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20"/>
  </p:notesMasterIdLst>
  <p:handoutMasterIdLst>
    <p:handoutMasterId r:id="rId21"/>
  </p:handoutMasterIdLst>
  <p:sldIdLst>
    <p:sldId id="257" r:id="rId2"/>
    <p:sldId id="407" r:id="rId3"/>
    <p:sldId id="353" r:id="rId4"/>
    <p:sldId id="409" r:id="rId5"/>
    <p:sldId id="408" r:id="rId6"/>
    <p:sldId id="356" r:id="rId7"/>
    <p:sldId id="263" r:id="rId8"/>
    <p:sldId id="410" r:id="rId9"/>
    <p:sldId id="334" r:id="rId10"/>
    <p:sldId id="335" r:id="rId11"/>
    <p:sldId id="411" r:id="rId12"/>
    <p:sldId id="330" r:id="rId13"/>
    <p:sldId id="412" r:id="rId14"/>
    <p:sldId id="266" r:id="rId15"/>
    <p:sldId id="268" r:id="rId16"/>
    <p:sldId id="265" r:id="rId17"/>
    <p:sldId id="404" r:id="rId18"/>
    <p:sldId id="260" r:id="rId19"/>
  </p:sldIdLst>
  <p:sldSz cx="9144000" cy="6858000" type="screen4x3"/>
  <p:notesSz cx="7010400" cy="9296400"/>
  <p:defaultTextStyle>
    <a:defPPr>
      <a:defRPr lang="es-E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99"/>
    <a:srgbClr val="330066"/>
    <a:srgbClr val="4836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25" autoAdjust="0"/>
    <p:restoredTop sz="95501" autoAdjust="0"/>
  </p:normalViewPr>
  <p:slideViewPr>
    <p:cSldViewPr snapToGrid="0" snapToObjects="1">
      <p:cViewPr varScale="1">
        <p:scale>
          <a:sx n="116" d="100"/>
          <a:sy n="116" d="100"/>
        </p:scale>
        <p:origin x="1590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ABCCD9-E86B-4036-AAA8-C805A67E5C3A}" type="doc">
      <dgm:prSet loTypeId="urn:microsoft.com/office/officeart/2005/8/layout/h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034C681F-297F-4598-8668-A8693453D9AD}">
      <dgm:prSet phldrT="[Texto]"/>
      <dgm:spPr/>
      <dgm:t>
        <a:bodyPr/>
        <a:lstStyle/>
        <a:p>
          <a:r>
            <a:rPr lang="es-ES" b="1" dirty="0">
              <a:latin typeface="Arial" panose="020B0604020202020204" pitchFamily="34" charset="0"/>
              <a:cs typeface="Arial" panose="020B0604020202020204" pitchFamily="34" charset="0"/>
            </a:rPr>
            <a:t>Falta Disciplinaria</a:t>
          </a:r>
          <a:endParaRPr lang="es-CO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CEF8E7-C163-4A12-944A-52F5F2BF5AEA}" type="parTrans" cxnId="{5BB58119-1D8D-4445-92C8-4ECACA5261DB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ACD000-70CB-4180-B43B-F5CB706A7DD6}" type="sibTrans" cxnId="{5BB58119-1D8D-4445-92C8-4ECACA5261DB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45EE90-EE5E-449D-AB19-127FB0A27DFD}">
      <dgm:prSet phldrT="[Texto]"/>
      <dgm:spPr/>
      <dgm:t>
        <a:bodyPr/>
        <a:lstStyle/>
        <a:p>
          <a:r>
            <a:rPr lang="es-ES" b="1" dirty="0">
              <a:latin typeface="Arial" panose="020B0604020202020204" pitchFamily="34" charset="0"/>
              <a:cs typeface="Arial" panose="020B0604020202020204" pitchFamily="34" charset="0"/>
            </a:rPr>
            <a:t>Acoso Laboral</a:t>
          </a:r>
          <a:endParaRPr lang="es-CO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654D04-4C0D-49CA-ABEC-98687458E94E}" type="parTrans" cxnId="{B70CCACF-6EBF-4186-A715-94523F147171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B4FED6-E761-46D8-9546-C0A1CF4BABC6}" type="sibTrans" cxnId="{B70CCACF-6EBF-4186-A715-94523F147171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BD815A-D98B-44BE-9CC8-68C6876C4F41}">
      <dgm:prSet phldrT="[Texto]"/>
      <dgm:spPr/>
      <dgm:t>
        <a:bodyPr/>
        <a:lstStyle/>
        <a:p>
          <a:pPr algn="just"/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Conductas que atenta contra la dignidad humana, </a:t>
          </a:r>
          <a:r>
            <a:rPr lang="es-CO" dirty="0">
              <a:latin typeface="Arial" panose="020B0604020202020204" pitchFamily="34" charset="0"/>
              <a:cs typeface="Arial" panose="020B0604020202020204" pitchFamily="34" charset="0"/>
            </a:rPr>
            <a:t>el trabajo en condiciones dignas y justas, la libertad, la intimidad, la honra y la salud mental de los trabajadores, empleados, la armonía entre quienes comparten un mismo ambiente laboral y el buen ambiente en la empresa.</a:t>
          </a:r>
        </a:p>
      </dgm:t>
    </dgm:pt>
    <dgm:pt modelId="{46C0EE64-521A-48DC-AF0E-371896DE9411}" type="parTrans" cxnId="{06C0E0B6-B739-450E-998A-3F0C416A43DC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40EA71-6571-4B80-8FFE-CB12D9A74DA4}" type="sibTrans" cxnId="{06C0E0B6-B739-450E-998A-3F0C416A43DC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4E878B-7CF1-4E93-AFB3-84F756FB2EC8}">
      <dgm:prSet phldrT="[Texto]"/>
      <dgm:spPr/>
      <dgm:t>
        <a:bodyPr/>
        <a:lstStyle/>
        <a:p>
          <a:r>
            <a:rPr lang="es-ES" b="1" dirty="0">
              <a:latin typeface="Arial" panose="020B0604020202020204" pitchFamily="34" charset="0"/>
              <a:cs typeface="Arial" panose="020B0604020202020204" pitchFamily="34" charset="0"/>
            </a:rPr>
            <a:t>Preservación Orden Interno </a:t>
          </a:r>
          <a:endParaRPr lang="es-CO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42FD91-0890-4604-A30A-C4EB010F65BF}" type="parTrans" cxnId="{AA636633-B5CC-4AF4-BD23-857229BC9AB5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65FF41-8708-4DB4-BC40-0316C113C27C}" type="sibTrans" cxnId="{AA636633-B5CC-4AF4-BD23-857229BC9AB5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4F9BF6-1A3B-491D-907A-83E044883E07}">
      <dgm:prSet phldrT="[Texto]"/>
      <dgm:spPr/>
      <dgm:t>
        <a:bodyPr/>
        <a:lstStyle/>
        <a:p>
          <a:pPr algn="just"/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Conductas que afectan en menor grado el orden interno de un área o dependencia sin alterar el deber funcional.  </a:t>
          </a:r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C3C902-FA3F-4D65-8D24-E055FA424E26}" type="parTrans" cxnId="{B2B395E7-C3B2-4470-98B8-443507286613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08E781-AED8-4348-ABB1-0E19D08C7429}" type="sibTrans" cxnId="{B2B395E7-C3B2-4470-98B8-443507286613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43ACF0-FA9E-485D-B588-00DE8B797840}">
      <dgm:prSet phldrT="[Texto]"/>
      <dgm:spPr/>
      <dgm:t>
        <a:bodyPr/>
        <a:lstStyle/>
        <a:p>
          <a:pPr algn="just"/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Es de competencia del Jefe inmediato de todas y cada una de las dependencias de la Entidad (Ministro, </a:t>
          </a:r>
          <a:r>
            <a:rPr lang="es-ES" dirty="0" err="1">
              <a:latin typeface="Arial" panose="020B0604020202020204" pitchFamily="34" charset="0"/>
              <a:cs typeface="Arial" panose="020B0604020202020204" pitchFamily="34" charset="0"/>
            </a:rPr>
            <a:t>Vicemnistro</a:t>
          </a:r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, Secretario General, Directores, Jefes de Oficina, Coordinadores)</a:t>
          </a:r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FDAAC3-4F88-4A40-AF62-886CF1697B7B}" type="parTrans" cxnId="{BD0C3EF0-21A9-40DE-8CAB-12F3B66F2AE8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CACBD8-79EB-4D86-AC29-3D5E62D09930}" type="sibTrans" cxnId="{BD0C3EF0-21A9-40DE-8CAB-12F3B66F2AE8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2853A5-803E-4147-8858-E65334802684}">
      <dgm:prSet phldrT="[Texto]"/>
      <dgm:spPr/>
      <dgm:t>
        <a:bodyPr/>
        <a:lstStyle/>
        <a:p>
          <a:pPr algn="just"/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Es de competencia  de la Procuraduría General de la Nación </a:t>
          </a:r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7B8D55-3E62-49AB-B55F-2E5777E4EED6}" type="parTrans" cxnId="{6CD829FD-2899-4D9F-9BC1-142ED186887D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A1FBA6-6F1D-4ACD-AFD3-5A4F1A680E6C}" type="sibTrans" cxnId="{6CD829FD-2899-4D9F-9BC1-142ED186887D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60AA15-175B-49A9-A203-10E700C5F9C3}">
      <dgm:prSet phldrT="[Texto]"/>
      <dgm:spPr/>
      <dgm:t>
        <a:bodyPr/>
        <a:lstStyle/>
        <a:p>
          <a:pPr algn="just"/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Exige el trámite interno de explicaciones frente  ala conducta. </a:t>
          </a:r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BEE59C-91C2-43AB-8B4C-DA594750E2BA}" type="parTrans" cxnId="{894C13E4-12D8-4908-BCC6-AF02EC4472B4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908B06-9C79-4366-BED1-900E027FE191}" type="sibTrans" cxnId="{894C13E4-12D8-4908-BCC6-AF02EC4472B4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F0AF69-208B-41A0-9951-94C7271B309C}">
      <dgm:prSet phldrT="[Texto]"/>
      <dgm:spPr/>
      <dgm:t>
        <a:bodyPr/>
        <a:lstStyle/>
        <a:p>
          <a:pPr algn="just"/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26B31F-CA16-41E0-B69A-3C3EE7782369}" type="parTrans" cxnId="{EB92E9A8-7DAE-4E8A-8116-E6948D811C26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493341-B76F-4F00-A80F-735CD0BF59CA}" type="sibTrans" cxnId="{EB92E9A8-7DAE-4E8A-8116-E6948D811C26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418E7D-7546-49B7-95B1-91A9DCF85BB8}">
      <dgm:prSet phldrT="[Texto]"/>
      <dgm:spPr/>
      <dgm:t>
        <a:bodyPr/>
        <a:lstStyle/>
        <a:p>
          <a:pPr algn="just"/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97122B-A6FA-4819-B48F-A4F6CDBCF680}" type="parTrans" cxnId="{7A0ACD03-191B-49B2-9477-0A2CC3E96350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2A4887-6A87-4646-BC62-49863C85A21A}" type="sibTrans" cxnId="{7A0ACD03-191B-49B2-9477-0A2CC3E96350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B4ED88-EF21-4044-A93E-6D0DA1F68505}">
      <dgm:prSet phldrT="[Texto]"/>
      <dgm:spPr/>
      <dgm:t>
        <a:bodyPr/>
        <a:lstStyle/>
        <a:p>
          <a:pPr algn="just"/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669D3A-82B5-49F8-A10D-F9FBC16A1526}" type="parTrans" cxnId="{F142FEFA-D688-4A32-AD25-A04E8580A585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E0CF96-8FCA-4605-879B-86E14841E91B}" type="sibTrans" cxnId="{F142FEFA-D688-4A32-AD25-A04E8580A585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5CE624-C1DB-46F8-945B-CA835ABC44A1}">
      <dgm:prSet phldrT="[Texto]"/>
      <dgm:spPr/>
      <dgm:t>
        <a:bodyPr/>
        <a:lstStyle/>
        <a:p>
          <a:pPr algn="just"/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F2A1D2-A4E9-4D5B-BB39-857C1F101EDF}" type="parTrans" cxnId="{9B99E32C-A95D-481C-859D-262D2D03D7DB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6C14D2-CCDC-43DC-92FD-2E07A2A9D165}" type="sibTrans" cxnId="{9B99E32C-A95D-481C-859D-262D2D03D7DB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808089-2F81-45AE-9A42-5058D65DBFF1}">
      <dgm:prSet phldrT="[Texto]"/>
      <dgm:spPr/>
      <dgm:t>
        <a:bodyPr/>
        <a:lstStyle/>
        <a:p>
          <a:pPr algn="just"/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E1F8B7-0797-4224-BE87-768A4FECF8D4}" type="parTrans" cxnId="{4F0124C6-6A61-43C9-A76F-C878B15033B2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205224-CF86-4412-8D35-B5BF469BFE57}" type="sibTrans" cxnId="{4F0124C6-6A61-43C9-A76F-C878B15033B2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6112BC-5D2F-4437-A672-C4CCE6A819DE}">
      <dgm:prSet phldrT="[Texto]"/>
      <dgm:spPr/>
      <dgm:t>
        <a:bodyPr/>
        <a:lstStyle/>
        <a:p>
          <a:pPr algn="just"/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3A0042-E016-48DC-B273-FC0EFBDE858F}" type="parTrans" cxnId="{53D307F2-D162-4848-A57A-85BEBEC8FC85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24ABD7-495D-42F0-90A2-5C3731FFE81D}" type="sibTrans" cxnId="{53D307F2-D162-4848-A57A-85BEBEC8FC85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C22E18-14FD-4B19-8AC9-59754631AE04}">
      <dgm:prSet phldrT="[Texto]"/>
      <dgm:spPr/>
      <dgm:t>
        <a:bodyPr/>
        <a:lstStyle/>
        <a:p>
          <a:pPr algn="just"/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E8B02A-FA39-4843-8CD7-DF1E5A33B896}" type="parTrans" cxnId="{3BF67F75-CA53-4D04-9F70-DFAC86B845C9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F6DFD4-A65A-4FE0-B16B-D2256DC77776}" type="sibTrans" cxnId="{3BF67F75-CA53-4D04-9F70-DFAC86B845C9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97ADAC-11C5-4FAB-9903-F4C256793DAE}">
      <dgm:prSet phldrT="[Texto]"/>
      <dgm:spPr/>
      <dgm:t>
        <a:bodyPr/>
        <a:lstStyle/>
        <a:p>
          <a:pPr algn="just"/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85FECC-976F-46C0-BD9D-4AB81E70DED6}" type="parTrans" cxnId="{950B17C4-2042-49CC-828D-551792D65DB5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361E07-5811-4C79-B743-EAEC201E1F9A}" type="sibTrans" cxnId="{950B17C4-2042-49CC-828D-551792D65DB5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D12DBD-6467-4E68-A193-6704E2C2A0D5}">
      <dgm:prSet phldrT="[Texto]"/>
      <dgm:spPr/>
      <dgm:t>
        <a:bodyPr/>
        <a:lstStyle/>
        <a:p>
          <a:pPr algn="just"/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EED59F-7445-4C9F-BE46-582EEDEE7B1C}" type="parTrans" cxnId="{76E0F107-76EF-4750-85E5-EA5E2BE57896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A874FB-9D2A-4D7C-BA94-CD04B9ABC84B}" type="sibTrans" cxnId="{76E0F107-76EF-4750-85E5-EA5E2BE57896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4A274D-4F24-4374-B422-73611FF90E9A}">
      <dgm:prSet phldrT="[Texto]"/>
      <dgm:spPr/>
      <dgm:t>
        <a:bodyPr/>
        <a:lstStyle/>
        <a:p>
          <a:pPr algn="just"/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5736A0-5D3F-4D6A-8641-BD2F025E3347}" type="parTrans" cxnId="{44EBABF2-790A-49FA-9D01-26B3D4A3C406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79A0A9-FCEF-453F-9FE9-DB3CA2AF89EA}" type="sibTrans" cxnId="{44EBABF2-790A-49FA-9D01-26B3D4A3C406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DDE73B-A5AC-4E04-BA44-C7EE5208BC32}">
      <dgm:prSet phldrT="[Texto]"/>
      <dgm:spPr/>
      <dgm:t>
        <a:bodyPr/>
        <a:lstStyle/>
        <a:p>
          <a:pPr algn="just"/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C36E34-9724-445D-92EB-1B1EAB9A012B}" type="parTrans" cxnId="{0CD27685-0A0E-438D-A4E9-CF51E7FDBE63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C42F66-AB1E-4F88-88AF-B06730E05661}" type="sibTrans" cxnId="{0CD27685-0A0E-438D-A4E9-CF51E7FDBE63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FD50B1-9060-4BDA-8358-D2A379680416}">
      <dgm:prSet phldrT="[Texto]"/>
      <dgm:spPr/>
      <dgm:t>
        <a:bodyPr/>
        <a:lstStyle/>
        <a:p>
          <a:pPr algn="just"/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BEE086-D0DB-4A6A-BDD0-9617FCB25794}" type="parTrans" cxnId="{80677B83-139F-4703-9E39-FA8BA9B3BED1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C59269-EFAA-4E1D-8005-253E42BEDFDA}" type="sibTrans" cxnId="{80677B83-139F-4703-9E39-FA8BA9B3BED1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196CA9-BB3E-4444-80C4-A3ED1ADE92BE}">
      <dgm:prSet phldrT="[Texto]"/>
      <dgm:spPr/>
      <dgm:t>
        <a:bodyPr/>
        <a:lstStyle/>
        <a:p>
          <a:pPr algn="just"/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Exige el trámite previo ante el Comité de Convivencia Laboral de cada Entidad Estatal</a:t>
          </a:r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06EB85-1B14-47B9-8ABC-4CACA5667B4F}" type="parTrans" cxnId="{185C3283-44B1-42DF-A60A-67AD2DCF8370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885762-E7E9-4AEE-836C-B8B4B2406B29}" type="sibTrans" cxnId="{185C3283-44B1-42DF-A60A-67AD2DCF8370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90DF0E-7AD3-48EF-B4BB-722906D79D2E}">
      <dgm:prSet phldrT="[Texto]"/>
      <dgm:spPr/>
      <dgm:t>
        <a:bodyPr/>
        <a:lstStyle/>
        <a:p>
          <a:pPr algn="just"/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6B86A4-4550-4246-A81A-A2596B99D8BD}" type="parTrans" cxnId="{E78266E6-3B8C-4725-A23E-105408C6AC71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CA21C6-1D9A-4CC4-94D2-589C6679A991}" type="sibTrans" cxnId="{E78266E6-3B8C-4725-A23E-105408C6AC71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24CF8F-2F82-4431-9B86-CCD91F9F6C56}">
      <dgm:prSet phldrT="[Texto]"/>
      <dgm:spPr/>
      <dgm:t>
        <a:bodyPr/>
        <a:lstStyle/>
        <a:p>
          <a:pPr algn="just"/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E68706-0FE1-4D0E-A6EF-CC815F8C2622}" type="parTrans" cxnId="{7EA8377A-A3A3-4B9E-8FAB-6FC03042701A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25993F-E8BD-47B2-8F06-90DE7994E2D7}" type="sibTrans" cxnId="{7EA8377A-A3A3-4B9E-8FAB-6FC03042701A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F67682-1503-45CE-A7DE-39AD7A0FCB39}">
      <dgm:prSet phldrT="[Texto]"/>
      <dgm:spPr/>
      <dgm:t>
        <a:bodyPr/>
        <a:lstStyle/>
        <a:p>
          <a:pPr algn="just"/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66C865-6C59-4391-901C-12535497B2B1}" type="parTrans" cxnId="{93466B09-9EED-449D-8144-B6906BF487B7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297054-299E-4C4F-93DF-377BEB311014}" type="sibTrans" cxnId="{93466B09-9EED-449D-8144-B6906BF487B7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9E144F-C234-4778-B1A0-255AA5275795}">
      <dgm:prSet phldrT="[Texto]"/>
      <dgm:spPr/>
      <dgm:t>
        <a:bodyPr/>
        <a:lstStyle/>
        <a:p>
          <a:pPr algn="just"/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Incumplimiento de deberes, extralimitación de derechos y funciones, incursión en prohibiciones y violación de Régimen de inhabilidades, incompatibilidades, conflicto de intereses e impedimentos; sin estar amparado en una causal de exclusión de responsabilidad.</a:t>
          </a:r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A2CB98-0E86-43CE-ACF5-9DB6F8C1FCB9}" type="sibTrans" cxnId="{50B22016-C4F2-4691-AF22-770FC1D1486B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F54E96-7046-4EE9-B5B2-A286F608789D}" type="parTrans" cxnId="{50B22016-C4F2-4691-AF22-770FC1D1486B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2D5F96-7137-4544-8BD7-C6D6CF14EF25}">
      <dgm:prSet phldrT="[Texto]"/>
      <dgm:spPr/>
      <dgm:t>
        <a:bodyPr/>
        <a:lstStyle/>
        <a:p>
          <a:pPr algn="just"/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15DF17-5846-4FC9-88F3-C52AFE9480BD}" type="sibTrans" cxnId="{B84E7E17-5BC5-44E0-99FF-21C26DCA83C2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90734E-2EC9-49A8-8DA0-F35B6B7A0934}" type="parTrans" cxnId="{B84E7E17-5BC5-44E0-99FF-21C26DCA83C2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B991E9-AF98-40CF-AC17-4332ECBDB060}">
      <dgm:prSet phldrT="[Texto]"/>
      <dgm:spPr/>
      <dgm:t>
        <a:bodyPr/>
        <a:lstStyle/>
        <a:p>
          <a:pPr algn="just"/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5FB1CA-63C6-44BB-89A0-0AD269CE0AA8}" type="sibTrans" cxnId="{C84A51F2-D133-4DA9-A0B0-821C7A2DB3AC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11673B-52A4-4060-AAFA-B93A9325296A}" type="parTrans" cxnId="{C84A51F2-D133-4DA9-A0B0-821C7A2DB3AC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DBDA43-071B-4A32-AF61-FCED695DB4E8}">
      <dgm:prSet phldrT="[Texto]"/>
      <dgm:spPr/>
      <dgm:t>
        <a:bodyPr/>
        <a:lstStyle/>
        <a:p>
          <a:pPr algn="just"/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Es de competencia de las Oficinas de Control Interno Disciplinario al interior de las Entidades Estatales y de la Procuraduría General de la Nación al exterior de éstas.  </a:t>
          </a:r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CF30D7-B18F-480F-AD18-1732709305F6}" type="sibTrans" cxnId="{240EA723-9BA1-48C9-96F4-4A7F7C92B961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12B324-AC7E-4A48-965F-7A1088756743}" type="parTrans" cxnId="{240EA723-9BA1-48C9-96F4-4A7F7C92B961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AF3BF7-97C3-4E21-893B-C2FA77AA81C7}">
      <dgm:prSet phldrT="[Texto]"/>
      <dgm:spPr/>
      <dgm:t>
        <a:bodyPr/>
        <a:lstStyle/>
        <a:p>
          <a:pPr algn="just"/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515796-9E00-472D-8190-8EEC66F2B0CF}" type="sibTrans" cxnId="{53CAB601-1DBC-43AB-B52D-08D2E1D838A6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8E32EB-E4D1-42F3-A66A-8B73158F6217}" type="parTrans" cxnId="{53CAB601-1DBC-43AB-B52D-08D2E1D838A6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FAF532-822E-4454-B2A3-F8CEE362FE50}">
      <dgm:prSet phldrT="[Texto]"/>
      <dgm:spPr/>
      <dgm:t>
        <a:bodyPr/>
        <a:lstStyle/>
        <a:p>
          <a:pPr algn="just"/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C5C052-3B31-4642-9D75-99E5CD4BA673}" type="sibTrans" cxnId="{8719C001-65D3-47FA-9E7E-1BB38858C93F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AC161A-780C-40A7-A152-0E73061EC76A}" type="parTrans" cxnId="{8719C001-65D3-47FA-9E7E-1BB38858C93F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6ADB19-54FB-4FD7-8713-44D1BA7C8095}">
      <dgm:prSet phldrT="[Texto]"/>
      <dgm:spPr/>
      <dgm:t>
        <a:bodyPr/>
        <a:lstStyle/>
        <a:p>
          <a:pPr algn="just"/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Exige el trámite de un proceso disciplinario y si hay sanción se constituye un antecedente disciplinario con copia a la historia laboral.</a:t>
          </a:r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0CBA33-FA86-409C-9953-0A11C194FCCB}" type="sibTrans" cxnId="{E3BFA40F-04BD-48B8-9199-4EB9FA5EFE80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D3C118-D10E-42AC-BE9C-6B5B5541FF7C}" type="parTrans" cxnId="{E3BFA40F-04BD-48B8-9199-4EB9FA5EFE80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818780-B981-4983-976A-890375910EEF}">
      <dgm:prSet phldrT="[Texto]"/>
      <dgm:spPr/>
      <dgm:t>
        <a:bodyPr/>
        <a:lstStyle/>
        <a:p>
          <a:pPr algn="just"/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526657-8B65-4D48-A015-DAF6C544963F}" type="sibTrans" cxnId="{1CB15C5F-0443-45E9-9BAA-1DD2B3BBEDC1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DAD7B1-FFC0-45C7-968A-4E88DA74EB07}" type="parTrans" cxnId="{1CB15C5F-0443-45E9-9BAA-1DD2B3BBEDC1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BB3D37-CD74-40AD-BB0D-9FF9617ACAF0}">
      <dgm:prSet phldrT="[Texto]"/>
      <dgm:spPr/>
      <dgm:t>
        <a:bodyPr/>
        <a:lstStyle/>
        <a:p>
          <a:pPr algn="just"/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1DBD3D-75A3-4BB6-BBCA-0414007BADB3}" type="sibTrans" cxnId="{202E0611-5AD6-4720-90AD-BE87DD632BDD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0641C5-B463-4117-86F4-B987BE9B0B45}" type="parTrans" cxnId="{202E0611-5AD6-4720-90AD-BE87DD632BDD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1FAFDB-D8FB-41FC-826F-7E3317225623}">
      <dgm:prSet phldrT="[Texto]"/>
      <dgm:spPr/>
      <dgm:t>
        <a:bodyPr/>
        <a:lstStyle/>
        <a:p>
          <a:pPr algn="just"/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290976-9431-45CE-8ABA-6EA4E1AA9D13}" type="sibTrans" cxnId="{9AB0EA4A-442D-4DC9-B1A2-F37DB72CAF11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DF9152-1445-4E97-B29B-6CD7C9095A1E}" type="parTrans" cxnId="{9AB0EA4A-442D-4DC9-B1A2-F37DB72CAF11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82E11C-32E7-4FF0-A7CC-E2F52F384D54}">
      <dgm:prSet phldrT="[Texto]"/>
      <dgm:spPr/>
      <dgm:t>
        <a:bodyPr/>
        <a:lstStyle/>
        <a:p>
          <a:pPr algn="just"/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93B2D2-08C6-4EAE-83F3-52CF8F2CF0F8}" type="parTrans" cxnId="{C7F61196-A1AD-4CB3-A1E5-47C65155AEE1}">
      <dgm:prSet/>
      <dgm:spPr/>
      <dgm:t>
        <a:bodyPr/>
        <a:lstStyle/>
        <a:p>
          <a:endParaRPr lang="es-CO"/>
        </a:p>
      </dgm:t>
    </dgm:pt>
    <dgm:pt modelId="{747427FC-2870-4033-8065-BACA566CAB5C}" type="sibTrans" cxnId="{C7F61196-A1AD-4CB3-A1E5-47C65155AEE1}">
      <dgm:prSet/>
      <dgm:spPr/>
      <dgm:t>
        <a:bodyPr/>
        <a:lstStyle/>
        <a:p>
          <a:endParaRPr lang="es-CO"/>
        </a:p>
      </dgm:t>
    </dgm:pt>
    <dgm:pt modelId="{D5A052F0-9C7F-4753-B8B1-ED41744BCE75}" type="pres">
      <dgm:prSet presAssocID="{FBABCCD9-E86B-4036-AAA8-C805A67E5C3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CDE28FC-54A1-4FAF-8FDE-B7BF76027540}" type="pres">
      <dgm:prSet presAssocID="{034C681F-297F-4598-8668-A8693453D9AD}" presName="composite" presStyleCnt="0"/>
      <dgm:spPr/>
    </dgm:pt>
    <dgm:pt modelId="{D6C63519-FE13-45E9-904E-538CDB0650ED}" type="pres">
      <dgm:prSet presAssocID="{034C681F-297F-4598-8668-A8693453D9A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B96A38-31BA-40C5-9E0E-3BAB40F8C145}" type="pres">
      <dgm:prSet presAssocID="{034C681F-297F-4598-8668-A8693453D9A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8ADD1A-DFCE-44F2-AC67-FCD57FDD3B81}" type="pres">
      <dgm:prSet presAssocID="{93ACD000-70CB-4180-B43B-F5CB706A7DD6}" presName="space" presStyleCnt="0"/>
      <dgm:spPr/>
    </dgm:pt>
    <dgm:pt modelId="{FFD793FC-135A-42E2-979A-0DAAEF5A1137}" type="pres">
      <dgm:prSet presAssocID="{F945EE90-EE5E-449D-AB19-127FB0A27DFD}" presName="composite" presStyleCnt="0"/>
      <dgm:spPr/>
    </dgm:pt>
    <dgm:pt modelId="{307DCD18-D134-4165-A5B1-5C2F890BC521}" type="pres">
      <dgm:prSet presAssocID="{F945EE90-EE5E-449D-AB19-127FB0A27DF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9695F9-7670-430F-A9C8-234DFB1FFDF3}" type="pres">
      <dgm:prSet presAssocID="{F945EE90-EE5E-449D-AB19-127FB0A27DF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A5D02D-AD9E-4991-838C-23EC7E9FA30F}" type="pres">
      <dgm:prSet presAssocID="{C2B4FED6-E761-46D8-9546-C0A1CF4BABC6}" presName="space" presStyleCnt="0"/>
      <dgm:spPr/>
    </dgm:pt>
    <dgm:pt modelId="{03FDBBF3-E202-4BF0-BA40-C311F3B0AE8A}" type="pres">
      <dgm:prSet presAssocID="{6C4E878B-7CF1-4E93-AFB3-84F756FB2EC8}" presName="composite" presStyleCnt="0"/>
      <dgm:spPr/>
    </dgm:pt>
    <dgm:pt modelId="{2A72409A-3D49-4F00-9D17-F4C2510A0641}" type="pres">
      <dgm:prSet presAssocID="{6C4E878B-7CF1-4E93-AFB3-84F756FB2EC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13D629-8DD7-4119-9CC5-6EE38A54D442}" type="pres">
      <dgm:prSet presAssocID="{6C4E878B-7CF1-4E93-AFB3-84F756FB2EC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35006D1-87AA-4B6E-8D93-07A319204969}" type="presOf" srcId="{DA9E144F-C234-4778-B1A0-255AA5275795}" destId="{9BB96A38-31BA-40C5-9E0E-3BAB40F8C145}" srcOrd="0" destOrd="0" presId="urn:microsoft.com/office/officeart/2005/8/layout/hList1"/>
    <dgm:cxn modelId="{C8473A35-7097-44C8-9F81-70AB88AA1F10}" type="presOf" srcId="{6624CF8F-2F82-4431-9B86-CCD91F9F6C56}" destId="{4113D629-8DD7-4119-9CC5-6EE38A54D442}" srcOrd="0" destOrd="6" presId="urn:microsoft.com/office/officeart/2005/8/layout/hList1"/>
    <dgm:cxn modelId="{202E0611-5AD6-4720-90AD-BE87DD632BDD}" srcId="{034C681F-297F-4598-8668-A8693453D9AD}" destId="{66BB3D37-CD74-40AD-BB0D-9FF9617ACAF0}" srcOrd="8" destOrd="0" parTransId="{850641C5-B463-4117-86F4-B987BE9B0B45}" sibTransId="{871DBD3D-75A3-4BB6-BBCA-0414007BADB3}"/>
    <dgm:cxn modelId="{8719C001-65D3-47FA-9E7E-1BB38858C93F}" srcId="{034C681F-297F-4598-8668-A8693453D9AD}" destId="{09FAF532-822E-4454-B2A3-F8CEE362FE50}" srcOrd="5" destOrd="0" parTransId="{12AC161A-780C-40A7-A152-0E73061EC76A}" sibTransId="{22C5C052-3B31-4642-9D75-99E5CD4BA673}"/>
    <dgm:cxn modelId="{76E0F107-76EF-4750-85E5-EA5E2BE57896}" srcId="{F945EE90-EE5E-449D-AB19-127FB0A27DFD}" destId="{6FD12DBD-6467-4E68-A193-6704E2C2A0D5}" srcOrd="1" destOrd="0" parTransId="{90EED59F-7445-4C9F-BE46-582EEDEE7B1C}" sibTransId="{64A874FB-9D2A-4D7C-BA94-CD04B9ABC84B}"/>
    <dgm:cxn modelId="{094D0A6C-3824-4D75-AE97-01A361B3672E}" type="presOf" srcId="{E7F67682-1503-45CE-A7DE-39AD7A0FCB39}" destId="{7C9695F9-7670-430F-A9C8-234DFB1FFDF3}" srcOrd="0" destOrd="2" presId="urn:microsoft.com/office/officeart/2005/8/layout/hList1"/>
    <dgm:cxn modelId="{2D86F237-A777-4B3A-93E3-B8532AF1D0BD}" type="presOf" srcId="{09FAF532-822E-4454-B2A3-F8CEE362FE50}" destId="{9BB96A38-31BA-40C5-9E0E-3BAB40F8C145}" srcOrd="0" destOrd="5" presId="urn:microsoft.com/office/officeart/2005/8/layout/hList1"/>
    <dgm:cxn modelId="{BD0C3EF0-21A9-40DE-8CAB-12F3B66F2AE8}" srcId="{6C4E878B-7CF1-4E93-AFB3-84F756FB2EC8}" destId="{2243ACF0-FA9E-485D-B588-00DE8B797840}" srcOrd="8" destOrd="0" parTransId="{D2FDAAC3-4F88-4A40-AF62-886CF1697B7B}" sibTransId="{6CCACBD8-79EB-4D86-AC29-3D5E62D09930}"/>
    <dgm:cxn modelId="{50B22016-C4F2-4691-AF22-770FC1D1486B}" srcId="{034C681F-297F-4598-8668-A8693453D9AD}" destId="{DA9E144F-C234-4778-B1A0-255AA5275795}" srcOrd="0" destOrd="0" parTransId="{36F54E96-7046-4EE9-B5B2-A286F608789D}" sibTransId="{79A2CB98-0E86-43CE-ACF5-9DB6F8C1FCB9}"/>
    <dgm:cxn modelId="{7EA8377A-A3A3-4B9E-8FAB-6FC03042701A}" srcId="{6C4E878B-7CF1-4E93-AFB3-84F756FB2EC8}" destId="{6624CF8F-2F82-4431-9B86-CCD91F9F6C56}" srcOrd="6" destOrd="0" parTransId="{5BE68706-0FE1-4D0E-A6EF-CC815F8C2622}" sibTransId="{1725993F-E8BD-47B2-8F06-90DE7994E2D7}"/>
    <dgm:cxn modelId="{E767330D-923E-4A9A-B76F-6C453ADD1C79}" type="presOf" srcId="{F945EE90-EE5E-449D-AB19-127FB0A27DFD}" destId="{307DCD18-D134-4165-A5B1-5C2F890BC521}" srcOrd="0" destOrd="0" presId="urn:microsoft.com/office/officeart/2005/8/layout/hList1"/>
    <dgm:cxn modelId="{80677B83-139F-4703-9E39-FA8BA9B3BED1}" srcId="{F945EE90-EE5E-449D-AB19-127FB0A27DFD}" destId="{BEFD50B1-9060-4BDA-8358-D2A379680416}" srcOrd="7" destOrd="0" parTransId="{08BEE086-D0DB-4A6A-BDD0-9617FCB25794}" sibTransId="{ECC59269-EFAA-4E1D-8005-253E42BEDFDA}"/>
    <dgm:cxn modelId="{F142FEFA-D688-4A32-AD25-A04E8580A585}" srcId="{F945EE90-EE5E-449D-AB19-127FB0A27DFD}" destId="{BEB4ED88-EF21-4044-A93E-6D0DA1F68505}" srcOrd="6" destOrd="0" parTransId="{16669D3A-82B5-49F8-A10D-F9FBC16A1526}" sibTransId="{22E0CF96-8FCA-4605-879B-86E14841E91B}"/>
    <dgm:cxn modelId="{60386E25-82B0-40EB-8022-876A3674CB1C}" type="presOf" srcId="{FBABCCD9-E86B-4036-AAA8-C805A67E5C3A}" destId="{D5A052F0-9C7F-4753-B8B1-ED41744BCE75}" srcOrd="0" destOrd="0" presId="urn:microsoft.com/office/officeart/2005/8/layout/hList1"/>
    <dgm:cxn modelId="{4F95F077-332D-4FAE-9316-E8E3334719AD}" type="presOf" srcId="{A54F9BF6-1A3B-491D-907A-83E044883E07}" destId="{4113D629-8DD7-4119-9CC5-6EE38A54D442}" srcOrd="0" destOrd="0" presId="urn:microsoft.com/office/officeart/2005/8/layout/hList1"/>
    <dgm:cxn modelId="{99D9A8CB-2D59-43A8-AFC1-0535125D07F3}" type="presOf" srcId="{5F97ADAC-11C5-4FAB-9903-F4C256793DAE}" destId="{4113D629-8DD7-4119-9CC5-6EE38A54D442}" srcOrd="0" destOrd="5" presId="urn:microsoft.com/office/officeart/2005/8/layout/hList1"/>
    <dgm:cxn modelId="{7E5C649A-95C2-4765-BB79-7B2502267885}" type="presOf" srcId="{9582E11C-32E7-4FF0-A7CC-E2F52F384D54}" destId="{4113D629-8DD7-4119-9CC5-6EE38A54D442}" srcOrd="0" destOrd="7" presId="urn:microsoft.com/office/officeart/2005/8/layout/hList1"/>
    <dgm:cxn modelId="{B8FDB7BE-9B82-4FDA-8864-015F15BBF813}" type="presOf" srcId="{5B4A274D-4F24-4374-B422-73611FF90E9A}" destId="{4113D629-8DD7-4119-9CC5-6EE38A54D442}" srcOrd="0" destOrd="9" presId="urn:microsoft.com/office/officeart/2005/8/layout/hList1"/>
    <dgm:cxn modelId="{F02D6F76-C760-481D-8FE2-D3B76CF5963E}" type="presOf" srcId="{1BC22E18-14FD-4B19-8AC9-59754631AE04}" destId="{4113D629-8DD7-4119-9CC5-6EE38A54D442}" srcOrd="0" destOrd="4" presId="urn:microsoft.com/office/officeart/2005/8/layout/hList1"/>
    <dgm:cxn modelId="{CFD4DBE3-5E21-4EB9-BADB-A8C0238C4F62}" type="presOf" srcId="{21B991E9-AF98-40CF-AC17-4332ECBDB060}" destId="{9BB96A38-31BA-40C5-9E0E-3BAB40F8C145}" srcOrd="0" destOrd="2" presId="urn:microsoft.com/office/officeart/2005/8/layout/hList1"/>
    <dgm:cxn modelId="{B84E7E17-5BC5-44E0-99FF-21C26DCA83C2}" srcId="{034C681F-297F-4598-8668-A8693453D9AD}" destId="{462D5F96-7137-4544-8BD7-C6D6CF14EF25}" srcOrd="1" destOrd="0" parTransId="{9990734E-2EC9-49A8-8DA0-F35B6B7A0934}" sibTransId="{9115DF17-5846-4FC9-88F3-C52AFE9480BD}"/>
    <dgm:cxn modelId="{3F6A45BB-669E-4240-892C-2162A57C8BAF}" type="presOf" srcId="{10F0AF69-208B-41A0-9951-94C7271B309C}" destId="{7C9695F9-7670-430F-A9C8-234DFB1FFDF3}" srcOrd="0" destOrd="4" presId="urn:microsoft.com/office/officeart/2005/8/layout/hList1"/>
    <dgm:cxn modelId="{5BB58119-1D8D-4445-92C8-4ECACA5261DB}" srcId="{FBABCCD9-E86B-4036-AAA8-C805A67E5C3A}" destId="{034C681F-297F-4598-8668-A8693453D9AD}" srcOrd="0" destOrd="0" parTransId="{3DCEF8E7-C163-4A12-944A-52F5F2BF5AEA}" sibTransId="{93ACD000-70CB-4180-B43B-F5CB706A7DD6}"/>
    <dgm:cxn modelId="{C84A51F2-D133-4DA9-A0B0-821C7A2DB3AC}" srcId="{034C681F-297F-4598-8668-A8693453D9AD}" destId="{21B991E9-AF98-40CF-AC17-4332ECBDB060}" srcOrd="2" destOrd="0" parTransId="{6411673B-52A4-4060-AAFA-B93A9325296A}" sibTransId="{E75FB1CA-63C6-44BB-89A0-0AD269CE0AA8}"/>
    <dgm:cxn modelId="{B70CCACF-6EBF-4186-A715-94523F147171}" srcId="{FBABCCD9-E86B-4036-AAA8-C805A67E5C3A}" destId="{F945EE90-EE5E-449D-AB19-127FB0A27DFD}" srcOrd="1" destOrd="0" parTransId="{05654D04-4C0D-49CA-ABEC-98687458E94E}" sibTransId="{C2B4FED6-E761-46D8-9546-C0A1CF4BABC6}"/>
    <dgm:cxn modelId="{2884E26C-0A3C-47FF-BBD3-F61DC4B6A292}" type="presOf" srcId="{1C6112BC-5D2F-4437-A672-C4CCE6A819DE}" destId="{4113D629-8DD7-4119-9CC5-6EE38A54D442}" srcOrd="0" destOrd="3" presId="urn:microsoft.com/office/officeart/2005/8/layout/hList1"/>
    <dgm:cxn modelId="{8CC0FD10-385F-4AC9-B732-A5DE975752D4}" type="presOf" srcId="{A8808089-2F81-45AE-9A42-5058D65DBFF1}" destId="{4113D629-8DD7-4119-9CC5-6EE38A54D442}" srcOrd="0" destOrd="2" presId="urn:microsoft.com/office/officeart/2005/8/layout/hList1"/>
    <dgm:cxn modelId="{E78266E6-3B8C-4725-A23E-105408C6AC71}" srcId="{F945EE90-EE5E-449D-AB19-127FB0A27DFD}" destId="{5B90DF0E-7AD3-48EF-B4BB-722906D79D2E}" srcOrd="8" destOrd="0" parTransId="{5D6B86A4-4550-4246-A81A-A2596B99D8BD}" sibTransId="{2FCA21C6-1D9A-4CC4-94D2-589C6679A991}"/>
    <dgm:cxn modelId="{3863FADF-17F8-4DDB-92E0-94A9E81E4977}" type="presOf" srcId="{0560AA15-175B-49A9-A203-10E700C5F9C3}" destId="{4113D629-8DD7-4119-9CC5-6EE38A54D442}" srcOrd="0" destOrd="11" presId="urn:microsoft.com/office/officeart/2005/8/layout/hList1"/>
    <dgm:cxn modelId="{40186693-C8A9-4EA9-915B-99AA5CA95D72}" type="presOf" srcId="{5B90DF0E-7AD3-48EF-B4BB-722906D79D2E}" destId="{7C9695F9-7670-430F-A9C8-234DFB1FFDF3}" srcOrd="0" destOrd="8" presId="urn:microsoft.com/office/officeart/2005/8/layout/hList1"/>
    <dgm:cxn modelId="{9AB0EA4A-442D-4DC9-B1A2-F37DB72CAF11}" srcId="{034C681F-297F-4598-8668-A8693453D9AD}" destId="{3C1FAFDB-D8FB-41FC-826F-7E3317225623}" srcOrd="9" destOrd="0" parTransId="{39DF9152-1445-4E97-B29B-6CD7C9095A1E}" sibTransId="{07290976-9431-45CE-8ABA-6EA4E1AA9D13}"/>
    <dgm:cxn modelId="{06C0E0B6-B739-450E-998A-3F0C416A43DC}" srcId="{F945EE90-EE5E-449D-AB19-127FB0A27DFD}" destId="{AFBD815A-D98B-44BE-9CC8-68C6876C4F41}" srcOrd="0" destOrd="0" parTransId="{46C0EE64-521A-48DC-AF0E-371896DE9411}" sibTransId="{5F40EA71-6571-4B80-8FFE-CB12D9A74DA4}"/>
    <dgm:cxn modelId="{185C3283-44B1-42DF-A60A-67AD2DCF8370}" srcId="{F945EE90-EE5E-449D-AB19-127FB0A27DFD}" destId="{2B196CA9-BB3E-4444-80C4-A3ED1ADE92BE}" srcOrd="9" destOrd="0" parTransId="{D306EB85-1B14-47B9-8ABC-4CACA5667B4F}" sibTransId="{25885762-E7E9-4AEE-836C-B8B4B2406B29}"/>
    <dgm:cxn modelId="{F4686992-59D7-4CF9-8C1C-1B9FE7850675}" type="presOf" srcId="{6FD12DBD-6467-4E68-A193-6704E2C2A0D5}" destId="{7C9695F9-7670-430F-A9C8-234DFB1FFDF3}" srcOrd="0" destOrd="1" presId="urn:microsoft.com/office/officeart/2005/8/layout/hList1"/>
    <dgm:cxn modelId="{C7F61196-A1AD-4CB3-A1E5-47C65155AEE1}" srcId="{6C4E878B-7CF1-4E93-AFB3-84F756FB2EC8}" destId="{9582E11C-32E7-4FF0-A7CC-E2F52F384D54}" srcOrd="7" destOrd="0" parTransId="{2F93B2D2-08C6-4EAE-83F3-52CF8F2CF0F8}" sibTransId="{747427FC-2870-4033-8065-BACA566CAB5C}"/>
    <dgm:cxn modelId="{8EDB1C47-AADD-4E4C-B664-C845284B357F}" type="presOf" srcId="{F2818780-B981-4983-976A-890375910EEF}" destId="{9BB96A38-31BA-40C5-9E0E-3BAB40F8C145}" srcOrd="0" destOrd="7" presId="urn:microsoft.com/office/officeart/2005/8/layout/hList1"/>
    <dgm:cxn modelId="{950B17C4-2042-49CC-828D-551792D65DB5}" srcId="{6C4E878B-7CF1-4E93-AFB3-84F756FB2EC8}" destId="{5F97ADAC-11C5-4FAB-9903-F4C256793DAE}" srcOrd="5" destOrd="0" parTransId="{A785FECC-976F-46C0-BD9D-4AB81E70DED6}" sibTransId="{4C361E07-5811-4C79-B743-EAEC201E1F9A}"/>
    <dgm:cxn modelId="{240EA723-9BA1-48C9-96F4-4A7F7C92B961}" srcId="{034C681F-297F-4598-8668-A8693453D9AD}" destId="{B0DBDA43-071B-4A32-AF61-FCED695DB4E8}" srcOrd="3" destOrd="0" parTransId="{0512B324-AC7E-4A48-965F-7A1088756743}" sibTransId="{5ACF30D7-B18F-480F-AD18-1732709305F6}"/>
    <dgm:cxn modelId="{757E148B-33FB-4B18-9BFD-D3F6FEF40C8B}" type="presOf" srcId="{D52853A5-803E-4147-8858-E65334802684}" destId="{7C9695F9-7670-430F-A9C8-234DFB1FFDF3}" srcOrd="0" destOrd="3" presId="urn:microsoft.com/office/officeart/2005/8/layout/hList1"/>
    <dgm:cxn modelId="{7A0ACD03-191B-49B2-9477-0A2CC3E96350}" srcId="{F945EE90-EE5E-449D-AB19-127FB0A27DFD}" destId="{F1418E7D-7546-49B7-95B1-91A9DCF85BB8}" srcOrd="5" destOrd="0" parTransId="{C097122B-A6FA-4819-B48F-A4F6CDBCF680}" sibTransId="{682A4887-6A87-4646-BC62-49863C85A21A}"/>
    <dgm:cxn modelId="{1FF1DFE3-128B-42E0-A0EF-D7D75E73F92C}" type="presOf" srcId="{586ADB19-54FB-4FD7-8713-44D1BA7C8095}" destId="{9BB96A38-31BA-40C5-9E0E-3BAB40F8C145}" srcOrd="0" destOrd="6" presId="urn:microsoft.com/office/officeart/2005/8/layout/hList1"/>
    <dgm:cxn modelId="{1CB15C5F-0443-45E9-9BAA-1DD2B3BBEDC1}" srcId="{034C681F-297F-4598-8668-A8693453D9AD}" destId="{F2818780-B981-4983-976A-890375910EEF}" srcOrd="7" destOrd="0" parTransId="{D3DAD7B1-FFC0-45C7-968A-4E88DA74EB07}" sibTransId="{62526657-8B65-4D48-A015-DAF6C544963F}"/>
    <dgm:cxn modelId="{E0CE8576-153B-4B35-AA85-943D3EF1F444}" type="presOf" srcId="{2243ACF0-FA9E-485D-B588-00DE8B797840}" destId="{4113D629-8DD7-4119-9CC5-6EE38A54D442}" srcOrd="0" destOrd="8" presId="urn:microsoft.com/office/officeart/2005/8/layout/hList1"/>
    <dgm:cxn modelId="{AA636633-B5CC-4AF4-BD23-857229BC9AB5}" srcId="{FBABCCD9-E86B-4036-AAA8-C805A67E5C3A}" destId="{6C4E878B-7CF1-4E93-AFB3-84F756FB2EC8}" srcOrd="2" destOrd="0" parTransId="{9042FD91-0890-4604-A30A-C4EB010F65BF}" sibTransId="{B165FF41-8708-4DB4-BC40-0316C113C27C}"/>
    <dgm:cxn modelId="{0CD27685-0A0E-438D-A4E9-CF51E7FDBE63}" srcId="{6C4E878B-7CF1-4E93-AFB3-84F756FB2EC8}" destId="{E1DDE73B-A5AC-4E04-BA44-C7EE5208BC32}" srcOrd="10" destOrd="0" parTransId="{EFC36E34-9724-445D-92EB-1B1EAB9A012B}" sibTransId="{81C42F66-AB1E-4F88-88AF-B06730E05661}"/>
    <dgm:cxn modelId="{93466B09-9EED-449D-8144-B6906BF487B7}" srcId="{F945EE90-EE5E-449D-AB19-127FB0A27DFD}" destId="{E7F67682-1503-45CE-A7DE-39AD7A0FCB39}" srcOrd="2" destOrd="0" parTransId="{DC66C865-6C59-4391-901C-12535497B2B1}" sibTransId="{E0297054-299E-4C4F-93DF-377BEB311014}"/>
    <dgm:cxn modelId="{44EBABF2-790A-49FA-9D01-26B3D4A3C406}" srcId="{6C4E878B-7CF1-4E93-AFB3-84F756FB2EC8}" destId="{5B4A274D-4F24-4374-B422-73611FF90E9A}" srcOrd="9" destOrd="0" parTransId="{455736A0-5D3F-4D6A-8641-BD2F025E3347}" sibTransId="{8079A0A9-FCEF-453F-9FE9-DB3CA2AF89EA}"/>
    <dgm:cxn modelId="{8F58C2C5-4D0B-4F65-8F36-A433C0A06C2B}" type="presOf" srcId="{66BB3D37-CD74-40AD-BB0D-9FF9617ACAF0}" destId="{9BB96A38-31BA-40C5-9E0E-3BAB40F8C145}" srcOrd="0" destOrd="8" presId="urn:microsoft.com/office/officeart/2005/8/layout/hList1"/>
    <dgm:cxn modelId="{84174EA3-FB1B-463F-AACA-E54979E95D49}" type="presOf" srcId="{2B196CA9-BB3E-4444-80C4-A3ED1ADE92BE}" destId="{7C9695F9-7670-430F-A9C8-234DFB1FFDF3}" srcOrd="0" destOrd="9" presId="urn:microsoft.com/office/officeart/2005/8/layout/hList1"/>
    <dgm:cxn modelId="{9B99E32C-A95D-481C-859D-262D2D03D7DB}" srcId="{6C4E878B-7CF1-4E93-AFB3-84F756FB2EC8}" destId="{515CE624-C1DB-46F8-945B-CA835ABC44A1}" srcOrd="1" destOrd="0" parTransId="{30F2A1D2-A4E9-4D5B-BB39-857C1F101EDF}" sibTransId="{6E6C14D2-CCDC-43DC-92FD-2E07A2A9D165}"/>
    <dgm:cxn modelId="{EB92E9A8-7DAE-4E8A-8116-E6948D811C26}" srcId="{F945EE90-EE5E-449D-AB19-127FB0A27DFD}" destId="{10F0AF69-208B-41A0-9951-94C7271B309C}" srcOrd="4" destOrd="0" parTransId="{3E26B31F-CA16-41E0-B69A-3C3EE7782369}" sibTransId="{CC493341-B76F-4F00-A80F-735CD0BF59CA}"/>
    <dgm:cxn modelId="{769CE742-ABC7-499C-8BC5-12054ABCF993}" type="presOf" srcId="{E1DDE73B-A5AC-4E04-BA44-C7EE5208BC32}" destId="{4113D629-8DD7-4119-9CC5-6EE38A54D442}" srcOrd="0" destOrd="10" presId="urn:microsoft.com/office/officeart/2005/8/layout/hList1"/>
    <dgm:cxn modelId="{6FD54A9C-89E1-4FFF-A3EC-00D50758E0E3}" type="presOf" srcId="{B0DBDA43-071B-4A32-AF61-FCED695DB4E8}" destId="{9BB96A38-31BA-40C5-9E0E-3BAB40F8C145}" srcOrd="0" destOrd="3" presId="urn:microsoft.com/office/officeart/2005/8/layout/hList1"/>
    <dgm:cxn modelId="{E3BFA40F-04BD-48B8-9199-4EB9FA5EFE80}" srcId="{034C681F-297F-4598-8668-A8693453D9AD}" destId="{586ADB19-54FB-4FD7-8713-44D1BA7C8095}" srcOrd="6" destOrd="0" parTransId="{AAD3C118-D10E-42AC-BE9C-6B5B5541FF7C}" sibTransId="{8E0CBA33-FA86-409C-9953-0A11C194FCCB}"/>
    <dgm:cxn modelId="{53D307F2-D162-4848-A57A-85BEBEC8FC85}" srcId="{6C4E878B-7CF1-4E93-AFB3-84F756FB2EC8}" destId="{1C6112BC-5D2F-4437-A672-C4CCE6A819DE}" srcOrd="3" destOrd="0" parTransId="{DA3A0042-E016-48DC-B273-FC0EFBDE858F}" sibTransId="{F824ABD7-495D-42F0-90A2-5C3731FFE81D}"/>
    <dgm:cxn modelId="{61946D0A-4BE5-4D1D-B99A-AFC4EC889969}" type="presOf" srcId="{3C1FAFDB-D8FB-41FC-826F-7E3317225623}" destId="{9BB96A38-31BA-40C5-9E0E-3BAB40F8C145}" srcOrd="0" destOrd="9" presId="urn:microsoft.com/office/officeart/2005/8/layout/hList1"/>
    <dgm:cxn modelId="{53CAB601-1DBC-43AB-B52D-08D2E1D838A6}" srcId="{034C681F-297F-4598-8668-A8693453D9AD}" destId="{87AF3BF7-97C3-4E21-893B-C2FA77AA81C7}" srcOrd="4" destOrd="0" parTransId="{4C8E32EB-E4D1-42F3-A66A-8B73158F6217}" sibTransId="{FE515796-9E00-472D-8190-8EEC66F2B0CF}"/>
    <dgm:cxn modelId="{3BF67F75-CA53-4D04-9F70-DFAC86B845C9}" srcId="{6C4E878B-7CF1-4E93-AFB3-84F756FB2EC8}" destId="{1BC22E18-14FD-4B19-8AC9-59754631AE04}" srcOrd="4" destOrd="0" parTransId="{45E8B02A-FA39-4843-8CD7-DF1E5A33B896}" sibTransId="{0BF6DFD4-A65A-4FE0-B16B-D2256DC77776}"/>
    <dgm:cxn modelId="{8B3AE9D2-ACD2-4291-86B3-331C6D494E3C}" type="presOf" srcId="{BEFD50B1-9060-4BDA-8358-D2A379680416}" destId="{7C9695F9-7670-430F-A9C8-234DFB1FFDF3}" srcOrd="0" destOrd="7" presId="urn:microsoft.com/office/officeart/2005/8/layout/hList1"/>
    <dgm:cxn modelId="{6C797EE0-DB1E-4590-9168-E8DEA457280C}" type="presOf" srcId="{034C681F-297F-4598-8668-A8693453D9AD}" destId="{D6C63519-FE13-45E9-904E-538CDB0650ED}" srcOrd="0" destOrd="0" presId="urn:microsoft.com/office/officeart/2005/8/layout/hList1"/>
    <dgm:cxn modelId="{BEF992F8-F716-474C-8207-30C127E3FE2D}" type="presOf" srcId="{6C4E878B-7CF1-4E93-AFB3-84F756FB2EC8}" destId="{2A72409A-3D49-4F00-9D17-F4C2510A0641}" srcOrd="0" destOrd="0" presId="urn:microsoft.com/office/officeart/2005/8/layout/hList1"/>
    <dgm:cxn modelId="{B06797DE-DD41-42BE-8454-92FCA68DF579}" type="presOf" srcId="{F1418E7D-7546-49B7-95B1-91A9DCF85BB8}" destId="{7C9695F9-7670-430F-A9C8-234DFB1FFDF3}" srcOrd="0" destOrd="5" presId="urn:microsoft.com/office/officeart/2005/8/layout/hList1"/>
    <dgm:cxn modelId="{FFA09B8E-08B3-467E-ADC3-F430100877FE}" type="presOf" srcId="{462D5F96-7137-4544-8BD7-C6D6CF14EF25}" destId="{9BB96A38-31BA-40C5-9E0E-3BAB40F8C145}" srcOrd="0" destOrd="1" presId="urn:microsoft.com/office/officeart/2005/8/layout/hList1"/>
    <dgm:cxn modelId="{771ED39F-F037-4B86-8FF1-1C5E0A4B4C5F}" type="presOf" srcId="{515CE624-C1DB-46F8-945B-CA835ABC44A1}" destId="{4113D629-8DD7-4119-9CC5-6EE38A54D442}" srcOrd="0" destOrd="1" presId="urn:microsoft.com/office/officeart/2005/8/layout/hList1"/>
    <dgm:cxn modelId="{B2B395E7-C3B2-4470-98B8-443507286613}" srcId="{6C4E878B-7CF1-4E93-AFB3-84F756FB2EC8}" destId="{A54F9BF6-1A3B-491D-907A-83E044883E07}" srcOrd="0" destOrd="0" parTransId="{E8C3C902-FA3F-4D65-8D24-E055FA424E26}" sibTransId="{5408E781-AED8-4348-ABB1-0E19D08C7429}"/>
    <dgm:cxn modelId="{6CD829FD-2899-4D9F-9BC1-142ED186887D}" srcId="{F945EE90-EE5E-449D-AB19-127FB0A27DFD}" destId="{D52853A5-803E-4147-8858-E65334802684}" srcOrd="3" destOrd="0" parTransId="{BA7B8D55-3E62-49AB-B55F-2E5777E4EED6}" sibTransId="{B9A1FBA6-6F1D-4ACD-AFD3-5A4F1A680E6C}"/>
    <dgm:cxn modelId="{93575B2C-FA0F-4228-B959-55E6907B001C}" type="presOf" srcId="{87AF3BF7-97C3-4E21-893B-C2FA77AA81C7}" destId="{9BB96A38-31BA-40C5-9E0E-3BAB40F8C145}" srcOrd="0" destOrd="4" presId="urn:microsoft.com/office/officeart/2005/8/layout/hList1"/>
    <dgm:cxn modelId="{894C13E4-12D8-4908-BCC6-AF02EC4472B4}" srcId="{6C4E878B-7CF1-4E93-AFB3-84F756FB2EC8}" destId="{0560AA15-175B-49A9-A203-10E700C5F9C3}" srcOrd="11" destOrd="0" parTransId="{C4BEE59C-91C2-43AB-8B4C-DA594750E2BA}" sibTransId="{4D908B06-9C79-4366-BED1-900E027FE191}"/>
    <dgm:cxn modelId="{6BB8B4C5-0084-4918-8688-B1297DDCDB3C}" type="presOf" srcId="{BEB4ED88-EF21-4044-A93E-6D0DA1F68505}" destId="{7C9695F9-7670-430F-A9C8-234DFB1FFDF3}" srcOrd="0" destOrd="6" presId="urn:microsoft.com/office/officeart/2005/8/layout/hList1"/>
    <dgm:cxn modelId="{4F0124C6-6A61-43C9-A76F-C878B15033B2}" srcId="{6C4E878B-7CF1-4E93-AFB3-84F756FB2EC8}" destId="{A8808089-2F81-45AE-9A42-5058D65DBFF1}" srcOrd="2" destOrd="0" parTransId="{A9E1F8B7-0797-4224-BE87-768A4FECF8D4}" sibTransId="{97205224-CF86-4412-8D35-B5BF469BFE57}"/>
    <dgm:cxn modelId="{0190FDF3-7094-4EA5-BFEB-F5EECCA454DC}" type="presOf" srcId="{AFBD815A-D98B-44BE-9CC8-68C6876C4F41}" destId="{7C9695F9-7670-430F-A9C8-234DFB1FFDF3}" srcOrd="0" destOrd="0" presId="urn:microsoft.com/office/officeart/2005/8/layout/hList1"/>
    <dgm:cxn modelId="{10401534-67CC-4C82-91DA-3F8070CFF12D}" type="presParOf" srcId="{D5A052F0-9C7F-4753-B8B1-ED41744BCE75}" destId="{6CDE28FC-54A1-4FAF-8FDE-B7BF76027540}" srcOrd="0" destOrd="0" presId="urn:microsoft.com/office/officeart/2005/8/layout/hList1"/>
    <dgm:cxn modelId="{CF3DD9DA-6E92-4575-A6E4-B9FF906A4626}" type="presParOf" srcId="{6CDE28FC-54A1-4FAF-8FDE-B7BF76027540}" destId="{D6C63519-FE13-45E9-904E-538CDB0650ED}" srcOrd="0" destOrd="0" presId="urn:microsoft.com/office/officeart/2005/8/layout/hList1"/>
    <dgm:cxn modelId="{1FC6659B-B476-4176-BF57-301370A137FC}" type="presParOf" srcId="{6CDE28FC-54A1-4FAF-8FDE-B7BF76027540}" destId="{9BB96A38-31BA-40C5-9E0E-3BAB40F8C145}" srcOrd="1" destOrd="0" presId="urn:microsoft.com/office/officeart/2005/8/layout/hList1"/>
    <dgm:cxn modelId="{8ED4835F-3849-4937-A02E-E7FDAC778BEC}" type="presParOf" srcId="{D5A052F0-9C7F-4753-B8B1-ED41744BCE75}" destId="{448ADD1A-DFCE-44F2-AC67-FCD57FDD3B81}" srcOrd="1" destOrd="0" presId="urn:microsoft.com/office/officeart/2005/8/layout/hList1"/>
    <dgm:cxn modelId="{75CE7B7A-B0FF-4425-A802-7AA3DE6D3B2B}" type="presParOf" srcId="{D5A052F0-9C7F-4753-B8B1-ED41744BCE75}" destId="{FFD793FC-135A-42E2-979A-0DAAEF5A1137}" srcOrd="2" destOrd="0" presId="urn:microsoft.com/office/officeart/2005/8/layout/hList1"/>
    <dgm:cxn modelId="{A490AAE5-C661-4916-8C94-9EA5306AD959}" type="presParOf" srcId="{FFD793FC-135A-42E2-979A-0DAAEF5A1137}" destId="{307DCD18-D134-4165-A5B1-5C2F890BC521}" srcOrd="0" destOrd="0" presId="urn:microsoft.com/office/officeart/2005/8/layout/hList1"/>
    <dgm:cxn modelId="{E193FCF1-C8E0-4309-8A75-BFE7C16A3F7B}" type="presParOf" srcId="{FFD793FC-135A-42E2-979A-0DAAEF5A1137}" destId="{7C9695F9-7670-430F-A9C8-234DFB1FFDF3}" srcOrd="1" destOrd="0" presId="urn:microsoft.com/office/officeart/2005/8/layout/hList1"/>
    <dgm:cxn modelId="{21AB9780-ED2A-4524-B423-97867127023F}" type="presParOf" srcId="{D5A052F0-9C7F-4753-B8B1-ED41744BCE75}" destId="{5CA5D02D-AD9E-4991-838C-23EC7E9FA30F}" srcOrd="3" destOrd="0" presId="urn:microsoft.com/office/officeart/2005/8/layout/hList1"/>
    <dgm:cxn modelId="{2C61B2E3-4EA8-4A12-8395-55F25F7D454E}" type="presParOf" srcId="{D5A052F0-9C7F-4753-B8B1-ED41744BCE75}" destId="{03FDBBF3-E202-4BF0-BA40-C311F3B0AE8A}" srcOrd="4" destOrd="0" presId="urn:microsoft.com/office/officeart/2005/8/layout/hList1"/>
    <dgm:cxn modelId="{28BA9E1D-91A0-43E6-BFD1-BF0FB62110A4}" type="presParOf" srcId="{03FDBBF3-E202-4BF0-BA40-C311F3B0AE8A}" destId="{2A72409A-3D49-4F00-9D17-F4C2510A0641}" srcOrd="0" destOrd="0" presId="urn:microsoft.com/office/officeart/2005/8/layout/hList1"/>
    <dgm:cxn modelId="{30CFCB65-9D08-4BA8-86C4-D6A04C19CF8C}" type="presParOf" srcId="{03FDBBF3-E202-4BF0-BA40-C311F3B0AE8A}" destId="{4113D629-8DD7-4119-9CC5-6EE38A54D442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xmlns="" id="{A388B0D0-F955-405C-9A55-289EA054B1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9DB79430-164B-40B5-8C28-BC162C9FF0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4BF5086-DCDF-46FF-99B2-FC107452BC79}" type="datetimeFigureOut">
              <a:rPr lang="es-CO"/>
              <a:pPr>
                <a:defRPr/>
              </a:pPr>
              <a:t>9/12/2020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580EC3C6-C63C-4F13-9A28-554D586E28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F9B2484-72AC-4A89-AC58-63055F97019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3617F69-D426-46CB-A8E2-37ADFE38FB95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90421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xmlns="" id="{5B2A1CC5-1315-4B61-ACF7-EAE087CBC9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2D69C1A5-CB01-4A5A-83D2-DA3A90893AB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8DC973C9-2956-47B6-9015-39E6569775F1}" type="datetimeFigureOut">
              <a:rPr lang="es-CO"/>
              <a:pPr>
                <a:defRPr/>
              </a:pPr>
              <a:t>9/12/2020</a:t>
            </a:fld>
            <a:endParaRPr lang="es-CO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xmlns="" id="{384ADFE1-F59E-410B-9B1A-B069A49A7F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s-CO" noProof="0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xmlns="" id="{37383223-3017-4924-88D6-C6FD69FE5F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CO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A2E1803-11CB-4795-B48A-5CC65A3F0BD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1E217F1-7457-4511-9B2F-A9AF0065F3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0C20AD2-615E-4232-9C30-9938E10AF625}" type="slidenum">
              <a:rPr lang="es-CO" altLang="es-ES"/>
              <a:pPr>
                <a:defRPr/>
              </a:pPr>
              <a:t>‹Nº›</a:t>
            </a:fld>
            <a:endParaRPr lang="es-CO" altLang="es-ES"/>
          </a:p>
        </p:txBody>
      </p:sp>
    </p:spTree>
    <p:extLst>
      <p:ext uri="{BB962C8B-B14F-4D97-AF65-F5344CB8AC3E}">
        <p14:creationId xmlns:p14="http://schemas.microsoft.com/office/powerpoint/2010/main" val="38658047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99527982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99527982f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4720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B356C38-A2AE-4D54-811F-2912177A5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12BEC-AC15-4731-A0D2-2D24AE66E1A1}" type="datetimeFigureOut">
              <a:rPr lang="es-ES"/>
              <a:pPr>
                <a:defRPr/>
              </a:pPr>
              <a:t>09/12/2020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CCC1712-DF31-4827-B18D-76AD1F7B9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4AA2D5B-3E68-4953-B34D-1D3D7055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27061-D01E-4D2C-8292-6F44EA89002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00458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B356C38-A2AE-4D54-811F-2912177A5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59CFE-308D-45FC-B36A-5C944B276D66}" type="datetimeFigureOut">
              <a:rPr lang="es-ES"/>
              <a:pPr>
                <a:defRPr/>
              </a:pPr>
              <a:t>09/12/2020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CCC1712-DF31-4827-B18D-76AD1F7B9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4AA2D5B-3E68-4953-B34D-1D3D7055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123D2-6DA3-45DF-8C1B-512953BDA9C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90945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B356C38-A2AE-4D54-811F-2912177A5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84DE7-6898-4C44-804E-862EC8D70543}" type="datetimeFigureOut">
              <a:rPr lang="es-ES"/>
              <a:pPr>
                <a:defRPr/>
              </a:pPr>
              <a:t>09/12/2020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CCC1712-DF31-4827-B18D-76AD1F7B9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4AA2D5B-3E68-4953-B34D-1D3D7055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F6C02-EA14-4532-9506-A4D624036A2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42752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B356C38-A2AE-4D54-811F-2912177A5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3DA0A-47EE-4721-BDB2-16E788A28837}" type="datetimeFigureOut">
              <a:rPr lang="es-ES"/>
              <a:pPr>
                <a:defRPr/>
              </a:pPr>
              <a:t>09/12/2020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CCC1712-DF31-4827-B18D-76AD1F7B9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4AA2D5B-3E68-4953-B34D-1D3D7055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8E19C-B1E0-41F1-9822-C2651F41343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39347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996338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B356C38-A2AE-4D54-811F-2912177A5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D7607-C59F-401C-BB93-1EFE031C8C78}" type="datetimeFigureOut">
              <a:rPr lang="es-ES"/>
              <a:pPr>
                <a:defRPr/>
              </a:pPr>
              <a:t>09/12/2020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CCC1712-DF31-4827-B18D-76AD1F7B9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4AA2D5B-3E68-4953-B34D-1D3D7055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B3522-1685-419A-8889-AD9A3C5CC53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93266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B356C38-A2AE-4D54-811F-2912177A5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30AFC-B9FC-4F1E-9EE5-AB64BAE4E77F}" type="datetimeFigureOut">
              <a:rPr lang="es-ES"/>
              <a:pPr>
                <a:defRPr/>
              </a:pPr>
              <a:t>09/12/2020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CCC1712-DF31-4827-B18D-76AD1F7B9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4AA2D5B-3E68-4953-B34D-1D3D7055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F67DF-1F29-463A-BE2F-91E18E71E28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02045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xmlns="" id="{1B356C38-A2AE-4D54-811F-2912177A5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2A95F-4863-40F9-B2AB-3557CDDA756A}" type="datetimeFigureOut">
              <a:rPr lang="es-ES"/>
              <a:pPr>
                <a:defRPr/>
              </a:pPr>
              <a:t>09/12/2020</a:t>
            </a:fld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xmlns="" id="{CCCC1712-DF31-4827-B18D-76AD1F7B9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xmlns="" id="{D4AA2D5B-3E68-4953-B34D-1D3D7055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84A19-CA31-441B-B7E9-18F9FBAEDE2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7063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xmlns="" id="{1B356C38-A2AE-4D54-811F-2912177A5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58BCC-E34E-406C-81E7-278F9A09CC0A}" type="datetimeFigureOut">
              <a:rPr lang="es-ES"/>
              <a:pPr>
                <a:defRPr/>
              </a:pPr>
              <a:t>09/12/2020</a:t>
            </a:fld>
            <a:endParaRPr lang="es-ES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xmlns="" id="{CCCC1712-DF31-4827-B18D-76AD1F7B9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xmlns="" id="{D4AA2D5B-3E68-4953-B34D-1D3D7055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0AAAB-D1B9-41CE-911C-2093D8FD28C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10819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xmlns="" id="{1B356C38-A2AE-4D54-811F-2912177A5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E0A98-1021-449B-A19F-D7072B11E6F3}" type="datetimeFigureOut">
              <a:rPr lang="es-ES"/>
              <a:pPr>
                <a:defRPr/>
              </a:pPr>
              <a:t>09/12/2020</a:t>
            </a:fld>
            <a:endParaRPr lang="es-ES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xmlns="" id="{CCCC1712-DF31-4827-B18D-76AD1F7B9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xmlns="" id="{D4AA2D5B-3E68-4953-B34D-1D3D7055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B12B3-5E5E-462D-9870-9F062087AC8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67866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xmlns="" id="{1B356C38-A2AE-4D54-811F-2912177A5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AB6F3-CBBB-42D2-8DB2-F072D9210B88}" type="datetimeFigureOut">
              <a:rPr lang="es-ES"/>
              <a:pPr>
                <a:defRPr/>
              </a:pPr>
              <a:t>09/12/2020</a:t>
            </a:fld>
            <a:endParaRPr lang="es-ES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xmlns="" id="{CCCC1712-DF31-4827-B18D-76AD1F7B9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xmlns="" id="{D4AA2D5B-3E68-4953-B34D-1D3D7055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5B455-CB47-44CB-9CEB-C38042930C2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57164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xmlns="" id="{1B356C38-A2AE-4D54-811F-2912177A5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C6AFE-DEB9-4CE9-B398-AC1097F14860}" type="datetimeFigureOut">
              <a:rPr lang="es-ES"/>
              <a:pPr>
                <a:defRPr/>
              </a:pPr>
              <a:t>09/12/2020</a:t>
            </a:fld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xmlns="" id="{CCCC1712-DF31-4827-B18D-76AD1F7B9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xmlns="" id="{D4AA2D5B-3E68-4953-B34D-1D3D7055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4AB60-EBD4-4A19-A69F-53272A68509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7709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CO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xmlns="" id="{1B356C38-A2AE-4D54-811F-2912177A5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1E5F-6824-4DBF-8C5A-01D3267D53F5}" type="datetimeFigureOut">
              <a:rPr lang="es-ES"/>
              <a:pPr>
                <a:defRPr/>
              </a:pPr>
              <a:t>09/12/2020</a:t>
            </a:fld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xmlns="" id="{CCCC1712-DF31-4827-B18D-76AD1F7B9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xmlns="" id="{D4AA2D5B-3E68-4953-B34D-1D3D7055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1A7A6-D55D-41CE-BDCB-0FD059EA9DA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27496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s-CO" altLang="es-ES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s-CO" altLang="es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B356C38-A2AE-4D54-811F-2912177A56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9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21E58F10-2502-4BBB-A904-1B0E982D8B46}" type="datetimeFigureOut">
              <a:rPr lang="es-ES"/>
              <a:pPr>
                <a:defRPr/>
              </a:pPr>
              <a:t>09/12/2020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CCC1712-DF31-4827-B18D-76AD1F7B9E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9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4AA2D5B-3E68-4953-B34D-1D3D705537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5B2480E-097C-4B71-8EC3-595F65DDA47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56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47764" y="0"/>
            <a:ext cx="349623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22" name="Título 1">
            <a:extLst>
              <a:ext uri="{FF2B5EF4-FFF2-40B4-BE49-F238E27FC236}">
                <a16:creationId xmlns:a16="http://schemas.microsoft.com/office/drawing/2014/main" xmlns="" id="{0496FF90-8954-4DF3-A81C-96C43A399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71499" y="1224524"/>
            <a:ext cx="7772400" cy="392588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MINISTERIO DE CULTURA</a:t>
            </a:r>
            <a:br>
              <a:rPr lang="es-C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es-CO" sz="2800" b="1" dirty="0">
                <a:latin typeface="Arial" pitchFamily="34" charset="0"/>
              </a:rPr>
              <a:t/>
            </a:r>
            <a:br>
              <a:rPr lang="es-CO" sz="2800" b="1" dirty="0">
                <a:latin typeface="Arial" pitchFamily="34" charset="0"/>
              </a:rPr>
            </a:br>
            <a:r>
              <a:rPr lang="es-C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SECRETARIA GENERAL </a:t>
            </a:r>
            <a:br>
              <a:rPr lang="es-C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es-CO" sz="2800" b="1" dirty="0">
                <a:latin typeface="Arial" pitchFamily="34" charset="0"/>
              </a:rPr>
              <a:t/>
            </a:r>
            <a:br>
              <a:rPr lang="es-CO" sz="2800" b="1" dirty="0">
                <a:latin typeface="Arial" pitchFamily="34" charset="0"/>
              </a:rPr>
            </a:br>
            <a:r>
              <a:rPr lang="es-C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GRUPO CONTROL INTERNO DISCIPLINARIO</a:t>
            </a:r>
            <a:br>
              <a:rPr lang="es-C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endParaRPr lang="es-ES" sz="2800" b="1" dirty="0">
              <a:solidFill>
                <a:srgbClr val="663399"/>
              </a:solidFill>
              <a:latin typeface="Futura Std Medium" charset="0"/>
              <a:cs typeface="Futura Std Medium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jobipol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92" y="2864296"/>
            <a:ext cx="2328863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bullying%5B4%5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178" y="2085627"/>
            <a:ext cx="3130550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78329" y="3156140"/>
            <a:ext cx="39687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ES" sz="1800" b="1" dirty="0">
                <a:latin typeface="Arial" panose="020B0604020202020204" pitchFamily="34" charset="0"/>
              </a:rPr>
              <a:t>Síntomas</a:t>
            </a: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1800" dirty="0">
              <a:latin typeface="Arial" panose="020B0604020202020204" pitchFamily="34" charset="0"/>
            </a:endParaRPr>
          </a:p>
          <a:p>
            <a:pPr defTabSz="9144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s-CO" altLang="es-ES" sz="1800" dirty="0">
                <a:latin typeface="Arial" panose="020B0604020202020204" pitchFamily="34" charset="0"/>
              </a:rPr>
              <a:t> Trastornos de sueño</a:t>
            </a:r>
            <a:endParaRPr lang="es-ES" altLang="es-ES" sz="1800" dirty="0">
              <a:latin typeface="Arial" panose="020B0604020202020204" pitchFamily="34" charset="0"/>
            </a:endParaRPr>
          </a:p>
          <a:p>
            <a:pPr defTabSz="9144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s-CO" altLang="es-ES" sz="1800" dirty="0">
                <a:latin typeface="Arial" panose="020B0604020202020204" pitchFamily="34" charset="0"/>
              </a:rPr>
              <a:t> Dolores</a:t>
            </a:r>
            <a:endParaRPr lang="es-ES" altLang="es-ES" sz="1800" dirty="0">
              <a:latin typeface="Arial" panose="020B0604020202020204" pitchFamily="34" charset="0"/>
            </a:endParaRPr>
          </a:p>
          <a:p>
            <a:pPr defTabSz="9144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s-CO" altLang="es-ES" sz="1800" dirty="0">
                <a:latin typeface="Arial" panose="020B0604020202020204" pitchFamily="34" charset="0"/>
              </a:rPr>
              <a:t> Síntomas psicosomáticos del estrés</a:t>
            </a:r>
            <a:endParaRPr lang="es-ES" altLang="es-ES" sz="1800" dirty="0">
              <a:latin typeface="Arial" panose="020B0604020202020204" pitchFamily="34" charset="0"/>
            </a:endParaRPr>
          </a:p>
          <a:p>
            <a:pPr defTabSz="9144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s-CO" altLang="es-ES" sz="1800" dirty="0">
                <a:latin typeface="Arial" panose="020B0604020202020204" pitchFamily="34" charset="0"/>
              </a:rPr>
              <a:t> Pérdida de memoria</a:t>
            </a:r>
            <a:endParaRPr lang="es-ES" altLang="es-ES" sz="1800" dirty="0">
              <a:latin typeface="Arial" panose="020B0604020202020204" pitchFamily="34" charset="0"/>
            </a:endParaRPr>
          </a:p>
          <a:p>
            <a:pPr defTabSz="9144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s-CO" altLang="es-ES" sz="1800" dirty="0">
                <a:latin typeface="Arial" panose="020B0604020202020204" pitchFamily="34" charset="0"/>
              </a:rPr>
              <a:t> Crisis nerviosa</a:t>
            </a:r>
            <a:endParaRPr lang="es-ES" altLang="es-ES" sz="1800" dirty="0">
              <a:latin typeface="Arial" panose="020B0604020202020204" pitchFamily="34" charset="0"/>
            </a:endParaRPr>
          </a:p>
          <a:p>
            <a:pPr defTabSz="9144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s-CO" altLang="es-ES" sz="1800" dirty="0">
                <a:latin typeface="Arial" panose="020B0604020202020204" pitchFamily="34" charset="0"/>
              </a:rPr>
              <a:t> Síndrome de fatiga crónica</a:t>
            </a:r>
            <a:endParaRPr lang="es-ES" altLang="es-ES" sz="1800" dirty="0">
              <a:latin typeface="Arial" panose="020B0604020202020204" pitchFamily="34" charset="0"/>
            </a:endParaRPr>
          </a:p>
          <a:p>
            <a:pPr defTabSz="9144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s-CO" altLang="es-ES" sz="1800" dirty="0">
                <a:latin typeface="Arial" panose="020B0604020202020204" pitchFamily="34" charset="0"/>
              </a:rPr>
              <a:t> Depresión</a:t>
            </a:r>
          </a:p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ES" sz="1800" dirty="0">
                <a:latin typeface="Arial" panose="020B0604020202020204" pitchFamily="34" charset="0"/>
              </a:rPr>
              <a:t>- Afectación de relaciones familiares</a:t>
            </a:r>
            <a:r>
              <a:rPr lang="es-ES" altLang="es-ES" sz="16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8438" name="Line 9"/>
          <p:cNvSpPr>
            <a:spLocks noChangeShapeType="1"/>
          </p:cNvSpPr>
          <p:nvPr/>
        </p:nvSpPr>
        <p:spPr bwMode="auto">
          <a:xfrm>
            <a:off x="3570908" y="1306958"/>
            <a:ext cx="0" cy="155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18439" name="Título 2"/>
          <p:cNvSpPr>
            <a:spLocks noGrp="1"/>
          </p:cNvSpPr>
          <p:nvPr>
            <p:ph type="title"/>
          </p:nvPr>
        </p:nvSpPr>
        <p:spPr>
          <a:xfrm>
            <a:off x="1419759" y="465463"/>
            <a:ext cx="5927725" cy="612477"/>
          </a:xfrm>
        </p:spPr>
        <p:txBody>
          <a:bodyPr/>
          <a:lstStyle/>
          <a:p>
            <a:pPr algn="ctr"/>
            <a:r>
              <a:rPr lang="es-CO" alt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COMPORTAMIENTOS DEL ACOSADO</a:t>
            </a:r>
          </a:p>
        </p:txBody>
      </p:sp>
      <p:pic>
        <p:nvPicPr>
          <p:cNvPr id="11" name="Google Shape;70;p15">
            <a:extLst>
              <a:ext uri="{FF2B5EF4-FFF2-40B4-BE49-F238E27FC236}">
                <a16:creationId xmlns:a16="http://schemas.microsoft.com/office/drawing/2014/main" xmlns="" id="{30CF153D-C948-4A4A-A8F4-238CCA4D848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-3" y="-14288"/>
            <a:ext cx="495207" cy="6872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71;p15">
            <a:extLst>
              <a:ext uri="{FF2B5EF4-FFF2-40B4-BE49-F238E27FC236}">
                <a16:creationId xmlns:a16="http://schemas.microsoft.com/office/drawing/2014/main" xmlns="" id="{658A97E3-E9EF-6A49-B715-DFD1954DF42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" y="6042559"/>
            <a:ext cx="2476984" cy="605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4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CuadroTexto"/>
          <p:cNvSpPr txBox="1"/>
          <p:nvPr/>
        </p:nvSpPr>
        <p:spPr>
          <a:xfrm>
            <a:off x="685799" y="729027"/>
            <a:ext cx="832485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s-ES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MS PGothic" pitchFamily="34" charset="-128"/>
              </a:rPr>
              <a:t>COMPETENCIA PARA CONOCER DE LA DENUNCIAS RELACIONADAS CON ACOSO LABORAL</a:t>
            </a:r>
          </a:p>
          <a:p>
            <a:pPr algn="ctr" defTabSz="342900"/>
            <a:endParaRPr lang="es-ES" sz="2100" b="1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ea typeface="MS PGothic" pitchFamily="34" charset="-128"/>
            </a:endParaRPr>
          </a:p>
        </p:txBody>
      </p:sp>
      <p:pic>
        <p:nvPicPr>
          <p:cNvPr id="2" name="Google Shape;63;p14">
            <a:extLst>
              <a:ext uri="{FF2B5EF4-FFF2-40B4-BE49-F238E27FC236}">
                <a16:creationId xmlns:a16="http://schemas.microsoft.com/office/drawing/2014/main" xmlns="" id="{D02E8796-F97D-420F-BAE0-05E103901E3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0"/>
            <a:ext cx="45579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Ministerio de Cultu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08" y="5764081"/>
            <a:ext cx="2191303" cy="74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7B0B4042-ED07-4615-9B59-4739104FF8F9}"/>
              </a:ext>
            </a:extLst>
          </p:cNvPr>
          <p:cNvSpPr/>
          <p:nvPr/>
        </p:nvSpPr>
        <p:spPr>
          <a:xfrm>
            <a:off x="1253160" y="2432468"/>
            <a:ext cx="2419679" cy="555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i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es-ES" i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es-ES" i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es-ES" i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just"/>
            <a:endParaRPr lang="es-ES" i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just"/>
            <a:endParaRPr lang="es-CO" i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214313" indent="-214313" algn="just">
              <a:buFont typeface="Wingdings" panose="05000000000000000000" pitchFamily="2" charset="2"/>
              <a:buChar char="Ø"/>
            </a:pPr>
            <a:endParaRPr lang="es-CO" i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DA1DFDAA-D1C4-4101-8691-39855CE0F96D}"/>
              </a:ext>
            </a:extLst>
          </p:cNvPr>
          <p:cNvSpPr/>
          <p:nvPr/>
        </p:nvSpPr>
        <p:spPr>
          <a:xfrm>
            <a:off x="4473339" y="1431727"/>
            <a:ext cx="4160987" cy="9398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i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s-CO" i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4" name="Imagen 13" descr="Imagen que contiene texto, señal, verde, frente&#10;&#10;Descripción generada automáticamente">
            <a:extLst>
              <a:ext uri="{FF2B5EF4-FFF2-40B4-BE49-F238E27FC236}">
                <a16:creationId xmlns:a16="http://schemas.microsoft.com/office/drawing/2014/main" xmlns="" id="{FC341C2D-B491-49E6-AA4D-5F8E4CEA24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092" y="2585630"/>
            <a:ext cx="2103813" cy="118339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7B0B4042-ED07-4615-9B59-4739104FF8F9}"/>
              </a:ext>
            </a:extLst>
          </p:cNvPr>
          <p:cNvSpPr/>
          <p:nvPr/>
        </p:nvSpPr>
        <p:spPr>
          <a:xfrm>
            <a:off x="1094361" y="5002381"/>
            <a:ext cx="2737276" cy="555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i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 Interior del Ministerio</a:t>
            </a:r>
          </a:p>
          <a:p>
            <a:pPr algn="ctr"/>
            <a:endParaRPr lang="es-ES" i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es-ES" i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es-ES" i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just"/>
            <a:endParaRPr lang="es-ES" i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just"/>
            <a:endParaRPr lang="es-CO" i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214313" indent="-214313" algn="just">
              <a:buFont typeface="Wingdings" panose="05000000000000000000" pitchFamily="2" charset="2"/>
              <a:buChar char="Ø"/>
            </a:pPr>
            <a:endParaRPr lang="es-CO" i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DA1DFDAA-D1C4-4101-8691-39855CE0F96D}"/>
              </a:ext>
            </a:extLst>
          </p:cNvPr>
          <p:cNvSpPr/>
          <p:nvPr/>
        </p:nvSpPr>
        <p:spPr>
          <a:xfrm>
            <a:off x="4572000" y="3993611"/>
            <a:ext cx="4160987" cy="9398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i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Ante la Procuraduría General de la Nación </a:t>
            </a:r>
            <a:endParaRPr lang="es-CO" i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Imagen 10" descr="Imagen que contiene dibujo, tabla, azul, reloj&#10;&#10;Descripción generada automáticamente">
            <a:extLst>
              <a:ext uri="{FF2B5EF4-FFF2-40B4-BE49-F238E27FC236}">
                <a16:creationId xmlns:a16="http://schemas.microsoft.com/office/drawing/2014/main" xmlns="" id="{7EFDA91A-DCCC-4130-825D-AF75D3A090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7550" y="2371605"/>
            <a:ext cx="1809885" cy="174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9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2 Marcador de contenido"/>
          <p:cNvSpPr>
            <a:spLocks noGrp="1"/>
          </p:cNvSpPr>
          <p:nvPr>
            <p:ph idx="1"/>
          </p:nvPr>
        </p:nvSpPr>
        <p:spPr>
          <a:xfrm>
            <a:off x="87959" y="209550"/>
            <a:ext cx="6647543" cy="4935537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s-CO" altLang="es-ES" sz="2000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Respeto	</a:t>
            </a:r>
            <a:r>
              <a:rPr lang="es-CO" altLang="es-ES" sz="2000" b="1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	</a:t>
            </a:r>
            <a:r>
              <a:rPr lang="es-CO" altLang="es-ES" sz="20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Derechos </a:t>
            </a:r>
            <a:r>
              <a:rPr lang="es-CO" altLang="es-ES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fundamentales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CO" altLang="es-ES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	</a:t>
            </a:r>
            <a:endParaRPr lang="es-CO" altLang="es-ES" sz="2000" b="1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CO" altLang="es-ES" sz="2000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Protección		</a:t>
            </a:r>
            <a:r>
              <a:rPr lang="es-CO" altLang="es-ES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Bienes jurídicos </a:t>
            </a:r>
            <a:r>
              <a:rPr lang="es-CO" altLang="es-ES" sz="20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tutelados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s-CO" altLang="es-ES" sz="20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CO" altLang="es-ES" sz="2000" b="1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Prevención</a:t>
            </a:r>
            <a:r>
              <a:rPr lang="es-CO" altLang="es-ES" sz="20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		Conductas de Acoso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s-CO" altLang="es-ES" sz="20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CO" altLang="es-ES" sz="2000" b="1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Celeridad</a:t>
            </a:r>
            <a:r>
              <a:rPr lang="es-CO" altLang="es-ES" sz="20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		Solución de conflictos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s-CO" altLang="es-ES" sz="2000" dirty="0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CO" altLang="es-ES" sz="2000" b="1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Confidencialidad</a:t>
            </a:r>
            <a:r>
              <a:rPr lang="es-CO" altLang="es-ES" sz="20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	Manejo de  la información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s-CO" altLang="es-ES" sz="2000" dirty="0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CO" altLang="es-ES" sz="2000" b="1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Responsabilidad</a:t>
            </a:r>
            <a:r>
              <a:rPr lang="es-CO" altLang="es-ES" sz="20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	Claridad en la competencia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s-CO" altLang="es-ES" sz="2000" dirty="0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CO" altLang="es-ES" sz="2000" b="1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Divulgación</a:t>
            </a:r>
            <a:r>
              <a:rPr lang="es-CO" altLang="es-ES" sz="20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		Informes</a:t>
            </a:r>
            <a:endParaRPr lang="es-CO" altLang="es-ES" sz="20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CO" altLang="es-ES" sz="2000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	</a:t>
            </a:r>
            <a:endParaRPr lang="es-CO" altLang="es-ES" sz="2000" b="1" dirty="0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s-CO" altLang="es-ES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s-CO" altLang="es-ES" sz="20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0F9E6F37-9849-4383-8353-6BCE378EC46A}"/>
              </a:ext>
            </a:extLst>
          </p:cNvPr>
          <p:cNvSpPr/>
          <p:nvPr/>
        </p:nvSpPr>
        <p:spPr>
          <a:xfrm>
            <a:off x="3318863" y="450850"/>
            <a:ext cx="185737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es-E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9464" name="Picture 2" descr="Resultado de imagen para REUN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23" y="5203181"/>
            <a:ext cx="5473977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oogle Shape;70;p15">
            <a:extLst>
              <a:ext uri="{FF2B5EF4-FFF2-40B4-BE49-F238E27FC236}">
                <a16:creationId xmlns:a16="http://schemas.microsoft.com/office/drawing/2014/main" xmlns="" id="{285B3B3C-4184-FC4C-9FA0-780C03A3DF3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252210" y="0"/>
            <a:ext cx="289179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71;p15">
            <a:extLst>
              <a:ext uri="{FF2B5EF4-FFF2-40B4-BE49-F238E27FC236}">
                <a16:creationId xmlns:a16="http://schemas.microsoft.com/office/drawing/2014/main" xmlns="" id="{8639D321-1FD0-AC40-BA9B-0C793B03A97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2211" y="5989320"/>
            <a:ext cx="2891790" cy="607134"/>
          </a:xfrm>
          <a:prstGeom prst="rect">
            <a:avLst/>
          </a:prstGeom>
          <a:noFill/>
          <a:ln>
            <a:noFill/>
          </a:ln>
        </p:spPr>
      </p:pic>
      <p:sp>
        <p:nvSpPr>
          <p:cNvPr id="19465" name="7 CuadroTexto"/>
          <p:cNvSpPr txBox="1">
            <a:spLocks noChangeArrowheads="1"/>
          </p:cNvSpPr>
          <p:nvPr/>
        </p:nvSpPr>
        <p:spPr bwMode="auto">
          <a:xfrm>
            <a:off x="6260510" y="576906"/>
            <a:ext cx="287518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ES" sz="2400" b="1" dirty="0">
                <a:solidFill>
                  <a:schemeClr val="bg1"/>
                </a:solidFill>
                <a:latin typeface="Arial" panose="020B0604020202020204" pitchFamily="34" charset="0"/>
              </a:rPr>
              <a:t>ROLL</a:t>
            </a:r>
            <a:r>
              <a:rPr lang="es-CO" altLang="es-ES" sz="2400" b="1" dirty="0">
                <a:latin typeface="Arial" panose="020B0604020202020204" pitchFamily="34" charset="0"/>
              </a:rPr>
              <a:t> </a:t>
            </a:r>
            <a:r>
              <a:rPr lang="es-CO" altLang="es-ES" sz="2400" b="1" dirty="0">
                <a:solidFill>
                  <a:schemeClr val="bg1"/>
                </a:solidFill>
                <a:latin typeface="Arial" panose="020B0604020202020204" pitchFamily="34" charset="0"/>
              </a:rPr>
              <a:t>DEL</a:t>
            </a:r>
            <a:r>
              <a:rPr lang="es-CO" altLang="es-ES" sz="2400" b="1" dirty="0">
                <a:latin typeface="Arial" panose="020B0604020202020204" pitchFamily="34" charset="0"/>
              </a:rPr>
              <a:t> </a:t>
            </a:r>
            <a:r>
              <a:rPr lang="es-CO" altLang="es-ES" sz="2400" b="1" dirty="0">
                <a:solidFill>
                  <a:schemeClr val="bg1"/>
                </a:solidFill>
                <a:latin typeface="Arial" panose="020B0604020202020204" pitchFamily="34" charset="0"/>
              </a:rPr>
              <a:t>COMITÉ</a:t>
            </a:r>
            <a:r>
              <a:rPr lang="es-CO" altLang="es-ES" sz="2400" b="1" dirty="0">
                <a:latin typeface="Arial" panose="020B0604020202020204" pitchFamily="34" charset="0"/>
              </a:rPr>
              <a:t> </a:t>
            </a:r>
            <a:r>
              <a:rPr lang="es-CO" altLang="es-ES" sz="2400" b="1" dirty="0">
                <a:solidFill>
                  <a:schemeClr val="bg1"/>
                </a:solidFill>
                <a:latin typeface="Arial" panose="020B0604020202020204" pitchFamily="34" charset="0"/>
              </a:rPr>
              <a:t>DE</a:t>
            </a:r>
            <a:r>
              <a:rPr lang="es-CO" altLang="es-ES" sz="2400" b="1" dirty="0">
                <a:latin typeface="Arial" panose="020B0604020202020204" pitchFamily="34" charset="0"/>
              </a:rPr>
              <a:t> </a:t>
            </a:r>
            <a:r>
              <a:rPr lang="es-CO" altLang="es-ES" sz="2400" b="1" dirty="0">
                <a:solidFill>
                  <a:schemeClr val="bg1"/>
                </a:solidFill>
                <a:latin typeface="Arial" panose="020B0604020202020204" pitchFamily="34" charset="0"/>
              </a:rPr>
              <a:t>CONVIVENCIA</a:t>
            </a:r>
            <a:r>
              <a:rPr lang="es-CO" altLang="es-ES" sz="2400" b="1" dirty="0">
                <a:latin typeface="Arial" panose="020B0604020202020204" pitchFamily="34" charset="0"/>
              </a:rPr>
              <a:t> </a:t>
            </a:r>
            <a:r>
              <a:rPr lang="es-CO" altLang="es-ES" sz="2400" b="1" dirty="0">
                <a:solidFill>
                  <a:schemeClr val="bg1"/>
                </a:solidFill>
                <a:latin typeface="Arial" panose="020B0604020202020204" pitchFamily="34" charset="0"/>
              </a:rPr>
              <a:t>LABORAL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CO" altLang="es-ES" sz="2400" b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            </a:t>
            </a:r>
            <a:br>
              <a:rPr lang="es-CO" altLang="es-ES" sz="2400" b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s-CO" altLang="es-ES" sz="2400" b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s-CO" altLang="es-ES" sz="2400" b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s-ES" altLang="es-ES" sz="240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4 Rectángulo">
            <a:extLst>
              <a:ext uri="{FF2B5EF4-FFF2-40B4-BE49-F238E27FC236}">
                <a16:creationId xmlns:a16="http://schemas.microsoft.com/office/drawing/2014/main" xmlns="" id="{D71C8A3C-23BA-43CC-9FD1-604FC25B0894}"/>
              </a:ext>
            </a:extLst>
          </p:cNvPr>
          <p:cNvSpPr/>
          <p:nvPr/>
        </p:nvSpPr>
        <p:spPr>
          <a:xfrm>
            <a:off x="1133575" y="1562100"/>
            <a:ext cx="7467600" cy="507841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eaLnBrk="1" hangingPunct="1">
              <a:defRPr/>
            </a:pPr>
            <a:endParaRPr lang="es-CO" sz="1200" dirty="0">
              <a:latin typeface="Arial" pitchFamily="34" charset="0"/>
            </a:endParaRPr>
          </a:p>
          <a:p>
            <a:pPr defTabSz="914400" eaLnBrk="1" hangingPunct="1">
              <a:defRPr/>
            </a:pPr>
            <a:r>
              <a:rPr lang="es-CO" sz="1200" dirty="0">
                <a:latin typeface="Arial" pitchFamily="34" charset="0"/>
              </a:rPr>
              <a:t>El funcionario que se sienta acosado debe informar por escrito al Comité  de Convivencia Laboral</a:t>
            </a:r>
          </a:p>
          <a:p>
            <a:pPr defTabSz="914400" eaLnBrk="1" hangingPunct="1">
              <a:defRPr/>
            </a:pPr>
            <a:endParaRPr lang="es-CO" sz="1200" dirty="0">
              <a:latin typeface="Arial" pitchFamily="34" charset="0"/>
            </a:endParaRPr>
          </a:p>
          <a:p>
            <a:pPr algn="just" defTabSz="914400" eaLnBrk="1" hangingPunct="1">
              <a:defRPr/>
            </a:pPr>
            <a:r>
              <a:rPr lang="es-CO" sz="1200" dirty="0">
                <a:latin typeface="Arial" pitchFamily="34" charset="0"/>
              </a:rPr>
              <a:t>El Comité de Convivencia Laboral  debe  </a:t>
            </a:r>
            <a:r>
              <a:rPr lang="es-CO" sz="1200" b="1" dirty="0">
                <a:latin typeface="Arial" pitchFamily="34" charset="0"/>
              </a:rPr>
              <a:t>guardar la confidencialidad , </a:t>
            </a:r>
            <a:r>
              <a:rPr lang="es-CO" sz="1200" dirty="0">
                <a:latin typeface="Arial" pitchFamily="34" charset="0"/>
              </a:rPr>
              <a:t>y  una vez valorada la queja  si considera que están frente a un presunto Acoso Laboral: </a:t>
            </a:r>
          </a:p>
          <a:p>
            <a:pPr defTabSz="914400" eaLnBrk="1" hangingPunct="1">
              <a:defRPr/>
            </a:pPr>
            <a:endParaRPr lang="es-CO" sz="1200" dirty="0">
              <a:latin typeface="Arial" pitchFamily="34" charset="0"/>
            </a:endParaRPr>
          </a:p>
          <a:p>
            <a:pPr defTabSz="914400" eaLnBrk="1" hangingPunct="1">
              <a:defRPr/>
            </a:pPr>
            <a:r>
              <a:rPr lang="es-CO" sz="1200" dirty="0">
                <a:latin typeface="Arial" pitchFamily="34" charset="0"/>
              </a:rPr>
              <a:t>Tiene veinte (20) días para:</a:t>
            </a:r>
          </a:p>
          <a:p>
            <a:pPr defTabSz="914400" eaLnBrk="1" hangingPunct="1">
              <a:defRPr/>
            </a:pPr>
            <a:endParaRPr lang="es-CO" sz="1200" dirty="0">
              <a:latin typeface="Arial" pitchFamily="34" charset="0"/>
            </a:endParaRPr>
          </a:p>
          <a:p>
            <a:pPr defTabSz="914400" eaLnBrk="1" hangingPunct="1">
              <a:defRPr/>
            </a:pPr>
            <a:endParaRPr lang="es-CO" sz="1200" dirty="0">
              <a:latin typeface="Arial" pitchFamily="34" charset="0"/>
            </a:endParaRPr>
          </a:p>
          <a:p>
            <a:pPr lvl="1" defTabSz="914400" eaLnBrk="1" hangingPunct="1">
              <a:defRPr/>
            </a:pPr>
            <a:r>
              <a:rPr lang="es-CO" sz="1200" dirty="0">
                <a:latin typeface="Arial" pitchFamily="34" charset="0"/>
              </a:rPr>
              <a:t>Citar y escuchar  individualmente a las partes	</a:t>
            </a:r>
          </a:p>
          <a:p>
            <a:pPr lvl="1" defTabSz="914400" eaLnBrk="1" hangingPunct="1">
              <a:defRPr/>
            </a:pPr>
            <a:r>
              <a:rPr lang="es-CO" sz="1200" dirty="0">
                <a:latin typeface="Arial" pitchFamily="34" charset="0"/>
              </a:rPr>
              <a:t>Admitir medios de prueba</a:t>
            </a:r>
          </a:p>
          <a:p>
            <a:pPr lvl="1" defTabSz="914400" eaLnBrk="1" hangingPunct="1">
              <a:defRPr/>
            </a:pPr>
            <a:r>
              <a:rPr lang="es-CO" sz="1200" dirty="0">
                <a:latin typeface="Arial" pitchFamily="34" charset="0"/>
              </a:rPr>
              <a:t>Practicar pruebas</a:t>
            </a:r>
            <a:endParaRPr lang="es-ES" sz="1200" dirty="0">
              <a:latin typeface="Arial" pitchFamily="34" charset="0"/>
            </a:endParaRPr>
          </a:p>
          <a:p>
            <a:pPr lvl="1" defTabSz="914400" eaLnBrk="1" hangingPunct="1">
              <a:defRPr/>
            </a:pPr>
            <a:r>
              <a:rPr lang="es-CO" sz="1200" dirty="0">
                <a:latin typeface="Arial" pitchFamily="34" charset="0"/>
              </a:rPr>
              <a:t>Proponer mecanismos de solución</a:t>
            </a:r>
            <a:endParaRPr lang="es-ES" sz="1200" dirty="0">
              <a:latin typeface="Arial" pitchFamily="34" charset="0"/>
            </a:endParaRPr>
          </a:p>
          <a:p>
            <a:pPr lvl="1" defTabSz="914400" eaLnBrk="1" hangingPunct="1">
              <a:defRPr/>
            </a:pPr>
            <a:r>
              <a:rPr lang="es-CO" sz="1200" dirty="0">
                <a:latin typeface="Arial" pitchFamily="34" charset="0"/>
              </a:rPr>
              <a:t>Formular recomendaciones</a:t>
            </a:r>
            <a:endParaRPr lang="es-ES" sz="1200" dirty="0">
              <a:latin typeface="Arial" pitchFamily="34" charset="0"/>
            </a:endParaRPr>
          </a:p>
          <a:p>
            <a:pPr lvl="1" defTabSz="914400" eaLnBrk="1" hangingPunct="1">
              <a:defRPr/>
            </a:pPr>
            <a:r>
              <a:rPr lang="es-CO" sz="1200" dirty="0">
                <a:latin typeface="Arial" pitchFamily="34" charset="0"/>
              </a:rPr>
              <a:t>Hacer advertencias</a:t>
            </a:r>
            <a:endParaRPr lang="es-ES" sz="1200" dirty="0">
              <a:latin typeface="Arial" pitchFamily="34" charset="0"/>
            </a:endParaRPr>
          </a:p>
          <a:p>
            <a:pPr lvl="1" defTabSz="914400" eaLnBrk="1" hangingPunct="1">
              <a:defRPr/>
            </a:pPr>
            <a:r>
              <a:rPr lang="es-CO" sz="1200" dirty="0">
                <a:latin typeface="Arial" pitchFamily="34" charset="0"/>
              </a:rPr>
              <a:t>Levantar un acta suscrita por los intervinientes</a:t>
            </a:r>
          </a:p>
          <a:p>
            <a:pPr lvl="1" defTabSz="914400" eaLnBrk="1" hangingPunct="1">
              <a:buFontTx/>
              <a:buChar char="•"/>
              <a:defRPr/>
            </a:pPr>
            <a:endParaRPr lang="es-CO" sz="1200" dirty="0">
              <a:latin typeface="Arial" pitchFamily="34" charset="0"/>
            </a:endParaRPr>
          </a:p>
          <a:p>
            <a:pPr marL="342900" indent="-342900" defTabSz="914400" eaLnBrk="1" hangingPunct="1">
              <a:defRPr/>
            </a:pPr>
            <a:r>
              <a:rPr lang="es-CO" sz="1200" dirty="0">
                <a:latin typeface="Arial" pitchFamily="34" charset="0"/>
              </a:rPr>
              <a:t>Su gestión puede dar como resultado:</a:t>
            </a:r>
          </a:p>
          <a:p>
            <a:pPr marL="342900" indent="-342900" defTabSz="914400" eaLnBrk="1" hangingPunct="1">
              <a:defRPr/>
            </a:pPr>
            <a:endParaRPr lang="es-CO" sz="1200" dirty="0">
              <a:latin typeface="Arial" pitchFamily="34" charset="0"/>
            </a:endParaRPr>
          </a:p>
          <a:p>
            <a:pPr marL="342900" indent="-342900" defTabSz="914400" eaLnBrk="1" hangingPunct="1">
              <a:defRPr/>
            </a:pPr>
            <a:r>
              <a:rPr lang="es-CO" sz="1200" dirty="0">
                <a:latin typeface="Arial" pitchFamily="34" charset="0"/>
              </a:rPr>
              <a:t>	Determinar que  no existe conducta de acoso laboral</a:t>
            </a:r>
          </a:p>
          <a:p>
            <a:pPr marL="342900" indent="-342900" defTabSz="914400" eaLnBrk="1" hangingPunct="1">
              <a:defRPr/>
            </a:pPr>
            <a:r>
              <a:rPr lang="es-CO" sz="1200" dirty="0">
                <a:latin typeface="Arial" pitchFamily="34" charset="0"/>
              </a:rPr>
              <a:t>        Acuerdo conciliatorio (se liman asperezas)</a:t>
            </a:r>
            <a:endParaRPr lang="es-ES" sz="1200" dirty="0">
              <a:latin typeface="Arial" pitchFamily="34" charset="0"/>
            </a:endParaRPr>
          </a:p>
          <a:p>
            <a:pPr marL="342900" indent="-342900" defTabSz="914400" eaLnBrk="1" hangingPunct="1">
              <a:defRPr/>
            </a:pPr>
            <a:r>
              <a:rPr lang="es-CO" sz="1200" dirty="0">
                <a:latin typeface="Arial" pitchFamily="34" charset="0"/>
              </a:rPr>
              <a:t>        Remitir a Control Interno Disciplinario cuando considera que </a:t>
            </a:r>
          </a:p>
          <a:p>
            <a:pPr marL="342900" indent="-342900" defTabSz="914400" eaLnBrk="1" hangingPunct="1">
              <a:defRPr/>
            </a:pPr>
            <a:r>
              <a:rPr lang="es-CO" sz="1200" dirty="0">
                <a:latin typeface="Arial" pitchFamily="34" charset="0"/>
              </a:rPr>
              <a:t>        no es acoso sino falta disciplinaria  </a:t>
            </a:r>
          </a:p>
          <a:p>
            <a:pPr marL="342900" indent="-342900" defTabSz="914400" eaLnBrk="1" hangingPunct="1">
              <a:defRPr/>
            </a:pPr>
            <a:r>
              <a:rPr lang="es-CO" sz="1200" dirty="0">
                <a:latin typeface="Arial" pitchFamily="34" charset="0"/>
              </a:rPr>
              <a:t>        Remitir a  Consultorio Psicológico</a:t>
            </a:r>
          </a:p>
          <a:p>
            <a:pPr marL="342900" indent="-342900" defTabSz="914400" eaLnBrk="1" hangingPunct="1">
              <a:defRPr/>
            </a:pPr>
            <a:r>
              <a:rPr lang="es-CO" sz="1200" dirty="0">
                <a:latin typeface="Arial" pitchFamily="34" charset="0"/>
              </a:rPr>
              <a:t>        Remitir a la P.G.N. cuando no hay conciliación</a:t>
            </a:r>
          </a:p>
          <a:p>
            <a:pPr lvl="1" defTabSz="914400" eaLnBrk="1" hangingPunct="1">
              <a:buFontTx/>
              <a:buChar char="•"/>
              <a:defRPr/>
            </a:pPr>
            <a:endParaRPr lang="es-CO" sz="1200" dirty="0">
              <a:latin typeface="Arial" pitchFamily="34" charset="0"/>
            </a:endParaRPr>
          </a:p>
          <a:p>
            <a:pPr lvl="1" defTabSz="914400" eaLnBrk="1" hangingPunct="1">
              <a:buFontTx/>
              <a:buChar char="•"/>
              <a:defRPr/>
            </a:pPr>
            <a:endParaRPr lang="es-ES" sz="1200" dirty="0">
              <a:latin typeface="Arial" pitchFamily="34" charset="0"/>
            </a:endParaRPr>
          </a:p>
        </p:txBody>
      </p:sp>
      <p:sp>
        <p:nvSpPr>
          <p:cNvPr id="14341" name="Rectángulo 1"/>
          <p:cNvSpPr>
            <a:spLocks noChangeArrowheads="1"/>
          </p:cNvSpPr>
          <p:nvPr/>
        </p:nvSpPr>
        <p:spPr bwMode="auto">
          <a:xfrm>
            <a:off x="2517961" y="857647"/>
            <a:ext cx="4248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ES" sz="2400" b="1" dirty="0">
                <a:latin typeface="Arial" panose="020B0604020202020204" pitchFamily="34" charset="0"/>
              </a:rPr>
              <a:t>PROCEDIMIENTO INTERNO</a:t>
            </a:r>
            <a:endParaRPr lang="es-CO" altLang="es-ES" sz="2400" dirty="0"/>
          </a:p>
        </p:txBody>
      </p:sp>
      <p:pic>
        <p:nvPicPr>
          <p:cNvPr id="7" name="Google Shape;70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1" y="-14287"/>
            <a:ext cx="72614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620" y="330192"/>
            <a:ext cx="2326341" cy="605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xmlns="" id="{F81AC658-D00B-4110-8111-0D225B8644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8080" y="3030279"/>
            <a:ext cx="3304482" cy="212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3342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63;p14">
            <a:extLst>
              <a:ext uri="{FF2B5EF4-FFF2-40B4-BE49-F238E27FC236}">
                <a16:creationId xmlns:a16="http://schemas.microsoft.com/office/drawing/2014/main" xmlns="" id="{7CF2ADC2-3F06-4BC6-9124-374CAF33876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10749" y="0"/>
            <a:ext cx="455796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xmlns="" id="{CAD4688D-19C7-4FA7-B046-8AB12DD436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565887"/>
              </p:ext>
            </p:extLst>
          </p:nvPr>
        </p:nvGraphicFramePr>
        <p:xfrm>
          <a:off x="643438" y="172796"/>
          <a:ext cx="8365165" cy="64846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182581">
                  <a:extLst>
                    <a:ext uri="{9D8B030D-6E8A-4147-A177-3AD203B41FA5}">
                      <a16:colId xmlns:a16="http://schemas.microsoft.com/office/drawing/2014/main" xmlns="" val="421924734"/>
                    </a:ext>
                  </a:extLst>
                </a:gridCol>
                <a:gridCol w="4182584">
                  <a:extLst>
                    <a:ext uri="{9D8B030D-6E8A-4147-A177-3AD203B41FA5}">
                      <a16:colId xmlns:a16="http://schemas.microsoft.com/office/drawing/2014/main" xmlns="" val="3208164243"/>
                    </a:ext>
                  </a:extLst>
                </a:gridCol>
              </a:tblGrid>
              <a:tr h="205740">
                <a:tc gridSpan="2"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CONDUCTAS QUE CONSTITUYEN ACOSO LABORAL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48539665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just"/>
                      <a:r>
                        <a:rPr lang="es-CO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Agresión física, independientemente de sus consecuencias</a:t>
                      </a:r>
                      <a:endParaRPr lang="es-CO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Expresiones injuriosas o ultrajantes sobre la persona, con utilización de palabras soeces o con alusión a la raza, el género, el origen familiar o nacional, la preferencia política o el estatus social</a:t>
                      </a:r>
                      <a:endParaRPr lang="es-CO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60103203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Comentarios hostiles y humillantes de descalificación profesional.</a:t>
                      </a:r>
                      <a:endParaRPr lang="es-CO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Injustificadas amenazas de despido expresadas en presencia de los compañeros de trabajo</a:t>
                      </a:r>
                      <a:endParaRPr lang="es-CO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420307822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Múltiples denuncias disciplinarias</a:t>
                      </a:r>
                      <a:endParaRPr lang="es-CO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Descalificación humillante y en presencia de los compañeros de trabajo de las propuestas u opiniones de trabajo</a:t>
                      </a:r>
                      <a:endParaRPr lang="es-CO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40080256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Burlas sobre la apariencia física o la forma de vestir, formuladas en público</a:t>
                      </a:r>
                      <a:endParaRPr lang="es-CO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Alusión pública a hechos pertenecientes a la intimidad de la persona</a:t>
                      </a:r>
                      <a:endParaRPr lang="es-CO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670175829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pPr algn="just"/>
                      <a:r>
                        <a:rPr lang="es-CO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Imposición de deberes ostensiblemente extraños a las obligaciones laborales, las exigencias abiertamente desproporcionadas sobre el cumplimiento de la labor encomendada y el brusco cambio del lugar de trabajo o de la labor contratada sin ningún fundamento objetivo referente a la necesidad técnica de la empresa</a:t>
                      </a:r>
                      <a:endParaRPr lang="es-CO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Exigencia de laborar en horarios excesivos respecto a la jornada laboral contratada o legalmente establecida, los cambios sorpresivos del turno laboral y la exigencia permanente de laborar en dominicales y días festivos sin ningún fundamento objetivo en las necesidades de la empresa, o en forma discriminatoria respecto a los demás trabajadores o empleados</a:t>
                      </a:r>
                      <a:endParaRPr lang="es-CO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001536759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Trato notoriamente discriminatorio respecto a los demás empleados en cuanto al otorgamiento de derechos y prerrogativas laborales y la imposición de deberes laborales</a:t>
                      </a:r>
                      <a:endParaRPr lang="es-CO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Negativa a suministrar materiales e información absolutamente indispensables para el cumplimiento de la labor</a:t>
                      </a:r>
                      <a:endParaRPr lang="es-CO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564579410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Negativa claramente injustificada a otorgar permisos, licencias por enfermedad, licencias ordinarias y vacaciones, cuando se dan las condiciones legales, reglamentarias o convencionales para pedirlos</a:t>
                      </a:r>
                      <a:endParaRPr lang="es-CO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Envío de anónimos, llamadas telefónicas y mensajes virtuales con contenido injurioso, ofensivo o intimidatorio o el sometimiento a una situación de aislamiento social. En los demás casos no enumerados en este artículo, la autoridad competente valorará, según las circunstancias del caso y la gravedad de las conductas denunciadas, la ocurrencia del acoso laboral descrito en el artículo 2o.</a:t>
                      </a:r>
                      <a:endParaRPr lang="es-CO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504552757"/>
                  </a:ext>
                </a:extLst>
              </a:tr>
              <a:tr h="99082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Excepcionalmente un sólo acto hostil bastará para acreditar el acoso laboral. La autoridad competente apreciará tal circunstancia, según la gravedad de la conducta denunciada y su capacidad de ofender por sí sola la dignidad humana, la vida e integridad física, la libertad sexual y demás derechos fundamentales. Cuando las conductas descritas en este artículo tengan ocurrencias en privado, deberán ser demostradas por los medios de prueba reconocidos en la ley procesal civil.</a:t>
                      </a:r>
                      <a:endParaRPr lang="es-CO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endParaRPr lang="es-CO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469933005"/>
                  </a:ext>
                </a:extLst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988" y="5288692"/>
            <a:ext cx="4003589" cy="13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96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63;p14">
            <a:extLst>
              <a:ext uri="{FF2B5EF4-FFF2-40B4-BE49-F238E27FC236}">
                <a16:creationId xmlns:a16="http://schemas.microsoft.com/office/drawing/2014/main" xmlns="" id="{7CF2ADC2-3F06-4BC6-9124-374CAF33876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3246" y="-1"/>
            <a:ext cx="455796" cy="7028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Ministerio de Cultura">
            <a:extLst>
              <a:ext uri="{FF2B5EF4-FFF2-40B4-BE49-F238E27FC236}">
                <a16:creationId xmlns:a16="http://schemas.microsoft.com/office/drawing/2014/main" xmlns="" id="{77F45F20-C7B3-4C9B-A6B6-CE912C9A6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0" y="5954883"/>
            <a:ext cx="2412842" cy="67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a 6">
            <a:extLst>
              <a:ext uri="{FF2B5EF4-FFF2-40B4-BE49-F238E27FC236}">
                <a16:creationId xmlns:a16="http://schemas.microsoft.com/office/drawing/2014/main" xmlns="" id="{1BE39BA0-A1DB-4DE8-8BE5-8E550BF26F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203312"/>
              </p:ext>
            </p:extLst>
          </p:nvPr>
        </p:nvGraphicFramePr>
        <p:xfrm>
          <a:off x="519854" y="903117"/>
          <a:ext cx="6106908" cy="477138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053453">
                  <a:extLst>
                    <a:ext uri="{9D8B030D-6E8A-4147-A177-3AD203B41FA5}">
                      <a16:colId xmlns:a16="http://schemas.microsoft.com/office/drawing/2014/main" xmlns="" val="421924734"/>
                    </a:ext>
                  </a:extLst>
                </a:gridCol>
                <a:gridCol w="3053455">
                  <a:extLst>
                    <a:ext uri="{9D8B030D-6E8A-4147-A177-3AD203B41FA5}">
                      <a16:colId xmlns:a16="http://schemas.microsoft.com/office/drawing/2014/main" xmlns="" val="3208164243"/>
                    </a:ext>
                  </a:extLst>
                </a:gridCol>
              </a:tblGrid>
              <a:tr h="228600">
                <a:tc gridSpan="2">
                  <a:txBody>
                    <a:bodyPr/>
                    <a:lstStyle/>
                    <a:p>
                      <a:pPr algn="ctr"/>
                      <a:r>
                        <a:rPr lang="es-CO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CONDUCTAS QUE NO CONSTITUYEN ACOSO LABORAL</a:t>
                      </a:r>
                      <a:endParaRPr lang="es-CO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48539665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lvl="0" algn="just"/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Exigencias y órdenes, necesarias para mantener la disciplina en los cuerpos que componen las Fuerzas Pública conforme al principio constitucional de obediencia debida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Actos destinados a ejercer la potestad disciplinaria que legalmente corresponde a los superiores jerárquicos sobre sus subalternos</a:t>
                      </a:r>
                      <a:endParaRPr lang="es-CO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601032031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Formulación de exigencias razonables de fidelidad laboral o lealtad empresarial e institucional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Formulación de circulares o memorandos de servicio encaminados a solicitar exigencias técnicas o mejorar la eficiencia laboral y la evaluación laboral de subalternos conforme a indicadores objetivos y generales de rendimiento</a:t>
                      </a:r>
                      <a:endParaRPr lang="es-CO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4203078220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Solicitud de cumplir deberes extras de colaboración con la empresa o la institución, cuando sean necesarios para la continuidad del servicio o para solucionar situaciones difíciles en la operación de la empresa o la institución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Actuaciones administrativas o gestiones encaminadas a dar por terminado el contrato de trabajo, con base en una causa legal o una justa causa, prevista en el Código Sustantivo del Trabajo o en la legislación sobre la función pública.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400802569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Solicitud de cumplir los deberes de la persona y el ciudadano, de que trata el artículo 95 de la Constitución.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Exigencia de cumplir las obligaciones o deberes de que tratan los artículos 55 á 57 del C.S.T, así como de no incurrir en las prohibiciones de que tratan los artículos 59 y 60 del mismo Código.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670175829"/>
                  </a:ext>
                </a:extLst>
              </a:tr>
              <a:tr h="74040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Exigencias de cumplir con las estipulaciones contenidas en los reglamentos y cláusulas de los contratos de trabajo.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Exigencia de cumplir con las obligaciones, deberes y prohibiciones de que trata la legislación disciplinaria aplicable a los servidores públicos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001536759"/>
                  </a:ext>
                </a:extLst>
              </a:tr>
            </a:tbl>
          </a:graphicData>
        </a:graphic>
      </p:graphicFrame>
      <p:pic>
        <p:nvPicPr>
          <p:cNvPr id="6" name="Imagen 5" descr="Imagen que contiene Diagrama&#10;&#10;Descripción generada automáticamente">
            <a:extLst>
              <a:ext uri="{FF2B5EF4-FFF2-40B4-BE49-F238E27FC236}">
                <a16:creationId xmlns:a16="http://schemas.microsoft.com/office/drawing/2014/main" xmlns="" id="{04F140D2-CD96-421D-9CF6-238020F49B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066" y="903118"/>
            <a:ext cx="2271713" cy="477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929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56;p13">
            <a:extLst>
              <a:ext uri="{FF2B5EF4-FFF2-40B4-BE49-F238E27FC236}">
                <a16:creationId xmlns:a16="http://schemas.microsoft.com/office/drawing/2014/main" xmlns="" id="{115DD9D3-F7BD-4A59-8F4F-7181C6AEE88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98883" y="0"/>
            <a:ext cx="24683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3 CuadroTexto"/>
          <p:cNvSpPr txBox="1"/>
          <p:nvPr/>
        </p:nvSpPr>
        <p:spPr>
          <a:xfrm>
            <a:off x="2422436" y="92386"/>
            <a:ext cx="200888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/>
            <a:r>
              <a:rPr lang="es-ES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MS PGothic" pitchFamily="34" charset="-128"/>
              </a:rPr>
              <a:t>DIFERENCIAS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xmlns="" id="{71DC95A7-15A3-468B-B4EB-3DAB4CDC52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0495502"/>
              </p:ext>
            </p:extLst>
          </p:nvPr>
        </p:nvGraphicFramePr>
        <p:xfrm>
          <a:off x="199895" y="503807"/>
          <a:ext cx="645396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Imagen 12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A594D6D0-FAD8-4C21-8F73-D616CB58DD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79" y="5132966"/>
            <a:ext cx="1203597" cy="629882"/>
          </a:xfrm>
          <a:prstGeom prst="rect">
            <a:avLst/>
          </a:prstGeom>
        </p:spPr>
      </p:pic>
      <p:pic>
        <p:nvPicPr>
          <p:cNvPr id="14" name="Imagen 13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4354BD40-93AA-488E-B323-8267C7D6A4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069" y="3402419"/>
            <a:ext cx="1545728" cy="777332"/>
          </a:xfrm>
          <a:prstGeom prst="rect">
            <a:avLst/>
          </a:prstGeom>
        </p:spPr>
      </p:pic>
      <p:pic>
        <p:nvPicPr>
          <p:cNvPr id="15" name="Imagen 14" descr="Imagen que contiene reina, cuarto&#10;&#10;Descripción generada automáticamente">
            <a:extLst>
              <a:ext uri="{FF2B5EF4-FFF2-40B4-BE49-F238E27FC236}">
                <a16:creationId xmlns:a16="http://schemas.microsoft.com/office/drawing/2014/main" xmlns="" id="{2AEC1BA4-41E4-4FB2-A50F-B63A248CE39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309" y="1784772"/>
            <a:ext cx="1877685" cy="101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2" descr="Resultado de imagen para igualdad en acoso labo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512" y="3565003"/>
            <a:ext cx="2216150" cy="212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E0B507EB-BB4A-456F-8372-E65024D608B6}"/>
              </a:ext>
            </a:extLst>
          </p:cNvPr>
          <p:cNvSpPr txBox="1">
            <a:spLocks/>
          </p:cNvSpPr>
          <p:nvPr/>
        </p:nvSpPr>
        <p:spPr bwMode="auto">
          <a:xfrm>
            <a:off x="628650" y="154217"/>
            <a:ext cx="7886700" cy="105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es-419" dirty="0"/>
              <a:t/>
            </a:r>
            <a:br>
              <a:rPr lang="es-419" dirty="0"/>
            </a:br>
            <a:r>
              <a:rPr lang="es-419" sz="2400" b="1" dirty="0">
                <a:latin typeface="Arial" panose="020B0604020202020204" pitchFamily="34" charset="0"/>
                <a:cs typeface="Arial" panose="020B0604020202020204" pitchFamily="34" charset="0"/>
              </a:rPr>
              <a:t>PRACTICAS DE PREVENCION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2 Marcador de contenido">
            <a:extLst>
              <a:ext uri="{FF2B5EF4-FFF2-40B4-BE49-F238E27FC236}">
                <a16:creationId xmlns:a16="http://schemas.microsoft.com/office/drawing/2014/main" xmlns="" id="{73FA8BCC-A6CC-45BB-9969-304632879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962" y="1340288"/>
            <a:ext cx="7886700" cy="43513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CO" sz="1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s-CO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Consolidar canales de comunicación efectiva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s-CO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Análisis de procesos, subprocesos, actividades y funciones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s-CO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Resortes institucionales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O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a. Agotar conductos regulares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O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b. Difusión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O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c. Evitar relaciones cerradas laborales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O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d. Organización requerida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CO" sz="2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 b="1" dirty="0">
              <a:ea typeface="ＭＳ Ｐゴシック" panose="020B0600070205080204" pitchFamily="34" charset="-128"/>
            </a:endParaRPr>
          </a:p>
        </p:txBody>
      </p:sp>
      <p:sp>
        <p:nvSpPr>
          <p:cNvPr id="10" name="CuadroTexto 5">
            <a:extLst>
              <a:ext uri="{FF2B5EF4-FFF2-40B4-BE49-F238E27FC236}">
                <a16:creationId xmlns:a16="http://schemas.microsoft.com/office/drawing/2014/main" xmlns="" id="{172838F5-3CFB-3C43-8E17-AB93CEFAB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8879" y="1710917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ES" sz="1800"/>
          </a:p>
        </p:txBody>
      </p:sp>
      <p:pic>
        <p:nvPicPr>
          <p:cNvPr id="11" name="Google Shape;70;p15">
            <a:extLst>
              <a:ext uri="{FF2B5EF4-FFF2-40B4-BE49-F238E27FC236}">
                <a16:creationId xmlns:a16="http://schemas.microsoft.com/office/drawing/2014/main" xmlns="" id="{B008B83E-E714-4546-B462-A84B03501D9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3" y="-14288"/>
            <a:ext cx="495207" cy="6872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71;p15">
            <a:extLst>
              <a:ext uri="{FF2B5EF4-FFF2-40B4-BE49-F238E27FC236}">
                <a16:creationId xmlns:a16="http://schemas.microsoft.com/office/drawing/2014/main" xmlns="" id="{11442146-4569-A04C-9495-789B1A1B3A2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" y="6042559"/>
            <a:ext cx="2476984" cy="605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-1" y="-114458"/>
            <a:ext cx="9144000" cy="6972458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11697" y="515744"/>
            <a:ext cx="8520600" cy="839400"/>
          </a:xfrm>
          <a:prstGeom prst="rect">
            <a:avLst/>
          </a:prstGeom>
        </p:spPr>
        <p:txBody>
          <a:bodyPr spcFirstLastPara="1" vert="horz" wrap="square" lIns="91425" tIns="91425" rIns="91425" bIns="91425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419" sz="3000" dirty="0">
                <a:solidFill>
                  <a:srgbClr val="FFFFFF"/>
                </a:solidFill>
              </a:rPr>
              <a:t>Gracias.</a:t>
            </a:r>
            <a:endParaRPr sz="3000" dirty="0">
              <a:solidFill>
                <a:srgbClr val="FFFFFF"/>
              </a:solidFill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1444" y="5424582"/>
            <a:ext cx="3078075" cy="6211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4 CuadroTexto">
            <a:extLst>
              <a:ext uri="{FF2B5EF4-FFF2-40B4-BE49-F238E27FC236}">
                <a16:creationId xmlns:a16="http://schemas.microsoft.com/office/drawing/2014/main" xmlns="" id="{D682B417-DDED-4641-A2F9-61484F18D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350" y="4586176"/>
            <a:ext cx="561129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ES" sz="2000" dirty="0">
                <a:solidFill>
                  <a:schemeClr val="bg1"/>
                </a:solidFill>
                <a:latin typeface="Arial" panose="020B0604020202020204" pitchFamily="34" charset="0"/>
              </a:rPr>
              <a:t>Maria Katerine Karakalpakis Calderón</a:t>
            </a:r>
          </a:p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ES" sz="2000" dirty="0">
                <a:solidFill>
                  <a:schemeClr val="bg1"/>
                </a:solidFill>
                <a:latin typeface="Arial" panose="020B0604020202020204" pitchFamily="34" charset="0"/>
              </a:rPr>
              <a:t>Coordinador Grupo Control Interno Disciplinario</a:t>
            </a:r>
          </a:p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CO" altLang="es-ES" sz="2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195" y="1653878"/>
            <a:ext cx="3752869" cy="28110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3"/>
          <p:cNvSpPr>
            <a:spLocks noGrp="1"/>
          </p:cNvSpPr>
          <p:nvPr>
            <p:ph type="title"/>
          </p:nvPr>
        </p:nvSpPr>
        <p:spPr>
          <a:xfrm>
            <a:off x="968974" y="1830440"/>
            <a:ext cx="7886700" cy="754352"/>
          </a:xfrm>
        </p:spPr>
        <p:txBody>
          <a:bodyPr/>
          <a:lstStyle/>
          <a:p>
            <a:pPr algn="ctr"/>
            <a:r>
              <a:rPr lang="es-CO" alt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GRUPO CONTROL INTERNO DISCIPLINARIO</a:t>
            </a:r>
            <a:r>
              <a:rPr lang="es-ES" altLang="es-ES" sz="2800" b="1" dirty="0"/>
              <a:t/>
            </a:r>
            <a:br>
              <a:rPr lang="es-ES" altLang="es-ES" sz="2800" b="1" dirty="0"/>
            </a:br>
            <a:endParaRPr lang="es-ES" altLang="es-ES" sz="28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8"/>
          <a:stretch/>
        </p:blipFill>
        <p:spPr>
          <a:xfrm>
            <a:off x="3165874" y="2859763"/>
            <a:ext cx="3492900" cy="2826892"/>
          </a:xfrm>
          <a:prstGeom prst="rect">
            <a:avLst/>
          </a:prstGeom>
        </p:spPr>
      </p:pic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B4E4EF33-FC37-4EFE-87E1-D3A5F2C39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79179" y="892874"/>
            <a:ext cx="4755299" cy="608145"/>
          </a:xfrm>
        </p:spPr>
        <p:txBody>
          <a:bodyPr/>
          <a:lstStyle/>
          <a:p>
            <a:pPr algn="ctr">
              <a:defRPr/>
            </a:pPr>
            <a:r>
              <a:rPr lang="es-CO" dirty="0"/>
              <a:t>      </a:t>
            </a:r>
            <a:r>
              <a:rPr lang="es-CO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SECRETARÍA</a:t>
            </a:r>
            <a:r>
              <a:rPr lang="es-CO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CO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GENERAL</a:t>
            </a:r>
            <a:endParaRPr lang="es-E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2" y="0"/>
            <a:ext cx="53721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9" y="5956886"/>
            <a:ext cx="2671931" cy="605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xmlns="" id="{74745C0B-8E9D-4430-BB5F-9CD4A5D2EF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941951"/>
              </p:ext>
            </p:extLst>
          </p:nvPr>
        </p:nvGraphicFramePr>
        <p:xfrm>
          <a:off x="526218" y="578911"/>
          <a:ext cx="5446060" cy="324183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217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243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7845">
                <a:tc>
                  <a:txBody>
                    <a:bodyPr/>
                    <a:lstStyle/>
                    <a:p>
                      <a:pPr algn="ctr"/>
                      <a:r>
                        <a:rPr lang="es-419" sz="1400" dirty="0"/>
                        <a:t>AUTOR</a:t>
                      </a:r>
                      <a:endParaRPr lang="es-ES" sz="1400" dirty="0"/>
                    </a:p>
                  </a:txBody>
                  <a:tcPr marL="91422" marR="91422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400" dirty="0"/>
                        <a:t>TERMINO</a:t>
                      </a:r>
                      <a:endParaRPr lang="es-ES" sz="1400" dirty="0"/>
                    </a:p>
                  </a:txBody>
                  <a:tcPr marL="91422" marR="91422" marT="45738" marB="4573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3357">
                <a:tc>
                  <a:txBody>
                    <a:bodyPr/>
                    <a:lstStyle/>
                    <a:p>
                      <a:r>
                        <a:rPr lang="es-419" sz="1400" dirty="0"/>
                        <a:t>HEINS LEYMAN (1955)</a:t>
                      </a:r>
                      <a:endParaRPr lang="es-ES" sz="1400" dirty="0"/>
                    </a:p>
                  </a:txBody>
                  <a:tcPr marL="91422" marR="91422" marT="45738" marB="45738"/>
                </a:tc>
                <a:tc>
                  <a:txBody>
                    <a:bodyPr/>
                    <a:lstStyle/>
                    <a:p>
                      <a:r>
                        <a:rPr lang="es-419" sz="1400" dirty="0"/>
                        <a:t>PSICOTERROR  </a:t>
                      </a:r>
                      <a:endParaRPr lang="es-ES" sz="1400" dirty="0"/>
                    </a:p>
                  </a:txBody>
                  <a:tcPr marL="91422" marR="91422" marT="45738" marB="4573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3357">
                <a:tc>
                  <a:txBody>
                    <a:bodyPr/>
                    <a:lstStyle/>
                    <a:p>
                      <a:r>
                        <a:rPr lang="es-419" sz="1400" dirty="0"/>
                        <a:t>KONRAD LORENZ (1961)</a:t>
                      </a:r>
                      <a:endParaRPr lang="es-ES" sz="1400" dirty="0"/>
                    </a:p>
                  </a:txBody>
                  <a:tcPr marL="91422" marR="91422" marT="45738" marB="45738"/>
                </a:tc>
                <a:tc>
                  <a:txBody>
                    <a:bodyPr/>
                    <a:lstStyle/>
                    <a:p>
                      <a:r>
                        <a:rPr lang="es-419" sz="1400" dirty="0"/>
                        <a:t>MOBBING </a:t>
                      </a:r>
                      <a:endParaRPr lang="es-ES" sz="1400" dirty="0"/>
                    </a:p>
                  </a:txBody>
                  <a:tcPr marL="91422" marR="91422" marT="45738" marB="4573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1307">
                <a:tc>
                  <a:txBody>
                    <a:bodyPr/>
                    <a:lstStyle/>
                    <a:p>
                      <a:r>
                        <a:rPr lang="es-419" sz="1400" dirty="0"/>
                        <a:t>MARIE FRANCE HIRIGOYEN</a:t>
                      </a:r>
                      <a:r>
                        <a:rPr lang="es-419" sz="1400" baseline="0" dirty="0"/>
                        <a:t> (1966)</a:t>
                      </a:r>
                      <a:endParaRPr lang="es-ES" sz="1400" dirty="0"/>
                    </a:p>
                  </a:txBody>
                  <a:tcPr marL="91422" marR="91422" marT="45738" marB="45738"/>
                </a:tc>
                <a:tc>
                  <a:txBody>
                    <a:bodyPr/>
                    <a:lstStyle/>
                    <a:p>
                      <a:r>
                        <a:rPr lang="es-419" sz="1400" dirty="0"/>
                        <a:t>VIOLENCIA</a:t>
                      </a:r>
                      <a:r>
                        <a:rPr lang="es-419" sz="1400" baseline="0" dirty="0"/>
                        <a:t> PERVERSA</a:t>
                      </a:r>
                    </a:p>
                    <a:p>
                      <a:r>
                        <a:rPr lang="es-419" sz="1400" baseline="0" dirty="0"/>
                        <a:t>ACOSO MORAL</a:t>
                      </a:r>
                      <a:endParaRPr lang="es-ES" sz="1400" dirty="0"/>
                    </a:p>
                  </a:txBody>
                  <a:tcPr marL="91422" marR="91422" marT="45738" marB="4573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3357">
                <a:tc>
                  <a:txBody>
                    <a:bodyPr/>
                    <a:lstStyle/>
                    <a:p>
                      <a:r>
                        <a:rPr lang="es-419" sz="1400" dirty="0"/>
                        <a:t>HEINEMAN</a:t>
                      </a:r>
                      <a:r>
                        <a:rPr lang="es-419" sz="1400" baseline="0" dirty="0"/>
                        <a:t>  (1972)</a:t>
                      </a:r>
                      <a:endParaRPr lang="es-ES" sz="1400" dirty="0"/>
                    </a:p>
                  </a:txBody>
                  <a:tcPr marL="91422" marR="91422" marT="45738" marB="45738"/>
                </a:tc>
                <a:tc>
                  <a:txBody>
                    <a:bodyPr/>
                    <a:lstStyle/>
                    <a:p>
                      <a:r>
                        <a:rPr lang="es-419" sz="1400" dirty="0"/>
                        <a:t>MOBBING</a:t>
                      </a:r>
                      <a:endParaRPr lang="es-ES" sz="1400" dirty="0"/>
                    </a:p>
                  </a:txBody>
                  <a:tcPr marL="91422" marR="91422" marT="45738" marB="4573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1307">
                <a:tc>
                  <a:txBody>
                    <a:bodyPr/>
                    <a:lstStyle/>
                    <a:p>
                      <a:r>
                        <a:rPr lang="es-419" sz="1400" dirty="0"/>
                        <a:t>DUNCAN CHAPPELL – VITTORIO DIMARTINO (1998)</a:t>
                      </a:r>
                      <a:endParaRPr lang="es-ES" sz="1400" dirty="0"/>
                    </a:p>
                  </a:txBody>
                  <a:tcPr marL="91422" marR="91422" marT="45738" marB="45738"/>
                </a:tc>
                <a:tc>
                  <a:txBody>
                    <a:bodyPr/>
                    <a:lstStyle/>
                    <a:p>
                      <a:r>
                        <a:rPr lang="es-419" sz="1400" dirty="0"/>
                        <a:t>VIOLENCE AT WORK</a:t>
                      </a:r>
                      <a:endParaRPr lang="es-ES" sz="1400" dirty="0"/>
                    </a:p>
                  </a:txBody>
                  <a:tcPr marL="91422" marR="91422" marT="45738" marB="4573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1307">
                <a:tc>
                  <a:txBody>
                    <a:bodyPr/>
                    <a:lstStyle/>
                    <a:p>
                      <a:r>
                        <a:rPr lang="es-419" sz="1400" dirty="0"/>
                        <a:t>EN LA ACTUALIDAD (DESDE 2001)</a:t>
                      </a:r>
                    </a:p>
                    <a:p>
                      <a:endParaRPr lang="es-419" sz="1400" dirty="0"/>
                    </a:p>
                  </a:txBody>
                  <a:tcPr marL="91422" marR="91422" marT="45738" marB="45738"/>
                </a:tc>
                <a:tc>
                  <a:txBody>
                    <a:bodyPr/>
                    <a:lstStyle/>
                    <a:p>
                      <a:r>
                        <a:rPr lang="es-419" sz="1400" baseline="0" dirty="0"/>
                        <a:t>BULLYING </a:t>
                      </a:r>
                    </a:p>
                    <a:p>
                      <a:r>
                        <a:rPr lang="es-419" sz="1400" baseline="0" dirty="0"/>
                        <a:t>ACOSO LABORAL </a:t>
                      </a:r>
                      <a:endParaRPr lang="es-ES" sz="1400" dirty="0"/>
                    </a:p>
                  </a:txBody>
                  <a:tcPr marL="91422" marR="91422" marT="45738" marB="4573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9" name="Google Shape;70;p15">
            <a:extLst>
              <a:ext uri="{FF2B5EF4-FFF2-40B4-BE49-F238E27FC236}">
                <a16:creationId xmlns:a16="http://schemas.microsoft.com/office/drawing/2014/main" xmlns="" id="{E91AE106-BABF-0142-A119-A2A83858FE7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252210" y="0"/>
            <a:ext cx="28917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76" name="Rectángulo 9"/>
          <p:cNvSpPr>
            <a:spLocks noChangeArrowheads="1"/>
          </p:cNvSpPr>
          <p:nvPr/>
        </p:nvSpPr>
        <p:spPr bwMode="auto">
          <a:xfrm>
            <a:off x="6185311" y="578911"/>
            <a:ext cx="30255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CO" alt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HISTORIA Y TERMINOLOGIA</a:t>
            </a:r>
            <a:endParaRPr lang="es-ES" altLang="es-CO" sz="2400" b="1" dirty="0">
              <a:solidFill>
                <a:schemeClr val="bg1"/>
              </a:solidFill>
            </a:endParaRPr>
          </a:p>
        </p:txBody>
      </p:sp>
      <p:pic>
        <p:nvPicPr>
          <p:cNvPr id="10" name="Google Shape;71;p15">
            <a:extLst>
              <a:ext uri="{FF2B5EF4-FFF2-40B4-BE49-F238E27FC236}">
                <a16:creationId xmlns:a16="http://schemas.microsoft.com/office/drawing/2014/main" xmlns="" id="{D811461A-1F8D-6243-8458-AF407473C48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2211" y="5989320"/>
            <a:ext cx="2891790" cy="607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08" y="3985462"/>
            <a:ext cx="4999338" cy="2476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70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2" y="0"/>
            <a:ext cx="53721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9" y="5956886"/>
            <a:ext cx="2671931" cy="60527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658760"/>
              </p:ext>
            </p:extLst>
          </p:nvPr>
        </p:nvGraphicFramePr>
        <p:xfrm>
          <a:off x="1634696" y="1064285"/>
          <a:ext cx="6271053" cy="26212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903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903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903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5723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VIOLENCIA</a:t>
                      </a:r>
                      <a:r>
                        <a:rPr lang="es-MX" sz="1600" baseline="0" dirty="0"/>
                        <a:t> EN EL TRABAJO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ACOSO</a:t>
                      </a:r>
                      <a:r>
                        <a:rPr lang="es-MX" sz="1600" baseline="0" dirty="0"/>
                        <a:t> LABORAL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RIESGO PSICOSOCIAL </a:t>
                      </a:r>
                      <a:endParaRPr lang="es-CO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97020"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/>
                        <a:t>Acción que implica ímpetu, fuerza e ira contra una persona en el ámbito laboral. 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/>
                        <a:t>Persecución sin tregua y sometimiento a presión (de carácter Psicológico), contra una persona, que provoca su marginación en el contexto profesional.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/>
                        <a:t>Posibilidad de ocurrencia de algo negativo, desfavorable o adverso que afecta a la persona (en su salud ocupacional) y</a:t>
                      </a:r>
                      <a:r>
                        <a:rPr lang="es-MX" sz="1600" baseline="0" dirty="0"/>
                        <a:t> a la </a:t>
                      </a:r>
                      <a:r>
                        <a:rPr lang="es-MX" sz="1600" dirty="0"/>
                        <a:t> organización (Clima Organizacional)</a:t>
                      </a:r>
                      <a:endParaRPr lang="es-CO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892" y="4045585"/>
            <a:ext cx="1989455" cy="119126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271" y="4013200"/>
            <a:ext cx="1850908" cy="119126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708" y="4045585"/>
            <a:ext cx="1460500" cy="112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32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70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2" y="-14287"/>
            <a:ext cx="49520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195" name="Rectángulo 4"/>
          <p:cNvSpPr>
            <a:spLocks noChangeArrowheads="1"/>
          </p:cNvSpPr>
          <p:nvPr/>
        </p:nvSpPr>
        <p:spPr bwMode="auto">
          <a:xfrm>
            <a:off x="3543581" y="417396"/>
            <a:ext cx="46334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CO" altLang="es-ES" sz="2000" b="1" dirty="0">
                <a:latin typeface="Arial" panose="020B0604020202020204" pitchFamily="34" charset="0"/>
              </a:rPr>
              <a:t>LEY  1010 DE 23 DE ENERO DE 2006</a:t>
            </a:r>
            <a:br>
              <a:rPr lang="es-CO" altLang="es-ES" sz="2000" b="1" dirty="0">
                <a:latin typeface="Arial" panose="020B0604020202020204" pitchFamily="34" charset="0"/>
              </a:rPr>
            </a:br>
            <a:endParaRPr lang="es-CO" altLang="es-CO" sz="2000" dirty="0"/>
          </a:p>
        </p:txBody>
      </p:sp>
      <p:pic>
        <p:nvPicPr>
          <p:cNvPr id="6" name="Picture 87" descr="acoso-laboral"/>
          <p:cNvPicPr>
            <a:picLocks noChangeAspect="1" noChangeArrowheads="1"/>
          </p:cNvPicPr>
          <p:nvPr/>
        </p:nvPicPr>
        <p:blipFill>
          <a:blip r:embed="rId3">
            <a:lum bright="34000" contrast="-3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857" y="2699545"/>
            <a:ext cx="3114675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131"/>
          <p:cNvSpPr>
            <a:spLocks noChangeArrowheads="1"/>
          </p:cNvSpPr>
          <p:nvPr/>
        </p:nvSpPr>
        <p:spPr bwMode="auto">
          <a:xfrm>
            <a:off x="700740" y="1166019"/>
            <a:ext cx="79168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CO" altLang="es-ES" sz="1200" b="1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CO" altLang="es-ES" sz="1200" b="1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ES" sz="1200" b="1" dirty="0">
                <a:latin typeface="Arial" panose="020B0604020202020204" pitchFamily="34" charset="0"/>
              </a:rPr>
              <a:t>Finalidad	                </a:t>
            </a:r>
            <a:r>
              <a:rPr lang="es-CO" altLang="es-ES" sz="1200" dirty="0">
                <a:latin typeface="Arial" panose="020B0604020202020204" pitchFamily="34" charset="0"/>
              </a:rPr>
              <a:t>Prevenir el ultraje a la dignidad humana en una relación</a:t>
            </a:r>
            <a:r>
              <a:rPr lang="es-CO" altLang="es-ES" sz="1200" b="1" dirty="0">
                <a:latin typeface="Arial" panose="020B0604020202020204" pitchFamily="34" charset="0"/>
              </a:rPr>
              <a:t> </a:t>
            </a:r>
            <a:r>
              <a:rPr lang="es-CO" altLang="es-ES" sz="1200" dirty="0">
                <a:latin typeface="Arial" panose="020B0604020202020204" pitchFamily="34" charset="0"/>
              </a:rPr>
              <a:t>laboral              Privada	</a:t>
            </a: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ES" sz="1200" dirty="0">
                <a:latin typeface="Arial" panose="020B0604020202020204" pitchFamily="34" charset="0"/>
              </a:rPr>
              <a:t>		       			                                            Pública</a:t>
            </a:r>
            <a:endParaRPr lang="es-ES" altLang="es-ES" sz="1200" dirty="0">
              <a:latin typeface="Arial" panose="020B0604020202020204" pitchFamily="34" charset="0"/>
            </a:endParaRPr>
          </a:p>
        </p:txBody>
      </p:sp>
      <p:sp>
        <p:nvSpPr>
          <p:cNvPr id="8" name="Abrir llave 7">
            <a:extLst>
              <a:ext uri="{FF2B5EF4-FFF2-40B4-BE49-F238E27FC236}">
                <a16:creationId xmlns:a16="http://schemas.microsoft.com/office/drawing/2014/main" xmlns="" id="{22AA72B3-C2FF-4ED3-AE14-4AE0D76DEB0D}"/>
              </a:ext>
            </a:extLst>
          </p:cNvPr>
          <p:cNvSpPr/>
          <p:nvPr/>
        </p:nvSpPr>
        <p:spPr>
          <a:xfrm>
            <a:off x="6920099" y="1506538"/>
            <a:ext cx="155575" cy="381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8199" name="Rectangle 135"/>
          <p:cNvSpPr>
            <a:spLocks noChangeArrowheads="1"/>
          </p:cNvSpPr>
          <p:nvPr/>
        </p:nvSpPr>
        <p:spPr bwMode="auto">
          <a:xfrm>
            <a:off x="2266017" y="1871664"/>
            <a:ext cx="41735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ES" sz="1200" dirty="0">
                <a:latin typeface="Arial" panose="020B0604020202020204" pitchFamily="34" charset="0"/>
              </a:rPr>
              <a:t>Busca	   Recuperar la cultura del “Buen Trato”</a:t>
            </a:r>
            <a:endParaRPr lang="es-ES" altLang="es-ES" sz="1200" dirty="0">
              <a:latin typeface="Arial" panose="020B0604020202020204" pitchFamily="34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2274142" y="2258687"/>
            <a:ext cx="71723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ES" sz="1200" dirty="0">
                <a:latin typeface="Arial" panose="020B0604020202020204" pitchFamily="34" charset="0"/>
              </a:rPr>
              <a:t>Que las entidades             Prevengan conductas de acoso laboral</a:t>
            </a:r>
            <a:endParaRPr lang="es-ES" altLang="es-ES" sz="1200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ES" sz="1200" dirty="0">
                <a:latin typeface="Arial" panose="020B0604020202020204" pitchFamily="34" charset="0"/>
              </a:rPr>
              <a:t>	                    Reglamenten procedimientos al interior</a:t>
            </a:r>
          </a:p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1800" dirty="0">
              <a:latin typeface="Arial" panose="020B0604020202020204" pitchFamily="34" charset="0"/>
            </a:endParaRPr>
          </a:p>
        </p:txBody>
      </p:sp>
      <p:sp>
        <p:nvSpPr>
          <p:cNvPr id="8201" name="Rectangle 138"/>
          <p:cNvSpPr>
            <a:spLocks noChangeArrowheads="1"/>
          </p:cNvSpPr>
          <p:nvPr/>
        </p:nvSpPr>
        <p:spPr bwMode="auto">
          <a:xfrm>
            <a:off x="700740" y="2808851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CO" altLang="es-ES" sz="1200" b="1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ES" sz="1200" b="1" dirty="0">
                <a:latin typeface="Arial" panose="020B0604020202020204" pitchFamily="34" charset="0"/>
              </a:rPr>
              <a:t>Definición 	              </a:t>
            </a:r>
            <a:r>
              <a:rPr lang="es-CO" altLang="es-ES" sz="1200" dirty="0">
                <a:latin typeface="Arial" panose="020B0604020202020204" pitchFamily="34" charset="0"/>
              </a:rPr>
              <a:t>Conducta         Persistente</a:t>
            </a:r>
            <a:endParaRPr lang="es-ES" altLang="es-ES" sz="1200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ES" sz="1200" b="1" dirty="0">
                <a:latin typeface="Arial" panose="020B0604020202020204" pitchFamily="34" charset="0"/>
              </a:rPr>
              <a:t>		                 </a:t>
            </a:r>
            <a:r>
              <a:rPr lang="es-CO" altLang="es-ES" sz="1200" dirty="0">
                <a:latin typeface="Arial" panose="020B0604020202020204" pitchFamily="34" charset="0"/>
              </a:rPr>
              <a:t>Demostrable</a:t>
            </a:r>
            <a:endParaRPr lang="es-ES" altLang="es-ES" sz="1200" dirty="0">
              <a:latin typeface="Arial" panose="020B0604020202020204" pitchFamily="34" charset="0"/>
            </a:endParaRPr>
          </a:p>
        </p:txBody>
      </p:sp>
      <p:sp>
        <p:nvSpPr>
          <p:cNvPr id="8202" name="Rectangle 142"/>
          <p:cNvSpPr>
            <a:spLocks noChangeArrowheads="1"/>
          </p:cNvSpPr>
          <p:nvPr/>
        </p:nvSpPr>
        <p:spPr bwMode="auto">
          <a:xfrm>
            <a:off x="1922463" y="3478213"/>
            <a:ext cx="51641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CO" altLang="es-ES" sz="120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ES" sz="1200">
                <a:latin typeface="Arial" panose="020B0604020202020204" pitchFamily="34" charset="0"/>
              </a:rPr>
              <a:t>Ejercida sobre        Empleado</a:t>
            </a:r>
            <a:endParaRPr lang="es-ES" altLang="es-ES" sz="120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ES" sz="1200">
                <a:latin typeface="Arial" panose="020B0604020202020204" pitchFamily="34" charset="0"/>
              </a:rPr>
              <a:t>		              Sector Privado</a:t>
            </a:r>
            <a:endParaRPr lang="es-ES" altLang="es-ES" sz="1200">
              <a:latin typeface="Arial" panose="020B0604020202020204" pitchFamily="34" charset="0"/>
            </a:endParaRPr>
          </a:p>
        </p:txBody>
      </p:sp>
      <p:sp>
        <p:nvSpPr>
          <p:cNvPr id="8203" name="Rectangle 143"/>
          <p:cNvSpPr>
            <a:spLocks noChangeArrowheads="1"/>
          </p:cNvSpPr>
          <p:nvPr/>
        </p:nvSpPr>
        <p:spPr bwMode="auto">
          <a:xfrm>
            <a:off x="3036888" y="4113213"/>
            <a:ext cx="32575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ES" sz="1000" dirty="0">
                <a:latin typeface="Arial" panose="020B0604020202020204" pitchFamily="34" charset="0"/>
              </a:rPr>
              <a:t>     </a:t>
            </a:r>
            <a:r>
              <a:rPr lang="es-CO" altLang="es-ES" sz="1200" dirty="0">
                <a:latin typeface="Arial" panose="020B0604020202020204" pitchFamily="34" charset="0"/>
              </a:rPr>
              <a:t>Empleador</a:t>
            </a:r>
            <a:endParaRPr lang="es-ES" altLang="es-ES" sz="1200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CO" altLang="es-ES" sz="1200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ES" sz="1200" dirty="0">
                <a:latin typeface="Arial" panose="020B0604020202020204" pitchFamily="34" charset="0"/>
              </a:rPr>
              <a:t>      Jefe o Superior Jerárquico</a:t>
            </a:r>
            <a:endParaRPr lang="es-ES" altLang="es-ES" sz="1200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ES" sz="1200" dirty="0">
                <a:latin typeface="Arial" panose="020B0604020202020204" pitchFamily="34" charset="0"/>
              </a:rPr>
              <a:t>      -     Inmediato                             Sector</a:t>
            </a: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ES" sz="1200" dirty="0">
                <a:latin typeface="Arial" panose="020B0604020202020204" pitchFamily="34" charset="0"/>
              </a:rPr>
              <a:t>      -     Mediato                                Público</a:t>
            </a: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ES" sz="1200" dirty="0">
                <a:latin typeface="Arial" panose="020B0604020202020204" pitchFamily="34" charset="0"/>
              </a:rPr>
              <a:t>		</a:t>
            </a:r>
            <a:endParaRPr lang="es-ES" altLang="es-ES" sz="1200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ES" sz="1200" dirty="0">
                <a:latin typeface="Arial" panose="020B0604020202020204" pitchFamily="34" charset="0"/>
              </a:rPr>
              <a:t>      Compañero</a:t>
            </a:r>
            <a:endParaRPr lang="es-ES" altLang="es-ES" sz="1200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ES" sz="1200" dirty="0">
                <a:latin typeface="Arial" panose="020B0604020202020204" pitchFamily="34" charset="0"/>
              </a:rPr>
              <a:t>      Subalterno</a:t>
            </a:r>
            <a:endParaRPr lang="es-ES" altLang="es-ES" sz="1200" dirty="0">
              <a:latin typeface="Arial" panose="020B0604020202020204" pitchFamily="34" charset="0"/>
            </a:endParaRPr>
          </a:p>
        </p:txBody>
      </p:sp>
      <p:sp>
        <p:nvSpPr>
          <p:cNvPr id="8204" name="Rectangle 150"/>
          <p:cNvSpPr>
            <a:spLocks noChangeArrowheads="1"/>
          </p:cNvSpPr>
          <p:nvPr/>
        </p:nvSpPr>
        <p:spPr bwMode="auto">
          <a:xfrm>
            <a:off x="1574800" y="5683250"/>
            <a:ext cx="48688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ES" sz="1200">
                <a:latin typeface="Arial" panose="020B0604020202020204" pitchFamily="34" charset="0"/>
              </a:rPr>
              <a:t>  Cuya finalidad es       Producir    Miedo</a:t>
            </a:r>
            <a:endParaRPr lang="es-ES" altLang="es-ES" sz="120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ES" sz="1200">
                <a:latin typeface="Arial" panose="020B0604020202020204" pitchFamily="34" charset="0"/>
              </a:rPr>
              <a:t>	                                Intimidación</a:t>
            </a:r>
            <a:endParaRPr lang="es-ES" altLang="es-ES" sz="120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ES" sz="1200">
                <a:latin typeface="Arial" panose="020B0604020202020204" pitchFamily="34" charset="0"/>
              </a:rPr>
              <a:t>		           Terror	                                     			           Angustia</a:t>
            </a:r>
            <a:endParaRPr lang="es-ES" altLang="es-ES" sz="120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ES" sz="1200">
                <a:latin typeface="Arial" panose="020B0604020202020204" pitchFamily="34" charset="0"/>
              </a:rPr>
              <a:t>	                                Perjuicio Laboral</a:t>
            </a:r>
            <a:endParaRPr lang="es-ES" altLang="es-ES" sz="120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ES" sz="1200">
                <a:latin typeface="Arial" panose="020B0604020202020204" pitchFamily="34" charset="0"/>
              </a:rPr>
              <a:t>	                                Desmotivación en trabajo</a:t>
            </a:r>
            <a:endParaRPr lang="es-ES" altLang="es-ES" sz="1200">
              <a:latin typeface="Arial" panose="020B0604020202020204" pitchFamily="34" charset="0"/>
            </a:endParaRP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xmlns="" id="{DBC7B530-B76C-4BCB-9806-D428D9AEC6F0}"/>
              </a:ext>
            </a:extLst>
          </p:cNvPr>
          <p:cNvCxnSpPr/>
          <p:nvPr/>
        </p:nvCxnSpPr>
        <p:spPr>
          <a:xfrm>
            <a:off x="1635918" y="1697038"/>
            <a:ext cx="5254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brir llave 18">
            <a:extLst>
              <a:ext uri="{FF2B5EF4-FFF2-40B4-BE49-F238E27FC236}">
                <a16:creationId xmlns:a16="http://schemas.microsoft.com/office/drawing/2014/main" xmlns="" id="{DE430929-BC7C-4018-A6DB-4432A5642294}"/>
              </a:ext>
            </a:extLst>
          </p:cNvPr>
          <p:cNvSpPr/>
          <p:nvPr/>
        </p:nvSpPr>
        <p:spPr>
          <a:xfrm>
            <a:off x="3765550" y="2160076"/>
            <a:ext cx="155575" cy="63817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xmlns="" id="{66835967-950A-4B6B-8DD0-11A8CB1A7187}"/>
              </a:ext>
            </a:extLst>
          </p:cNvPr>
          <p:cNvCxnSpPr/>
          <p:nvPr/>
        </p:nvCxnSpPr>
        <p:spPr>
          <a:xfrm>
            <a:off x="2855913" y="2010570"/>
            <a:ext cx="4111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brir llave 23">
            <a:extLst>
              <a:ext uri="{FF2B5EF4-FFF2-40B4-BE49-F238E27FC236}">
                <a16:creationId xmlns:a16="http://schemas.microsoft.com/office/drawing/2014/main" xmlns="" id="{2C78746D-490C-4775-BB68-9950876B785A}"/>
              </a:ext>
            </a:extLst>
          </p:cNvPr>
          <p:cNvSpPr/>
          <p:nvPr/>
        </p:nvSpPr>
        <p:spPr>
          <a:xfrm>
            <a:off x="3170238" y="2909887"/>
            <a:ext cx="73025" cy="54451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5" name="Abrir llave 24">
            <a:extLst>
              <a:ext uri="{FF2B5EF4-FFF2-40B4-BE49-F238E27FC236}">
                <a16:creationId xmlns:a16="http://schemas.microsoft.com/office/drawing/2014/main" xmlns="" id="{2DCF2D32-61E6-4107-847C-7BC757B81B83}"/>
              </a:ext>
            </a:extLst>
          </p:cNvPr>
          <p:cNvSpPr/>
          <p:nvPr/>
        </p:nvSpPr>
        <p:spPr>
          <a:xfrm>
            <a:off x="3036888" y="3729038"/>
            <a:ext cx="282575" cy="185896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6" name="Abrir llave 25">
            <a:extLst>
              <a:ext uri="{FF2B5EF4-FFF2-40B4-BE49-F238E27FC236}">
                <a16:creationId xmlns:a16="http://schemas.microsoft.com/office/drawing/2014/main" xmlns="" id="{4EE7D018-1AFF-47C7-A661-7C554B70CF57}"/>
              </a:ext>
            </a:extLst>
          </p:cNvPr>
          <p:cNvSpPr/>
          <p:nvPr/>
        </p:nvSpPr>
        <p:spPr>
          <a:xfrm>
            <a:off x="3022600" y="5730875"/>
            <a:ext cx="220663" cy="11271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7" name="Abrir llave 26">
            <a:extLst>
              <a:ext uri="{FF2B5EF4-FFF2-40B4-BE49-F238E27FC236}">
                <a16:creationId xmlns:a16="http://schemas.microsoft.com/office/drawing/2014/main" xmlns="" id="{E8674448-A53A-44D5-9F74-E272CB38D15C}"/>
              </a:ext>
            </a:extLst>
          </p:cNvPr>
          <p:cNvSpPr/>
          <p:nvPr/>
        </p:nvSpPr>
        <p:spPr>
          <a:xfrm>
            <a:off x="5329238" y="4538663"/>
            <a:ext cx="155575" cy="6794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31" name="Abrir llave 30">
            <a:extLst>
              <a:ext uri="{FF2B5EF4-FFF2-40B4-BE49-F238E27FC236}">
                <a16:creationId xmlns:a16="http://schemas.microsoft.com/office/drawing/2014/main" xmlns="" id="{4854D853-E687-46FA-A135-B64CAC494AC9}"/>
              </a:ext>
            </a:extLst>
          </p:cNvPr>
          <p:cNvSpPr/>
          <p:nvPr/>
        </p:nvSpPr>
        <p:spPr>
          <a:xfrm>
            <a:off x="3765550" y="5778500"/>
            <a:ext cx="155575" cy="103663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28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" y="362701"/>
            <a:ext cx="2627454" cy="540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5915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Marcador de contenido 2"/>
          <p:cNvSpPr txBox="1">
            <a:spLocks/>
          </p:cNvSpPr>
          <p:nvPr/>
        </p:nvSpPr>
        <p:spPr bwMode="auto">
          <a:xfrm>
            <a:off x="398074" y="244256"/>
            <a:ext cx="4753892" cy="458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4290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8580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02870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37160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2880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8600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4320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0040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es-CO" altLang="es-CO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 1010 de 23 de Enero de 2006 </a:t>
            </a:r>
          </a:p>
          <a:p>
            <a:pPr algn="just">
              <a:buNone/>
            </a:pPr>
            <a:r>
              <a:rPr lang="es-CO" altLang="es-CO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Definir, prevenir, sancionar toda conducta de ultraje contra la dignidad humana en una relación pública o privada laboral.</a:t>
            </a:r>
          </a:p>
          <a:p>
            <a:pPr algn="just">
              <a:buFont typeface="Arial" panose="020B0604020202020204" pitchFamily="34" charset="0"/>
              <a:buNone/>
            </a:pPr>
            <a:endParaRPr lang="es-CO" altLang="es-CO" sz="1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altLang="es-CO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Protección Social</a:t>
            </a:r>
            <a:r>
              <a:rPr lang="es-CO" altLang="es-CO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expidió diversas resoluciones para: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CO" altLang="es-CO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Prevenir riesgos psicosociales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CO" altLang="es-CO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Conformar Comités de Convivencia Laboral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CO" altLang="es-CO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Establecer procedimientos para prevenir conductas de acoso.</a:t>
            </a:r>
          </a:p>
          <a:p>
            <a:pPr algn="just">
              <a:buFont typeface="Arial" panose="020B0604020202020204" pitchFamily="34" charset="0"/>
              <a:buNone/>
            </a:pPr>
            <a:endParaRPr lang="es-CO" altLang="es-CO" sz="1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altLang="es-CO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Cultura</a:t>
            </a:r>
            <a:r>
              <a:rPr lang="es-CO" altLang="es-CO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expidió diversas resoluciones en las que se establece: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CO" altLang="es-CO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Procedimiento para el tramite de denuncias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CO" altLang="es-CO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Conformación de los Comités de Convivencia</a:t>
            </a:r>
          </a:p>
        </p:txBody>
      </p:sp>
      <p:pic>
        <p:nvPicPr>
          <p:cNvPr id="6" name="Google Shape;70;p15">
            <a:extLst>
              <a:ext uri="{FF2B5EF4-FFF2-40B4-BE49-F238E27FC236}">
                <a16:creationId xmlns:a16="http://schemas.microsoft.com/office/drawing/2014/main" xmlns="" id="{1E30746E-349C-FD46-8008-FAD0E66CBA9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252210" y="0"/>
            <a:ext cx="289179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1;p15">
            <a:extLst>
              <a:ext uri="{FF2B5EF4-FFF2-40B4-BE49-F238E27FC236}">
                <a16:creationId xmlns:a16="http://schemas.microsoft.com/office/drawing/2014/main" xmlns="" id="{B06E42ED-07D0-2948-AA23-ADC7105DA0C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2211" y="5989320"/>
            <a:ext cx="2891790" cy="607134"/>
          </a:xfrm>
          <a:prstGeom prst="rect">
            <a:avLst/>
          </a:prstGeom>
          <a:noFill/>
          <a:ln>
            <a:noFill/>
          </a:ln>
        </p:spPr>
      </p:pic>
      <p:sp>
        <p:nvSpPr>
          <p:cNvPr id="7171" name="Rectángulo 4"/>
          <p:cNvSpPr>
            <a:spLocks noChangeArrowheads="1"/>
          </p:cNvSpPr>
          <p:nvPr/>
        </p:nvSpPr>
        <p:spPr bwMode="auto">
          <a:xfrm>
            <a:off x="6314085" y="568106"/>
            <a:ext cx="27680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s-CO" alt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ACOSO LABORAL  REGLAMENTACION </a:t>
            </a:r>
            <a:endParaRPr lang="es-CO" altLang="es-CO" b="1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001" y="2049392"/>
            <a:ext cx="2518206" cy="31049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uadroTexto 5"/>
          <p:cNvSpPr txBox="1">
            <a:spLocks noChangeArrowheads="1"/>
          </p:cNvSpPr>
          <p:nvPr/>
        </p:nvSpPr>
        <p:spPr bwMode="auto">
          <a:xfrm>
            <a:off x="1582738" y="25558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ES" sz="1800"/>
          </a:p>
        </p:txBody>
      </p:sp>
      <p:sp>
        <p:nvSpPr>
          <p:cNvPr id="9220" name="CuadroTexto 4"/>
          <p:cNvSpPr txBox="1">
            <a:spLocks noChangeArrowheads="1"/>
          </p:cNvSpPr>
          <p:nvPr/>
        </p:nvSpPr>
        <p:spPr bwMode="auto">
          <a:xfrm>
            <a:off x="-3875088" y="1674813"/>
            <a:ext cx="4552951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ES" sz="1800"/>
          </a:p>
        </p:txBody>
      </p:sp>
      <p:sp>
        <p:nvSpPr>
          <p:cNvPr id="9223" name="Rectangle 6"/>
          <p:cNvSpPr>
            <a:spLocks noChangeArrowheads="1"/>
          </p:cNvSpPr>
          <p:nvPr/>
        </p:nvSpPr>
        <p:spPr bwMode="auto">
          <a:xfrm rot="10800000" flipV="1">
            <a:off x="674688" y="3675063"/>
            <a:ext cx="81454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ES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lang="es-CO" altLang="es-ES" sz="1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25" name="Rectangle 14"/>
          <p:cNvSpPr>
            <a:spLocks noChangeArrowheads="1"/>
          </p:cNvSpPr>
          <p:nvPr/>
        </p:nvSpPr>
        <p:spPr bwMode="auto">
          <a:xfrm>
            <a:off x="3798136" y="137066"/>
            <a:ext cx="2478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ES" sz="2400" b="1" dirty="0">
                <a:latin typeface="Arial" panose="020B0604020202020204" pitchFamily="34" charset="0"/>
              </a:rPr>
              <a:t>MODALIDADES</a:t>
            </a:r>
          </a:p>
        </p:txBody>
      </p:sp>
      <p:pic>
        <p:nvPicPr>
          <p:cNvPr id="27" name="Google Shape;70;p15">
            <a:extLst>
              <a:ext uri="{FF2B5EF4-FFF2-40B4-BE49-F238E27FC236}">
                <a16:creationId xmlns:a16="http://schemas.microsoft.com/office/drawing/2014/main" xmlns="" id="{1EAC1D84-D7D2-8C4F-9F14-EACF3C4CCDE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3" y="-14288"/>
            <a:ext cx="495207" cy="6872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" b="-169"/>
          <a:stretch/>
        </p:blipFill>
        <p:spPr>
          <a:xfrm>
            <a:off x="2161179" y="2043113"/>
            <a:ext cx="5837887" cy="4382991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6919024" y="5401287"/>
            <a:ext cx="1080041" cy="723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669116"/>
              </p:ext>
            </p:extLst>
          </p:nvPr>
        </p:nvGraphicFramePr>
        <p:xfrm>
          <a:off x="2804341" y="822378"/>
          <a:ext cx="4465676" cy="11125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328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28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400" dirty="0"/>
                        <a:t>1 Maltrato Laboral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2 Persecución Laboral</a:t>
                      </a:r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/>
                        <a:t>3 Discriminación laboral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4 Entorpecimiento Laboral</a:t>
                      </a:r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/>
                        <a:t>5 Inequidad Laboral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6 Desprotección Laboral</a:t>
                      </a:r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26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357" y="5830885"/>
            <a:ext cx="2476984" cy="605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70;p15">
            <a:extLst>
              <a:ext uri="{FF2B5EF4-FFF2-40B4-BE49-F238E27FC236}">
                <a16:creationId xmlns:a16="http://schemas.microsoft.com/office/drawing/2014/main" xmlns="" id="{B6679182-62B0-4B82-89F5-D3B1635F71D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698024" y="0"/>
            <a:ext cx="244597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45" y="3672232"/>
            <a:ext cx="2721873" cy="2886333"/>
          </a:xfrm>
          <a:prstGeom prst="rect">
            <a:avLst/>
          </a:prstGeom>
        </p:spPr>
      </p:pic>
      <p:sp>
        <p:nvSpPr>
          <p:cNvPr id="9219" name="CuadroTexto 5"/>
          <p:cNvSpPr txBox="1">
            <a:spLocks noChangeArrowheads="1"/>
          </p:cNvSpPr>
          <p:nvPr/>
        </p:nvSpPr>
        <p:spPr bwMode="auto">
          <a:xfrm>
            <a:off x="1582738" y="25558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ES" sz="1800"/>
          </a:p>
        </p:txBody>
      </p:sp>
      <p:sp>
        <p:nvSpPr>
          <p:cNvPr id="9220" name="CuadroTexto 4"/>
          <p:cNvSpPr txBox="1">
            <a:spLocks noChangeArrowheads="1"/>
          </p:cNvSpPr>
          <p:nvPr/>
        </p:nvSpPr>
        <p:spPr bwMode="auto">
          <a:xfrm>
            <a:off x="-3875088" y="1674813"/>
            <a:ext cx="4552951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ES" sz="1800"/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138113" y="1958975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ES" sz="2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lang="es-ES" altLang="es-ES" sz="20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38113" y="463790"/>
            <a:ext cx="6944263" cy="3158646"/>
            <a:chOff x="1478" y="1725"/>
            <a:chExt cx="4282" cy="1903"/>
          </a:xfrm>
        </p:grpSpPr>
        <p:grpSp>
          <p:nvGrpSpPr>
            <p:cNvPr id="9228" name="Group 25"/>
            <p:cNvGrpSpPr>
              <a:grpSpLocks/>
            </p:cNvGrpSpPr>
            <p:nvPr/>
          </p:nvGrpSpPr>
          <p:grpSpPr bwMode="auto">
            <a:xfrm>
              <a:off x="1478" y="2024"/>
              <a:ext cx="4282" cy="1604"/>
              <a:chOff x="1045" y="2024"/>
              <a:chExt cx="4282" cy="1604"/>
            </a:xfrm>
          </p:grpSpPr>
          <p:sp>
            <p:nvSpPr>
              <p:cNvPr id="9230" name="Rectangle 12"/>
              <p:cNvSpPr>
                <a:spLocks noChangeArrowheads="1"/>
              </p:cNvSpPr>
              <p:nvPr/>
            </p:nvSpPr>
            <p:spPr bwMode="auto">
              <a:xfrm>
                <a:off x="1045" y="2024"/>
                <a:ext cx="3572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914400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s-ES" sz="1200" b="1">
                    <a:latin typeface="Arial" panose="020B0604020202020204" pitchFamily="34" charset="0"/>
                  </a:rPr>
                  <a:t>Sujeto Activo	</a:t>
                </a:r>
                <a:r>
                  <a:rPr lang="es-CO" altLang="es-ES" sz="1200">
                    <a:latin typeface="Arial" panose="020B0604020202020204" pitchFamily="34" charset="0"/>
                  </a:rPr>
                  <a:t>Autores de Acoso Laboral</a:t>
                </a:r>
                <a:endParaRPr lang="es-ES" altLang="es-ES" sz="1200">
                  <a:latin typeface="Arial" panose="020B0604020202020204" pitchFamily="34" charset="0"/>
                </a:endParaRPr>
              </a:p>
              <a:p>
                <a:pPr defTabSz="91440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s-ES" sz="1200">
                    <a:latin typeface="Arial" panose="020B0604020202020204" pitchFamily="34" charset="0"/>
                  </a:rPr>
                  <a:t>		</a:t>
                </a:r>
              </a:p>
              <a:p>
                <a:pPr defTabSz="91440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s-CO" altLang="es-ES" sz="1200">
                  <a:latin typeface="Arial" panose="020B0604020202020204" pitchFamily="34" charset="0"/>
                </a:endParaRPr>
              </a:p>
              <a:p>
                <a:pPr defTabSz="91440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s-ES" sz="1200">
                    <a:latin typeface="Arial" panose="020B0604020202020204" pitchFamily="34" charset="0"/>
                  </a:rPr>
                  <a:t>		Cualquier  </a:t>
                </a:r>
                <a:r>
                  <a:rPr lang="es-CO" altLang="es-ES" sz="1200" b="1">
                    <a:latin typeface="Arial" panose="020B0604020202020204" pitchFamily="34" charset="0"/>
                  </a:rPr>
                  <a:t>Servidor P</a:t>
                </a:r>
                <a:r>
                  <a:rPr lang="es-CO" altLang="es-ES" sz="1200" b="1"/>
                  <a:t>ú</a:t>
                </a:r>
                <a:r>
                  <a:rPr lang="es-CO" altLang="es-ES" sz="1200" b="1">
                    <a:latin typeface="Arial" panose="020B0604020202020204" pitchFamily="34" charset="0"/>
                  </a:rPr>
                  <a:t>blico </a:t>
                </a:r>
                <a:r>
                  <a:rPr lang="es-CO" altLang="es-ES" sz="1200">
                    <a:latin typeface="Arial" panose="020B0604020202020204" pitchFamily="34" charset="0"/>
                  </a:rPr>
                  <a:t> del Ministerio de Cultura</a:t>
                </a:r>
                <a:endParaRPr lang="es-CO" altLang="es-ES" sz="1200"/>
              </a:p>
            </p:txBody>
          </p:sp>
          <p:cxnSp>
            <p:nvCxnSpPr>
              <p:cNvPr id="9231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2337" y="2206"/>
                <a:ext cx="367" cy="18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32" name="AutoShape 8"/>
              <p:cNvSpPr>
                <a:spLocks/>
              </p:cNvSpPr>
              <p:nvPr/>
            </p:nvSpPr>
            <p:spPr bwMode="auto">
              <a:xfrm>
                <a:off x="3018" y="2523"/>
                <a:ext cx="45" cy="272"/>
              </a:xfrm>
              <a:prstGeom prst="leftBrace">
                <a:avLst>
                  <a:gd name="adj1" fmla="val 50370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914400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s-CO" altLang="es-E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9233" name="Rectangle 13"/>
              <p:cNvSpPr>
                <a:spLocks noChangeArrowheads="1"/>
              </p:cNvSpPr>
              <p:nvPr/>
            </p:nvSpPr>
            <p:spPr bwMode="auto">
              <a:xfrm>
                <a:off x="2201" y="2523"/>
                <a:ext cx="159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indent="3175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914400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s-ES" sz="1200">
                    <a:latin typeface="Arial" panose="020B0604020202020204" pitchFamily="34" charset="0"/>
                  </a:rPr>
                  <a:t>Relaci</a:t>
                </a:r>
                <a:r>
                  <a:rPr lang="es-CO" altLang="es-ES" sz="1200"/>
                  <a:t>ó</a:t>
                </a:r>
                <a:r>
                  <a:rPr lang="es-CO" altLang="es-ES" sz="1200">
                    <a:latin typeface="Arial" panose="020B0604020202020204" pitchFamily="34" charset="0"/>
                  </a:rPr>
                  <a:t>n de	           Dependencia</a:t>
                </a:r>
                <a:endParaRPr lang="es-ES" altLang="es-ES" sz="1100">
                  <a:latin typeface="Arial" panose="020B0604020202020204" pitchFamily="34" charset="0"/>
                </a:endParaRPr>
              </a:p>
              <a:p>
                <a:pPr defTabSz="91440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s-ES" sz="1200">
                    <a:latin typeface="Arial" panose="020B0604020202020204" pitchFamily="34" charset="0"/>
                  </a:rPr>
                  <a:t>	           Subordinaci</a:t>
                </a:r>
                <a:r>
                  <a:rPr lang="es-CO" altLang="es-ES" sz="1200"/>
                  <a:t>ó</a:t>
                </a:r>
                <a:r>
                  <a:rPr lang="es-CO" altLang="es-ES" sz="1200">
                    <a:latin typeface="Arial" panose="020B0604020202020204" pitchFamily="34" charset="0"/>
                  </a:rPr>
                  <a:t>n</a:t>
                </a:r>
                <a:endParaRPr lang="es-ES" altLang="es-ES" sz="1800"/>
              </a:p>
            </p:txBody>
          </p:sp>
          <p:sp>
            <p:nvSpPr>
              <p:cNvPr id="9234" name="Rectangle 14"/>
              <p:cNvSpPr>
                <a:spLocks noChangeArrowheads="1"/>
              </p:cNvSpPr>
              <p:nvPr/>
            </p:nvSpPr>
            <p:spPr bwMode="auto">
              <a:xfrm>
                <a:off x="1610" y="2886"/>
                <a:ext cx="3717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914400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s-ES" sz="1200" dirty="0">
                    <a:latin typeface="Arial" panose="020B0604020202020204" pitchFamily="34" charset="0"/>
                  </a:rPr>
                  <a:t>	No se aplica a relaciones derivadas de </a:t>
                </a:r>
              </a:p>
              <a:p>
                <a:pPr defTabSz="914400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s-CO" altLang="es-ES" sz="1200" dirty="0">
                  <a:latin typeface="Arial" panose="020B0604020202020204" pitchFamily="34" charset="0"/>
                </a:endParaRPr>
              </a:p>
              <a:p>
                <a:pPr defTabSz="914400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s-ES" altLang="es-ES" sz="1100" dirty="0">
                  <a:latin typeface="Arial" panose="020B0604020202020204" pitchFamily="34" charset="0"/>
                </a:endParaRPr>
              </a:p>
              <a:p>
                <a:pPr defTabSz="91440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s-ES" sz="1200" dirty="0">
                    <a:latin typeface="Arial" panose="020B0604020202020204" pitchFamily="34" charset="0"/>
                  </a:rPr>
                  <a:t>Contratos  Estatales</a:t>
                </a:r>
                <a:r>
                  <a:rPr lang="es-ES" altLang="es-ES" sz="1100" dirty="0">
                    <a:latin typeface="Arial" panose="020B0604020202020204" pitchFamily="34" charset="0"/>
                  </a:rPr>
                  <a:t>		</a:t>
                </a:r>
                <a:r>
                  <a:rPr lang="es-CO" altLang="es-ES" sz="1200" dirty="0">
                    <a:latin typeface="Arial" panose="020B0604020202020204" pitchFamily="34" charset="0"/>
                  </a:rPr>
                  <a:t>Convenios con Instituciones Acad</a:t>
                </a:r>
                <a:r>
                  <a:rPr lang="es-CO" altLang="es-ES" sz="1200" dirty="0"/>
                  <a:t>é</a:t>
                </a:r>
                <a:r>
                  <a:rPr lang="es-CO" altLang="es-ES" sz="1200" dirty="0">
                    <a:latin typeface="Arial" panose="020B0604020202020204" pitchFamily="34" charset="0"/>
                  </a:rPr>
                  <a:t>micas		</a:t>
                </a:r>
                <a:endParaRPr lang="es-CO" altLang="es-ES" sz="1800" dirty="0"/>
              </a:p>
            </p:txBody>
          </p:sp>
          <p:sp>
            <p:nvSpPr>
              <p:cNvPr id="9235" name="Rectangle 15"/>
              <p:cNvSpPr>
                <a:spLocks noChangeArrowheads="1"/>
              </p:cNvSpPr>
              <p:nvPr/>
            </p:nvSpPr>
            <p:spPr bwMode="auto">
              <a:xfrm>
                <a:off x="1045" y="3340"/>
                <a:ext cx="20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914400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s-CO" altLang="es-ES" sz="1200" b="1" dirty="0">
                  <a:latin typeface="Arial" panose="020B0604020202020204" pitchFamily="34" charset="0"/>
                </a:endParaRPr>
              </a:p>
              <a:p>
                <a:pPr defTabSz="91440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s-ES" sz="1200" b="1" dirty="0">
                    <a:latin typeface="Arial" panose="020B0604020202020204" pitchFamily="34" charset="0"/>
                  </a:rPr>
                  <a:t>Sujeto Pasivo</a:t>
                </a:r>
                <a:r>
                  <a:rPr lang="es-CO" altLang="es-ES" sz="1200" dirty="0">
                    <a:latin typeface="Arial" panose="020B0604020202020204" pitchFamily="34" charset="0"/>
                  </a:rPr>
                  <a:t>	Víctima del acoso</a:t>
                </a:r>
                <a:r>
                  <a:rPr lang="es-ES" altLang="es-ES" sz="1100" dirty="0"/>
                  <a:t> </a:t>
                </a:r>
                <a:endParaRPr lang="es-ES" altLang="es-ES" sz="1800" dirty="0"/>
              </a:p>
            </p:txBody>
          </p:sp>
          <p:sp>
            <p:nvSpPr>
              <p:cNvPr id="9236" name="Line 16"/>
              <p:cNvSpPr>
                <a:spLocks noChangeShapeType="1"/>
              </p:cNvSpPr>
              <p:nvPr/>
            </p:nvSpPr>
            <p:spPr bwMode="auto">
              <a:xfrm>
                <a:off x="1748" y="2115"/>
                <a:ext cx="4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9237" name="Line 17"/>
              <p:cNvSpPr>
                <a:spLocks noChangeShapeType="1"/>
              </p:cNvSpPr>
              <p:nvPr/>
            </p:nvSpPr>
            <p:spPr bwMode="auto">
              <a:xfrm>
                <a:off x="1748" y="3521"/>
                <a:ext cx="4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9238" name="Line 19"/>
              <p:cNvSpPr>
                <a:spLocks noChangeShapeType="1"/>
              </p:cNvSpPr>
              <p:nvPr/>
            </p:nvSpPr>
            <p:spPr bwMode="auto">
              <a:xfrm flipH="1">
                <a:off x="2337" y="3067"/>
                <a:ext cx="635" cy="1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9239" name="Line 20"/>
              <p:cNvSpPr>
                <a:spLocks noChangeShapeType="1"/>
              </p:cNvSpPr>
              <p:nvPr/>
            </p:nvSpPr>
            <p:spPr bwMode="auto">
              <a:xfrm>
                <a:off x="2972" y="3067"/>
                <a:ext cx="635" cy="1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</p:grpSp>
        <p:sp>
          <p:nvSpPr>
            <p:cNvPr id="9229" name="Rectangle 23"/>
            <p:cNvSpPr>
              <a:spLocks noChangeArrowheads="1"/>
            </p:cNvSpPr>
            <p:nvPr/>
          </p:nvSpPr>
          <p:spPr bwMode="auto">
            <a:xfrm>
              <a:off x="2938" y="1725"/>
              <a:ext cx="12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4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CO" altLang="es-ES" sz="1800" b="1" dirty="0">
                  <a:latin typeface="Arial" panose="020B0604020202020204" pitchFamily="34" charset="0"/>
                </a:rPr>
                <a:t>DESTINATARIOS</a:t>
              </a:r>
              <a:endParaRPr lang="es-ES" altLang="es-ES" sz="1800" b="1" dirty="0">
                <a:latin typeface="Arial" panose="020B0604020202020204" pitchFamily="34" charset="0"/>
              </a:endParaRPr>
            </a:p>
          </p:txBody>
        </p:sp>
      </p:grpSp>
      <p:pic>
        <p:nvPicPr>
          <p:cNvPr id="24" name="Google Shape;71;p15">
            <a:extLst>
              <a:ext uri="{FF2B5EF4-FFF2-40B4-BE49-F238E27FC236}">
                <a16:creationId xmlns:a16="http://schemas.microsoft.com/office/drawing/2014/main" xmlns="" id="{F3BD4783-452E-4A51-B75C-22E0CAD4420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8023" y="503988"/>
            <a:ext cx="2445977" cy="607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9474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0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1" y="-14287"/>
            <a:ext cx="47456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cosador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615" y="1751586"/>
            <a:ext cx="3389312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ángulo 5"/>
          <p:cNvSpPr>
            <a:spLocks noChangeArrowheads="1"/>
          </p:cNvSpPr>
          <p:nvPr/>
        </p:nvSpPr>
        <p:spPr bwMode="auto">
          <a:xfrm>
            <a:off x="1771650" y="779044"/>
            <a:ext cx="6096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CO" altLang="es-ES" sz="2400" b="1" dirty="0">
                <a:latin typeface="Arial" panose="020B0604020202020204" pitchFamily="34" charset="0"/>
              </a:rPr>
              <a:t>COMPORTAMIENTOS DEL ACOSADOR</a:t>
            </a:r>
            <a:r>
              <a:rPr lang="es-ES" altLang="es-ES" sz="2000" b="1" dirty="0">
                <a:latin typeface="Arial" panose="020B0604020202020204" pitchFamily="34" charset="0"/>
              </a:rPr>
              <a:t/>
            </a:r>
            <a:br>
              <a:rPr lang="es-ES" altLang="es-ES" sz="2000" b="1" dirty="0">
                <a:latin typeface="Arial" panose="020B0604020202020204" pitchFamily="34" charset="0"/>
              </a:rPr>
            </a:br>
            <a:endParaRPr lang="es-ES" altLang="es-CO" sz="2000" dirty="0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804069" y="2099582"/>
            <a:ext cx="3790950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s-CO" altLang="es-ES" sz="1600" dirty="0"/>
              <a:t> </a:t>
            </a:r>
            <a:r>
              <a:rPr lang="es-CO" altLang="es-ES" sz="1600" dirty="0">
                <a:latin typeface="Arial" panose="020B0604020202020204" pitchFamily="34" charset="0"/>
              </a:rPr>
              <a:t>Ataques verbales</a:t>
            </a: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endParaRPr lang="es-ES" altLang="es-ES" sz="1600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s-CO" altLang="es-ES" sz="1600" dirty="0">
                <a:latin typeface="Arial" panose="020B0604020202020204" pitchFamily="34" charset="0"/>
              </a:rPr>
              <a:t> Insultos</a:t>
            </a: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endParaRPr lang="es-ES" altLang="es-ES" sz="1600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s-CO" altLang="es-ES" sz="1600" dirty="0">
                <a:latin typeface="Arial" panose="020B0604020202020204" pitchFamily="34" charset="0"/>
              </a:rPr>
              <a:t> Ridiculización</a:t>
            </a: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endParaRPr lang="es-ES" altLang="es-ES" sz="1600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s-CO" altLang="es-ES" sz="1600" dirty="0">
                <a:latin typeface="Arial" panose="020B0604020202020204" pitchFamily="34" charset="0"/>
              </a:rPr>
              <a:t> Críticas injustificadas</a:t>
            </a: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endParaRPr lang="es-ES" altLang="es-ES" sz="1600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s-CO" altLang="es-ES" sz="1600" dirty="0">
                <a:latin typeface="Arial" panose="020B0604020202020204" pitchFamily="34" charset="0"/>
              </a:rPr>
              <a:t> Desacreditación profesional</a:t>
            </a: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endParaRPr lang="es-ES" altLang="es-ES" sz="1600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s-CO" altLang="es-ES" sz="1600" dirty="0">
                <a:latin typeface="Arial" panose="020B0604020202020204" pitchFamily="34" charset="0"/>
              </a:rPr>
              <a:t> Amenazas constantes de despido</a:t>
            </a: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endParaRPr lang="es-ES" altLang="es-ES" sz="1600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s-CO" altLang="es-ES" sz="1600" dirty="0">
                <a:latin typeface="Arial" panose="020B0604020202020204" pitchFamily="34" charset="0"/>
              </a:rPr>
              <a:t> Sobrecarga de trabajo</a:t>
            </a:r>
            <a:endParaRPr lang="es-ES" altLang="es-ES" sz="1600" dirty="0">
              <a:latin typeface="Arial" panose="020B0604020202020204" pitchFamily="34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6111195" y="2099582"/>
            <a:ext cx="32385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s-CO" altLang="es-ES" sz="1600" dirty="0">
                <a:latin typeface="Arial" panose="020B0604020202020204" pitchFamily="34" charset="0"/>
              </a:rPr>
              <a:t>Aislamiento social</a:t>
            </a: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endParaRPr lang="es-ES" altLang="es-ES" sz="1600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s-CO" altLang="es-ES" sz="1600" dirty="0">
                <a:latin typeface="Arial" panose="020B0604020202020204" pitchFamily="34" charset="0"/>
              </a:rPr>
              <a:t> Falsos rumores</a:t>
            </a: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endParaRPr lang="es-ES" altLang="es-ES" sz="1600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s-CO" altLang="es-ES" sz="1600" dirty="0">
                <a:latin typeface="Arial" panose="020B0604020202020204" pitchFamily="34" charset="0"/>
              </a:rPr>
              <a:t> Acoso sexual</a:t>
            </a: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endParaRPr lang="es-ES" altLang="es-ES" sz="1600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s-CO" altLang="es-ES" sz="1600" dirty="0">
                <a:latin typeface="Arial" panose="020B0604020202020204" pitchFamily="34" charset="0"/>
              </a:rPr>
              <a:t> No tener en cuenta</a:t>
            </a: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endParaRPr lang="es-ES" altLang="es-ES" sz="1600" dirty="0">
              <a:latin typeface="Arial" panose="020B0604020202020204" pitchFamily="34" charset="0"/>
            </a:endParaRPr>
          </a:p>
          <a:p>
            <a:pPr lvl="1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ES" sz="1600" dirty="0">
                <a:latin typeface="Arial" panose="020B0604020202020204" pitchFamily="34" charset="0"/>
              </a:rPr>
              <a:t>     - Problemas físicos</a:t>
            </a:r>
          </a:p>
          <a:p>
            <a:pPr lvl="1" defTabSz="914400"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endParaRPr lang="es-ES" altLang="es-ES" sz="1600" dirty="0">
              <a:latin typeface="Arial" panose="020B0604020202020204" pitchFamily="34" charset="0"/>
            </a:endParaRPr>
          </a:p>
          <a:p>
            <a:pPr lvl="1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ES" sz="1600" dirty="0">
                <a:latin typeface="Arial" panose="020B0604020202020204" pitchFamily="34" charset="0"/>
              </a:rPr>
              <a:t>     - Problemas de salud</a:t>
            </a:r>
          </a:p>
          <a:p>
            <a:pPr lvl="1" defTabSz="914400"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endParaRPr lang="es-ES" altLang="es-ES" sz="1600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s-CO" altLang="es-ES" sz="1600" dirty="0">
                <a:latin typeface="Arial" panose="020B0604020202020204" pitchFamily="34" charset="0"/>
              </a:rPr>
              <a:t> Agresiones físicas </a:t>
            </a:r>
          </a:p>
        </p:txBody>
      </p:sp>
      <p:pic>
        <p:nvPicPr>
          <p:cNvPr id="8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840986"/>
            <a:ext cx="2326341" cy="605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e9388c0-b1e2-40ea-b6a8-c51c7913cbd2">H7EN5MXTHQNV-662-3001</_dlc_DocId>
    <_dlc_DocIdUrl xmlns="ae9388c0-b1e2-40ea-b6a8-c51c7913cbd2">
      <Url>https://mng.mincultura.gov.co/prensa/noticias/_layouts/15/DocIdRedir.aspx?ID=H7EN5MXTHQNV-662-3001</Url>
      <Description>H7EN5MXTHQNV-662-3001</Description>
    </_dlc_DocIdUrl>
  </documentManagement>
</p:properti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DA341872286834AB0D54B93028EBD96" ma:contentTypeVersion="2" ma:contentTypeDescription="Crear nuevo documento." ma:contentTypeScope="" ma:versionID="dcdde9d637bf4a1adf4d5e56f2f474f4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d0f0e5129732e54c1667a323f30384e6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1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F95F09-0F92-41A2-93D7-9BC535DFE7FA}"/>
</file>

<file path=customXml/itemProps2.xml><?xml version="1.0" encoding="utf-8"?>
<ds:datastoreItem xmlns:ds="http://schemas.openxmlformats.org/officeDocument/2006/customXml" ds:itemID="{5CCB5D82-6FC2-4675-939C-40A55398E77A}"/>
</file>

<file path=customXml/itemProps3.xml><?xml version="1.0" encoding="utf-8"?>
<ds:datastoreItem xmlns:ds="http://schemas.openxmlformats.org/officeDocument/2006/customXml" ds:itemID="{043248D8-C549-43F4-9D27-59B9815744BC}"/>
</file>

<file path=customXml/itemProps4.xml><?xml version="1.0" encoding="utf-8"?>
<ds:datastoreItem xmlns:ds="http://schemas.openxmlformats.org/officeDocument/2006/customXml" ds:itemID="{23FA091A-30D5-4EB8-BD1B-DE2C088E8CC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3281</TotalTime>
  <Words>1419</Words>
  <Application>Microsoft Office PowerPoint</Application>
  <PresentationFormat>Presentación en pantalla (4:3)</PresentationFormat>
  <Paragraphs>231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7" baseType="lpstr">
      <vt:lpstr>MS PGothic</vt:lpstr>
      <vt:lpstr>MS PGothic</vt:lpstr>
      <vt:lpstr>Arial</vt:lpstr>
      <vt:lpstr>Calibri</vt:lpstr>
      <vt:lpstr>Calibri Light</vt:lpstr>
      <vt:lpstr>Futura Std Medium</vt:lpstr>
      <vt:lpstr>Times New Roman</vt:lpstr>
      <vt:lpstr>Wingdings</vt:lpstr>
      <vt:lpstr>Tema de Office</vt:lpstr>
      <vt:lpstr>MINISTERIO DE CULTURA  SECRETARIA GENERAL   GRUPO CONTROL INTERNO DISCIPLINARIO </vt:lpstr>
      <vt:lpstr>GRUPO CONTROL INTERNO DISCIPLINARIO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COMPORTAMIENTOS DEL ACOSADO</vt:lpstr>
      <vt:lpstr>Presentación de PowerPoint</vt:lpstr>
      <vt:lpstr>Presentación de PowerPoint</vt:lpstr>
      <vt:lpstr>                  </vt:lpstr>
      <vt:lpstr>Presentación de PowerPoint</vt:lpstr>
      <vt:lpstr>Presentación de PowerPoint</vt:lpstr>
      <vt:lpstr>Presentación de PowerPoint</vt:lpstr>
      <vt:lpstr>Presentación de PowerPoint</vt:lpstr>
      <vt:lpstr>Gracias.</vt:lpstr>
    </vt:vector>
  </TitlesOfParts>
  <Company>ministerio de cultura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andres ruiz orjuela</dc:creator>
  <cp:lastModifiedBy>Sebastian Pineda</cp:lastModifiedBy>
  <cp:revision>480</cp:revision>
  <cp:lastPrinted>2020-12-09T12:39:44Z</cp:lastPrinted>
  <dcterms:created xsi:type="dcterms:W3CDTF">2012-10-17T19:58:13Z</dcterms:created>
  <dcterms:modified xsi:type="dcterms:W3CDTF">2020-12-09T12:39:49Z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0x010100FDA341872286834AB0D54B93028EBD96</vt:lpwstr>
  </property>
  <property fmtid="{D5CDD505-2E9C-101B-9397-08002B2CF9AE}" pid="3" name="_dlc_DocIdItemGuid">
    <vt:lpwstr>7d564354-e55b-4d39-94e4-292c080d2b97</vt:lpwstr>
  </property>
</Properties>
</file>