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diagrams/data1.xml" ContentType="application/vnd.openxmlformats-officedocument.drawingml.diagramData+xml"/>
  <Override PartName="/ppt/presentation.xml" ContentType="application/vnd.openxmlformats-officedocument.presentationml.presentation.main+xml"/>
  <Override PartName="/ppt/slides/slide19.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20.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7.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diagrams/colors1.xml" ContentType="application/vnd.openxmlformats-officedocument.drawingml.diagramColors+xml"/>
  <Override PartName="/ppt/theme/theme1.xml" ContentType="application/vnd.openxmlformats-officedocument.theme+xml"/>
  <Override PartName="/ppt/diagrams/drawing1.xml" ContentType="application/vnd.ms-office.drawingml.diagramDrawing+xml"/>
  <Override PartName="/ppt/diagrams/quickStyle1.xml" ContentType="application/vnd.openxmlformats-officedocument.drawingml.diagramStyle+xml"/>
  <Override PartName="/ppt/diagrams/layout1.xml" ContentType="application/vnd.openxmlformats-officedocument.drawingml.diagramLayout+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63" r:id="rId5"/>
    <p:sldId id="287" r:id="rId6"/>
    <p:sldId id="288" r:id="rId7"/>
    <p:sldId id="289" r:id="rId8"/>
    <p:sldId id="290" r:id="rId9"/>
    <p:sldId id="264" r:id="rId10"/>
    <p:sldId id="291" r:id="rId11"/>
    <p:sldId id="293" r:id="rId12"/>
    <p:sldId id="304" r:id="rId13"/>
    <p:sldId id="305" r:id="rId14"/>
    <p:sldId id="306" r:id="rId15"/>
    <p:sldId id="307" r:id="rId16"/>
    <p:sldId id="308" r:id="rId17"/>
    <p:sldId id="309" r:id="rId18"/>
    <p:sldId id="310" r:id="rId19"/>
    <p:sldId id="311" r:id="rId20"/>
    <p:sldId id="303"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8706" autoAdjust="0"/>
    <p:restoredTop sz="94660"/>
  </p:normalViewPr>
  <p:slideViewPr>
    <p:cSldViewPr snapToGrid="0">
      <p:cViewPr varScale="1">
        <p:scale>
          <a:sx n="73" d="100"/>
          <a:sy n="73" d="100"/>
        </p:scale>
        <p:origin x="66"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4.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28"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openxmlformats.org/officeDocument/2006/relationships/customXml" Target="../customXml/item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42E3F4-F302-45BB-814E-AB29273620D7}" type="doc">
      <dgm:prSet loTypeId="urn:microsoft.com/office/officeart/2005/8/layout/radial5" loCatId="relationship" qsTypeId="urn:microsoft.com/office/officeart/2005/8/quickstyle/simple1" qsCatId="simple" csTypeId="urn:microsoft.com/office/officeart/2005/8/colors/accent1_2" csCatId="accent1" phldr="1"/>
      <dgm:spPr/>
    </dgm:pt>
    <dgm:pt modelId="{03BADCB9-756B-430F-BBD3-75D3F85CB6D4}">
      <dgm:prSet custT="1"/>
      <dgm:spPr>
        <a:solidFill>
          <a:schemeClr val="bg2"/>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2000" b="1" i="0" u="none" strike="noStrike" cap="none" normalizeH="0" baseline="0" dirty="0">
              <a:ln>
                <a:noFill/>
              </a:ln>
              <a:solidFill>
                <a:schemeClr val="tx1"/>
              </a:solidFill>
              <a:effectLst/>
              <a:latin typeface="Arial" charset="0"/>
            </a:rPr>
            <a:t>CONTROLAR</a:t>
          </a:r>
        </a:p>
      </dgm:t>
    </dgm:pt>
    <dgm:pt modelId="{2262C0D2-042B-4A0E-B5FD-AD12005DD970}" type="parTrans" cxnId="{06950C87-E49C-4451-B415-D4E65FEE54F9}">
      <dgm:prSet custT="1"/>
      <dgm:spPr/>
      <dgm:t>
        <a:bodyPr/>
        <a:lstStyle/>
        <a:p>
          <a:endParaRPr lang="es-ES" sz="2000"/>
        </a:p>
      </dgm:t>
    </dgm:pt>
    <dgm:pt modelId="{2B61C5C2-3701-4C61-9F52-8AF34BD2CFAD}" type="sibTrans" cxnId="{06950C87-E49C-4451-B415-D4E65FEE54F9}">
      <dgm:prSet/>
      <dgm:spPr/>
      <dgm:t>
        <a:bodyPr/>
        <a:lstStyle/>
        <a:p>
          <a:endParaRPr lang="es-ES" sz="2000"/>
        </a:p>
      </dgm:t>
    </dgm:pt>
    <dgm:pt modelId="{99A0D182-9582-4AB1-A2C4-9B309B22BAEA}">
      <dgm:prSet custT="1"/>
      <dgm:spPr>
        <a:solidFill>
          <a:schemeClr val="accent2">
            <a:lumMod val="20000"/>
            <a:lumOff val="80000"/>
          </a:schemeClr>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2000" b="1" i="0" u="none" strike="noStrike" cap="none" normalizeH="0" baseline="0" dirty="0">
              <a:ln>
                <a:noFill/>
              </a:ln>
              <a:solidFill>
                <a:schemeClr val="bg1"/>
              </a:solidFill>
              <a:effectLst/>
              <a:latin typeface="Arial" charset="0"/>
            </a:rPr>
            <a:t>SOLICITAR</a:t>
          </a:r>
        </a:p>
      </dgm:t>
    </dgm:pt>
    <dgm:pt modelId="{44C4F681-D86D-4EDF-ABE8-54E9234ACCA3}" type="parTrans" cxnId="{AFB700B7-EFC6-4514-9BB0-811F6FE5F5AC}">
      <dgm:prSet custT="1"/>
      <dgm:spPr/>
      <dgm:t>
        <a:bodyPr/>
        <a:lstStyle/>
        <a:p>
          <a:endParaRPr lang="es-ES" sz="2000"/>
        </a:p>
      </dgm:t>
    </dgm:pt>
    <dgm:pt modelId="{A96669D9-A5FB-41E9-AD5C-2ED813EDD5B8}" type="sibTrans" cxnId="{AFB700B7-EFC6-4514-9BB0-811F6FE5F5AC}">
      <dgm:prSet/>
      <dgm:spPr/>
      <dgm:t>
        <a:bodyPr/>
        <a:lstStyle/>
        <a:p>
          <a:endParaRPr lang="es-ES" sz="2000"/>
        </a:p>
      </dgm:t>
    </dgm:pt>
    <dgm:pt modelId="{1B4401F7-4143-4526-B0D4-37B9060408F9}">
      <dgm:prSet custT="1"/>
      <dgm:spPr>
        <a:solidFill>
          <a:schemeClr val="accent5">
            <a:lumMod val="20000"/>
            <a:lumOff val="80000"/>
          </a:schemeClr>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2000" b="1" i="0" u="none" strike="noStrike" cap="none" normalizeH="0" baseline="0">
              <a:ln>
                <a:noFill/>
              </a:ln>
              <a:solidFill>
                <a:schemeClr val="bg1"/>
              </a:solidFill>
              <a:effectLst/>
              <a:latin typeface="Arial" charset="0"/>
            </a:rPr>
            <a:t>EXIGIR</a:t>
          </a:r>
          <a:endParaRPr kumimoji="0" lang="es-ES" sz="2000" b="1" i="0" u="none" strike="noStrike" cap="none" normalizeH="0" baseline="0" dirty="0">
            <a:ln>
              <a:noFill/>
            </a:ln>
            <a:solidFill>
              <a:schemeClr val="bg1"/>
            </a:solidFill>
            <a:effectLst/>
            <a:latin typeface="Arial" charset="0"/>
          </a:endParaRPr>
        </a:p>
      </dgm:t>
    </dgm:pt>
    <dgm:pt modelId="{CC1869F0-A891-4F62-BEBE-6CB80D0FBD38}" type="parTrans" cxnId="{CB9DE39F-DBD9-4314-A41C-ED0DB71369ED}">
      <dgm:prSet custT="1"/>
      <dgm:spPr/>
      <dgm:t>
        <a:bodyPr/>
        <a:lstStyle/>
        <a:p>
          <a:endParaRPr lang="es-ES" sz="2000"/>
        </a:p>
      </dgm:t>
    </dgm:pt>
    <dgm:pt modelId="{63429F5C-536F-4589-BB3C-E61FD5D66670}" type="sibTrans" cxnId="{CB9DE39F-DBD9-4314-A41C-ED0DB71369ED}">
      <dgm:prSet/>
      <dgm:spPr/>
      <dgm:t>
        <a:bodyPr/>
        <a:lstStyle/>
        <a:p>
          <a:endParaRPr lang="es-ES" sz="2000"/>
        </a:p>
      </dgm:t>
    </dgm:pt>
    <dgm:pt modelId="{DFB705D2-8878-47E8-97A5-E405B2494740}">
      <dgm:prSet custT="1"/>
      <dgm:spPr>
        <a:solidFill>
          <a:schemeClr val="tx1">
            <a:lumMod val="50000"/>
            <a:lumOff val="50000"/>
          </a:schemeClr>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2000" b="1" i="0" u="none" strike="noStrike" cap="none" normalizeH="0" baseline="0">
              <a:ln>
                <a:noFill/>
              </a:ln>
              <a:solidFill>
                <a:schemeClr val="tx1"/>
              </a:solidFill>
              <a:effectLst/>
              <a:latin typeface="Arial" charset="0"/>
            </a:rPr>
            <a:t>COLABORAR</a:t>
          </a:r>
          <a:endParaRPr kumimoji="0" lang="es-ES" sz="2000" b="1" i="0" u="none" strike="noStrike" cap="none" normalizeH="0" baseline="0" dirty="0">
            <a:ln>
              <a:noFill/>
            </a:ln>
            <a:solidFill>
              <a:schemeClr val="tx1"/>
            </a:solidFill>
            <a:effectLst/>
            <a:latin typeface="Arial" charset="0"/>
          </a:endParaRPr>
        </a:p>
      </dgm:t>
    </dgm:pt>
    <dgm:pt modelId="{BB98A300-7062-4936-B006-C96634E98393}" type="parTrans" cxnId="{829FF02E-432F-43B8-B5E5-4D2ED59A890F}">
      <dgm:prSet custT="1"/>
      <dgm:spPr/>
      <dgm:t>
        <a:bodyPr/>
        <a:lstStyle/>
        <a:p>
          <a:endParaRPr lang="es-ES" sz="2000"/>
        </a:p>
      </dgm:t>
    </dgm:pt>
    <dgm:pt modelId="{775B6F9D-CA00-49BD-91D0-F2AA13463142}" type="sibTrans" cxnId="{829FF02E-432F-43B8-B5E5-4D2ED59A890F}">
      <dgm:prSet/>
      <dgm:spPr/>
      <dgm:t>
        <a:bodyPr/>
        <a:lstStyle/>
        <a:p>
          <a:endParaRPr lang="es-ES" sz="2000"/>
        </a:p>
      </dgm:t>
    </dgm:pt>
    <dgm:pt modelId="{5A18A1D9-9404-42FA-8225-E2E4C4059AC8}">
      <dgm:prSet custT="1"/>
      <dgm:spPr>
        <a:solidFill>
          <a:srgbClr val="FDFEC2"/>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2000" b="1" i="0" u="none" strike="noStrike" cap="none" normalizeH="0" baseline="0" dirty="0">
              <a:ln>
                <a:noFill/>
              </a:ln>
              <a:solidFill>
                <a:schemeClr val="bg1"/>
              </a:solidFill>
              <a:effectLst/>
              <a:latin typeface="Arial" charset="0"/>
            </a:rPr>
            <a:t>ABSOLVER</a:t>
          </a:r>
        </a:p>
      </dgm:t>
    </dgm:pt>
    <dgm:pt modelId="{A7D2FD2D-0BCF-4367-B2A6-7556026E65A8}" type="parTrans" cxnId="{A1AFE8A4-F56F-4519-B092-1BB4E2E7357D}">
      <dgm:prSet custT="1"/>
      <dgm:spPr/>
      <dgm:t>
        <a:bodyPr/>
        <a:lstStyle/>
        <a:p>
          <a:endParaRPr lang="es-ES" sz="2000"/>
        </a:p>
      </dgm:t>
    </dgm:pt>
    <dgm:pt modelId="{FBEDDDDC-BE88-45D9-8C07-41B4E9FAEAD5}" type="sibTrans" cxnId="{A1AFE8A4-F56F-4519-B092-1BB4E2E7357D}">
      <dgm:prSet/>
      <dgm:spPr/>
      <dgm:t>
        <a:bodyPr/>
        <a:lstStyle/>
        <a:p>
          <a:endParaRPr lang="es-ES" sz="2000"/>
        </a:p>
      </dgm:t>
    </dgm:pt>
    <dgm:pt modelId="{947BB3A9-0345-4EB1-B532-1C7A1D9F7AE9}">
      <dgm:prSet custT="1"/>
      <dgm:spPr>
        <a:solidFill>
          <a:srgbClr val="92D050"/>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2000" b="1" i="0" u="none" strike="noStrike" cap="none" normalizeH="0" baseline="0" dirty="0">
              <a:ln>
                <a:noFill/>
              </a:ln>
              <a:solidFill>
                <a:schemeClr val="bg1"/>
              </a:solidFill>
              <a:effectLst/>
              <a:latin typeface="Arial" charset="0"/>
            </a:rPr>
            <a:t>PREVENIR</a:t>
          </a:r>
        </a:p>
      </dgm:t>
    </dgm:pt>
    <dgm:pt modelId="{462BA4B5-5B7D-496A-AAE5-F5437526A8CC}" type="parTrans" cxnId="{BD14E7D1-DD6E-40F7-A654-E75427977E9F}">
      <dgm:prSet custT="1"/>
      <dgm:spPr/>
      <dgm:t>
        <a:bodyPr/>
        <a:lstStyle/>
        <a:p>
          <a:endParaRPr lang="es-ES" sz="2000"/>
        </a:p>
      </dgm:t>
    </dgm:pt>
    <dgm:pt modelId="{029A16EE-77B8-4DC7-98AC-B498A7D7C0D0}" type="sibTrans" cxnId="{BD14E7D1-DD6E-40F7-A654-E75427977E9F}">
      <dgm:prSet/>
      <dgm:spPr/>
      <dgm:t>
        <a:bodyPr/>
        <a:lstStyle/>
        <a:p>
          <a:endParaRPr lang="es-ES" sz="2000"/>
        </a:p>
      </dgm:t>
    </dgm:pt>
    <dgm:pt modelId="{CF7E479B-E63E-4958-9018-9E667DFC13D5}">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2000" b="1" i="0" u="none" strike="noStrike" cap="none" normalizeH="0" baseline="0" dirty="0">
              <a:ln>
                <a:noFill/>
              </a:ln>
              <a:solidFill>
                <a:schemeClr val="bg1"/>
              </a:solidFill>
              <a:effectLst/>
              <a:latin typeface="Arial" charset="0"/>
            </a:rPr>
            <a:t>OBJETIVOS</a:t>
          </a:r>
        </a:p>
      </dgm:t>
    </dgm:pt>
    <dgm:pt modelId="{D3C1AFAE-12D6-4F3A-8D54-704F1FD064E1}" type="sibTrans" cxnId="{8289D767-72AF-4D9D-A18F-CACAC672D4D8}">
      <dgm:prSet/>
      <dgm:spPr/>
      <dgm:t>
        <a:bodyPr/>
        <a:lstStyle/>
        <a:p>
          <a:endParaRPr lang="es-ES" sz="2000"/>
        </a:p>
      </dgm:t>
    </dgm:pt>
    <dgm:pt modelId="{ED3A0411-7B1B-4977-A930-7BB540A67011}" type="parTrans" cxnId="{8289D767-72AF-4D9D-A18F-CACAC672D4D8}">
      <dgm:prSet/>
      <dgm:spPr/>
      <dgm:t>
        <a:bodyPr/>
        <a:lstStyle/>
        <a:p>
          <a:endParaRPr lang="es-ES" sz="2000"/>
        </a:p>
      </dgm:t>
    </dgm:pt>
    <dgm:pt modelId="{9990D500-A119-4A2B-8DDC-9D102BB73DB9}" type="pres">
      <dgm:prSet presAssocID="{B942E3F4-F302-45BB-814E-AB29273620D7}" presName="Name0" presStyleCnt="0">
        <dgm:presLayoutVars>
          <dgm:chMax val="1"/>
          <dgm:dir/>
          <dgm:animLvl val="ctr"/>
          <dgm:resizeHandles val="exact"/>
        </dgm:presLayoutVars>
      </dgm:prSet>
      <dgm:spPr/>
    </dgm:pt>
    <dgm:pt modelId="{3E8331D0-3338-433D-AACE-D9F0ABE6DA98}" type="pres">
      <dgm:prSet presAssocID="{CF7E479B-E63E-4958-9018-9E667DFC13D5}" presName="centerShape" presStyleLbl="node0" presStyleIdx="0" presStyleCnt="1" custScaleX="180792" custScaleY="135193"/>
      <dgm:spPr/>
      <dgm:t>
        <a:bodyPr/>
        <a:lstStyle/>
        <a:p>
          <a:endParaRPr lang="es-ES"/>
        </a:p>
      </dgm:t>
    </dgm:pt>
    <dgm:pt modelId="{AC8931DB-53BA-4559-87DF-9910EBAFA23B}" type="pres">
      <dgm:prSet presAssocID="{2262C0D2-042B-4A0E-B5FD-AD12005DD970}" presName="parTrans" presStyleLbl="sibTrans2D1" presStyleIdx="0" presStyleCnt="6"/>
      <dgm:spPr/>
      <dgm:t>
        <a:bodyPr/>
        <a:lstStyle/>
        <a:p>
          <a:endParaRPr lang="es-ES"/>
        </a:p>
      </dgm:t>
    </dgm:pt>
    <dgm:pt modelId="{E845F5EC-B249-4530-9876-03FD1FD01D11}" type="pres">
      <dgm:prSet presAssocID="{2262C0D2-042B-4A0E-B5FD-AD12005DD970}" presName="connectorText" presStyleLbl="sibTrans2D1" presStyleIdx="0" presStyleCnt="6"/>
      <dgm:spPr/>
      <dgm:t>
        <a:bodyPr/>
        <a:lstStyle/>
        <a:p>
          <a:endParaRPr lang="es-ES"/>
        </a:p>
      </dgm:t>
    </dgm:pt>
    <dgm:pt modelId="{8E4CAEDD-AFC0-47A8-85EE-F219A8F41B26}" type="pres">
      <dgm:prSet presAssocID="{03BADCB9-756B-430F-BBD3-75D3F85CB6D4}" presName="node" presStyleLbl="node1" presStyleIdx="0" presStyleCnt="6" custScaleX="199117" custScaleY="63001">
        <dgm:presLayoutVars>
          <dgm:bulletEnabled val="1"/>
        </dgm:presLayoutVars>
      </dgm:prSet>
      <dgm:spPr/>
      <dgm:t>
        <a:bodyPr/>
        <a:lstStyle/>
        <a:p>
          <a:endParaRPr lang="es-ES"/>
        </a:p>
      </dgm:t>
    </dgm:pt>
    <dgm:pt modelId="{DEADAF31-E52E-4B88-ABD0-2C0587BB5010}" type="pres">
      <dgm:prSet presAssocID="{44C4F681-D86D-4EDF-ABE8-54E9234ACCA3}" presName="parTrans" presStyleLbl="sibTrans2D1" presStyleIdx="1" presStyleCnt="6"/>
      <dgm:spPr/>
      <dgm:t>
        <a:bodyPr/>
        <a:lstStyle/>
        <a:p>
          <a:endParaRPr lang="es-ES"/>
        </a:p>
      </dgm:t>
    </dgm:pt>
    <dgm:pt modelId="{8230AE89-4F60-4B1F-A934-F687866E62E0}" type="pres">
      <dgm:prSet presAssocID="{44C4F681-D86D-4EDF-ABE8-54E9234ACCA3}" presName="connectorText" presStyleLbl="sibTrans2D1" presStyleIdx="1" presStyleCnt="6"/>
      <dgm:spPr/>
      <dgm:t>
        <a:bodyPr/>
        <a:lstStyle/>
        <a:p>
          <a:endParaRPr lang="es-ES"/>
        </a:p>
      </dgm:t>
    </dgm:pt>
    <dgm:pt modelId="{DE05B26A-7D7D-4847-A0DB-81C555DFDE5F}" type="pres">
      <dgm:prSet presAssocID="{99A0D182-9582-4AB1-A2C4-9B309B22BAEA}" presName="node" presStyleLbl="node1" presStyleIdx="1" presStyleCnt="6" custScaleX="182206" custScaleY="101425" custRadScaleRad="150854" custRadScaleInc="2519">
        <dgm:presLayoutVars>
          <dgm:bulletEnabled val="1"/>
        </dgm:presLayoutVars>
      </dgm:prSet>
      <dgm:spPr/>
      <dgm:t>
        <a:bodyPr/>
        <a:lstStyle/>
        <a:p>
          <a:endParaRPr lang="es-ES"/>
        </a:p>
      </dgm:t>
    </dgm:pt>
    <dgm:pt modelId="{8CC9D81C-7F99-4FFA-AC5E-96842E8BAD7F}" type="pres">
      <dgm:prSet presAssocID="{CC1869F0-A891-4F62-BEBE-6CB80D0FBD38}" presName="parTrans" presStyleLbl="sibTrans2D1" presStyleIdx="2" presStyleCnt="6"/>
      <dgm:spPr/>
      <dgm:t>
        <a:bodyPr/>
        <a:lstStyle/>
        <a:p>
          <a:endParaRPr lang="es-ES"/>
        </a:p>
      </dgm:t>
    </dgm:pt>
    <dgm:pt modelId="{F6C7771D-8B41-4881-A647-9AE8ED3DF65A}" type="pres">
      <dgm:prSet presAssocID="{CC1869F0-A891-4F62-BEBE-6CB80D0FBD38}" presName="connectorText" presStyleLbl="sibTrans2D1" presStyleIdx="2" presStyleCnt="6"/>
      <dgm:spPr/>
      <dgm:t>
        <a:bodyPr/>
        <a:lstStyle/>
        <a:p>
          <a:endParaRPr lang="es-ES"/>
        </a:p>
      </dgm:t>
    </dgm:pt>
    <dgm:pt modelId="{FEC8D9E4-7877-411C-9F73-105F446DCF32}" type="pres">
      <dgm:prSet presAssocID="{1B4401F7-4143-4526-B0D4-37B9060408F9}" presName="node" presStyleLbl="node1" presStyleIdx="2" presStyleCnt="6" custScaleX="200202" custScaleY="119362" custRadScaleRad="143668" custRadScaleInc="-16165">
        <dgm:presLayoutVars>
          <dgm:bulletEnabled val="1"/>
        </dgm:presLayoutVars>
      </dgm:prSet>
      <dgm:spPr/>
      <dgm:t>
        <a:bodyPr/>
        <a:lstStyle/>
        <a:p>
          <a:endParaRPr lang="es-ES"/>
        </a:p>
      </dgm:t>
    </dgm:pt>
    <dgm:pt modelId="{BB83A032-7B5C-41B5-B1F3-5CE7BC92DCDD}" type="pres">
      <dgm:prSet presAssocID="{BB98A300-7062-4936-B006-C96634E98393}" presName="parTrans" presStyleLbl="sibTrans2D1" presStyleIdx="3" presStyleCnt="6"/>
      <dgm:spPr/>
      <dgm:t>
        <a:bodyPr/>
        <a:lstStyle/>
        <a:p>
          <a:endParaRPr lang="es-ES"/>
        </a:p>
      </dgm:t>
    </dgm:pt>
    <dgm:pt modelId="{34CDC2C7-8907-4A7D-8AEB-6B1640F79EAB}" type="pres">
      <dgm:prSet presAssocID="{BB98A300-7062-4936-B006-C96634E98393}" presName="connectorText" presStyleLbl="sibTrans2D1" presStyleIdx="3" presStyleCnt="6"/>
      <dgm:spPr/>
      <dgm:t>
        <a:bodyPr/>
        <a:lstStyle/>
        <a:p>
          <a:endParaRPr lang="es-ES"/>
        </a:p>
      </dgm:t>
    </dgm:pt>
    <dgm:pt modelId="{CE45B81A-9AAE-43DD-8DE5-BCF5576FB427}" type="pres">
      <dgm:prSet presAssocID="{DFB705D2-8878-47E8-97A5-E405B2494740}" presName="node" presStyleLbl="node1" presStyleIdx="3" presStyleCnt="6" custScaleX="166224" custScaleY="108448">
        <dgm:presLayoutVars>
          <dgm:bulletEnabled val="1"/>
        </dgm:presLayoutVars>
      </dgm:prSet>
      <dgm:spPr/>
      <dgm:t>
        <a:bodyPr/>
        <a:lstStyle/>
        <a:p>
          <a:endParaRPr lang="es-ES"/>
        </a:p>
      </dgm:t>
    </dgm:pt>
    <dgm:pt modelId="{983DBC80-D38A-4003-B5C9-F6AE7CEE1D8E}" type="pres">
      <dgm:prSet presAssocID="{A7D2FD2D-0BCF-4367-B2A6-7556026E65A8}" presName="parTrans" presStyleLbl="sibTrans2D1" presStyleIdx="4" presStyleCnt="6"/>
      <dgm:spPr/>
      <dgm:t>
        <a:bodyPr/>
        <a:lstStyle/>
        <a:p>
          <a:endParaRPr lang="es-ES"/>
        </a:p>
      </dgm:t>
    </dgm:pt>
    <dgm:pt modelId="{99143C73-2D8A-4444-B6BD-435840D9EC19}" type="pres">
      <dgm:prSet presAssocID="{A7D2FD2D-0BCF-4367-B2A6-7556026E65A8}" presName="connectorText" presStyleLbl="sibTrans2D1" presStyleIdx="4" presStyleCnt="6"/>
      <dgm:spPr/>
      <dgm:t>
        <a:bodyPr/>
        <a:lstStyle/>
        <a:p>
          <a:endParaRPr lang="es-ES"/>
        </a:p>
      </dgm:t>
    </dgm:pt>
    <dgm:pt modelId="{1C792864-1C08-4EE1-8CCA-064AA26A2BC2}" type="pres">
      <dgm:prSet presAssocID="{5A18A1D9-9404-42FA-8225-E2E4C4059AC8}" presName="node" presStyleLbl="node1" presStyleIdx="4" presStyleCnt="6" custScaleX="181308" custScaleY="143522" custRadScaleRad="134103" custRadScaleInc="8451">
        <dgm:presLayoutVars>
          <dgm:bulletEnabled val="1"/>
        </dgm:presLayoutVars>
      </dgm:prSet>
      <dgm:spPr/>
      <dgm:t>
        <a:bodyPr/>
        <a:lstStyle/>
        <a:p>
          <a:endParaRPr lang="es-ES"/>
        </a:p>
      </dgm:t>
    </dgm:pt>
    <dgm:pt modelId="{83921557-B89C-40CD-A7C6-2EEBF916FA22}" type="pres">
      <dgm:prSet presAssocID="{462BA4B5-5B7D-496A-AAE5-F5437526A8CC}" presName="parTrans" presStyleLbl="sibTrans2D1" presStyleIdx="5" presStyleCnt="6"/>
      <dgm:spPr/>
      <dgm:t>
        <a:bodyPr/>
        <a:lstStyle/>
        <a:p>
          <a:endParaRPr lang="es-ES"/>
        </a:p>
      </dgm:t>
    </dgm:pt>
    <dgm:pt modelId="{6A226627-5799-41D8-92B2-CF5F6E5F2E5B}" type="pres">
      <dgm:prSet presAssocID="{462BA4B5-5B7D-496A-AAE5-F5437526A8CC}" presName="connectorText" presStyleLbl="sibTrans2D1" presStyleIdx="5" presStyleCnt="6"/>
      <dgm:spPr/>
      <dgm:t>
        <a:bodyPr/>
        <a:lstStyle/>
        <a:p>
          <a:endParaRPr lang="es-ES"/>
        </a:p>
      </dgm:t>
    </dgm:pt>
    <dgm:pt modelId="{9A713954-70F1-4599-AF03-F94F9DFE8330}" type="pres">
      <dgm:prSet presAssocID="{947BB3A9-0345-4EB1-B532-1C7A1D9F7AE9}" presName="node" presStyleLbl="node1" presStyleIdx="5" presStyleCnt="6" custScaleX="153034" custScaleY="106931" custRadScaleRad="129916" custRadScaleInc="-5238">
        <dgm:presLayoutVars>
          <dgm:bulletEnabled val="1"/>
        </dgm:presLayoutVars>
      </dgm:prSet>
      <dgm:spPr/>
      <dgm:t>
        <a:bodyPr/>
        <a:lstStyle/>
        <a:p>
          <a:endParaRPr lang="es-ES"/>
        </a:p>
      </dgm:t>
    </dgm:pt>
  </dgm:ptLst>
  <dgm:cxnLst>
    <dgm:cxn modelId="{430CA848-DE1F-402E-A266-CC10B63DCFF3}" type="presOf" srcId="{03BADCB9-756B-430F-BBD3-75D3F85CB6D4}" destId="{8E4CAEDD-AFC0-47A8-85EE-F219A8F41B26}" srcOrd="0" destOrd="0" presId="urn:microsoft.com/office/officeart/2005/8/layout/radial5"/>
    <dgm:cxn modelId="{A1099EF3-5869-42DA-88F8-D41783449962}" type="presOf" srcId="{A7D2FD2D-0BCF-4367-B2A6-7556026E65A8}" destId="{99143C73-2D8A-4444-B6BD-435840D9EC19}" srcOrd="1" destOrd="0" presId="urn:microsoft.com/office/officeart/2005/8/layout/radial5"/>
    <dgm:cxn modelId="{49C41AEF-40F7-4EB9-A806-8287CF68D325}" type="presOf" srcId="{CF7E479B-E63E-4958-9018-9E667DFC13D5}" destId="{3E8331D0-3338-433D-AACE-D9F0ABE6DA98}" srcOrd="0" destOrd="0" presId="urn:microsoft.com/office/officeart/2005/8/layout/radial5"/>
    <dgm:cxn modelId="{BD14E7D1-DD6E-40F7-A654-E75427977E9F}" srcId="{CF7E479B-E63E-4958-9018-9E667DFC13D5}" destId="{947BB3A9-0345-4EB1-B532-1C7A1D9F7AE9}" srcOrd="5" destOrd="0" parTransId="{462BA4B5-5B7D-496A-AAE5-F5437526A8CC}" sibTransId="{029A16EE-77B8-4DC7-98AC-B498A7D7C0D0}"/>
    <dgm:cxn modelId="{989C4FB6-10D3-4F85-A4E4-0CF75158E4D2}" type="presOf" srcId="{BB98A300-7062-4936-B006-C96634E98393}" destId="{BB83A032-7B5C-41B5-B1F3-5CE7BC92DCDD}" srcOrd="0" destOrd="0" presId="urn:microsoft.com/office/officeart/2005/8/layout/radial5"/>
    <dgm:cxn modelId="{CB9DE39F-DBD9-4314-A41C-ED0DB71369ED}" srcId="{CF7E479B-E63E-4958-9018-9E667DFC13D5}" destId="{1B4401F7-4143-4526-B0D4-37B9060408F9}" srcOrd="2" destOrd="0" parTransId="{CC1869F0-A891-4F62-BEBE-6CB80D0FBD38}" sibTransId="{63429F5C-536F-4589-BB3C-E61FD5D66670}"/>
    <dgm:cxn modelId="{6F65EFF9-14E8-4FA1-91AB-B73BEA9C8396}" type="presOf" srcId="{1B4401F7-4143-4526-B0D4-37B9060408F9}" destId="{FEC8D9E4-7877-411C-9F73-105F446DCF32}" srcOrd="0" destOrd="0" presId="urn:microsoft.com/office/officeart/2005/8/layout/radial5"/>
    <dgm:cxn modelId="{CF7D4D55-9EC2-4945-A577-303423504731}" type="presOf" srcId="{462BA4B5-5B7D-496A-AAE5-F5437526A8CC}" destId="{6A226627-5799-41D8-92B2-CF5F6E5F2E5B}" srcOrd="1" destOrd="0" presId="urn:microsoft.com/office/officeart/2005/8/layout/radial5"/>
    <dgm:cxn modelId="{7CB5992E-4CA7-4B57-94DB-DD2BD5C2201A}" type="presOf" srcId="{B942E3F4-F302-45BB-814E-AB29273620D7}" destId="{9990D500-A119-4A2B-8DDC-9D102BB73DB9}" srcOrd="0" destOrd="0" presId="urn:microsoft.com/office/officeart/2005/8/layout/radial5"/>
    <dgm:cxn modelId="{97FFDC87-B840-4956-AD4D-ED4935F5F7FB}" type="presOf" srcId="{CC1869F0-A891-4F62-BEBE-6CB80D0FBD38}" destId="{8CC9D81C-7F99-4FFA-AC5E-96842E8BAD7F}" srcOrd="0" destOrd="0" presId="urn:microsoft.com/office/officeart/2005/8/layout/radial5"/>
    <dgm:cxn modelId="{AFB700B7-EFC6-4514-9BB0-811F6FE5F5AC}" srcId="{CF7E479B-E63E-4958-9018-9E667DFC13D5}" destId="{99A0D182-9582-4AB1-A2C4-9B309B22BAEA}" srcOrd="1" destOrd="0" parTransId="{44C4F681-D86D-4EDF-ABE8-54E9234ACCA3}" sibTransId="{A96669D9-A5FB-41E9-AD5C-2ED813EDD5B8}"/>
    <dgm:cxn modelId="{BDA6FAF6-FC40-470A-9D20-FEFC03EA0B40}" type="presOf" srcId="{A7D2FD2D-0BCF-4367-B2A6-7556026E65A8}" destId="{983DBC80-D38A-4003-B5C9-F6AE7CEE1D8E}" srcOrd="0" destOrd="0" presId="urn:microsoft.com/office/officeart/2005/8/layout/radial5"/>
    <dgm:cxn modelId="{06950C87-E49C-4451-B415-D4E65FEE54F9}" srcId="{CF7E479B-E63E-4958-9018-9E667DFC13D5}" destId="{03BADCB9-756B-430F-BBD3-75D3F85CB6D4}" srcOrd="0" destOrd="0" parTransId="{2262C0D2-042B-4A0E-B5FD-AD12005DD970}" sibTransId="{2B61C5C2-3701-4C61-9F52-8AF34BD2CFAD}"/>
    <dgm:cxn modelId="{2C188EAF-9ED8-413F-B40F-D639B392F63F}" type="presOf" srcId="{BB98A300-7062-4936-B006-C96634E98393}" destId="{34CDC2C7-8907-4A7D-8AEB-6B1640F79EAB}" srcOrd="1" destOrd="0" presId="urn:microsoft.com/office/officeart/2005/8/layout/radial5"/>
    <dgm:cxn modelId="{96952A15-F87A-4390-B983-5CF27ACD4047}" type="presOf" srcId="{44C4F681-D86D-4EDF-ABE8-54E9234ACCA3}" destId="{DEADAF31-E52E-4B88-ABD0-2C0587BB5010}" srcOrd="0" destOrd="0" presId="urn:microsoft.com/office/officeart/2005/8/layout/radial5"/>
    <dgm:cxn modelId="{84253A91-2BCC-466F-9DF4-9A4A39543862}" type="presOf" srcId="{CC1869F0-A891-4F62-BEBE-6CB80D0FBD38}" destId="{F6C7771D-8B41-4881-A647-9AE8ED3DF65A}" srcOrd="1" destOrd="0" presId="urn:microsoft.com/office/officeart/2005/8/layout/radial5"/>
    <dgm:cxn modelId="{BF28A736-2783-4E2F-9390-BCD8C7C259A2}" type="presOf" srcId="{462BA4B5-5B7D-496A-AAE5-F5437526A8CC}" destId="{83921557-B89C-40CD-A7C6-2EEBF916FA22}" srcOrd="0" destOrd="0" presId="urn:microsoft.com/office/officeart/2005/8/layout/radial5"/>
    <dgm:cxn modelId="{133E70BD-1C8D-4292-8D7C-7EEFB27496DC}" type="presOf" srcId="{947BB3A9-0345-4EB1-B532-1C7A1D9F7AE9}" destId="{9A713954-70F1-4599-AF03-F94F9DFE8330}" srcOrd="0" destOrd="0" presId="urn:microsoft.com/office/officeart/2005/8/layout/radial5"/>
    <dgm:cxn modelId="{714FDB60-E1CB-4655-B145-E82E0E5FCBEA}" type="presOf" srcId="{5A18A1D9-9404-42FA-8225-E2E4C4059AC8}" destId="{1C792864-1C08-4EE1-8CCA-064AA26A2BC2}" srcOrd="0" destOrd="0" presId="urn:microsoft.com/office/officeart/2005/8/layout/radial5"/>
    <dgm:cxn modelId="{8289D767-72AF-4D9D-A18F-CACAC672D4D8}" srcId="{B942E3F4-F302-45BB-814E-AB29273620D7}" destId="{CF7E479B-E63E-4958-9018-9E667DFC13D5}" srcOrd="0" destOrd="0" parTransId="{ED3A0411-7B1B-4977-A930-7BB540A67011}" sibTransId="{D3C1AFAE-12D6-4F3A-8D54-704F1FD064E1}"/>
    <dgm:cxn modelId="{A1AFE8A4-F56F-4519-B092-1BB4E2E7357D}" srcId="{CF7E479B-E63E-4958-9018-9E667DFC13D5}" destId="{5A18A1D9-9404-42FA-8225-E2E4C4059AC8}" srcOrd="4" destOrd="0" parTransId="{A7D2FD2D-0BCF-4367-B2A6-7556026E65A8}" sibTransId="{FBEDDDDC-BE88-45D9-8C07-41B4E9FAEAD5}"/>
    <dgm:cxn modelId="{40AB8197-192C-4141-AC77-F6AE09A8F1FF}" type="presOf" srcId="{44C4F681-D86D-4EDF-ABE8-54E9234ACCA3}" destId="{8230AE89-4F60-4B1F-A934-F687866E62E0}" srcOrd="1" destOrd="0" presId="urn:microsoft.com/office/officeart/2005/8/layout/radial5"/>
    <dgm:cxn modelId="{A24A8FBF-0ED9-4726-A62B-72EB66E10227}" type="presOf" srcId="{DFB705D2-8878-47E8-97A5-E405B2494740}" destId="{CE45B81A-9AAE-43DD-8DE5-BCF5576FB427}" srcOrd="0" destOrd="0" presId="urn:microsoft.com/office/officeart/2005/8/layout/radial5"/>
    <dgm:cxn modelId="{D5675D0C-BBEA-40B7-8A18-D0FDFD6E6AA4}" type="presOf" srcId="{2262C0D2-042B-4A0E-B5FD-AD12005DD970}" destId="{AC8931DB-53BA-4559-87DF-9910EBAFA23B}" srcOrd="0" destOrd="0" presId="urn:microsoft.com/office/officeart/2005/8/layout/radial5"/>
    <dgm:cxn modelId="{CBF00BE6-4B20-446E-8441-15821F84C714}" type="presOf" srcId="{99A0D182-9582-4AB1-A2C4-9B309B22BAEA}" destId="{DE05B26A-7D7D-4847-A0DB-81C555DFDE5F}" srcOrd="0" destOrd="0" presId="urn:microsoft.com/office/officeart/2005/8/layout/radial5"/>
    <dgm:cxn modelId="{829FF02E-432F-43B8-B5E5-4D2ED59A890F}" srcId="{CF7E479B-E63E-4958-9018-9E667DFC13D5}" destId="{DFB705D2-8878-47E8-97A5-E405B2494740}" srcOrd="3" destOrd="0" parTransId="{BB98A300-7062-4936-B006-C96634E98393}" sibTransId="{775B6F9D-CA00-49BD-91D0-F2AA13463142}"/>
    <dgm:cxn modelId="{2ED666FC-B667-4138-9C2E-CDCE9118B25F}" type="presOf" srcId="{2262C0D2-042B-4A0E-B5FD-AD12005DD970}" destId="{E845F5EC-B249-4530-9876-03FD1FD01D11}" srcOrd="1" destOrd="0" presId="urn:microsoft.com/office/officeart/2005/8/layout/radial5"/>
    <dgm:cxn modelId="{27503756-9A4D-4878-B003-ED6DE3765576}" type="presParOf" srcId="{9990D500-A119-4A2B-8DDC-9D102BB73DB9}" destId="{3E8331D0-3338-433D-AACE-D9F0ABE6DA98}" srcOrd="0" destOrd="0" presId="urn:microsoft.com/office/officeart/2005/8/layout/radial5"/>
    <dgm:cxn modelId="{025533F3-A8B0-4981-A6AB-24671335EC08}" type="presParOf" srcId="{9990D500-A119-4A2B-8DDC-9D102BB73DB9}" destId="{AC8931DB-53BA-4559-87DF-9910EBAFA23B}" srcOrd="1" destOrd="0" presId="urn:microsoft.com/office/officeart/2005/8/layout/radial5"/>
    <dgm:cxn modelId="{7D5651DC-C96E-4B48-AEF4-BC4096469C8D}" type="presParOf" srcId="{AC8931DB-53BA-4559-87DF-9910EBAFA23B}" destId="{E845F5EC-B249-4530-9876-03FD1FD01D11}" srcOrd="0" destOrd="0" presId="urn:microsoft.com/office/officeart/2005/8/layout/radial5"/>
    <dgm:cxn modelId="{19E269B3-6F57-48B8-B26D-21FDA633FEC1}" type="presParOf" srcId="{9990D500-A119-4A2B-8DDC-9D102BB73DB9}" destId="{8E4CAEDD-AFC0-47A8-85EE-F219A8F41B26}" srcOrd="2" destOrd="0" presId="urn:microsoft.com/office/officeart/2005/8/layout/radial5"/>
    <dgm:cxn modelId="{452469CD-FB3C-4656-ABD7-DA0DFC85EF1F}" type="presParOf" srcId="{9990D500-A119-4A2B-8DDC-9D102BB73DB9}" destId="{DEADAF31-E52E-4B88-ABD0-2C0587BB5010}" srcOrd="3" destOrd="0" presId="urn:microsoft.com/office/officeart/2005/8/layout/radial5"/>
    <dgm:cxn modelId="{57A762D0-B3D5-4178-878F-5E2373B6052C}" type="presParOf" srcId="{DEADAF31-E52E-4B88-ABD0-2C0587BB5010}" destId="{8230AE89-4F60-4B1F-A934-F687866E62E0}" srcOrd="0" destOrd="0" presId="urn:microsoft.com/office/officeart/2005/8/layout/radial5"/>
    <dgm:cxn modelId="{9E23545B-2729-4722-B543-E33142D14547}" type="presParOf" srcId="{9990D500-A119-4A2B-8DDC-9D102BB73DB9}" destId="{DE05B26A-7D7D-4847-A0DB-81C555DFDE5F}" srcOrd="4" destOrd="0" presId="urn:microsoft.com/office/officeart/2005/8/layout/radial5"/>
    <dgm:cxn modelId="{575BEF65-C25A-49A4-9DA4-A9DA872F1B40}" type="presParOf" srcId="{9990D500-A119-4A2B-8DDC-9D102BB73DB9}" destId="{8CC9D81C-7F99-4FFA-AC5E-96842E8BAD7F}" srcOrd="5" destOrd="0" presId="urn:microsoft.com/office/officeart/2005/8/layout/radial5"/>
    <dgm:cxn modelId="{0E980651-0948-40B0-90FC-95D07D5356CD}" type="presParOf" srcId="{8CC9D81C-7F99-4FFA-AC5E-96842E8BAD7F}" destId="{F6C7771D-8B41-4881-A647-9AE8ED3DF65A}" srcOrd="0" destOrd="0" presId="urn:microsoft.com/office/officeart/2005/8/layout/radial5"/>
    <dgm:cxn modelId="{5E43712F-7088-400C-BAC5-E97F2FE55AC8}" type="presParOf" srcId="{9990D500-A119-4A2B-8DDC-9D102BB73DB9}" destId="{FEC8D9E4-7877-411C-9F73-105F446DCF32}" srcOrd="6" destOrd="0" presId="urn:microsoft.com/office/officeart/2005/8/layout/radial5"/>
    <dgm:cxn modelId="{65DE9F9A-8964-4952-8C72-7A7C08F3D48C}" type="presParOf" srcId="{9990D500-A119-4A2B-8DDC-9D102BB73DB9}" destId="{BB83A032-7B5C-41B5-B1F3-5CE7BC92DCDD}" srcOrd="7" destOrd="0" presId="urn:microsoft.com/office/officeart/2005/8/layout/radial5"/>
    <dgm:cxn modelId="{4BAB1981-1B58-4060-A003-C515848B1E44}" type="presParOf" srcId="{BB83A032-7B5C-41B5-B1F3-5CE7BC92DCDD}" destId="{34CDC2C7-8907-4A7D-8AEB-6B1640F79EAB}" srcOrd="0" destOrd="0" presId="urn:microsoft.com/office/officeart/2005/8/layout/radial5"/>
    <dgm:cxn modelId="{C14EC412-4CDE-4F45-A890-25411D4BD7BC}" type="presParOf" srcId="{9990D500-A119-4A2B-8DDC-9D102BB73DB9}" destId="{CE45B81A-9AAE-43DD-8DE5-BCF5576FB427}" srcOrd="8" destOrd="0" presId="urn:microsoft.com/office/officeart/2005/8/layout/radial5"/>
    <dgm:cxn modelId="{64ED396C-7F4D-4B18-A31E-85C643EFCDC2}" type="presParOf" srcId="{9990D500-A119-4A2B-8DDC-9D102BB73DB9}" destId="{983DBC80-D38A-4003-B5C9-F6AE7CEE1D8E}" srcOrd="9" destOrd="0" presId="urn:microsoft.com/office/officeart/2005/8/layout/radial5"/>
    <dgm:cxn modelId="{0C7A30A5-9EF5-41A4-92D8-5920DF6C95FB}" type="presParOf" srcId="{983DBC80-D38A-4003-B5C9-F6AE7CEE1D8E}" destId="{99143C73-2D8A-4444-B6BD-435840D9EC19}" srcOrd="0" destOrd="0" presId="urn:microsoft.com/office/officeart/2005/8/layout/radial5"/>
    <dgm:cxn modelId="{CA75E447-67EF-41D4-9D2B-9D839C1E471F}" type="presParOf" srcId="{9990D500-A119-4A2B-8DDC-9D102BB73DB9}" destId="{1C792864-1C08-4EE1-8CCA-064AA26A2BC2}" srcOrd="10" destOrd="0" presId="urn:microsoft.com/office/officeart/2005/8/layout/radial5"/>
    <dgm:cxn modelId="{0F8D12ED-A8A0-45E6-8975-2C94E024B4B8}" type="presParOf" srcId="{9990D500-A119-4A2B-8DDC-9D102BB73DB9}" destId="{83921557-B89C-40CD-A7C6-2EEBF916FA22}" srcOrd="11" destOrd="0" presId="urn:microsoft.com/office/officeart/2005/8/layout/radial5"/>
    <dgm:cxn modelId="{4B1406A8-BD9D-4861-B980-B4D3AA67EC7E}" type="presParOf" srcId="{83921557-B89C-40CD-A7C6-2EEBF916FA22}" destId="{6A226627-5799-41D8-92B2-CF5F6E5F2E5B}" srcOrd="0" destOrd="0" presId="urn:microsoft.com/office/officeart/2005/8/layout/radial5"/>
    <dgm:cxn modelId="{E39D49D5-1D15-4B37-9637-5954E1C23214}" type="presParOf" srcId="{9990D500-A119-4A2B-8DDC-9D102BB73DB9}" destId="{9A713954-70F1-4599-AF03-F94F9DFE8330}" srcOrd="12" destOrd="0" presId="urn:microsoft.com/office/officeart/2005/8/layout/radial5"/>
  </dgm:cxnLst>
  <dgm:bg>
    <a:noFill/>
  </dgm:bg>
  <dgm:whole>
    <a:ln>
      <a:solidFill>
        <a:schemeClr val="tx1"/>
      </a:solidFill>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8331D0-3338-433D-AACE-D9F0ABE6DA98}">
      <dsp:nvSpPr>
        <dsp:cNvPr id="0" name=""/>
        <dsp:cNvSpPr/>
      </dsp:nvSpPr>
      <dsp:spPr>
        <a:xfrm>
          <a:off x="2412022" y="1433050"/>
          <a:ext cx="2327426" cy="174040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2000" b="1" i="0" u="none" strike="noStrike" kern="1200" cap="none" normalizeH="0" baseline="0" dirty="0">
              <a:ln>
                <a:noFill/>
              </a:ln>
              <a:solidFill>
                <a:schemeClr val="bg1"/>
              </a:solidFill>
              <a:effectLst/>
              <a:latin typeface="Arial" charset="0"/>
            </a:rPr>
            <a:t>OBJETIVOS</a:t>
          </a:r>
        </a:p>
      </dsp:txBody>
      <dsp:txXfrm>
        <a:off x="2752866" y="1687927"/>
        <a:ext cx="1645738" cy="1230653"/>
      </dsp:txXfrm>
    </dsp:sp>
    <dsp:sp modelId="{AC8931DB-53BA-4559-87DF-9910EBAFA23B}">
      <dsp:nvSpPr>
        <dsp:cNvPr id="0" name=""/>
        <dsp:cNvSpPr/>
      </dsp:nvSpPr>
      <dsp:spPr>
        <a:xfrm rot="16200000">
          <a:off x="3436389" y="959171"/>
          <a:ext cx="278691" cy="43769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s-ES" sz="2000" kern="1200"/>
        </a:p>
      </dsp:txBody>
      <dsp:txXfrm>
        <a:off x="3478193" y="1088515"/>
        <a:ext cx="195084" cy="262619"/>
      </dsp:txXfrm>
    </dsp:sp>
    <dsp:sp modelId="{8E4CAEDD-AFC0-47A8-85EE-F219A8F41B26}">
      <dsp:nvSpPr>
        <dsp:cNvPr id="0" name=""/>
        <dsp:cNvSpPr/>
      </dsp:nvSpPr>
      <dsp:spPr>
        <a:xfrm>
          <a:off x="2294068" y="96173"/>
          <a:ext cx="2563333" cy="811043"/>
        </a:xfrm>
        <a:prstGeom prst="ellipse">
          <a:avLst/>
        </a:prstGeom>
        <a:solidFill>
          <a:schemeClr val="bg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2000" b="1" i="0" u="none" strike="noStrike" kern="1200" cap="none" normalizeH="0" baseline="0" dirty="0">
              <a:ln>
                <a:noFill/>
              </a:ln>
              <a:solidFill>
                <a:schemeClr val="tx1"/>
              </a:solidFill>
              <a:effectLst/>
              <a:latin typeface="Arial" charset="0"/>
            </a:rPr>
            <a:t>CONTROLAR</a:t>
          </a:r>
        </a:p>
      </dsp:txBody>
      <dsp:txXfrm>
        <a:off x="2669459" y="214947"/>
        <a:ext cx="1812551" cy="573495"/>
      </dsp:txXfrm>
    </dsp:sp>
    <dsp:sp modelId="{DEADAF31-E52E-4B88-ABD0-2C0587BB5010}">
      <dsp:nvSpPr>
        <dsp:cNvPr id="0" name=""/>
        <dsp:cNvSpPr/>
      </dsp:nvSpPr>
      <dsp:spPr>
        <a:xfrm rot="19845342">
          <a:off x="4618383" y="1396407"/>
          <a:ext cx="372294" cy="43769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s-ES" sz="2000" kern="1200"/>
        </a:p>
      </dsp:txBody>
      <dsp:txXfrm>
        <a:off x="4625501" y="1511229"/>
        <a:ext cx="260606" cy="262619"/>
      </dsp:txXfrm>
    </dsp:sp>
    <dsp:sp modelId="{DE05B26A-7D7D-4847-A0DB-81C555DFDE5F}">
      <dsp:nvSpPr>
        <dsp:cNvPr id="0" name=""/>
        <dsp:cNvSpPr/>
      </dsp:nvSpPr>
      <dsp:spPr>
        <a:xfrm>
          <a:off x="4774256" y="322704"/>
          <a:ext cx="2345630" cy="1305695"/>
        </a:xfrm>
        <a:prstGeom prst="ellipse">
          <a:avLst/>
        </a:prstGeom>
        <a:solidFill>
          <a:schemeClr val="accent2">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2000" b="1" i="0" u="none" strike="noStrike" kern="1200" cap="none" normalizeH="0" baseline="0" dirty="0">
              <a:ln>
                <a:noFill/>
              </a:ln>
              <a:solidFill>
                <a:schemeClr val="bg1"/>
              </a:solidFill>
              <a:effectLst/>
              <a:latin typeface="Arial" charset="0"/>
            </a:rPr>
            <a:t>SOLICITAR</a:t>
          </a:r>
        </a:p>
      </dsp:txBody>
      <dsp:txXfrm>
        <a:off x="5117766" y="513919"/>
        <a:ext cx="1658610" cy="923265"/>
      </dsp:txXfrm>
    </dsp:sp>
    <dsp:sp modelId="{8CC9D81C-7F99-4FFA-AC5E-96842E8BAD7F}">
      <dsp:nvSpPr>
        <dsp:cNvPr id="0" name=""/>
        <dsp:cNvSpPr/>
      </dsp:nvSpPr>
      <dsp:spPr>
        <a:xfrm rot="1509030">
          <a:off x="4627597" y="2625672"/>
          <a:ext cx="201950" cy="43769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s-ES" sz="2000" kern="1200"/>
        </a:p>
      </dsp:txBody>
      <dsp:txXfrm>
        <a:off x="4630469" y="2700338"/>
        <a:ext cx="141365" cy="262619"/>
      </dsp:txXfrm>
    </dsp:sp>
    <dsp:sp modelId="{FEC8D9E4-7877-411C-9F73-105F446DCF32}">
      <dsp:nvSpPr>
        <dsp:cNvPr id="0" name=""/>
        <dsp:cNvSpPr/>
      </dsp:nvSpPr>
      <dsp:spPr>
        <a:xfrm>
          <a:off x="4629967" y="2634956"/>
          <a:ext cx="2577301" cy="1536607"/>
        </a:xfrm>
        <a:prstGeom prst="ellipse">
          <a:avLst/>
        </a:prstGeom>
        <a:solidFill>
          <a:schemeClr val="accent5">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2000" b="1" i="0" u="none" strike="noStrike" kern="1200" cap="none" normalizeH="0" baseline="0">
              <a:ln>
                <a:noFill/>
              </a:ln>
              <a:solidFill>
                <a:schemeClr val="bg1"/>
              </a:solidFill>
              <a:effectLst/>
              <a:latin typeface="Arial" charset="0"/>
            </a:rPr>
            <a:t>EXIGIR</a:t>
          </a:r>
          <a:endParaRPr kumimoji="0" lang="es-ES" sz="2000" b="1" i="0" u="none" strike="noStrike" kern="1200" cap="none" normalizeH="0" baseline="0" dirty="0">
            <a:ln>
              <a:noFill/>
            </a:ln>
            <a:solidFill>
              <a:schemeClr val="bg1"/>
            </a:solidFill>
            <a:effectLst/>
            <a:latin typeface="Arial" charset="0"/>
          </a:endParaRPr>
        </a:p>
      </dsp:txBody>
      <dsp:txXfrm>
        <a:off x="5007404" y="2859987"/>
        <a:ext cx="1822427" cy="1086545"/>
      </dsp:txXfrm>
    </dsp:sp>
    <dsp:sp modelId="{BB83A032-7B5C-41B5-B1F3-5CE7BC92DCDD}">
      <dsp:nvSpPr>
        <dsp:cNvPr id="0" name=""/>
        <dsp:cNvSpPr/>
      </dsp:nvSpPr>
      <dsp:spPr>
        <a:xfrm rot="5400000">
          <a:off x="3513910" y="3067760"/>
          <a:ext cx="123650" cy="43769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s-ES" sz="2000" kern="1200"/>
        </a:p>
      </dsp:txBody>
      <dsp:txXfrm>
        <a:off x="3532458" y="3136753"/>
        <a:ext cx="86555" cy="262619"/>
      </dsp:txXfrm>
    </dsp:sp>
    <dsp:sp modelId="{CE45B81A-9AAE-43DD-8DE5-BCF5576FB427}">
      <dsp:nvSpPr>
        <dsp:cNvPr id="0" name=""/>
        <dsp:cNvSpPr/>
      </dsp:nvSpPr>
      <dsp:spPr>
        <a:xfrm>
          <a:off x="2505792" y="3406760"/>
          <a:ext cx="2139885" cy="1396105"/>
        </a:xfrm>
        <a:prstGeom prst="ellipse">
          <a:avLst/>
        </a:prstGeom>
        <a:solidFill>
          <a:schemeClr val="tx1">
            <a:lumMod val="50000"/>
            <a:lumOff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2000" b="1" i="0" u="none" strike="noStrike" kern="1200" cap="none" normalizeH="0" baseline="0">
              <a:ln>
                <a:noFill/>
              </a:ln>
              <a:solidFill>
                <a:schemeClr val="tx1"/>
              </a:solidFill>
              <a:effectLst/>
              <a:latin typeface="Arial" charset="0"/>
            </a:rPr>
            <a:t>COLABORAR</a:t>
          </a:r>
          <a:endParaRPr kumimoji="0" lang="es-ES" sz="2000" b="1" i="0" u="none" strike="noStrike" kern="1200" cap="none" normalizeH="0" baseline="0" dirty="0">
            <a:ln>
              <a:noFill/>
            </a:ln>
            <a:solidFill>
              <a:schemeClr val="tx1"/>
            </a:solidFill>
            <a:effectLst/>
            <a:latin typeface="Arial" charset="0"/>
          </a:endParaRPr>
        </a:p>
      </dsp:txBody>
      <dsp:txXfrm>
        <a:off x="2819171" y="3611215"/>
        <a:ext cx="1513127" cy="987195"/>
      </dsp:txXfrm>
    </dsp:sp>
    <dsp:sp modelId="{983DBC80-D38A-4003-B5C9-F6AE7CEE1D8E}">
      <dsp:nvSpPr>
        <dsp:cNvPr id="0" name=""/>
        <dsp:cNvSpPr/>
      </dsp:nvSpPr>
      <dsp:spPr>
        <a:xfrm rot="9152118">
          <a:off x="2453596" y="2634673"/>
          <a:ext cx="126981" cy="43769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s-ES" sz="2000" kern="1200"/>
        </a:p>
      </dsp:txBody>
      <dsp:txXfrm rot="10800000">
        <a:off x="2489543" y="2713428"/>
        <a:ext cx="88887" cy="262619"/>
      </dsp:txXfrm>
    </dsp:sp>
    <dsp:sp modelId="{1C792864-1C08-4EE1-8CCA-064AA26A2BC2}">
      <dsp:nvSpPr>
        <dsp:cNvPr id="0" name=""/>
        <dsp:cNvSpPr/>
      </dsp:nvSpPr>
      <dsp:spPr>
        <a:xfrm>
          <a:off x="265044" y="2493677"/>
          <a:ext cx="2334069" cy="1847631"/>
        </a:xfrm>
        <a:prstGeom prst="ellipse">
          <a:avLst/>
        </a:prstGeom>
        <a:solidFill>
          <a:srgbClr val="FDFEC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2000" b="1" i="0" u="none" strike="noStrike" kern="1200" cap="none" normalizeH="0" baseline="0" dirty="0">
              <a:ln>
                <a:noFill/>
              </a:ln>
              <a:solidFill>
                <a:schemeClr val="bg1"/>
              </a:solidFill>
              <a:effectLst/>
              <a:latin typeface="Arial" charset="0"/>
            </a:rPr>
            <a:t>ABSOLVER</a:t>
          </a:r>
        </a:p>
      </dsp:txBody>
      <dsp:txXfrm>
        <a:off x="606860" y="2764256"/>
        <a:ext cx="1650437" cy="1306473"/>
      </dsp:txXfrm>
    </dsp:sp>
    <dsp:sp modelId="{83921557-B89C-40CD-A7C6-2EEBF916FA22}">
      <dsp:nvSpPr>
        <dsp:cNvPr id="0" name=""/>
        <dsp:cNvSpPr/>
      </dsp:nvSpPr>
      <dsp:spPr>
        <a:xfrm rot="12505716">
          <a:off x="2368145" y="1485649"/>
          <a:ext cx="203072" cy="43769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s-ES" sz="2000" kern="1200"/>
        </a:p>
      </dsp:txBody>
      <dsp:txXfrm rot="10800000">
        <a:off x="2425394" y="1587690"/>
        <a:ext cx="142150" cy="262619"/>
      </dsp:txXfrm>
    </dsp:sp>
    <dsp:sp modelId="{9A713954-70F1-4599-AF03-F94F9DFE8330}">
      <dsp:nvSpPr>
        <dsp:cNvPr id="0" name=""/>
        <dsp:cNvSpPr/>
      </dsp:nvSpPr>
      <dsp:spPr>
        <a:xfrm>
          <a:off x="532419" y="500733"/>
          <a:ext cx="1970084" cy="1376576"/>
        </a:xfrm>
        <a:prstGeom prst="ellipse">
          <a:avLst/>
        </a:prstGeom>
        <a:solidFill>
          <a:srgbClr val="92D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2000" b="1" i="0" u="none" strike="noStrike" kern="1200" cap="none" normalizeH="0" baseline="0" dirty="0">
              <a:ln>
                <a:noFill/>
              </a:ln>
              <a:solidFill>
                <a:schemeClr val="bg1"/>
              </a:solidFill>
              <a:effectLst/>
              <a:latin typeface="Arial" charset="0"/>
            </a:rPr>
            <a:t>PREVENIR</a:t>
          </a:r>
        </a:p>
      </dsp:txBody>
      <dsp:txXfrm>
        <a:off x="820931" y="702328"/>
        <a:ext cx="1393060" cy="973386"/>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DC7794C7-2264-49D3-8CCC-638962650193}" type="datetimeFigureOut">
              <a:rPr lang="es-CO" smtClean="0"/>
              <a:t>24/03/2021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B22FC7BE-447F-4F4A-8427-6BCFB0479001}" type="slidenum">
              <a:rPr lang="es-CO" smtClean="0"/>
              <a:t>‹Nº›</a:t>
            </a:fld>
            <a:endParaRPr lang="es-CO"/>
          </a:p>
        </p:txBody>
      </p:sp>
    </p:spTree>
    <p:extLst>
      <p:ext uri="{BB962C8B-B14F-4D97-AF65-F5344CB8AC3E}">
        <p14:creationId xmlns:p14="http://schemas.microsoft.com/office/powerpoint/2010/main" val="1643117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C7794C7-2264-49D3-8CCC-638962650193}" type="datetimeFigureOut">
              <a:rPr lang="es-CO" smtClean="0"/>
              <a:t>24/03/2021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B22FC7BE-447F-4F4A-8427-6BCFB0479001}" type="slidenum">
              <a:rPr lang="es-CO" smtClean="0"/>
              <a:t>‹Nº›</a:t>
            </a:fld>
            <a:endParaRPr lang="es-CO"/>
          </a:p>
        </p:txBody>
      </p:sp>
    </p:spTree>
    <p:extLst>
      <p:ext uri="{BB962C8B-B14F-4D97-AF65-F5344CB8AC3E}">
        <p14:creationId xmlns:p14="http://schemas.microsoft.com/office/powerpoint/2010/main" val="4250593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C7794C7-2264-49D3-8CCC-638962650193}" type="datetimeFigureOut">
              <a:rPr lang="es-CO" smtClean="0"/>
              <a:t>24/03/2021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B22FC7BE-447F-4F4A-8427-6BCFB0479001}" type="slidenum">
              <a:rPr lang="es-CO" smtClean="0"/>
              <a:t>‹Nº›</a:t>
            </a:fld>
            <a:endParaRPr lang="es-CO"/>
          </a:p>
        </p:txBody>
      </p:sp>
    </p:spTree>
    <p:extLst>
      <p:ext uri="{BB962C8B-B14F-4D97-AF65-F5344CB8AC3E}">
        <p14:creationId xmlns:p14="http://schemas.microsoft.com/office/powerpoint/2010/main" val="2944915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C7794C7-2264-49D3-8CCC-638962650193}" type="datetimeFigureOut">
              <a:rPr lang="es-CO" smtClean="0"/>
              <a:t>24/03/2021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B22FC7BE-447F-4F4A-8427-6BCFB0479001}" type="slidenum">
              <a:rPr lang="es-CO" smtClean="0"/>
              <a:t>‹Nº›</a:t>
            </a:fld>
            <a:endParaRPr lang="es-CO"/>
          </a:p>
        </p:txBody>
      </p:sp>
    </p:spTree>
    <p:extLst>
      <p:ext uri="{BB962C8B-B14F-4D97-AF65-F5344CB8AC3E}">
        <p14:creationId xmlns:p14="http://schemas.microsoft.com/office/powerpoint/2010/main" val="3692494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DC7794C7-2264-49D3-8CCC-638962650193}" type="datetimeFigureOut">
              <a:rPr lang="es-CO" smtClean="0"/>
              <a:t>24/03/2021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B22FC7BE-447F-4F4A-8427-6BCFB0479001}" type="slidenum">
              <a:rPr lang="es-CO" smtClean="0"/>
              <a:t>‹Nº›</a:t>
            </a:fld>
            <a:endParaRPr lang="es-CO"/>
          </a:p>
        </p:txBody>
      </p:sp>
    </p:spTree>
    <p:extLst>
      <p:ext uri="{BB962C8B-B14F-4D97-AF65-F5344CB8AC3E}">
        <p14:creationId xmlns:p14="http://schemas.microsoft.com/office/powerpoint/2010/main" val="207064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DC7794C7-2264-49D3-8CCC-638962650193}" type="datetimeFigureOut">
              <a:rPr lang="es-CO" smtClean="0"/>
              <a:t>24/03/2021</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B22FC7BE-447F-4F4A-8427-6BCFB0479001}" type="slidenum">
              <a:rPr lang="es-CO" smtClean="0"/>
              <a:t>‹Nº›</a:t>
            </a:fld>
            <a:endParaRPr lang="es-CO"/>
          </a:p>
        </p:txBody>
      </p:sp>
    </p:spTree>
    <p:extLst>
      <p:ext uri="{BB962C8B-B14F-4D97-AF65-F5344CB8AC3E}">
        <p14:creationId xmlns:p14="http://schemas.microsoft.com/office/powerpoint/2010/main" val="2827020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DC7794C7-2264-49D3-8CCC-638962650193}" type="datetimeFigureOut">
              <a:rPr lang="es-CO" smtClean="0"/>
              <a:t>24/03/2021</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B22FC7BE-447F-4F4A-8427-6BCFB0479001}" type="slidenum">
              <a:rPr lang="es-CO" smtClean="0"/>
              <a:t>‹Nº›</a:t>
            </a:fld>
            <a:endParaRPr lang="es-CO"/>
          </a:p>
        </p:txBody>
      </p:sp>
    </p:spTree>
    <p:extLst>
      <p:ext uri="{BB962C8B-B14F-4D97-AF65-F5344CB8AC3E}">
        <p14:creationId xmlns:p14="http://schemas.microsoft.com/office/powerpoint/2010/main" val="3875089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DC7794C7-2264-49D3-8CCC-638962650193}" type="datetimeFigureOut">
              <a:rPr lang="es-CO" smtClean="0"/>
              <a:t>24/03/2021</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B22FC7BE-447F-4F4A-8427-6BCFB0479001}" type="slidenum">
              <a:rPr lang="es-CO" smtClean="0"/>
              <a:t>‹Nº›</a:t>
            </a:fld>
            <a:endParaRPr lang="es-CO"/>
          </a:p>
        </p:txBody>
      </p:sp>
    </p:spTree>
    <p:extLst>
      <p:ext uri="{BB962C8B-B14F-4D97-AF65-F5344CB8AC3E}">
        <p14:creationId xmlns:p14="http://schemas.microsoft.com/office/powerpoint/2010/main" val="3681351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7794C7-2264-49D3-8CCC-638962650193}" type="datetimeFigureOut">
              <a:rPr lang="es-CO" smtClean="0"/>
              <a:t>24/03/2021</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B22FC7BE-447F-4F4A-8427-6BCFB0479001}" type="slidenum">
              <a:rPr lang="es-CO" smtClean="0"/>
              <a:t>‹Nº›</a:t>
            </a:fld>
            <a:endParaRPr lang="es-CO"/>
          </a:p>
        </p:txBody>
      </p:sp>
    </p:spTree>
    <p:extLst>
      <p:ext uri="{BB962C8B-B14F-4D97-AF65-F5344CB8AC3E}">
        <p14:creationId xmlns:p14="http://schemas.microsoft.com/office/powerpoint/2010/main" val="1934257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DC7794C7-2264-49D3-8CCC-638962650193}" type="datetimeFigureOut">
              <a:rPr lang="es-CO" smtClean="0"/>
              <a:t>24/03/2021</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B22FC7BE-447F-4F4A-8427-6BCFB0479001}" type="slidenum">
              <a:rPr lang="es-CO" smtClean="0"/>
              <a:t>‹Nº›</a:t>
            </a:fld>
            <a:endParaRPr lang="es-CO"/>
          </a:p>
        </p:txBody>
      </p:sp>
    </p:spTree>
    <p:extLst>
      <p:ext uri="{BB962C8B-B14F-4D97-AF65-F5344CB8AC3E}">
        <p14:creationId xmlns:p14="http://schemas.microsoft.com/office/powerpoint/2010/main" val="854573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DC7794C7-2264-49D3-8CCC-638962650193}" type="datetimeFigureOut">
              <a:rPr lang="es-CO" smtClean="0"/>
              <a:t>24/03/2021</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B22FC7BE-447F-4F4A-8427-6BCFB0479001}" type="slidenum">
              <a:rPr lang="es-CO" smtClean="0"/>
              <a:t>‹Nº›</a:t>
            </a:fld>
            <a:endParaRPr lang="es-CO"/>
          </a:p>
        </p:txBody>
      </p:sp>
    </p:spTree>
    <p:extLst>
      <p:ext uri="{BB962C8B-B14F-4D97-AF65-F5344CB8AC3E}">
        <p14:creationId xmlns:p14="http://schemas.microsoft.com/office/powerpoint/2010/main" val="604943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7794C7-2264-49D3-8CCC-638962650193}" type="datetimeFigureOut">
              <a:rPr lang="es-CO" smtClean="0"/>
              <a:t>24/03/2021</a:t>
            </a:fld>
            <a:endParaRPr lang="es-CO"/>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2FC7BE-447F-4F4A-8427-6BCFB0479001}" type="slidenum">
              <a:rPr lang="es-CO" smtClean="0"/>
              <a:t>‹Nº›</a:t>
            </a:fld>
            <a:endParaRPr lang="es-CO"/>
          </a:p>
        </p:txBody>
      </p:sp>
    </p:spTree>
    <p:extLst>
      <p:ext uri="{BB962C8B-B14F-4D97-AF65-F5344CB8AC3E}">
        <p14:creationId xmlns:p14="http://schemas.microsoft.com/office/powerpoint/2010/main" val="56133423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Rectángulo">
            <a:extLst>
              <a:ext uri="{FF2B5EF4-FFF2-40B4-BE49-F238E27FC236}">
                <a16:creationId xmlns:a16="http://schemas.microsoft.com/office/drawing/2014/main" id="{8E914CBE-7497-48D6-A30E-E65B6788E445}"/>
              </a:ext>
            </a:extLst>
          </p:cNvPr>
          <p:cNvSpPr/>
          <p:nvPr/>
        </p:nvSpPr>
        <p:spPr>
          <a:xfrm>
            <a:off x="1616765" y="1381190"/>
            <a:ext cx="10575235" cy="2143353"/>
          </a:xfrm>
          <a:prstGeom prst="rect">
            <a:avLst/>
          </a:prstGeom>
          <a:solidFill>
            <a:srgbClr val="3366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latin typeface="Arial" panose="020B0604020202020204" pitchFamily="34" charset="0"/>
              <a:cs typeface="Arial" panose="020B0604020202020204" pitchFamily="34" charset="0"/>
            </a:endParaRPr>
          </a:p>
        </p:txBody>
      </p:sp>
      <p:pic>
        <p:nvPicPr>
          <p:cNvPr id="5" name="Google Shape;63;p14">
            <a:extLst>
              <a:ext uri="{FF2B5EF4-FFF2-40B4-BE49-F238E27FC236}">
                <a16:creationId xmlns:a16="http://schemas.microsoft.com/office/drawing/2014/main" id="{9E038EEF-512D-4DBE-87C6-E7D328FA065E}"/>
              </a:ext>
            </a:extLst>
          </p:cNvPr>
          <p:cNvPicPr preferRelativeResize="0"/>
          <p:nvPr/>
        </p:nvPicPr>
        <p:blipFill>
          <a:blip r:embed="rId2">
            <a:alphaModFix/>
          </a:blip>
          <a:stretch>
            <a:fillRect/>
          </a:stretch>
        </p:blipFill>
        <p:spPr>
          <a:xfrm flipH="1">
            <a:off x="-35034" y="0"/>
            <a:ext cx="1331270" cy="6857999"/>
          </a:xfrm>
          <a:prstGeom prst="rect">
            <a:avLst/>
          </a:prstGeom>
          <a:noFill/>
          <a:ln>
            <a:noFill/>
          </a:ln>
        </p:spPr>
      </p:pic>
      <p:pic>
        <p:nvPicPr>
          <p:cNvPr id="6" name="Google Shape;65;p14">
            <a:extLst>
              <a:ext uri="{FF2B5EF4-FFF2-40B4-BE49-F238E27FC236}">
                <a16:creationId xmlns:a16="http://schemas.microsoft.com/office/drawing/2014/main" id="{38F3F4E1-1452-42D9-B83E-74A6BC710C07}"/>
              </a:ext>
            </a:extLst>
          </p:cNvPr>
          <p:cNvPicPr preferRelativeResize="0"/>
          <p:nvPr/>
        </p:nvPicPr>
        <p:blipFill>
          <a:blip r:embed="rId3">
            <a:alphaModFix/>
          </a:blip>
          <a:stretch>
            <a:fillRect/>
          </a:stretch>
        </p:blipFill>
        <p:spPr>
          <a:xfrm>
            <a:off x="8833899" y="5997314"/>
            <a:ext cx="3154069" cy="645446"/>
          </a:xfrm>
          <a:prstGeom prst="rect">
            <a:avLst/>
          </a:prstGeom>
          <a:noFill/>
          <a:ln>
            <a:noFill/>
          </a:ln>
        </p:spPr>
      </p:pic>
      <p:sp>
        <p:nvSpPr>
          <p:cNvPr id="7" name="CuadroTexto 6">
            <a:extLst>
              <a:ext uri="{FF2B5EF4-FFF2-40B4-BE49-F238E27FC236}">
                <a16:creationId xmlns:a16="http://schemas.microsoft.com/office/drawing/2014/main" id="{ED603C8F-66C3-4F61-823E-297B656522E8}"/>
              </a:ext>
            </a:extLst>
          </p:cNvPr>
          <p:cNvSpPr txBox="1"/>
          <p:nvPr/>
        </p:nvSpPr>
        <p:spPr>
          <a:xfrm>
            <a:off x="1500269" y="1572996"/>
            <a:ext cx="10487699" cy="2160591"/>
          </a:xfrm>
          <a:prstGeom prst="rect">
            <a:avLst/>
          </a:prstGeom>
          <a:noFill/>
        </p:spPr>
        <p:txBody>
          <a:bodyPr wrap="square" rtlCol="0">
            <a:spAutoFit/>
          </a:bodyPr>
          <a:lstStyle/>
          <a:p>
            <a:pPr algn="ctr">
              <a:lnSpc>
                <a:spcPct val="90000"/>
              </a:lnSpc>
              <a:spcBef>
                <a:spcPct val="50000"/>
              </a:spcBef>
              <a:buFontTx/>
              <a:buNone/>
            </a:pPr>
            <a:r>
              <a:rPr lang="es-ES_tradnl" altLang="es-CO" sz="3200" b="1" dirty="0">
                <a:solidFill>
                  <a:schemeClr val="bg1"/>
                </a:solidFill>
              </a:rPr>
              <a:t>GRUPO DE CONTRATOS Y CONVENIOS</a:t>
            </a:r>
            <a:br>
              <a:rPr lang="es-ES_tradnl" altLang="es-CO" sz="3200" b="1" dirty="0">
                <a:solidFill>
                  <a:schemeClr val="bg1"/>
                </a:solidFill>
              </a:rPr>
            </a:br>
            <a:endParaRPr lang="es-ES_tradnl" altLang="es-CO" sz="3200" b="1" dirty="0">
              <a:solidFill>
                <a:schemeClr val="bg1"/>
              </a:solidFill>
            </a:endParaRPr>
          </a:p>
          <a:p>
            <a:pPr algn="ctr">
              <a:lnSpc>
                <a:spcPct val="90000"/>
              </a:lnSpc>
              <a:spcBef>
                <a:spcPct val="50000"/>
              </a:spcBef>
              <a:buFontTx/>
              <a:buNone/>
            </a:pPr>
            <a:r>
              <a:rPr lang="es-ES_tradnl" altLang="es-CO" sz="3200" dirty="0">
                <a:solidFill>
                  <a:schemeClr val="bg1"/>
                </a:solidFill>
              </a:rPr>
              <a:t>Supervisión e Interventoría</a:t>
            </a:r>
          </a:p>
          <a:p>
            <a:pPr algn="ctr" defTabSz="914400"/>
            <a:endParaRPr lang="es-CO" sz="3200" b="1" dirty="0">
              <a:solidFill>
                <a:schemeClr val="bg1"/>
              </a:solidFill>
              <a:cs typeface="Arial" panose="020B0604020202020204" pitchFamily="34" charset="0"/>
            </a:endParaRPr>
          </a:p>
        </p:txBody>
      </p:sp>
      <p:sp>
        <p:nvSpPr>
          <p:cNvPr id="8" name="CuadroTexto 39">
            <a:extLst>
              <a:ext uri="{FF2B5EF4-FFF2-40B4-BE49-F238E27FC236}">
                <a16:creationId xmlns:a16="http://schemas.microsoft.com/office/drawing/2014/main" id="{2E27DF66-E7F8-4F84-8229-B4E0CF7ABD3F}"/>
              </a:ext>
            </a:extLst>
          </p:cNvPr>
          <p:cNvSpPr txBox="1"/>
          <p:nvPr/>
        </p:nvSpPr>
        <p:spPr>
          <a:xfrm>
            <a:off x="7005840" y="3942632"/>
            <a:ext cx="5354808" cy="400110"/>
          </a:xfrm>
          <a:prstGeom prst="rect">
            <a:avLst/>
          </a:prstGeom>
          <a:noFill/>
        </p:spPr>
        <p:txBody>
          <a:bodyPr wrap="square" rtlCol="0">
            <a:spAutoFit/>
          </a:bodyPr>
          <a:lstStyle/>
          <a:p>
            <a:pPr algn="ctr" defTabSz="914400"/>
            <a:r>
              <a:rPr lang="es-CO" sz="2000" b="1" dirty="0">
                <a:solidFill>
                  <a:schemeClr val="accent1"/>
                </a:solidFill>
                <a:latin typeface="+mj-lt"/>
                <a:cs typeface="Arial" panose="020B0604020202020204" pitchFamily="34" charset="0"/>
              </a:rPr>
              <a:t>Grupo de Contratos y Convenios</a:t>
            </a:r>
          </a:p>
        </p:txBody>
      </p:sp>
    </p:spTree>
    <p:extLst>
      <p:ext uri="{BB962C8B-B14F-4D97-AF65-F5344CB8AC3E}">
        <p14:creationId xmlns:p14="http://schemas.microsoft.com/office/powerpoint/2010/main" val="3699432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Google Shape;65;p14">
            <a:extLst>
              <a:ext uri="{FF2B5EF4-FFF2-40B4-BE49-F238E27FC236}">
                <a16:creationId xmlns:a16="http://schemas.microsoft.com/office/drawing/2014/main" id="{38F3F4E1-1452-42D9-B83E-74A6BC710C07}"/>
              </a:ext>
            </a:extLst>
          </p:cNvPr>
          <p:cNvPicPr preferRelativeResize="0"/>
          <p:nvPr/>
        </p:nvPicPr>
        <p:blipFill>
          <a:blip r:embed="rId2"/>
          <a:stretch>
            <a:fillRect/>
          </a:stretch>
        </p:blipFill>
        <p:spPr>
          <a:xfrm>
            <a:off x="8499167" y="6021145"/>
            <a:ext cx="3462014" cy="684866"/>
          </a:xfrm>
          <a:prstGeom prst="rect">
            <a:avLst/>
          </a:prstGeom>
          <a:noFill/>
        </p:spPr>
      </p:pic>
      <p:graphicFrame>
        <p:nvGraphicFramePr>
          <p:cNvPr id="2" name="Tabla 1">
            <a:extLst>
              <a:ext uri="{FF2B5EF4-FFF2-40B4-BE49-F238E27FC236}">
                <a16:creationId xmlns:a16="http://schemas.microsoft.com/office/drawing/2014/main" id="{735F76E0-DC00-4529-B2A8-AAEA53D87BD8}"/>
              </a:ext>
            </a:extLst>
          </p:cNvPr>
          <p:cNvGraphicFramePr>
            <a:graphicFrameLocks noGrp="1"/>
          </p:cNvGraphicFramePr>
          <p:nvPr>
            <p:extLst>
              <p:ext uri="{D42A27DB-BD31-4B8C-83A1-F6EECF244321}">
                <p14:modId xmlns:p14="http://schemas.microsoft.com/office/powerpoint/2010/main" val="2750489057"/>
              </p:ext>
            </p:extLst>
          </p:nvPr>
        </p:nvGraphicFramePr>
        <p:xfrm>
          <a:off x="1125703" y="1553602"/>
          <a:ext cx="10238982" cy="4850929"/>
        </p:xfrm>
        <a:graphic>
          <a:graphicData uri="http://schemas.openxmlformats.org/drawingml/2006/table">
            <a:tbl>
              <a:tblPr/>
              <a:tblGrid>
                <a:gridCol w="10238982">
                  <a:extLst>
                    <a:ext uri="{9D8B030D-6E8A-4147-A177-3AD203B41FA5}">
                      <a16:colId xmlns:a16="http://schemas.microsoft.com/office/drawing/2014/main" val="3054743060"/>
                    </a:ext>
                  </a:extLst>
                </a:gridCol>
              </a:tblGrid>
              <a:tr h="3193515">
                <a:tc>
                  <a:txBody>
                    <a:bodyPr/>
                    <a:lstStyle/>
                    <a:p>
                      <a:pPr algn="just" eaLnBrk="1" hangingPunct="1"/>
                      <a:r>
                        <a:rPr lang="es-CO" altLang="es-ES" sz="2800" dirty="0">
                          <a:solidFill>
                            <a:srgbClr val="6600CC"/>
                          </a:solidFill>
                          <a:latin typeface="Work Sans" pitchFamily="2" charset="0"/>
                          <a:cs typeface="Arial" panose="020B0604020202020204" pitchFamily="34" charset="0"/>
                        </a:rPr>
                        <a:t>Funciones Financieras:</a:t>
                      </a:r>
                      <a:r>
                        <a:rPr lang="es-CO" altLang="es-ES" sz="2800" dirty="0">
                          <a:latin typeface="Work Sans" pitchFamily="2" charset="0"/>
                          <a:cs typeface="Arial" panose="020B0604020202020204" pitchFamily="34" charset="0"/>
                        </a:rPr>
                        <a:t> Según sea el caso el interventor o supervisor ejercerá seguimiento y control de las actuaciones del contratista de orden financiero, contable y presupuestal, que se deban realizar dentro del marco del contrato suscrito.</a:t>
                      </a:r>
                      <a:endParaRPr lang="es-ES" altLang="es-ES" sz="2800" dirty="0">
                        <a:latin typeface="Work Sans" pitchFamily="2" charset="0"/>
                        <a:cs typeface="Arial" panose="020B0604020202020204" pitchFamily="34" charset="0"/>
                      </a:endParaRPr>
                    </a:p>
                    <a:p>
                      <a:pPr algn="just" eaLnBrk="1" hangingPunct="1"/>
                      <a:endParaRPr lang="es-CO" altLang="es-ES" sz="2800" dirty="0">
                        <a:latin typeface="Work Sans" pitchFamily="2" charset="0"/>
                        <a:cs typeface="Arial" panose="020B0604020202020204" pitchFamily="34" charset="0"/>
                      </a:endParaRPr>
                    </a:p>
                    <a:p>
                      <a:pPr algn="just" eaLnBrk="1" hangingPunct="1"/>
                      <a:r>
                        <a:rPr lang="es-CO" altLang="es-ES" sz="2800" dirty="0">
                          <a:solidFill>
                            <a:srgbClr val="6600CC"/>
                          </a:solidFill>
                          <a:latin typeface="Work Sans" pitchFamily="2" charset="0"/>
                          <a:cs typeface="Arial" panose="020B0604020202020204" pitchFamily="34" charset="0"/>
                        </a:rPr>
                        <a:t>Funciones Legales:</a:t>
                      </a:r>
                      <a:r>
                        <a:rPr lang="es-CO" altLang="es-ES" sz="2800" dirty="0">
                          <a:latin typeface="Work Sans" pitchFamily="2" charset="0"/>
                          <a:cs typeface="Arial" panose="020B0604020202020204" pitchFamily="34" charset="0"/>
                        </a:rPr>
                        <a:t> El interventor velará por el cumplimiento de la normatividad general y particular contractual vigente.</a:t>
                      </a:r>
                      <a:endParaRPr lang="es-ES" altLang="es-ES" sz="2800" dirty="0">
                        <a:latin typeface="Work Sans" pitchFamily="2" charset="0"/>
                        <a:cs typeface="Arial" panose="020B0604020202020204" pitchFamily="34" charset="0"/>
                      </a:endParaRPr>
                    </a:p>
                  </a:txBody>
                  <a:tcPr marL="9525" marR="9525" marT="9525" marB="0">
                    <a:lnL>
                      <a:noFill/>
                    </a:lnL>
                    <a:lnR>
                      <a:noFill/>
                    </a:lnR>
                    <a:lnT>
                      <a:noFill/>
                    </a:lnT>
                    <a:lnB>
                      <a:noFill/>
                    </a:lnB>
                  </a:tcPr>
                </a:tc>
                <a:extLst>
                  <a:ext uri="{0D108BD9-81ED-4DB2-BD59-A6C34878D82A}">
                    <a16:rowId xmlns:a16="http://schemas.microsoft.com/office/drawing/2014/main" val="4273506663"/>
                  </a:ext>
                </a:extLst>
              </a:tr>
              <a:tr h="311293">
                <a:tc>
                  <a:txBody>
                    <a:bodyPr/>
                    <a:lstStyle/>
                    <a:p>
                      <a:pPr algn="just" fontAlgn="ctr"/>
                      <a:endParaRPr lang="es-CO" sz="2400" b="0" i="0" u="none" strike="noStrike" dirty="0">
                        <a:solidFill>
                          <a:srgbClr val="000000"/>
                        </a:solidFill>
                        <a:effectLst/>
                        <a:latin typeface="Work Sans" pitchFamily="2" charset="0"/>
                      </a:endParaRPr>
                    </a:p>
                  </a:txBody>
                  <a:tcPr marL="9525" marR="9525" marT="9525" marB="0" anchor="ctr">
                    <a:lnL>
                      <a:noFill/>
                    </a:lnL>
                    <a:lnR>
                      <a:noFill/>
                    </a:lnR>
                    <a:lnT>
                      <a:noFill/>
                    </a:lnT>
                    <a:lnB>
                      <a:noFill/>
                    </a:lnB>
                  </a:tcPr>
                </a:tc>
                <a:extLst>
                  <a:ext uri="{0D108BD9-81ED-4DB2-BD59-A6C34878D82A}">
                    <a16:rowId xmlns:a16="http://schemas.microsoft.com/office/drawing/2014/main" val="326944594"/>
                  </a:ext>
                </a:extLst>
              </a:tr>
              <a:tr h="625639">
                <a:tc>
                  <a:txBody>
                    <a:bodyPr/>
                    <a:lstStyle/>
                    <a:p>
                      <a:pPr algn="just" fontAlgn="b"/>
                      <a:endParaRPr lang="es-CO" sz="2400" b="0" i="0" u="none" strike="noStrike" dirty="0">
                        <a:solidFill>
                          <a:srgbClr val="000000"/>
                        </a:solidFill>
                        <a:effectLst/>
                        <a:latin typeface="Work Sans" pitchFamily="2" charset="0"/>
                      </a:endParaRPr>
                    </a:p>
                  </a:txBody>
                  <a:tcPr marL="9525" marR="9525" marT="9525" marB="0" anchor="b">
                    <a:lnL>
                      <a:noFill/>
                    </a:lnL>
                    <a:lnR>
                      <a:noFill/>
                    </a:lnR>
                    <a:lnT>
                      <a:noFill/>
                    </a:lnT>
                    <a:lnB>
                      <a:noFill/>
                    </a:lnB>
                  </a:tcPr>
                </a:tc>
                <a:extLst>
                  <a:ext uri="{0D108BD9-81ED-4DB2-BD59-A6C34878D82A}">
                    <a16:rowId xmlns:a16="http://schemas.microsoft.com/office/drawing/2014/main" val="3446466155"/>
                  </a:ext>
                </a:extLst>
              </a:tr>
            </a:tbl>
          </a:graphicData>
        </a:graphic>
      </p:graphicFrame>
      <p:sp>
        <p:nvSpPr>
          <p:cNvPr id="3" name="1 Rectángulo">
            <a:extLst>
              <a:ext uri="{FF2B5EF4-FFF2-40B4-BE49-F238E27FC236}">
                <a16:creationId xmlns:a16="http://schemas.microsoft.com/office/drawing/2014/main" id="{CE6F53F3-B94A-4B9D-909D-C1A0ABA79B0D}"/>
              </a:ext>
            </a:extLst>
          </p:cNvPr>
          <p:cNvSpPr/>
          <p:nvPr/>
        </p:nvSpPr>
        <p:spPr>
          <a:xfrm>
            <a:off x="4068146" y="339681"/>
            <a:ext cx="6162028" cy="912441"/>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3200" b="1" i="0" u="none" strike="noStrike" cap="none" normalizeH="0" baseline="0" dirty="0">
                <a:ln>
                  <a:noFill/>
                </a:ln>
                <a:solidFill>
                  <a:schemeClr val="bg1"/>
                </a:solidFill>
                <a:effectLst/>
                <a:latin typeface="Work Sans" pitchFamily="2" charset="0"/>
              </a:rPr>
              <a:t>FUNCIONES</a:t>
            </a:r>
          </a:p>
        </p:txBody>
      </p:sp>
      <p:pic>
        <p:nvPicPr>
          <p:cNvPr id="5" name="Google Shape;63;p14">
            <a:extLst>
              <a:ext uri="{FF2B5EF4-FFF2-40B4-BE49-F238E27FC236}">
                <a16:creationId xmlns:a16="http://schemas.microsoft.com/office/drawing/2014/main" id="{5D12DAC5-DED5-44B0-B2CA-671A738DB614}"/>
              </a:ext>
            </a:extLst>
          </p:cNvPr>
          <p:cNvPicPr preferRelativeResize="0"/>
          <p:nvPr/>
        </p:nvPicPr>
        <p:blipFill>
          <a:blip r:embed="rId3">
            <a:alphaModFix/>
          </a:blip>
          <a:stretch>
            <a:fillRect/>
          </a:stretch>
        </p:blipFill>
        <p:spPr>
          <a:xfrm flipH="1">
            <a:off x="-35034" y="0"/>
            <a:ext cx="972766" cy="6857999"/>
          </a:xfrm>
          <a:prstGeom prst="rect">
            <a:avLst/>
          </a:prstGeom>
          <a:noFill/>
          <a:ln>
            <a:noFill/>
          </a:ln>
        </p:spPr>
      </p:pic>
    </p:spTree>
    <p:extLst>
      <p:ext uri="{BB962C8B-B14F-4D97-AF65-F5344CB8AC3E}">
        <p14:creationId xmlns:p14="http://schemas.microsoft.com/office/powerpoint/2010/main" val="513329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Google Shape;65;p14">
            <a:extLst>
              <a:ext uri="{FF2B5EF4-FFF2-40B4-BE49-F238E27FC236}">
                <a16:creationId xmlns:a16="http://schemas.microsoft.com/office/drawing/2014/main" id="{38F3F4E1-1452-42D9-B83E-74A6BC710C07}"/>
              </a:ext>
            </a:extLst>
          </p:cNvPr>
          <p:cNvPicPr preferRelativeResize="0"/>
          <p:nvPr/>
        </p:nvPicPr>
        <p:blipFill>
          <a:blip r:embed="rId2"/>
          <a:stretch>
            <a:fillRect/>
          </a:stretch>
        </p:blipFill>
        <p:spPr>
          <a:xfrm>
            <a:off x="9255754" y="6214909"/>
            <a:ext cx="2464070" cy="517202"/>
          </a:xfrm>
          <a:prstGeom prst="rect">
            <a:avLst/>
          </a:prstGeom>
          <a:noFill/>
        </p:spPr>
      </p:pic>
      <p:sp>
        <p:nvSpPr>
          <p:cNvPr id="7" name="CuadroTexto 6">
            <a:extLst>
              <a:ext uri="{FF2B5EF4-FFF2-40B4-BE49-F238E27FC236}">
                <a16:creationId xmlns:a16="http://schemas.microsoft.com/office/drawing/2014/main" id="{ED4EBF3D-9BCE-4298-B711-69FAC1A069D1}"/>
              </a:ext>
            </a:extLst>
          </p:cNvPr>
          <p:cNvSpPr txBox="1"/>
          <p:nvPr/>
        </p:nvSpPr>
        <p:spPr>
          <a:xfrm>
            <a:off x="3326364" y="194868"/>
            <a:ext cx="7683758" cy="830997"/>
          </a:xfrm>
          <a:prstGeom prst="rect">
            <a:avLst/>
          </a:prstGeom>
          <a:solidFill>
            <a:schemeClr val="accent1">
              <a:lumMod val="60000"/>
              <a:lumOff val="40000"/>
            </a:schemeClr>
          </a:solidFill>
        </p:spPr>
        <p:txBody>
          <a:bodyPr wrap="square">
            <a:spAutoFit/>
          </a:bodyPr>
          <a:lstStyle/>
          <a:p>
            <a:pPr algn="ctr"/>
            <a:r>
              <a:rPr lang="es-ES_tradnl" sz="2400" b="1" dirty="0">
                <a:solidFill>
                  <a:schemeClr val="bg1"/>
                </a:solidFill>
                <a:effectLst/>
                <a:latin typeface="Work Sans" pitchFamily="2" charset="0"/>
                <a:ea typeface="Times New Roman" panose="02020603050405020304" pitchFamily="18" charset="0"/>
                <a:cs typeface="Times New Roman" panose="02020603050405020304" pitchFamily="18" charset="0"/>
              </a:rPr>
              <a:t>LÍMITES DE LA INTERVENTORÍA Y DE LA SUPERVISIÓN</a:t>
            </a:r>
            <a:endParaRPr lang="es-ES" sz="2400" b="1" dirty="0">
              <a:solidFill>
                <a:schemeClr val="bg1"/>
              </a:solidFill>
            </a:endParaRPr>
          </a:p>
        </p:txBody>
      </p:sp>
      <p:sp>
        <p:nvSpPr>
          <p:cNvPr id="8" name="CuadroTexto 7">
            <a:extLst>
              <a:ext uri="{FF2B5EF4-FFF2-40B4-BE49-F238E27FC236}">
                <a16:creationId xmlns:a16="http://schemas.microsoft.com/office/drawing/2014/main" id="{977733C2-C76A-4198-B34D-C4FE98FB4ADA}"/>
              </a:ext>
            </a:extLst>
          </p:cNvPr>
          <p:cNvSpPr txBox="1"/>
          <p:nvPr/>
        </p:nvSpPr>
        <p:spPr>
          <a:xfrm>
            <a:off x="989044" y="1025865"/>
            <a:ext cx="10021078" cy="5447645"/>
          </a:xfrm>
          <a:prstGeom prst="rect">
            <a:avLst/>
          </a:prstGeom>
          <a:noFill/>
        </p:spPr>
        <p:txBody>
          <a:bodyPr wrap="square">
            <a:spAutoFit/>
          </a:bodyPr>
          <a:lstStyle/>
          <a:p>
            <a:pPr algn="just">
              <a:spcAft>
                <a:spcPts val="0"/>
              </a:spcAft>
            </a:pPr>
            <a:r>
              <a:rPr lang="es-ES" sz="1800" dirty="0">
                <a:solidFill>
                  <a:srgbClr val="000000"/>
                </a:solidFill>
                <a:effectLst/>
                <a:latin typeface="Work Sans" pitchFamily="2" charset="0"/>
                <a:ea typeface="Times New Roman" panose="02020603050405020304" pitchFamily="18" charset="0"/>
                <a:cs typeface="Arial" panose="020B0604020202020204" pitchFamily="34" charset="0"/>
              </a:rPr>
              <a:t> </a:t>
            </a:r>
            <a:endParaRPr lang="es-ES"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pPr>
            <a:r>
              <a:rPr lang="es-ES" sz="2200" dirty="0">
                <a:solidFill>
                  <a:srgbClr val="000000"/>
                </a:solidFill>
                <a:effectLst/>
                <a:latin typeface="Work Sans" pitchFamily="2" charset="0"/>
                <a:ea typeface="Times New Roman" panose="02020603050405020304" pitchFamily="18" charset="0"/>
                <a:cs typeface="Arial" panose="020B0604020202020204" pitchFamily="34" charset="0"/>
              </a:rPr>
              <a:t>Ordenar cambios de calidad de las obras, bienes o servicios, o de las condiciones de modo, tiempo y lugar establecidos en los contratos, sin la debida aprobación del ordenador del gasto a través de otrosí.</a:t>
            </a:r>
            <a:endParaRPr lang="es-ES" sz="2200" dirty="0">
              <a:effectLst/>
              <a:latin typeface="Work Sans" pitchFamily="2" charset="0"/>
              <a:ea typeface="Times New Roman" panose="02020603050405020304" pitchFamily="18" charset="0"/>
            </a:endParaRPr>
          </a:p>
          <a:p>
            <a:pPr marL="342900" lvl="0" indent="-342900" algn="just">
              <a:spcAft>
                <a:spcPts val="0"/>
              </a:spcAft>
              <a:buFont typeface="+mj-lt"/>
              <a:buAutoNum type="arabicPeriod"/>
            </a:pPr>
            <a:r>
              <a:rPr lang="es-ES" sz="2200" dirty="0">
                <a:solidFill>
                  <a:srgbClr val="000000"/>
                </a:solidFill>
                <a:effectLst/>
                <a:latin typeface="Work Sans" pitchFamily="2" charset="0"/>
                <a:ea typeface="Times New Roman" panose="02020603050405020304" pitchFamily="18" charset="0"/>
                <a:cs typeface="Arial" panose="020B0604020202020204" pitchFamily="34" charset="0"/>
              </a:rPr>
              <a:t>Recibir a satisfacción, bienes, obras o servicios que no correspondan al objeto o condiciones contractuales.</a:t>
            </a:r>
            <a:endParaRPr lang="es-ES" sz="2200" dirty="0">
              <a:effectLst/>
              <a:latin typeface="Work Sans" pitchFamily="2" charset="0"/>
              <a:ea typeface="Times New Roman" panose="02020603050405020304" pitchFamily="18" charset="0"/>
            </a:endParaRPr>
          </a:p>
          <a:p>
            <a:pPr marL="342900" lvl="0" indent="-342900" algn="just">
              <a:spcAft>
                <a:spcPts val="0"/>
              </a:spcAft>
              <a:buFont typeface="+mj-lt"/>
              <a:buAutoNum type="arabicPeriod"/>
            </a:pPr>
            <a:r>
              <a:rPr lang="es-ES" sz="2200" dirty="0">
                <a:solidFill>
                  <a:srgbClr val="000000"/>
                </a:solidFill>
                <a:effectLst/>
                <a:latin typeface="Work Sans" pitchFamily="2" charset="0"/>
                <a:ea typeface="Times New Roman" panose="02020603050405020304" pitchFamily="18" charset="0"/>
                <a:cs typeface="Arial" panose="020B0604020202020204" pitchFamily="34" charset="0"/>
              </a:rPr>
              <a:t>Demorar u omitir la proyección o suscripción oportuna de las actas de inicio, recibo parcial o total de obras, bienes o servicios, así como la de liquidación, y demás documentos requeridos en desarrollo del contrato respectivo. </a:t>
            </a:r>
            <a:endParaRPr lang="es-ES" sz="2200" dirty="0">
              <a:effectLst/>
              <a:latin typeface="Work Sans" pitchFamily="2" charset="0"/>
              <a:ea typeface="Times New Roman" panose="02020603050405020304" pitchFamily="18" charset="0"/>
            </a:endParaRPr>
          </a:p>
          <a:p>
            <a:pPr marL="342900" lvl="0" indent="-342900" algn="just">
              <a:spcAft>
                <a:spcPts val="0"/>
              </a:spcAft>
              <a:buFont typeface="+mj-lt"/>
              <a:buAutoNum type="arabicPeriod"/>
            </a:pPr>
            <a:r>
              <a:rPr lang="es-ES" sz="2200" dirty="0">
                <a:solidFill>
                  <a:srgbClr val="000000"/>
                </a:solidFill>
                <a:effectLst/>
                <a:latin typeface="Work Sans" pitchFamily="2" charset="0"/>
                <a:ea typeface="Times New Roman" panose="02020603050405020304" pitchFamily="18" charset="0"/>
                <a:cs typeface="Arial" panose="020B0604020202020204" pitchFamily="34" charset="0"/>
              </a:rPr>
              <a:t>Aprobar modificaciones de contratos tales como modificación de obligaciones, derechos, especificaciones, suspensiones, reanudaciones, prórrogas, bienes o servicios adicionales o complementarios, las cuales son de competencia exclusiva del  Ordenador del Gasto</a:t>
            </a:r>
            <a:endParaRPr lang="es-ES" sz="2200" dirty="0">
              <a:effectLst/>
              <a:latin typeface="Work Sans" pitchFamily="2" charset="0"/>
              <a:ea typeface="Times New Roman" panose="02020603050405020304" pitchFamily="18" charset="0"/>
            </a:endParaRPr>
          </a:p>
        </p:txBody>
      </p:sp>
      <p:pic>
        <p:nvPicPr>
          <p:cNvPr id="4" name="Google Shape;63;p14">
            <a:extLst>
              <a:ext uri="{FF2B5EF4-FFF2-40B4-BE49-F238E27FC236}">
                <a16:creationId xmlns:a16="http://schemas.microsoft.com/office/drawing/2014/main" id="{E6EC1482-0A12-44C4-8F01-5BFC84D46C09}"/>
              </a:ext>
            </a:extLst>
          </p:cNvPr>
          <p:cNvPicPr preferRelativeResize="0"/>
          <p:nvPr/>
        </p:nvPicPr>
        <p:blipFill>
          <a:blip r:embed="rId3">
            <a:alphaModFix/>
          </a:blip>
          <a:stretch>
            <a:fillRect/>
          </a:stretch>
        </p:blipFill>
        <p:spPr>
          <a:xfrm flipH="1">
            <a:off x="-35034" y="0"/>
            <a:ext cx="972766" cy="6857999"/>
          </a:xfrm>
          <a:prstGeom prst="rect">
            <a:avLst/>
          </a:prstGeom>
          <a:noFill/>
          <a:ln>
            <a:noFill/>
          </a:ln>
        </p:spPr>
      </p:pic>
    </p:spTree>
    <p:extLst>
      <p:ext uri="{BB962C8B-B14F-4D97-AF65-F5344CB8AC3E}">
        <p14:creationId xmlns:p14="http://schemas.microsoft.com/office/powerpoint/2010/main" val="20066724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Google Shape;65;p14">
            <a:extLst>
              <a:ext uri="{FF2B5EF4-FFF2-40B4-BE49-F238E27FC236}">
                <a16:creationId xmlns:a16="http://schemas.microsoft.com/office/drawing/2014/main" id="{38F3F4E1-1452-42D9-B83E-74A6BC710C07}"/>
              </a:ext>
            </a:extLst>
          </p:cNvPr>
          <p:cNvPicPr preferRelativeResize="0"/>
          <p:nvPr/>
        </p:nvPicPr>
        <p:blipFill>
          <a:blip r:embed="rId2"/>
          <a:stretch>
            <a:fillRect/>
          </a:stretch>
        </p:blipFill>
        <p:spPr>
          <a:xfrm>
            <a:off x="9461027" y="6145930"/>
            <a:ext cx="2464070" cy="517202"/>
          </a:xfrm>
          <a:prstGeom prst="rect">
            <a:avLst/>
          </a:prstGeom>
          <a:noFill/>
        </p:spPr>
      </p:pic>
      <p:sp>
        <p:nvSpPr>
          <p:cNvPr id="7" name="CuadroTexto 6">
            <a:extLst>
              <a:ext uri="{FF2B5EF4-FFF2-40B4-BE49-F238E27FC236}">
                <a16:creationId xmlns:a16="http://schemas.microsoft.com/office/drawing/2014/main" id="{ED4EBF3D-9BCE-4298-B711-69FAC1A069D1}"/>
              </a:ext>
            </a:extLst>
          </p:cNvPr>
          <p:cNvSpPr txBox="1"/>
          <p:nvPr/>
        </p:nvSpPr>
        <p:spPr>
          <a:xfrm>
            <a:off x="3326364" y="194868"/>
            <a:ext cx="7683758" cy="830997"/>
          </a:xfrm>
          <a:prstGeom prst="rect">
            <a:avLst/>
          </a:prstGeom>
          <a:solidFill>
            <a:schemeClr val="accent1">
              <a:lumMod val="60000"/>
              <a:lumOff val="40000"/>
            </a:schemeClr>
          </a:solidFill>
        </p:spPr>
        <p:txBody>
          <a:bodyPr wrap="square">
            <a:spAutoFit/>
          </a:bodyPr>
          <a:lstStyle/>
          <a:p>
            <a:pPr algn="ctr"/>
            <a:r>
              <a:rPr lang="es-ES_tradnl" sz="2400" b="1" dirty="0">
                <a:solidFill>
                  <a:schemeClr val="bg1"/>
                </a:solidFill>
                <a:effectLst/>
                <a:latin typeface="Work Sans" pitchFamily="2" charset="0"/>
                <a:ea typeface="Times New Roman" panose="02020603050405020304" pitchFamily="18" charset="0"/>
                <a:cs typeface="Times New Roman" panose="02020603050405020304" pitchFamily="18" charset="0"/>
              </a:rPr>
              <a:t>LÍMITES DE LA INTERVENTORÍA Y DE LA SUPERVISIÓN</a:t>
            </a:r>
            <a:endParaRPr lang="es-ES" sz="2400" b="1" dirty="0">
              <a:solidFill>
                <a:schemeClr val="bg1"/>
              </a:solidFill>
            </a:endParaRPr>
          </a:p>
        </p:txBody>
      </p:sp>
      <p:sp>
        <p:nvSpPr>
          <p:cNvPr id="8" name="CuadroTexto 7">
            <a:extLst>
              <a:ext uri="{FF2B5EF4-FFF2-40B4-BE49-F238E27FC236}">
                <a16:creationId xmlns:a16="http://schemas.microsoft.com/office/drawing/2014/main" id="{977733C2-C76A-4198-B34D-C4FE98FB4ADA}"/>
              </a:ext>
            </a:extLst>
          </p:cNvPr>
          <p:cNvSpPr txBox="1"/>
          <p:nvPr/>
        </p:nvSpPr>
        <p:spPr>
          <a:xfrm>
            <a:off x="989044" y="1859339"/>
            <a:ext cx="10021078" cy="4693593"/>
          </a:xfrm>
          <a:prstGeom prst="rect">
            <a:avLst/>
          </a:prstGeom>
          <a:noFill/>
        </p:spPr>
        <p:txBody>
          <a:bodyPr wrap="square">
            <a:spAutoFit/>
          </a:bodyPr>
          <a:lstStyle/>
          <a:p>
            <a:pPr lvl="0" algn="just">
              <a:spcAft>
                <a:spcPts val="0"/>
              </a:spcAft>
            </a:pPr>
            <a:r>
              <a:rPr lang="es-ES" sz="2300" dirty="0">
                <a:solidFill>
                  <a:srgbClr val="000000"/>
                </a:solidFill>
                <a:effectLst/>
                <a:latin typeface="Work Sans" pitchFamily="2" charset="0"/>
                <a:ea typeface="Times New Roman" panose="02020603050405020304" pitchFamily="18" charset="0"/>
                <a:cs typeface="Arial" panose="020B0604020202020204" pitchFamily="34" charset="0"/>
              </a:rPr>
              <a:t>5. Autorizar la ejecución del contrato o de sus actividades, fuera de los términos establecidos para ello, sin haberse suscrito la modificación del contrato o convenio o los acuerdos legalmente permitidos.</a:t>
            </a:r>
            <a:endParaRPr lang="es-ES" sz="2300" dirty="0">
              <a:effectLst/>
              <a:latin typeface="Times New Roman" panose="02020603050405020304" pitchFamily="18" charset="0"/>
              <a:ea typeface="Times New Roman" panose="02020603050405020304" pitchFamily="18" charset="0"/>
            </a:endParaRPr>
          </a:p>
          <a:p>
            <a:pPr lvl="0" algn="just">
              <a:spcAft>
                <a:spcPts val="0"/>
              </a:spcAft>
            </a:pPr>
            <a:r>
              <a:rPr lang="es-ES" sz="2300" dirty="0">
                <a:solidFill>
                  <a:srgbClr val="000000"/>
                </a:solidFill>
                <a:effectLst/>
                <a:latin typeface="Work Sans" pitchFamily="2" charset="0"/>
                <a:ea typeface="Times New Roman" panose="02020603050405020304" pitchFamily="18" charset="0"/>
                <a:cs typeface="Arial" panose="020B0604020202020204" pitchFamily="34" charset="0"/>
              </a:rPr>
              <a:t>6. Tramitar modificaciones contractuales cuando el plazo de ejecución se encuentre vencido.</a:t>
            </a:r>
            <a:endParaRPr lang="es-ES" sz="2300" dirty="0">
              <a:effectLst/>
              <a:latin typeface="Times New Roman" panose="02020603050405020304" pitchFamily="18" charset="0"/>
              <a:ea typeface="Times New Roman" panose="02020603050405020304" pitchFamily="18" charset="0"/>
            </a:endParaRPr>
          </a:p>
          <a:p>
            <a:pPr lvl="0" algn="just">
              <a:spcAft>
                <a:spcPts val="0"/>
              </a:spcAft>
            </a:pPr>
            <a:r>
              <a:rPr lang="es-ES" sz="2300" dirty="0">
                <a:solidFill>
                  <a:srgbClr val="000000"/>
                </a:solidFill>
                <a:effectLst/>
                <a:latin typeface="Work Sans" pitchFamily="2" charset="0"/>
                <a:ea typeface="Times New Roman" panose="02020603050405020304" pitchFamily="18" charset="0"/>
                <a:cs typeface="Arial" panose="020B0604020202020204" pitchFamily="34" charset="0"/>
              </a:rPr>
              <a:t>7. Solicitar y/o recibir, directa o indirectamente, para sí o para un tercero, dádivas, favores o gestionar indebidamente a título personal asuntos relacionados con el contrato.</a:t>
            </a:r>
            <a:endParaRPr lang="es-ES" sz="2300" dirty="0">
              <a:effectLst/>
              <a:latin typeface="Times New Roman" panose="02020603050405020304" pitchFamily="18" charset="0"/>
              <a:ea typeface="Times New Roman" panose="02020603050405020304" pitchFamily="18" charset="0"/>
            </a:endParaRPr>
          </a:p>
          <a:p>
            <a:pPr lvl="0" algn="just">
              <a:spcAft>
                <a:spcPts val="0"/>
              </a:spcAft>
            </a:pPr>
            <a:r>
              <a:rPr lang="es-ES" sz="2300" dirty="0">
                <a:solidFill>
                  <a:srgbClr val="000000"/>
                </a:solidFill>
                <a:effectLst/>
                <a:latin typeface="Work Sans" pitchFamily="2" charset="0"/>
                <a:ea typeface="Times New Roman" panose="02020603050405020304" pitchFamily="18" charset="0"/>
                <a:cs typeface="Arial" panose="020B0604020202020204" pitchFamily="34" charset="0"/>
              </a:rPr>
              <a:t>8. Exonerar al contratista de cualquiera de sus obligaciones.</a:t>
            </a:r>
            <a:endParaRPr lang="es-ES" sz="2300" dirty="0">
              <a:effectLst/>
              <a:latin typeface="Times New Roman" panose="02020603050405020304" pitchFamily="18" charset="0"/>
              <a:ea typeface="Times New Roman" panose="02020603050405020304" pitchFamily="18" charset="0"/>
            </a:endParaRPr>
          </a:p>
          <a:p>
            <a:pPr lvl="0" algn="just">
              <a:spcAft>
                <a:spcPts val="0"/>
              </a:spcAft>
            </a:pPr>
            <a:r>
              <a:rPr lang="es-ES" sz="2300" dirty="0">
                <a:solidFill>
                  <a:srgbClr val="000000"/>
                </a:solidFill>
                <a:effectLst/>
                <a:latin typeface="Work Sans" pitchFamily="2" charset="0"/>
                <a:ea typeface="Times New Roman" panose="02020603050405020304" pitchFamily="18" charset="0"/>
                <a:cs typeface="Arial" panose="020B0604020202020204" pitchFamily="34" charset="0"/>
              </a:rPr>
              <a:t>9. Permitir indebidamente el acceso de terceros a la información del contrato.</a:t>
            </a:r>
            <a:endParaRPr lang="es-ES" sz="2300" dirty="0">
              <a:effectLst/>
              <a:latin typeface="Times New Roman" panose="02020603050405020304" pitchFamily="18" charset="0"/>
              <a:ea typeface="Times New Roman" panose="02020603050405020304" pitchFamily="18" charset="0"/>
            </a:endParaRPr>
          </a:p>
          <a:p>
            <a:pPr algn="just">
              <a:spcAft>
                <a:spcPts val="0"/>
              </a:spcAft>
            </a:pPr>
            <a:endParaRPr lang="es-ES" sz="2300" dirty="0">
              <a:effectLst/>
              <a:latin typeface="Times New Roman" panose="02020603050405020304" pitchFamily="18" charset="0"/>
              <a:ea typeface="Times New Roman" panose="02020603050405020304" pitchFamily="18" charset="0"/>
            </a:endParaRPr>
          </a:p>
        </p:txBody>
      </p:sp>
      <p:pic>
        <p:nvPicPr>
          <p:cNvPr id="2" name="Google Shape;63;p14">
            <a:extLst>
              <a:ext uri="{FF2B5EF4-FFF2-40B4-BE49-F238E27FC236}">
                <a16:creationId xmlns:a16="http://schemas.microsoft.com/office/drawing/2014/main" id="{DEACCB0C-B2C0-4624-A235-D1F4A5916C68}"/>
              </a:ext>
            </a:extLst>
          </p:cNvPr>
          <p:cNvPicPr preferRelativeResize="0"/>
          <p:nvPr/>
        </p:nvPicPr>
        <p:blipFill>
          <a:blip r:embed="rId3">
            <a:alphaModFix/>
          </a:blip>
          <a:stretch>
            <a:fillRect/>
          </a:stretch>
        </p:blipFill>
        <p:spPr>
          <a:xfrm flipH="1">
            <a:off x="-35034" y="0"/>
            <a:ext cx="972766" cy="6857999"/>
          </a:xfrm>
          <a:prstGeom prst="rect">
            <a:avLst/>
          </a:prstGeom>
          <a:noFill/>
          <a:ln>
            <a:noFill/>
          </a:ln>
        </p:spPr>
      </p:pic>
    </p:spTree>
    <p:extLst>
      <p:ext uri="{BB962C8B-B14F-4D97-AF65-F5344CB8AC3E}">
        <p14:creationId xmlns:p14="http://schemas.microsoft.com/office/powerpoint/2010/main" val="9366858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Google Shape;65;p14">
            <a:extLst>
              <a:ext uri="{FF2B5EF4-FFF2-40B4-BE49-F238E27FC236}">
                <a16:creationId xmlns:a16="http://schemas.microsoft.com/office/drawing/2014/main" id="{38F3F4E1-1452-42D9-B83E-74A6BC710C07}"/>
              </a:ext>
            </a:extLst>
          </p:cNvPr>
          <p:cNvPicPr preferRelativeResize="0"/>
          <p:nvPr/>
        </p:nvPicPr>
        <p:blipFill>
          <a:blip r:embed="rId2"/>
          <a:stretch>
            <a:fillRect/>
          </a:stretch>
        </p:blipFill>
        <p:spPr>
          <a:xfrm>
            <a:off x="9274415" y="6145930"/>
            <a:ext cx="2464070" cy="517202"/>
          </a:xfrm>
          <a:prstGeom prst="rect">
            <a:avLst/>
          </a:prstGeom>
          <a:noFill/>
        </p:spPr>
      </p:pic>
      <p:sp>
        <p:nvSpPr>
          <p:cNvPr id="7" name="CuadroTexto 6">
            <a:extLst>
              <a:ext uri="{FF2B5EF4-FFF2-40B4-BE49-F238E27FC236}">
                <a16:creationId xmlns:a16="http://schemas.microsoft.com/office/drawing/2014/main" id="{ED4EBF3D-9BCE-4298-B711-69FAC1A069D1}"/>
              </a:ext>
            </a:extLst>
          </p:cNvPr>
          <p:cNvSpPr txBox="1"/>
          <p:nvPr/>
        </p:nvSpPr>
        <p:spPr>
          <a:xfrm>
            <a:off x="2251009" y="307410"/>
            <a:ext cx="7683758" cy="830997"/>
          </a:xfrm>
          <a:prstGeom prst="rect">
            <a:avLst/>
          </a:prstGeom>
          <a:solidFill>
            <a:schemeClr val="accent1">
              <a:lumMod val="60000"/>
              <a:lumOff val="40000"/>
            </a:schemeClr>
          </a:solidFill>
        </p:spPr>
        <p:txBody>
          <a:bodyPr wrap="square">
            <a:spAutoFit/>
          </a:bodyPr>
          <a:lstStyle/>
          <a:p>
            <a:pPr algn="ctr"/>
            <a:r>
              <a:rPr lang="es-ES_tradnl" sz="2400" b="1" dirty="0">
                <a:solidFill>
                  <a:schemeClr val="bg1"/>
                </a:solidFill>
                <a:effectLst/>
                <a:latin typeface="Work Sans" pitchFamily="2" charset="0"/>
                <a:ea typeface="Times New Roman" panose="02020603050405020304" pitchFamily="18" charset="0"/>
                <a:cs typeface="Times New Roman" panose="02020603050405020304" pitchFamily="18" charset="0"/>
              </a:rPr>
              <a:t>LÍMITES DE LA INTERVENTORÍA Y DE LA SUPERVISIÓN</a:t>
            </a:r>
            <a:endParaRPr lang="es-ES" sz="2400" b="1" dirty="0">
              <a:solidFill>
                <a:schemeClr val="bg1"/>
              </a:solidFill>
            </a:endParaRPr>
          </a:p>
        </p:txBody>
      </p:sp>
      <p:sp>
        <p:nvSpPr>
          <p:cNvPr id="8" name="CuadroTexto 7">
            <a:extLst>
              <a:ext uri="{FF2B5EF4-FFF2-40B4-BE49-F238E27FC236}">
                <a16:creationId xmlns:a16="http://schemas.microsoft.com/office/drawing/2014/main" id="{977733C2-C76A-4198-B34D-C4FE98FB4ADA}"/>
              </a:ext>
            </a:extLst>
          </p:cNvPr>
          <p:cNvSpPr txBox="1"/>
          <p:nvPr/>
        </p:nvSpPr>
        <p:spPr>
          <a:xfrm>
            <a:off x="989043" y="1859339"/>
            <a:ext cx="10207691" cy="4154984"/>
          </a:xfrm>
          <a:prstGeom prst="rect">
            <a:avLst/>
          </a:prstGeom>
          <a:noFill/>
        </p:spPr>
        <p:txBody>
          <a:bodyPr wrap="square">
            <a:spAutoFit/>
          </a:bodyPr>
          <a:lstStyle/>
          <a:p>
            <a:pPr lvl="0" algn="just">
              <a:spcAft>
                <a:spcPts val="0"/>
              </a:spcAft>
            </a:pPr>
            <a:r>
              <a:rPr lang="es-ES" sz="2400" dirty="0">
                <a:solidFill>
                  <a:srgbClr val="000000"/>
                </a:solidFill>
                <a:effectLst/>
                <a:latin typeface="Work Sans" pitchFamily="2" charset="0"/>
                <a:ea typeface="Times New Roman" panose="02020603050405020304" pitchFamily="18" charset="0"/>
                <a:cs typeface="Arial" panose="020B0604020202020204" pitchFamily="34" charset="0"/>
              </a:rPr>
              <a:t>10. Transar o conciliar diferencias sin las autorizaciones respectivas. </a:t>
            </a:r>
            <a:endParaRPr lang="es-ES" sz="2400" dirty="0">
              <a:effectLst/>
              <a:latin typeface="Work Sans" pitchFamily="2" charset="0"/>
              <a:ea typeface="Times New Roman" panose="02020603050405020304" pitchFamily="18" charset="0"/>
            </a:endParaRPr>
          </a:p>
          <a:p>
            <a:pPr lvl="0" algn="just">
              <a:spcAft>
                <a:spcPts val="0"/>
              </a:spcAft>
            </a:pPr>
            <a:r>
              <a:rPr lang="es-ES" sz="2400" dirty="0">
                <a:solidFill>
                  <a:srgbClr val="000000"/>
                </a:solidFill>
                <a:effectLst/>
                <a:latin typeface="Work Sans" pitchFamily="2" charset="0"/>
                <a:ea typeface="Times New Roman" panose="02020603050405020304" pitchFamily="18" charset="0"/>
                <a:cs typeface="Arial" panose="020B0604020202020204" pitchFamily="34" charset="0"/>
              </a:rPr>
              <a:t>11. Gestionar indebidamente a título personal asuntos relativos con el contrato.</a:t>
            </a:r>
            <a:endParaRPr lang="es-ES" sz="2400" dirty="0">
              <a:effectLst/>
              <a:latin typeface="Work Sans" pitchFamily="2" charset="0"/>
              <a:ea typeface="Times New Roman" panose="02020603050405020304" pitchFamily="18" charset="0"/>
            </a:endParaRPr>
          </a:p>
          <a:p>
            <a:pPr lvl="0" algn="just">
              <a:spcAft>
                <a:spcPts val="0"/>
              </a:spcAft>
            </a:pPr>
            <a:r>
              <a:rPr lang="es-ES" sz="2400" dirty="0">
                <a:solidFill>
                  <a:srgbClr val="000000"/>
                </a:solidFill>
                <a:effectLst/>
                <a:latin typeface="Work Sans" pitchFamily="2" charset="0"/>
                <a:ea typeface="Times New Roman" panose="02020603050405020304" pitchFamily="18" charset="0"/>
                <a:cs typeface="Arial" panose="020B0604020202020204" pitchFamily="34" charset="0"/>
              </a:rPr>
              <a:t>12. Coadministrar los recursos o </a:t>
            </a:r>
            <a:r>
              <a:rPr lang="es-ES" sz="2400" dirty="0" err="1">
                <a:solidFill>
                  <a:srgbClr val="000000"/>
                </a:solidFill>
                <a:effectLst/>
                <a:latin typeface="Work Sans" pitchFamily="2" charset="0"/>
                <a:ea typeface="Times New Roman" panose="02020603050405020304" pitchFamily="18" charset="0"/>
                <a:cs typeface="Arial" panose="020B0604020202020204" pitchFamily="34" charset="0"/>
              </a:rPr>
              <a:t>coejecutar</a:t>
            </a:r>
            <a:r>
              <a:rPr lang="es-ES" sz="2400" dirty="0">
                <a:solidFill>
                  <a:srgbClr val="000000"/>
                </a:solidFill>
                <a:effectLst/>
                <a:latin typeface="Work Sans" pitchFamily="2" charset="0"/>
                <a:ea typeface="Times New Roman" panose="02020603050405020304" pitchFamily="18" charset="0"/>
                <a:cs typeface="Arial" panose="020B0604020202020204" pitchFamily="34" charset="0"/>
              </a:rPr>
              <a:t> actividades del contrato si no está facultado legal y contractualmente para ello.</a:t>
            </a:r>
            <a:endParaRPr lang="es-ES" sz="2400" dirty="0">
              <a:effectLst/>
              <a:latin typeface="Work Sans" pitchFamily="2" charset="0"/>
              <a:ea typeface="Times New Roman" panose="02020603050405020304" pitchFamily="18" charset="0"/>
            </a:endParaRPr>
          </a:p>
          <a:p>
            <a:pPr lvl="0" algn="just">
              <a:spcAft>
                <a:spcPts val="0"/>
              </a:spcAft>
            </a:pPr>
            <a:r>
              <a:rPr lang="es-ES" sz="2400" dirty="0">
                <a:solidFill>
                  <a:srgbClr val="000000"/>
                </a:solidFill>
                <a:effectLst/>
                <a:latin typeface="Work Sans" pitchFamily="2" charset="0"/>
                <a:ea typeface="Times New Roman" panose="02020603050405020304" pitchFamily="18" charset="0"/>
                <a:cs typeface="Arial" panose="020B0604020202020204" pitchFamily="34" charset="0"/>
              </a:rPr>
              <a:t>13. Terminado el contrato, exigir o requerirle al contratista desarrollar actividades contractuales sin que se encuentren amparadas ya sea por otro si  o por un nuevo contrato debidamente celebrado.  </a:t>
            </a:r>
            <a:endParaRPr lang="es-ES" sz="2400" dirty="0">
              <a:effectLst/>
              <a:latin typeface="Work Sans" pitchFamily="2" charset="0"/>
              <a:ea typeface="Times New Roman" panose="02020603050405020304" pitchFamily="18" charset="0"/>
            </a:endParaRPr>
          </a:p>
          <a:p>
            <a:r>
              <a:rPr lang="es-ES" sz="2400" dirty="0">
                <a:solidFill>
                  <a:srgbClr val="000000"/>
                </a:solidFill>
                <a:effectLst/>
                <a:latin typeface="Work Sans" pitchFamily="2" charset="0"/>
                <a:ea typeface="Times New Roman" panose="02020603050405020304" pitchFamily="18" charset="0"/>
                <a:cs typeface="Arial" panose="020B0604020202020204" pitchFamily="34" charset="0"/>
              </a:rPr>
              <a:t>14. Las demás prohibidas por la ley o reglamentos.</a:t>
            </a:r>
            <a:endParaRPr lang="es-ES" sz="2400" dirty="0">
              <a:effectLst/>
              <a:latin typeface="Work Sans" pitchFamily="2" charset="0"/>
              <a:ea typeface="Times New Roman" panose="02020603050405020304" pitchFamily="18" charset="0"/>
            </a:endParaRPr>
          </a:p>
        </p:txBody>
      </p:sp>
      <p:pic>
        <p:nvPicPr>
          <p:cNvPr id="2" name="Google Shape;63;p14">
            <a:extLst>
              <a:ext uri="{FF2B5EF4-FFF2-40B4-BE49-F238E27FC236}">
                <a16:creationId xmlns:a16="http://schemas.microsoft.com/office/drawing/2014/main" id="{757C3676-0013-4BD0-B0E0-C832D542D6AF}"/>
              </a:ext>
            </a:extLst>
          </p:cNvPr>
          <p:cNvPicPr preferRelativeResize="0"/>
          <p:nvPr/>
        </p:nvPicPr>
        <p:blipFill>
          <a:blip r:embed="rId3">
            <a:alphaModFix/>
          </a:blip>
          <a:stretch>
            <a:fillRect/>
          </a:stretch>
        </p:blipFill>
        <p:spPr>
          <a:xfrm flipH="1">
            <a:off x="-35034" y="0"/>
            <a:ext cx="972766" cy="6857999"/>
          </a:xfrm>
          <a:prstGeom prst="rect">
            <a:avLst/>
          </a:prstGeom>
          <a:noFill/>
          <a:ln>
            <a:noFill/>
          </a:ln>
        </p:spPr>
      </p:pic>
    </p:spTree>
    <p:extLst>
      <p:ext uri="{BB962C8B-B14F-4D97-AF65-F5344CB8AC3E}">
        <p14:creationId xmlns:p14="http://schemas.microsoft.com/office/powerpoint/2010/main" val="30471867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Google Shape;65;p14">
            <a:extLst>
              <a:ext uri="{FF2B5EF4-FFF2-40B4-BE49-F238E27FC236}">
                <a16:creationId xmlns:a16="http://schemas.microsoft.com/office/drawing/2014/main" id="{38F3F4E1-1452-42D9-B83E-74A6BC710C07}"/>
              </a:ext>
            </a:extLst>
          </p:cNvPr>
          <p:cNvPicPr preferRelativeResize="0"/>
          <p:nvPr/>
        </p:nvPicPr>
        <p:blipFill>
          <a:blip r:embed="rId2"/>
          <a:stretch>
            <a:fillRect/>
          </a:stretch>
        </p:blipFill>
        <p:spPr>
          <a:xfrm>
            <a:off x="9274415" y="6145930"/>
            <a:ext cx="2464070" cy="517202"/>
          </a:xfrm>
          <a:prstGeom prst="rect">
            <a:avLst/>
          </a:prstGeom>
          <a:noFill/>
        </p:spPr>
      </p:pic>
      <p:sp>
        <p:nvSpPr>
          <p:cNvPr id="7" name="CuadroTexto 6">
            <a:extLst>
              <a:ext uri="{FF2B5EF4-FFF2-40B4-BE49-F238E27FC236}">
                <a16:creationId xmlns:a16="http://schemas.microsoft.com/office/drawing/2014/main" id="{ED4EBF3D-9BCE-4298-B711-69FAC1A069D1}"/>
              </a:ext>
            </a:extLst>
          </p:cNvPr>
          <p:cNvSpPr txBox="1"/>
          <p:nvPr/>
        </p:nvSpPr>
        <p:spPr>
          <a:xfrm>
            <a:off x="2251009" y="307410"/>
            <a:ext cx="7683758" cy="830997"/>
          </a:xfrm>
          <a:prstGeom prst="rect">
            <a:avLst/>
          </a:prstGeom>
          <a:solidFill>
            <a:schemeClr val="accent1">
              <a:lumMod val="60000"/>
              <a:lumOff val="40000"/>
            </a:schemeClr>
          </a:solidFill>
        </p:spPr>
        <p:txBody>
          <a:bodyPr wrap="square">
            <a:spAutoFit/>
          </a:bodyPr>
          <a:lstStyle/>
          <a:p>
            <a:pPr algn="ctr"/>
            <a:r>
              <a:rPr lang="es-ES_tradnl" sz="2400" b="1" dirty="0">
                <a:solidFill>
                  <a:schemeClr val="bg1"/>
                </a:solidFill>
                <a:effectLst/>
                <a:latin typeface="Work Sans" pitchFamily="2" charset="0"/>
                <a:ea typeface="Times New Roman" panose="02020603050405020304" pitchFamily="18" charset="0"/>
                <a:cs typeface="Times New Roman" panose="02020603050405020304" pitchFamily="18" charset="0"/>
              </a:rPr>
              <a:t>RESPONSABILIDADES DEL INTERVENTOR Y DEL SUPERVISOR</a:t>
            </a:r>
            <a:endParaRPr lang="es-ES" sz="2400" b="1" dirty="0">
              <a:solidFill>
                <a:schemeClr val="bg1"/>
              </a:solidFill>
            </a:endParaRPr>
          </a:p>
        </p:txBody>
      </p:sp>
      <p:sp>
        <p:nvSpPr>
          <p:cNvPr id="8" name="CuadroTexto 7">
            <a:extLst>
              <a:ext uri="{FF2B5EF4-FFF2-40B4-BE49-F238E27FC236}">
                <a16:creationId xmlns:a16="http://schemas.microsoft.com/office/drawing/2014/main" id="{977733C2-C76A-4198-B34D-C4FE98FB4ADA}"/>
              </a:ext>
            </a:extLst>
          </p:cNvPr>
          <p:cNvSpPr txBox="1"/>
          <p:nvPr/>
        </p:nvSpPr>
        <p:spPr>
          <a:xfrm>
            <a:off x="2058188" y="1676459"/>
            <a:ext cx="8731732" cy="3416320"/>
          </a:xfrm>
          <a:prstGeom prst="rect">
            <a:avLst/>
          </a:prstGeom>
          <a:noFill/>
        </p:spPr>
        <p:txBody>
          <a:bodyPr wrap="square">
            <a:spAutoFit/>
          </a:bodyPr>
          <a:lstStyle/>
          <a:p>
            <a:pPr lvl="0" algn="just">
              <a:spcAft>
                <a:spcPts val="0"/>
              </a:spcAft>
            </a:pPr>
            <a:r>
              <a:rPr lang="es-CO" sz="2400" dirty="0">
                <a:effectLst/>
                <a:latin typeface="Work Sans" pitchFamily="2" charset="0"/>
                <a:ea typeface="Calibri" panose="020F0502020204030204" pitchFamily="34" charset="0"/>
                <a:cs typeface="Times New Roman" panose="02020603050405020304" pitchFamily="18" charset="0"/>
              </a:rPr>
              <a:t>Los interventores responderán civil, fiscal, penal y disciplinariamente, tanto por el cumplimiento de las obligaciones derivadas de su contrato de interventoría.</a:t>
            </a:r>
          </a:p>
          <a:p>
            <a:pPr lvl="0" algn="just">
              <a:spcAft>
                <a:spcPts val="0"/>
              </a:spcAft>
            </a:pPr>
            <a:endParaRPr lang="es-CO" sz="2400" dirty="0">
              <a:latin typeface="Work Sans" pitchFamily="2" charset="0"/>
              <a:ea typeface="Times New Roman" panose="02020603050405020304" pitchFamily="18" charset="0"/>
              <a:cs typeface="Times New Roman" panose="02020603050405020304" pitchFamily="18" charset="0"/>
            </a:endParaRPr>
          </a:p>
          <a:p>
            <a:pPr lvl="0" algn="just">
              <a:spcAft>
                <a:spcPts val="0"/>
              </a:spcAft>
            </a:pPr>
            <a:r>
              <a:rPr lang="es-CO" sz="2400" dirty="0">
                <a:effectLst/>
                <a:latin typeface="Work Sans" pitchFamily="2" charset="0"/>
                <a:ea typeface="Calibri" panose="020F0502020204030204" pitchFamily="34" charset="0"/>
                <a:cs typeface="Times New Roman" panose="02020603050405020304" pitchFamily="18" charset="0"/>
              </a:rPr>
              <a:t>Será falta gravísima omitir el deber de informar a la entidad contratante los hechos o circunstancias que puedan constituir actos de corrupción o que pongan en riesgo el cumplimiento del contrato o cuando éste efectivamente se presente.</a:t>
            </a:r>
            <a:endParaRPr lang="es-ES" sz="2400" dirty="0">
              <a:effectLst/>
              <a:latin typeface="Work Sans" pitchFamily="2" charset="0"/>
              <a:ea typeface="Times New Roman" panose="02020603050405020304" pitchFamily="18" charset="0"/>
            </a:endParaRPr>
          </a:p>
        </p:txBody>
      </p:sp>
      <p:pic>
        <p:nvPicPr>
          <p:cNvPr id="2" name="Google Shape;63;p14">
            <a:extLst>
              <a:ext uri="{FF2B5EF4-FFF2-40B4-BE49-F238E27FC236}">
                <a16:creationId xmlns:a16="http://schemas.microsoft.com/office/drawing/2014/main" id="{757C3676-0013-4BD0-B0E0-C832D542D6AF}"/>
              </a:ext>
            </a:extLst>
          </p:cNvPr>
          <p:cNvPicPr preferRelativeResize="0"/>
          <p:nvPr/>
        </p:nvPicPr>
        <p:blipFill>
          <a:blip r:embed="rId3">
            <a:alphaModFix/>
          </a:blip>
          <a:stretch>
            <a:fillRect/>
          </a:stretch>
        </p:blipFill>
        <p:spPr>
          <a:xfrm flipH="1">
            <a:off x="-35034" y="0"/>
            <a:ext cx="972766" cy="6857999"/>
          </a:xfrm>
          <a:prstGeom prst="rect">
            <a:avLst/>
          </a:prstGeom>
          <a:noFill/>
          <a:ln>
            <a:noFill/>
          </a:ln>
        </p:spPr>
      </p:pic>
    </p:spTree>
    <p:extLst>
      <p:ext uri="{BB962C8B-B14F-4D97-AF65-F5344CB8AC3E}">
        <p14:creationId xmlns:p14="http://schemas.microsoft.com/office/powerpoint/2010/main" val="18878955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Google Shape;65;p14">
            <a:extLst>
              <a:ext uri="{FF2B5EF4-FFF2-40B4-BE49-F238E27FC236}">
                <a16:creationId xmlns:a16="http://schemas.microsoft.com/office/drawing/2014/main" id="{38F3F4E1-1452-42D9-B83E-74A6BC710C07}"/>
              </a:ext>
            </a:extLst>
          </p:cNvPr>
          <p:cNvPicPr preferRelativeResize="0"/>
          <p:nvPr/>
        </p:nvPicPr>
        <p:blipFill>
          <a:blip r:embed="rId2"/>
          <a:stretch>
            <a:fillRect/>
          </a:stretch>
        </p:blipFill>
        <p:spPr>
          <a:xfrm>
            <a:off x="9274415" y="6145930"/>
            <a:ext cx="2464070" cy="517202"/>
          </a:xfrm>
          <a:prstGeom prst="rect">
            <a:avLst/>
          </a:prstGeom>
          <a:noFill/>
        </p:spPr>
      </p:pic>
      <p:sp>
        <p:nvSpPr>
          <p:cNvPr id="7" name="CuadroTexto 6">
            <a:extLst>
              <a:ext uri="{FF2B5EF4-FFF2-40B4-BE49-F238E27FC236}">
                <a16:creationId xmlns:a16="http://schemas.microsoft.com/office/drawing/2014/main" id="{ED4EBF3D-9BCE-4298-B711-69FAC1A069D1}"/>
              </a:ext>
            </a:extLst>
          </p:cNvPr>
          <p:cNvSpPr txBox="1"/>
          <p:nvPr/>
        </p:nvSpPr>
        <p:spPr>
          <a:xfrm>
            <a:off x="2251009" y="307410"/>
            <a:ext cx="7683758" cy="461665"/>
          </a:xfrm>
          <a:prstGeom prst="rect">
            <a:avLst/>
          </a:prstGeom>
          <a:solidFill>
            <a:schemeClr val="accent1">
              <a:lumMod val="60000"/>
              <a:lumOff val="40000"/>
            </a:schemeClr>
          </a:solidFill>
        </p:spPr>
        <p:txBody>
          <a:bodyPr wrap="square">
            <a:spAutoFit/>
          </a:bodyPr>
          <a:lstStyle/>
          <a:p>
            <a:pPr algn="ctr"/>
            <a:r>
              <a:rPr lang="es-CO" sz="2400" b="1" dirty="0">
                <a:solidFill>
                  <a:schemeClr val="bg1"/>
                </a:solidFill>
                <a:effectLst/>
                <a:latin typeface="Work Sans" pitchFamily="2" charset="0"/>
                <a:ea typeface="Calibri" panose="020F0502020204030204" pitchFamily="34" charset="0"/>
                <a:cs typeface="Times New Roman" panose="02020603050405020304" pitchFamily="18" charset="0"/>
              </a:rPr>
              <a:t>ACTAS DE SUPERVISIÓN O INTERVENTORÍA</a:t>
            </a:r>
            <a:endParaRPr lang="es-ES" sz="2400" b="1" dirty="0">
              <a:solidFill>
                <a:schemeClr val="bg1"/>
              </a:solidFill>
            </a:endParaRPr>
          </a:p>
        </p:txBody>
      </p:sp>
      <p:sp>
        <p:nvSpPr>
          <p:cNvPr id="8" name="CuadroTexto 7">
            <a:extLst>
              <a:ext uri="{FF2B5EF4-FFF2-40B4-BE49-F238E27FC236}">
                <a16:creationId xmlns:a16="http://schemas.microsoft.com/office/drawing/2014/main" id="{977733C2-C76A-4198-B34D-C4FE98FB4ADA}"/>
              </a:ext>
            </a:extLst>
          </p:cNvPr>
          <p:cNvSpPr txBox="1"/>
          <p:nvPr/>
        </p:nvSpPr>
        <p:spPr>
          <a:xfrm>
            <a:off x="1774718" y="1113752"/>
            <a:ext cx="8731732" cy="4919295"/>
          </a:xfrm>
          <a:prstGeom prst="rect">
            <a:avLst/>
          </a:prstGeom>
          <a:noFill/>
        </p:spPr>
        <p:txBody>
          <a:bodyPr wrap="square">
            <a:spAutoFit/>
          </a:bodyPr>
          <a:lstStyle/>
          <a:p>
            <a:pPr algn="just">
              <a:lnSpc>
                <a:spcPct val="107000"/>
              </a:lnSpc>
              <a:spcAft>
                <a:spcPts val="800"/>
              </a:spcAft>
            </a:pPr>
            <a:r>
              <a:rPr lang="es-CO" sz="2000" b="1" dirty="0">
                <a:effectLst/>
                <a:latin typeface="Work Sans" pitchFamily="2" charset="0"/>
                <a:ea typeface="Calibri" panose="020F0502020204030204" pitchFamily="34" charset="0"/>
                <a:cs typeface="Times New Roman" panose="02020603050405020304" pitchFamily="18" charset="0"/>
              </a:rPr>
              <a:t>ACTA DE INICIACIÓN: </a:t>
            </a:r>
            <a:r>
              <a:rPr lang="es-CO" sz="2000" dirty="0">
                <a:effectLst/>
                <a:latin typeface="Work Sans" pitchFamily="2" charset="0"/>
                <a:ea typeface="Calibri" panose="020F0502020204030204" pitchFamily="34" charset="0"/>
                <a:cs typeface="Times New Roman" panose="02020603050405020304" pitchFamily="18" charset="0"/>
              </a:rPr>
              <a:t>Documento suscrito entre el contratista y el interventor o supervisor, en el cual se deja constancia del cumplimiento de los requisitos de ejecución, que permiten la iniciación formal de actividades, registrando la fecha a partir de la cual se inicia el plazo de ejecución del contrato.</a:t>
            </a:r>
            <a:endParaRPr lang="es-ES"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s-CO" sz="2000" b="1" dirty="0">
                <a:effectLst/>
                <a:latin typeface="Work Sans" pitchFamily="2" charset="0"/>
                <a:ea typeface="Calibri" panose="020F0502020204030204" pitchFamily="34" charset="0"/>
                <a:cs typeface="Times New Roman" panose="02020603050405020304" pitchFamily="18" charset="0"/>
              </a:rPr>
              <a:t>ACTA DE SUSPENSIÓN: </a:t>
            </a:r>
            <a:r>
              <a:rPr lang="es-CO" sz="2000" dirty="0">
                <a:effectLst/>
                <a:latin typeface="Work Sans" pitchFamily="2" charset="0"/>
                <a:ea typeface="Calibri" panose="020F0502020204030204" pitchFamily="34" charset="0"/>
                <a:cs typeface="Times New Roman" panose="02020603050405020304" pitchFamily="18" charset="0"/>
              </a:rPr>
              <a:t>Documento suscrito entre el contratista, interventor o supervisor y ordenador del gasto, mediante el cual se suspende de manera temporal la ejecución de este (y por tanto su plazo), por circunstancias de fuerza mayor o caso fortuito. Su suscripción exige la modificación de la garantía única que ampara del Contrato.</a:t>
            </a:r>
          </a:p>
          <a:p>
            <a:pPr algn="just"/>
            <a:endParaRPr lang="es-CO" sz="2000" b="1" dirty="0">
              <a:effectLst/>
              <a:latin typeface="Work Sans" pitchFamily="2" charset="0"/>
              <a:ea typeface="Calibri" panose="020F0502020204030204" pitchFamily="34" charset="0"/>
              <a:cs typeface="Times New Roman" panose="02020603050405020304" pitchFamily="18" charset="0"/>
            </a:endParaRPr>
          </a:p>
          <a:p>
            <a:pPr algn="just"/>
            <a:r>
              <a:rPr lang="es-CO" sz="2000" b="1" dirty="0">
                <a:effectLst/>
                <a:latin typeface="Work Sans" pitchFamily="2" charset="0"/>
                <a:ea typeface="Calibri" panose="020F0502020204030204" pitchFamily="34" charset="0"/>
                <a:cs typeface="Times New Roman" panose="02020603050405020304" pitchFamily="18" charset="0"/>
              </a:rPr>
              <a:t>ACTA DE REINICIO: </a:t>
            </a:r>
            <a:r>
              <a:rPr lang="es-CO" sz="2000" dirty="0">
                <a:effectLst/>
                <a:latin typeface="Work Sans" pitchFamily="2" charset="0"/>
                <a:ea typeface="Calibri" panose="020F0502020204030204" pitchFamily="34" charset="0"/>
                <a:cs typeface="Times New Roman" panose="02020603050405020304" pitchFamily="18" charset="0"/>
              </a:rPr>
              <a:t>Documento suscrito entre el contratista, interventor o supervisor y ordenador del gasto, por el cual se reanuda la ejecución de los trabajos después de una suspensión</a:t>
            </a:r>
            <a:endParaRPr lang="es-ES" sz="2000" dirty="0">
              <a:effectLst/>
              <a:latin typeface="Work Sans" pitchFamily="2" charset="0"/>
              <a:ea typeface="Times New Roman" panose="02020603050405020304" pitchFamily="18" charset="0"/>
            </a:endParaRPr>
          </a:p>
        </p:txBody>
      </p:sp>
      <p:pic>
        <p:nvPicPr>
          <p:cNvPr id="2" name="Google Shape;63;p14">
            <a:extLst>
              <a:ext uri="{FF2B5EF4-FFF2-40B4-BE49-F238E27FC236}">
                <a16:creationId xmlns:a16="http://schemas.microsoft.com/office/drawing/2014/main" id="{757C3676-0013-4BD0-B0E0-C832D542D6AF}"/>
              </a:ext>
            </a:extLst>
          </p:cNvPr>
          <p:cNvPicPr preferRelativeResize="0"/>
          <p:nvPr/>
        </p:nvPicPr>
        <p:blipFill>
          <a:blip r:embed="rId3">
            <a:alphaModFix/>
          </a:blip>
          <a:stretch>
            <a:fillRect/>
          </a:stretch>
        </p:blipFill>
        <p:spPr>
          <a:xfrm flipH="1">
            <a:off x="-35034" y="0"/>
            <a:ext cx="972766" cy="6857999"/>
          </a:xfrm>
          <a:prstGeom prst="rect">
            <a:avLst/>
          </a:prstGeom>
          <a:noFill/>
          <a:ln>
            <a:noFill/>
          </a:ln>
        </p:spPr>
      </p:pic>
    </p:spTree>
    <p:extLst>
      <p:ext uri="{BB962C8B-B14F-4D97-AF65-F5344CB8AC3E}">
        <p14:creationId xmlns:p14="http://schemas.microsoft.com/office/powerpoint/2010/main" val="28378838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Google Shape;65;p14">
            <a:extLst>
              <a:ext uri="{FF2B5EF4-FFF2-40B4-BE49-F238E27FC236}">
                <a16:creationId xmlns:a16="http://schemas.microsoft.com/office/drawing/2014/main" id="{38F3F4E1-1452-42D9-B83E-74A6BC710C07}"/>
              </a:ext>
            </a:extLst>
          </p:cNvPr>
          <p:cNvPicPr preferRelativeResize="0"/>
          <p:nvPr/>
        </p:nvPicPr>
        <p:blipFill>
          <a:blip r:embed="rId2"/>
          <a:stretch>
            <a:fillRect/>
          </a:stretch>
        </p:blipFill>
        <p:spPr>
          <a:xfrm>
            <a:off x="9452533" y="6165825"/>
            <a:ext cx="2464070" cy="517202"/>
          </a:xfrm>
          <a:prstGeom prst="rect">
            <a:avLst/>
          </a:prstGeom>
          <a:noFill/>
        </p:spPr>
      </p:pic>
      <p:sp>
        <p:nvSpPr>
          <p:cNvPr id="7" name="CuadroTexto 6">
            <a:extLst>
              <a:ext uri="{FF2B5EF4-FFF2-40B4-BE49-F238E27FC236}">
                <a16:creationId xmlns:a16="http://schemas.microsoft.com/office/drawing/2014/main" id="{ED4EBF3D-9BCE-4298-B711-69FAC1A069D1}"/>
              </a:ext>
            </a:extLst>
          </p:cNvPr>
          <p:cNvSpPr txBox="1"/>
          <p:nvPr/>
        </p:nvSpPr>
        <p:spPr>
          <a:xfrm>
            <a:off x="2251009" y="307410"/>
            <a:ext cx="7683758" cy="461665"/>
          </a:xfrm>
          <a:prstGeom prst="rect">
            <a:avLst/>
          </a:prstGeom>
          <a:solidFill>
            <a:schemeClr val="accent1">
              <a:lumMod val="60000"/>
              <a:lumOff val="40000"/>
            </a:schemeClr>
          </a:solidFill>
        </p:spPr>
        <p:txBody>
          <a:bodyPr wrap="square">
            <a:spAutoFit/>
          </a:bodyPr>
          <a:lstStyle/>
          <a:p>
            <a:pPr algn="ctr"/>
            <a:r>
              <a:rPr lang="es-CO" sz="2400" b="1" dirty="0">
                <a:solidFill>
                  <a:schemeClr val="bg1"/>
                </a:solidFill>
                <a:effectLst/>
                <a:latin typeface="Work Sans" pitchFamily="2" charset="0"/>
                <a:ea typeface="Calibri" panose="020F0502020204030204" pitchFamily="34" charset="0"/>
                <a:cs typeface="Times New Roman" panose="02020603050405020304" pitchFamily="18" charset="0"/>
              </a:rPr>
              <a:t>ACTAS DE SUPERVISIÓN O INTERVENTORÍA</a:t>
            </a:r>
            <a:endParaRPr lang="es-ES" sz="2400" b="1" dirty="0">
              <a:solidFill>
                <a:schemeClr val="bg1"/>
              </a:solidFill>
            </a:endParaRPr>
          </a:p>
        </p:txBody>
      </p:sp>
      <p:sp>
        <p:nvSpPr>
          <p:cNvPr id="8" name="CuadroTexto 7">
            <a:extLst>
              <a:ext uri="{FF2B5EF4-FFF2-40B4-BE49-F238E27FC236}">
                <a16:creationId xmlns:a16="http://schemas.microsoft.com/office/drawing/2014/main" id="{977733C2-C76A-4198-B34D-C4FE98FB4ADA}"/>
              </a:ext>
            </a:extLst>
          </p:cNvPr>
          <p:cNvSpPr txBox="1"/>
          <p:nvPr/>
        </p:nvSpPr>
        <p:spPr>
          <a:xfrm>
            <a:off x="1507432" y="1099684"/>
            <a:ext cx="8731732" cy="5782737"/>
          </a:xfrm>
          <a:prstGeom prst="rect">
            <a:avLst/>
          </a:prstGeom>
          <a:noFill/>
        </p:spPr>
        <p:txBody>
          <a:bodyPr wrap="square">
            <a:spAutoFit/>
          </a:bodyPr>
          <a:lstStyle/>
          <a:p>
            <a:pPr algn="just">
              <a:lnSpc>
                <a:spcPct val="107000"/>
              </a:lnSpc>
              <a:spcAft>
                <a:spcPts val="800"/>
              </a:spcAft>
            </a:pPr>
            <a:r>
              <a:rPr lang="es-CO" sz="2200" b="1" dirty="0">
                <a:effectLst/>
                <a:latin typeface="Work Sans" pitchFamily="2" charset="0"/>
                <a:ea typeface="Calibri" panose="020F0502020204030204" pitchFamily="34" charset="0"/>
                <a:cs typeface="Times New Roman" panose="02020603050405020304" pitchFamily="18" charset="0"/>
              </a:rPr>
              <a:t>ACTA DE INTERVENTORÍA: </a:t>
            </a:r>
            <a:r>
              <a:rPr lang="es-CO" sz="2200" dirty="0">
                <a:effectLst/>
                <a:latin typeface="Work Sans" pitchFamily="2" charset="0"/>
                <a:ea typeface="Calibri" panose="020F0502020204030204" pitchFamily="34" charset="0"/>
                <a:cs typeface="Times New Roman" panose="02020603050405020304" pitchFamily="18" charset="0"/>
              </a:rPr>
              <a:t>Documento mediante el cual el interventor o supervisor y el contratista, efectúan acuerdos no sustanciales respecto a la ejecución del contrato o dejan constancia de asuntos debatidos de injerencia en su desarrollo satisfactorio: cronogramas de trabajo, metodologías, aprobación de diseños o productos intermedios, entre otros. </a:t>
            </a:r>
            <a:endParaRPr lang="es-ES"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CO" sz="2200" b="1" dirty="0">
                <a:effectLst/>
                <a:latin typeface="Work Sans" pitchFamily="2" charset="0"/>
                <a:ea typeface="Calibri" panose="020F0502020204030204" pitchFamily="34" charset="0"/>
                <a:cs typeface="Times New Roman" panose="02020603050405020304" pitchFamily="18" charset="0"/>
              </a:rPr>
              <a:t>ACTA DE RECIBO FINAL: </a:t>
            </a:r>
            <a:r>
              <a:rPr lang="es-CO" sz="2200" dirty="0">
                <a:effectLst/>
                <a:latin typeface="Work Sans" pitchFamily="2" charset="0"/>
                <a:ea typeface="Calibri" panose="020F0502020204030204" pitchFamily="34" charset="0"/>
                <a:cs typeface="Times New Roman" panose="02020603050405020304" pitchFamily="18" charset="0"/>
              </a:rPr>
              <a:t>Documento en el cual se deja constancia del recibo por parte del contratante, del objeto contratado.</a:t>
            </a:r>
            <a:endParaRPr lang="es-ES"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CO" sz="2200" b="1" dirty="0">
                <a:effectLst/>
                <a:latin typeface="Work Sans" pitchFamily="2" charset="0"/>
                <a:ea typeface="Calibri" panose="020F0502020204030204" pitchFamily="34" charset="0"/>
                <a:cs typeface="Times New Roman" panose="02020603050405020304" pitchFamily="18" charset="0"/>
              </a:rPr>
              <a:t>ACTA DE RECIBO PARCIAL: </a:t>
            </a:r>
            <a:r>
              <a:rPr lang="es-CO" sz="2200" dirty="0">
                <a:effectLst/>
                <a:latin typeface="Work Sans" pitchFamily="2" charset="0"/>
                <a:ea typeface="Calibri" panose="020F0502020204030204" pitchFamily="34" charset="0"/>
                <a:cs typeface="Times New Roman" panose="02020603050405020304" pitchFamily="18" charset="0"/>
              </a:rPr>
              <a:t>Documento de corte parcial de cuentas entre las Partes, en el cual se deja constancia de lo ejecutado por el Contratista a la fecha del acta y de los pagos realizados hasta el momento por la entidad</a:t>
            </a:r>
            <a:endParaRPr lang="es-ES"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ES" sz="2000" dirty="0">
              <a:effectLst/>
              <a:latin typeface="Work Sans" pitchFamily="2" charset="0"/>
              <a:ea typeface="Times New Roman" panose="02020603050405020304" pitchFamily="18" charset="0"/>
            </a:endParaRPr>
          </a:p>
        </p:txBody>
      </p:sp>
      <p:pic>
        <p:nvPicPr>
          <p:cNvPr id="2" name="Google Shape;63;p14">
            <a:extLst>
              <a:ext uri="{FF2B5EF4-FFF2-40B4-BE49-F238E27FC236}">
                <a16:creationId xmlns:a16="http://schemas.microsoft.com/office/drawing/2014/main" id="{757C3676-0013-4BD0-B0E0-C832D542D6AF}"/>
              </a:ext>
            </a:extLst>
          </p:cNvPr>
          <p:cNvPicPr preferRelativeResize="0"/>
          <p:nvPr/>
        </p:nvPicPr>
        <p:blipFill>
          <a:blip r:embed="rId3">
            <a:alphaModFix/>
          </a:blip>
          <a:stretch>
            <a:fillRect/>
          </a:stretch>
        </p:blipFill>
        <p:spPr>
          <a:xfrm flipH="1">
            <a:off x="-35034" y="0"/>
            <a:ext cx="972766" cy="6857999"/>
          </a:xfrm>
          <a:prstGeom prst="rect">
            <a:avLst/>
          </a:prstGeom>
          <a:noFill/>
          <a:ln>
            <a:noFill/>
          </a:ln>
        </p:spPr>
      </p:pic>
    </p:spTree>
    <p:extLst>
      <p:ext uri="{BB962C8B-B14F-4D97-AF65-F5344CB8AC3E}">
        <p14:creationId xmlns:p14="http://schemas.microsoft.com/office/powerpoint/2010/main" val="21351783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Google Shape;65;p14">
            <a:extLst>
              <a:ext uri="{FF2B5EF4-FFF2-40B4-BE49-F238E27FC236}">
                <a16:creationId xmlns:a16="http://schemas.microsoft.com/office/drawing/2014/main" id="{38F3F4E1-1452-42D9-B83E-74A6BC710C07}"/>
              </a:ext>
            </a:extLst>
          </p:cNvPr>
          <p:cNvPicPr preferRelativeResize="0"/>
          <p:nvPr/>
        </p:nvPicPr>
        <p:blipFill>
          <a:blip r:embed="rId2"/>
          <a:stretch>
            <a:fillRect/>
          </a:stretch>
        </p:blipFill>
        <p:spPr>
          <a:xfrm>
            <a:off x="9452533" y="6165825"/>
            <a:ext cx="2464070" cy="517202"/>
          </a:xfrm>
          <a:prstGeom prst="rect">
            <a:avLst/>
          </a:prstGeom>
          <a:noFill/>
        </p:spPr>
      </p:pic>
      <p:sp>
        <p:nvSpPr>
          <p:cNvPr id="7" name="CuadroTexto 6">
            <a:extLst>
              <a:ext uri="{FF2B5EF4-FFF2-40B4-BE49-F238E27FC236}">
                <a16:creationId xmlns:a16="http://schemas.microsoft.com/office/drawing/2014/main" id="{ED4EBF3D-9BCE-4298-B711-69FAC1A069D1}"/>
              </a:ext>
            </a:extLst>
          </p:cNvPr>
          <p:cNvSpPr txBox="1"/>
          <p:nvPr/>
        </p:nvSpPr>
        <p:spPr>
          <a:xfrm>
            <a:off x="2251009" y="307410"/>
            <a:ext cx="7683758" cy="461665"/>
          </a:xfrm>
          <a:prstGeom prst="rect">
            <a:avLst/>
          </a:prstGeom>
          <a:solidFill>
            <a:schemeClr val="accent1">
              <a:lumMod val="60000"/>
              <a:lumOff val="40000"/>
            </a:schemeClr>
          </a:solidFill>
        </p:spPr>
        <p:txBody>
          <a:bodyPr wrap="square">
            <a:spAutoFit/>
          </a:bodyPr>
          <a:lstStyle/>
          <a:p>
            <a:pPr algn="ctr"/>
            <a:r>
              <a:rPr lang="es-CO" sz="2400" b="1" dirty="0">
                <a:solidFill>
                  <a:schemeClr val="bg1"/>
                </a:solidFill>
                <a:effectLst/>
                <a:latin typeface="Work Sans" pitchFamily="2" charset="0"/>
                <a:ea typeface="Calibri" panose="020F0502020204030204" pitchFamily="34" charset="0"/>
                <a:cs typeface="Times New Roman" panose="02020603050405020304" pitchFamily="18" charset="0"/>
              </a:rPr>
              <a:t>ACTAS DE SUPERVISIÓN O INTERVENTORÍA</a:t>
            </a:r>
            <a:endParaRPr lang="es-ES" sz="2400" b="1" dirty="0">
              <a:solidFill>
                <a:schemeClr val="bg1"/>
              </a:solidFill>
            </a:endParaRPr>
          </a:p>
        </p:txBody>
      </p:sp>
      <p:sp>
        <p:nvSpPr>
          <p:cNvPr id="8" name="CuadroTexto 7">
            <a:extLst>
              <a:ext uri="{FF2B5EF4-FFF2-40B4-BE49-F238E27FC236}">
                <a16:creationId xmlns:a16="http://schemas.microsoft.com/office/drawing/2014/main" id="{977733C2-C76A-4198-B34D-C4FE98FB4ADA}"/>
              </a:ext>
            </a:extLst>
          </p:cNvPr>
          <p:cNvSpPr txBox="1"/>
          <p:nvPr/>
        </p:nvSpPr>
        <p:spPr>
          <a:xfrm>
            <a:off x="1507432" y="1099684"/>
            <a:ext cx="8731732" cy="4416978"/>
          </a:xfrm>
          <a:prstGeom prst="rect">
            <a:avLst/>
          </a:prstGeom>
          <a:noFill/>
        </p:spPr>
        <p:txBody>
          <a:bodyPr wrap="square">
            <a:spAutoFit/>
          </a:bodyPr>
          <a:lstStyle/>
          <a:p>
            <a:pPr algn="just">
              <a:lnSpc>
                <a:spcPct val="107000"/>
              </a:lnSpc>
              <a:spcAft>
                <a:spcPts val="800"/>
              </a:spcAft>
            </a:pPr>
            <a:r>
              <a:rPr lang="es-CO" sz="2400" b="1" dirty="0">
                <a:effectLst/>
                <a:latin typeface="Work Sans" pitchFamily="2" charset="0"/>
                <a:ea typeface="Calibri" panose="020F0502020204030204" pitchFamily="34" charset="0"/>
                <a:cs typeface="Times New Roman" panose="02020603050405020304" pitchFamily="18" charset="0"/>
              </a:rPr>
              <a:t>ACTA DE LIQUIDACIÓN: </a:t>
            </a:r>
            <a:r>
              <a:rPr lang="es-CO" sz="2400" dirty="0">
                <a:effectLst/>
                <a:latin typeface="Work Sans" pitchFamily="2" charset="0"/>
                <a:ea typeface="Calibri" panose="020F0502020204030204" pitchFamily="34" charset="0"/>
                <a:cs typeface="Times New Roman" panose="02020603050405020304" pitchFamily="18" charset="0"/>
              </a:rPr>
              <a:t>Documento de balance final del contrato, suscrito entre el contratista, el interventor o supervisor del contrato y el ordenador del gasto, en el cual se deja constancia de lo ejecutado por el Contratista, los pagos efectuados por la entidad, los ajustes, reconocimientos, revisiones,  los descuentos    realizados, los acuerdos, conciliaciones, transacciones a que llegaren las Partes,  saldo a favor o en contra del Contratista y las declaraciones de las partes referentes al cumplimiento de sus obligaciones, finiquitando la relación contractual.</a:t>
            </a:r>
            <a:endParaRPr lang="es-ES" sz="2400" dirty="0">
              <a:effectLst/>
              <a:latin typeface="Work Sans" pitchFamily="2" charset="0"/>
              <a:ea typeface="Times New Roman" panose="02020603050405020304" pitchFamily="18" charset="0"/>
            </a:endParaRPr>
          </a:p>
        </p:txBody>
      </p:sp>
      <p:pic>
        <p:nvPicPr>
          <p:cNvPr id="2" name="Google Shape;63;p14">
            <a:extLst>
              <a:ext uri="{FF2B5EF4-FFF2-40B4-BE49-F238E27FC236}">
                <a16:creationId xmlns:a16="http://schemas.microsoft.com/office/drawing/2014/main" id="{757C3676-0013-4BD0-B0E0-C832D542D6AF}"/>
              </a:ext>
            </a:extLst>
          </p:cNvPr>
          <p:cNvPicPr preferRelativeResize="0"/>
          <p:nvPr/>
        </p:nvPicPr>
        <p:blipFill>
          <a:blip r:embed="rId3">
            <a:alphaModFix/>
          </a:blip>
          <a:stretch>
            <a:fillRect/>
          </a:stretch>
        </p:blipFill>
        <p:spPr>
          <a:xfrm flipH="1">
            <a:off x="-35034" y="0"/>
            <a:ext cx="972766" cy="6857999"/>
          </a:xfrm>
          <a:prstGeom prst="rect">
            <a:avLst/>
          </a:prstGeom>
          <a:noFill/>
          <a:ln>
            <a:noFill/>
          </a:ln>
        </p:spPr>
      </p:pic>
    </p:spTree>
    <p:extLst>
      <p:ext uri="{BB962C8B-B14F-4D97-AF65-F5344CB8AC3E}">
        <p14:creationId xmlns:p14="http://schemas.microsoft.com/office/powerpoint/2010/main" val="8479828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Google Shape;65;p14">
            <a:extLst>
              <a:ext uri="{FF2B5EF4-FFF2-40B4-BE49-F238E27FC236}">
                <a16:creationId xmlns:a16="http://schemas.microsoft.com/office/drawing/2014/main" id="{38F3F4E1-1452-42D9-B83E-74A6BC710C07}"/>
              </a:ext>
            </a:extLst>
          </p:cNvPr>
          <p:cNvPicPr preferRelativeResize="0"/>
          <p:nvPr/>
        </p:nvPicPr>
        <p:blipFill>
          <a:blip r:embed="rId2"/>
          <a:stretch>
            <a:fillRect/>
          </a:stretch>
        </p:blipFill>
        <p:spPr>
          <a:xfrm>
            <a:off x="9452533" y="6165825"/>
            <a:ext cx="2464070" cy="517202"/>
          </a:xfrm>
          <a:prstGeom prst="rect">
            <a:avLst/>
          </a:prstGeom>
          <a:noFill/>
        </p:spPr>
      </p:pic>
      <p:sp>
        <p:nvSpPr>
          <p:cNvPr id="7" name="CuadroTexto 6">
            <a:extLst>
              <a:ext uri="{FF2B5EF4-FFF2-40B4-BE49-F238E27FC236}">
                <a16:creationId xmlns:a16="http://schemas.microsoft.com/office/drawing/2014/main" id="{ED4EBF3D-9BCE-4298-B711-69FAC1A069D1}"/>
              </a:ext>
            </a:extLst>
          </p:cNvPr>
          <p:cNvSpPr txBox="1"/>
          <p:nvPr/>
        </p:nvSpPr>
        <p:spPr>
          <a:xfrm>
            <a:off x="2251009" y="307410"/>
            <a:ext cx="7683758" cy="461665"/>
          </a:xfrm>
          <a:prstGeom prst="rect">
            <a:avLst/>
          </a:prstGeom>
          <a:solidFill>
            <a:schemeClr val="accent1">
              <a:lumMod val="60000"/>
              <a:lumOff val="40000"/>
            </a:schemeClr>
          </a:solidFill>
        </p:spPr>
        <p:txBody>
          <a:bodyPr wrap="square">
            <a:spAutoFit/>
          </a:bodyPr>
          <a:lstStyle/>
          <a:p>
            <a:pPr algn="ctr"/>
            <a:r>
              <a:rPr lang="es-ES" sz="2400" b="1" dirty="0">
                <a:solidFill>
                  <a:schemeClr val="bg1"/>
                </a:solidFill>
              </a:rPr>
              <a:t>RECOMENDACIONES GENERALES</a:t>
            </a:r>
          </a:p>
        </p:txBody>
      </p:sp>
      <p:pic>
        <p:nvPicPr>
          <p:cNvPr id="2" name="Google Shape;63;p14">
            <a:extLst>
              <a:ext uri="{FF2B5EF4-FFF2-40B4-BE49-F238E27FC236}">
                <a16:creationId xmlns:a16="http://schemas.microsoft.com/office/drawing/2014/main" id="{757C3676-0013-4BD0-B0E0-C832D542D6AF}"/>
              </a:ext>
            </a:extLst>
          </p:cNvPr>
          <p:cNvPicPr preferRelativeResize="0"/>
          <p:nvPr/>
        </p:nvPicPr>
        <p:blipFill>
          <a:blip r:embed="rId3">
            <a:alphaModFix/>
          </a:blip>
          <a:stretch>
            <a:fillRect/>
          </a:stretch>
        </p:blipFill>
        <p:spPr>
          <a:xfrm flipH="1">
            <a:off x="-35034" y="0"/>
            <a:ext cx="972766" cy="6857999"/>
          </a:xfrm>
          <a:prstGeom prst="rect">
            <a:avLst/>
          </a:prstGeom>
          <a:noFill/>
          <a:ln>
            <a:noFill/>
          </a:ln>
        </p:spPr>
      </p:pic>
      <p:sp>
        <p:nvSpPr>
          <p:cNvPr id="9" name="CuadroTexto 8">
            <a:extLst>
              <a:ext uri="{FF2B5EF4-FFF2-40B4-BE49-F238E27FC236}">
                <a16:creationId xmlns:a16="http://schemas.microsoft.com/office/drawing/2014/main" id="{F11FFA94-EBF8-4C2C-8DF1-445B8AD1C78F}"/>
              </a:ext>
            </a:extLst>
          </p:cNvPr>
          <p:cNvSpPr txBox="1"/>
          <p:nvPr/>
        </p:nvSpPr>
        <p:spPr>
          <a:xfrm>
            <a:off x="2011678" y="997363"/>
            <a:ext cx="8454683" cy="5427063"/>
          </a:xfrm>
          <a:prstGeom prst="rect">
            <a:avLst/>
          </a:prstGeom>
          <a:noFill/>
        </p:spPr>
        <p:txBody>
          <a:bodyPr wrap="square">
            <a:spAutoFit/>
          </a:bodyPr>
          <a:lstStyle/>
          <a:p>
            <a:pPr algn="just">
              <a:lnSpc>
                <a:spcPct val="107000"/>
              </a:lnSpc>
              <a:spcAft>
                <a:spcPts val="800"/>
              </a:spcAft>
            </a:pPr>
            <a:r>
              <a:rPr lang="es-ES" sz="2000" dirty="0">
                <a:effectLst/>
                <a:latin typeface="Work Sans" pitchFamily="2" charset="0"/>
                <a:ea typeface="Calibri" panose="020F0502020204030204" pitchFamily="34" charset="0"/>
                <a:cs typeface="Times New Roman" panose="02020603050405020304" pitchFamily="18" charset="0"/>
              </a:rPr>
              <a:t>1. Tenga en cuenta la fecha a partir de la cual fue designado como supervisor/interventor, pues esta determinará el inicio de su responsabilidad civil, penal, disciplinaria y fiscal.</a:t>
            </a:r>
            <a:endParaRPr lang="es-ES"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2000" dirty="0">
                <a:effectLst/>
                <a:latin typeface="Work Sans" pitchFamily="2" charset="0"/>
                <a:ea typeface="Calibri" panose="020F0502020204030204" pitchFamily="34" charset="0"/>
                <a:cs typeface="Times New Roman" panose="02020603050405020304" pitchFamily="18" charset="0"/>
              </a:rPr>
              <a:t>2. Solicite copia del contrato y de la propuesta o cotización que lo soporta, así como de los pliegos de condiciones o documento equivalente. Lo anterior con el fin de definir claramente las obligaciones que podrá exigirle al contratista.</a:t>
            </a:r>
            <a:endParaRPr lang="es-ES"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2000" dirty="0">
                <a:effectLst/>
                <a:latin typeface="Work Sans" pitchFamily="2" charset="0"/>
                <a:ea typeface="Calibri" panose="020F0502020204030204" pitchFamily="34" charset="0"/>
                <a:cs typeface="Times New Roman" panose="02020603050405020304" pitchFamily="18" charset="0"/>
              </a:rPr>
              <a:t>3. Conozca el Manual de Supervisión e Interventoría del Ministerio de Cultura.</a:t>
            </a:r>
            <a:endParaRPr lang="es-ES"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2000" dirty="0">
                <a:effectLst/>
                <a:latin typeface="Work Sans" pitchFamily="2" charset="0"/>
                <a:ea typeface="Calibri" panose="020F0502020204030204" pitchFamily="34" charset="0"/>
                <a:cs typeface="Times New Roman" panose="02020603050405020304" pitchFamily="18" charset="0"/>
              </a:rPr>
              <a:t>4. Verifique, que el contrato cuente con registro presupuestal y todos los requisitos previos al inicio de actividades: garantías aprobadas, licencias, permisos, diseños, aprobaciones, cronogramas.</a:t>
            </a:r>
            <a:endParaRPr lang="es-ES"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2000" dirty="0">
                <a:effectLst/>
                <a:latin typeface="Work Sans" pitchFamily="2" charset="0"/>
                <a:ea typeface="Calibri" panose="020F0502020204030204" pitchFamily="34" charset="0"/>
                <a:cs typeface="Times New Roman" panose="02020603050405020304" pitchFamily="18" charset="0"/>
              </a:rPr>
              <a:t>5. Todas las instrucciones que imparta al contratista deben constar por escrito.</a:t>
            </a:r>
            <a:endParaRPr lang="es-E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488946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Google Shape;65;p14">
            <a:extLst>
              <a:ext uri="{FF2B5EF4-FFF2-40B4-BE49-F238E27FC236}">
                <a16:creationId xmlns:a16="http://schemas.microsoft.com/office/drawing/2014/main" id="{38F3F4E1-1452-42D9-B83E-74A6BC710C07}"/>
              </a:ext>
            </a:extLst>
          </p:cNvPr>
          <p:cNvPicPr preferRelativeResize="0"/>
          <p:nvPr/>
        </p:nvPicPr>
        <p:blipFill>
          <a:blip r:embed="rId2"/>
          <a:stretch>
            <a:fillRect/>
          </a:stretch>
        </p:blipFill>
        <p:spPr>
          <a:xfrm>
            <a:off x="9565074" y="6291989"/>
            <a:ext cx="2464070" cy="517202"/>
          </a:xfrm>
          <a:prstGeom prst="rect">
            <a:avLst/>
          </a:prstGeom>
          <a:noFill/>
        </p:spPr>
      </p:pic>
      <p:sp>
        <p:nvSpPr>
          <p:cNvPr id="7" name="CuadroTexto 6">
            <a:extLst>
              <a:ext uri="{FF2B5EF4-FFF2-40B4-BE49-F238E27FC236}">
                <a16:creationId xmlns:a16="http://schemas.microsoft.com/office/drawing/2014/main" id="{ED4EBF3D-9BCE-4298-B711-69FAC1A069D1}"/>
              </a:ext>
            </a:extLst>
          </p:cNvPr>
          <p:cNvSpPr txBox="1"/>
          <p:nvPr/>
        </p:nvSpPr>
        <p:spPr>
          <a:xfrm>
            <a:off x="2251009" y="307410"/>
            <a:ext cx="7683758" cy="461665"/>
          </a:xfrm>
          <a:prstGeom prst="rect">
            <a:avLst/>
          </a:prstGeom>
          <a:solidFill>
            <a:schemeClr val="accent1">
              <a:lumMod val="60000"/>
              <a:lumOff val="40000"/>
            </a:schemeClr>
          </a:solidFill>
        </p:spPr>
        <p:txBody>
          <a:bodyPr wrap="square">
            <a:spAutoFit/>
          </a:bodyPr>
          <a:lstStyle/>
          <a:p>
            <a:pPr algn="ctr"/>
            <a:r>
              <a:rPr lang="es-ES" sz="2400" b="1" dirty="0">
                <a:solidFill>
                  <a:schemeClr val="bg1"/>
                </a:solidFill>
              </a:rPr>
              <a:t>RECOMENDACIONES GENERALES</a:t>
            </a:r>
          </a:p>
        </p:txBody>
      </p:sp>
      <p:pic>
        <p:nvPicPr>
          <p:cNvPr id="2" name="Google Shape;63;p14">
            <a:extLst>
              <a:ext uri="{FF2B5EF4-FFF2-40B4-BE49-F238E27FC236}">
                <a16:creationId xmlns:a16="http://schemas.microsoft.com/office/drawing/2014/main" id="{757C3676-0013-4BD0-B0E0-C832D542D6AF}"/>
              </a:ext>
            </a:extLst>
          </p:cNvPr>
          <p:cNvPicPr preferRelativeResize="0"/>
          <p:nvPr/>
        </p:nvPicPr>
        <p:blipFill>
          <a:blip r:embed="rId3">
            <a:alphaModFix/>
          </a:blip>
          <a:stretch>
            <a:fillRect/>
          </a:stretch>
        </p:blipFill>
        <p:spPr>
          <a:xfrm flipH="1">
            <a:off x="-35034" y="0"/>
            <a:ext cx="972766" cy="6857999"/>
          </a:xfrm>
          <a:prstGeom prst="rect">
            <a:avLst/>
          </a:prstGeom>
          <a:noFill/>
          <a:ln>
            <a:noFill/>
          </a:ln>
        </p:spPr>
      </p:pic>
      <p:sp>
        <p:nvSpPr>
          <p:cNvPr id="9" name="CuadroTexto 8">
            <a:extLst>
              <a:ext uri="{FF2B5EF4-FFF2-40B4-BE49-F238E27FC236}">
                <a16:creationId xmlns:a16="http://schemas.microsoft.com/office/drawing/2014/main" id="{F11FFA94-EBF8-4C2C-8DF1-445B8AD1C78F}"/>
              </a:ext>
            </a:extLst>
          </p:cNvPr>
          <p:cNvSpPr txBox="1"/>
          <p:nvPr/>
        </p:nvSpPr>
        <p:spPr>
          <a:xfrm>
            <a:off x="2011678" y="997363"/>
            <a:ext cx="8454683" cy="5653792"/>
          </a:xfrm>
          <a:prstGeom prst="rect">
            <a:avLst/>
          </a:prstGeom>
          <a:noFill/>
        </p:spPr>
        <p:txBody>
          <a:bodyPr wrap="square">
            <a:spAutoFit/>
          </a:bodyPr>
          <a:lstStyle/>
          <a:p>
            <a:pPr algn="just">
              <a:lnSpc>
                <a:spcPct val="107000"/>
              </a:lnSpc>
              <a:spcAft>
                <a:spcPts val="800"/>
              </a:spcAft>
            </a:pPr>
            <a:r>
              <a:rPr lang="es-ES" sz="2000" dirty="0">
                <a:effectLst/>
                <a:latin typeface="Work Sans" pitchFamily="2" charset="0"/>
                <a:ea typeface="Calibri" panose="020F0502020204030204" pitchFamily="34" charset="0"/>
                <a:cs typeface="Times New Roman" panose="02020603050405020304" pitchFamily="18" charset="0"/>
              </a:rPr>
              <a:t>6. Organice una carpeta de Supervisión o interventoría en la que lleve un registro de sus gestiones y de las comunicaciones y actos administrativos que hayan afectado la ejecución del contrato.</a:t>
            </a:r>
          </a:p>
          <a:p>
            <a:pPr algn="just">
              <a:lnSpc>
                <a:spcPct val="107000"/>
              </a:lnSpc>
              <a:spcAft>
                <a:spcPts val="800"/>
              </a:spcAft>
            </a:pPr>
            <a:r>
              <a:rPr lang="es-ES" sz="2000" dirty="0">
                <a:effectLst/>
                <a:latin typeface="Work Sans" pitchFamily="2" charset="0"/>
                <a:ea typeface="Calibri" panose="020F0502020204030204" pitchFamily="34" charset="0"/>
                <a:cs typeface="Times New Roman" panose="02020603050405020304" pitchFamily="18" charset="0"/>
              </a:rPr>
              <a:t>7. Remita copia de todas las comunicaciones dirigidas al contratista con cada informe de supervisión, inspección o interventoría con el fin de que repose en la carpeta principal de contrato (archivo).</a:t>
            </a:r>
          </a:p>
          <a:p>
            <a:pPr algn="just">
              <a:lnSpc>
                <a:spcPct val="107000"/>
              </a:lnSpc>
              <a:spcAft>
                <a:spcPts val="800"/>
              </a:spcAft>
            </a:pPr>
            <a:r>
              <a:rPr lang="es-ES" sz="2000" dirty="0">
                <a:effectLst/>
                <a:latin typeface="Work Sans" pitchFamily="2" charset="0"/>
                <a:ea typeface="Calibri" panose="020F0502020204030204" pitchFamily="34" charset="0"/>
                <a:cs typeface="Times New Roman" panose="02020603050405020304" pitchFamily="18" charset="0"/>
              </a:rPr>
              <a:t>8. Recuerde, que toda modificación, adición, prórroga, otrosí o cesión solo puede ser autorizada por el ordenador del gasto, a través del documento idóneo para el efecto.</a:t>
            </a:r>
          </a:p>
          <a:p>
            <a:pPr algn="just">
              <a:lnSpc>
                <a:spcPct val="107000"/>
              </a:lnSpc>
              <a:spcAft>
                <a:spcPts val="800"/>
              </a:spcAft>
            </a:pPr>
            <a:r>
              <a:rPr lang="es-ES" sz="2000" dirty="0">
                <a:effectLst/>
                <a:latin typeface="Work Sans" pitchFamily="2" charset="0"/>
                <a:ea typeface="Calibri" panose="020F0502020204030204" pitchFamily="34" charset="0"/>
                <a:cs typeface="Times New Roman" panose="02020603050405020304" pitchFamily="18" charset="0"/>
              </a:rPr>
              <a:t>9.  Proyecte el Acta de liquidación, previa verificación del cumplimiento de todas las obligaciones a cargo del contratista. Recuerde la liquidación del contrato genera un paz y salvo para las partes, que posteriormente no será objeto de controversia jurídica</a:t>
            </a:r>
          </a:p>
        </p:txBody>
      </p:sp>
    </p:spTree>
    <p:extLst>
      <p:ext uri="{BB962C8B-B14F-4D97-AF65-F5344CB8AC3E}">
        <p14:creationId xmlns:p14="http://schemas.microsoft.com/office/powerpoint/2010/main" val="1102971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1 Rectángulo">
            <a:extLst>
              <a:ext uri="{FF2B5EF4-FFF2-40B4-BE49-F238E27FC236}">
                <a16:creationId xmlns:a16="http://schemas.microsoft.com/office/drawing/2014/main" id="{8E914CBE-7497-48D6-A30E-E65B6788E445}"/>
              </a:ext>
            </a:extLst>
          </p:cNvPr>
          <p:cNvSpPr/>
          <p:nvPr/>
        </p:nvSpPr>
        <p:spPr>
          <a:xfrm>
            <a:off x="991694" y="435547"/>
            <a:ext cx="5613822" cy="8305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b">
            <a:normAutofit/>
          </a:bodyPr>
          <a:lstStyle/>
          <a:p>
            <a:pPr algn="ctr">
              <a:lnSpc>
                <a:spcPct val="90000"/>
              </a:lnSpc>
              <a:spcBef>
                <a:spcPct val="0"/>
              </a:spcBef>
              <a:spcAft>
                <a:spcPts val="600"/>
              </a:spcAft>
            </a:pPr>
            <a:r>
              <a:rPr lang="en-US" sz="4000" b="1" dirty="0">
                <a:solidFill>
                  <a:schemeClr val="tx1"/>
                </a:solidFill>
                <a:latin typeface="+mj-lt"/>
                <a:ea typeface="+mj-ea"/>
                <a:cs typeface="+mj-cs"/>
              </a:rPr>
              <a:t>NORMATIVIDAD</a:t>
            </a:r>
          </a:p>
        </p:txBody>
      </p:sp>
      <p:pic>
        <p:nvPicPr>
          <p:cNvPr id="6" name="Google Shape;65;p14">
            <a:extLst>
              <a:ext uri="{FF2B5EF4-FFF2-40B4-BE49-F238E27FC236}">
                <a16:creationId xmlns:a16="http://schemas.microsoft.com/office/drawing/2014/main" id="{38F3F4E1-1452-42D9-B83E-74A6BC710C07}"/>
              </a:ext>
            </a:extLst>
          </p:cNvPr>
          <p:cNvPicPr preferRelativeResize="0"/>
          <p:nvPr/>
        </p:nvPicPr>
        <p:blipFill>
          <a:blip r:embed="rId2"/>
          <a:stretch>
            <a:fillRect/>
          </a:stretch>
        </p:blipFill>
        <p:spPr>
          <a:xfrm>
            <a:off x="7858539" y="5516197"/>
            <a:ext cx="4143073" cy="906256"/>
          </a:xfrm>
          <a:prstGeom prst="rect">
            <a:avLst/>
          </a:prstGeom>
          <a:noFill/>
        </p:spPr>
      </p:pic>
      <p:sp>
        <p:nvSpPr>
          <p:cNvPr id="11" name="CuadroTexto 39">
            <a:extLst>
              <a:ext uri="{FF2B5EF4-FFF2-40B4-BE49-F238E27FC236}">
                <a16:creationId xmlns:a16="http://schemas.microsoft.com/office/drawing/2014/main" id="{2EEBD0F0-47EE-472C-99F4-572BF27A46F2}"/>
              </a:ext>
            </a:extLst>
          </p:cNvPr>
          <p:cNvSpPr txBox="1"/>
          <p:nvPr/>
        </p:nvSpPr>
        <p:spPr>
          <a:xfrm>
            <a:off x="661182" y="2054743"/>
            <a:ext cx="5944333" cy="3461454"/>
          </a:xfrm>
          <a:prstGeom prst="rect">
            <a:avLst/>
          </a:prstGeom>
        </p:spPr>
        <p:txBody>
          <a:bodyPr vert="horz" lIns="91440" tIns="45720" rIns="91440" bIns="45720" rtlCol="0" anchor="t">
            <a:noAutofit/>
          </a:bodyPr>
          <a:lstStyle/>
          <a:p>
            <a:pPr marL="228600" algn="just">
              <a:lnSpc>
                <a:spcPct val="90000"/>
              </a:lnSpc>
              <a:spcAft>
                <a:spcPts val="600"/>
              </a:spcAft>
            </a:pPr>
            <a:endParaRPr lang="en-US" sz="3200" dirty="0">
              <a:latin typeface="Work Sans" pitchFamily="2" charset="0"/>
            </a:endParaRPr>
          </a:p>
        </p:txBody>
      </p:sp>
      <p:pic>
        <p:nvPicPr>
          <p:cNvPr id="3076" name="Picture 4" descr="El marco legal en la expansión internacional | Fundación Consejo ...">
            <a:extLst>
              <a:ext uri="{FF2B5EF4-FFF2-40B4-BE49-F238E27FC236}">
                <a16:creationId xmlns:a16="http://schemas.microsoft.com/office/drawing/2014/main" id="{6492A2BE-250B-41ED-B3B9-F5E7ADA33584}"/>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696511" y="1554866"/>
            <a:ext cx="3685835" cy="2452755"/>
          </a:xfrm>
          <a:prstGeom prst="rect">
            <a:avLst/>
          </a:prstGeom>
          <a:noFill/>
          <a:extLst>
            <a:ext uri="{909E8E84-426E-40DD-AFC4-6F175D3DCCD1}">
              <a14:hiddenFill xmlns:a14="http://schemas.microsoft.com/office/drawing/2010/main">
                <a:solidFill>
                  <a:srgbClr val="FFFFFF"/>
                </a:solidFill>
              </a14:hiddenFill>
            </a:ext>
          </a:extLst>
        </p:spPr>
      </p:pic>
      <p:sp>
        <p:nvSpPr>
          <p:cNvPr id="10" name="CuadroTexto 39">
            <a:extLst>
              <a:ext uri="{FF2B5EF4-FFF2-40B4-BE49-F238E27FC236}">
                <a16:creationId xmlns:a16="http://schemas.microsoft.com/office/drawing/2014/main" id="{21F47B4F-B15B-43FA-B318-D9C5048B348E}"/>
              </a:ext>
            </a:extLst>
          </p:cNvPr>
          <p:cNvSpPr txBox="1"/>
          <p:nvPr/>
        </p:nvSpPr>
        <p:spPr>
          <a:xfrm>
            <a:off x="6605516" y="641589"/>
            <a:ext cx="5354808" cy="584775"/>
          </a:xfrm>
          <a:prstGeom prst="rect">
            <a:avLst/>
          </a:prstGeom>
          <a:noFill/>
        </p:spPr>
        <p:txBody>
          <a:bodyPr wrap="square" rtlCol="0">
            <a:spAutoFit/>
          </a:bodyPr>
          <a:lstStyle/>
          <a:p>
            <a:pPr algn="ctr" defTabSz="914400">
              <a:spcAft>
                <a:spcPts val="600"/>
              </a:spcAft>
            </a:pPr>
            <a:r>
              <a:rPr lang="es-CO" sz="3200" b="1" dirty="0">
                <a:solidFill>
                  <a:schemeClr val="accent1"/>
                </a:solidFill>
                <a:latin typeface="+mj-lt"/>
                <a:cs typeface="Arial" panose="020B0604020202020204" pitchFamily="34" charset="0"/>
              </a:rPr>
              <a:t>MARCO LEGAL </a:t>
            </a:r>
          </a:p>
        </p:txBody>
      </p:sp>
      <p:sp>
        <p:nvSpPr>
          <p:cNvPr id="12" name="CuadroTexto 11">
            <a:extLst>
              <a:ext uri="{FF2B5EF4-FFF2-40B4-BE49-F238E27FC236}">
                <a16:creationId xmlns:a16="http://schemas.microsoft.com/office/drawing/2014/main" id="{D547A790-3A28-4C47-9912-27705A3BFF8A}"/>
              </a:ext>
            </a:extLst>
          </p:cNvPr>
          <p:cNvSpPr txBox="1"/>
          <p:nvPr/>
        </p:nvSpPr>
        <p:spPr>
          <a:xfrm>
            <a:off x="937732" y="1472134"/>
            <a:ext cx="6098344" cy="5178790"/>
          </a:xfrm>
          <a:prstGeom prst="rect">
            <a:avLst/>
          </a:prstGeom>
          <a:noFill/>
        </p:spPr>
        <p:txBody>
          <a:bodyPr wrap="square">
            <a:spAutoFit/>
          </a:bodyPr>
          <a:lstStyle/>
          <a:p>
            <a:pPr algn="just">
              <a:lnSpc>
                <a:spcPct val="107000"/>
              </a:lnSpc>
              <a:spcAft>
                <a:spcPts val="800"/>
              </a:spcAft>
            </a:pPr>
            <a:r>
              <a:rPr lang="es-ES" sz="2000" dirty="0">
                <a:solidFill>
                  <a:srgbClr val="000000"/>
                </a:solidFill>
                <a:effectLst/>
                <a:latin typeface="Work Sans" pitchFamily="2" charset="0"/>
                <a:ea typeface="Calibri" panose="020F0502020204030204" pitchFamily="34" charset="0"/>
                <a:cs typeface="Arial" panose="020B0604020202020204" pitchFamily="34" charset="0"/>
              </a:rPr>
              <a:t>Ley 80 de 1993.</a:t>
            </a:r>
            <a:endParaRPr lang="es-ES"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2000" dirty="0">
                <a:solidFill>
                  <a:srgbClr val="000000"/>
                </a:solidFill>
                <a:effectLst/>
                <a:latin typeface="Work Sans" pitchFamily="2" charset="0"/>
                <a:ea typeface="Calibri" panose="020F0502020204030204" pitchFamily="34" charset="0"/>
                <a:cs typeface="Arial" panose="020B0604020202020204" pitchFamily="34" charset="0"/>
              </a:rPr>
              <a:t>Ley 1150 de 2007.</a:t>
            </a:r>
            <a:endParaRPr lang="es-ES"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2000" dirty="0">
                <a:solidFill>
                  <a:srgbClr val="000000"/>
                </a:solidFill>
                <a:effectLst/>
                <a:latin typeface="Work Sans" pitchFamily="2" charset="0"/>
                <a:ea typeface="Calibri" panose="020F0502020204030204" pitchFamily="34" charset="0"/>
                <a:cs typeface="Arial" panose="020B0604020202020204" pitchFamily="34" charset="0"/>
              </a:rPr>
              <a:t>Decreto Ley 019 de 2012.</a:t>
            </a:r>
            <a:endParaRPr lang="es-ES"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2000" dirty="0">
                <a:solidFill>
                  <a:srgbClr val="000000"/>
                </a:solidFill>
                <a:effectLst/>
                <a:latin typeface="Work Sans" pitchFamily="2" charset="0"/>
                <a:ea typeface="Calibri" panose="020F0502020204030204" pitchFamily="34" charset="0"/>
                <a:cs typeface="Arial" panose="020B0604020202020204" pitchFamily="34" charset="0"/>
              </a:rPr>
              <a:t>Ley 734 de 2002 Código Único Disciplinario</a:t>
            </a:r>
            <a:endParaRPr lang="es-ES"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2000" dirty="0">
                <a:solidFill>
                  <a:srgbClr val="000000"/>
                </a:solidFill>
                <a:effectLst/>
                <a:latin typeface="Work Sans" pitchFamily="2" charset="0"/>
                <a:ea typeface="Calibri" panose="020F0502020204030204" pitchFamily="34" charset="0"/>
                <a:cs typeface="Arial" panose="020B0604020202020204" pitchFamily="34" charset="0"/>
              </a:rPr>
              <a:t>Ley 1474 de 2011 Estatuto Anticorrupción</a:t>
            </a:r>
            <a:endParaRPr lang="es-ES"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2000" dirty="0">
                <a:solidFill>
                  <a:srgbClr val="000000"/>
                </a:solidFill>
                <a:effectLst/>
                <a:latin typeface="Work Sans" pitchFamily="2" charset="0"/>
                <a:ea typeface="Calibri" panose="020F0502020204030204" pitchFamily="34" charset="0"/>
                <a:cs typeface="Arial" panose="020B0604020202020204" pitchFamily="34" charset="0"/>
              </a:rPr>
              <a:t>Ley 1882 de 2018</a:t>
            </a:r>
            <a:endParaRPr lang="es-ES"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2000" dirty="0">
                <a:solidFill>
                  <a:srgbClr val="000000"/>
                </a:solidFill>
                <a:effectLst/>
                <a:latin typeface="Work Sans" pitchFamily="2" charset="0"/>
                <a:ea typeface="Calibri" panose="020F0502020204030204" pitchFamily="34" charset="0"/>
                <a:cs typeface="Arial" panose="020B0604020202020204" pitchFamily="34" charset="0"/>
              </a:rPr>
              <a:t>Decreto 1082 de 2015.</a:t>
            </a:r>
            <a:endParaRPr lang="es-ES"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2000" dirty="0">
                <a:solidFill>
                  <a:srgbClr val="000000"/>
                </a:solidFill>
                <a:effectLst/>
                <a:latin typeface="Work Sans" pitchFamily="2" charset="0"/>
                <a:ea typeface="Calibri" panose="020F0502020204030204" pitchFamily="34" charset="0"/>
                <a:cs typeface="Arial" panose="020B0604020202020204" pitchFamily="34" charset="0"/>
              </a:rPr>
              <a:t>Guía para el ejercicio de las funciones de Supervisión e Interventoría de los contratos del Estado- G-EFSICE-02 expedida por Colombia Compra Eficiente.</a:t>
            </a:r>
          </a:p>
          <a:p>
            <a:pPr algn="just">
              <a:lnSpc>
                <a:spcPct val="107000"/>
              </a:lnSpc>
              <a:spcAft>
                <a:spcPts val="800"/>
              </a:spcAft>
            </a:pPr>
            <a:r>
              <a:rPr lang="es-ES" sz="2000" dirty="0">
                <a:solidFill>
                  <a:srgbClr val="000000"/>
                </a:solidFill>
                <a:latin typeface="Work Sans" pitchFamily="2" charset="0"/>
                <a:ea typeface="Calibri" panose="020F0502020204030204" pitchFamily="34" charset="0"/>
                <a:cs typeface="Arial" panose="020B0604020202020204" pitchFamily="34" charset="0"/>
              </a:rPr>
              <a:t>Resolución 3034 de 2019. Adopta el Manual de Supervisión e Interventoría</a:t>
            </a:r>
            <a:endParaRPr lang="es-ES"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Google Shape;63;p14">
            <a:extLst>
              <a:ext uri="{FF2B5EF4-FFF2-40B4-BE49-F238E27FC236}">
                <a16:creationId xmlns:a16="http://schemas.microsoft.com/office/drawing/2014/main" id="{47932027-0CF1-40B5-9E20-CEF7454A87C3}"/>
              </a:ext>
            </a:extLst>
          </p:cNvPr>
          <p:cNvPicPr preferRelativeResize="0"/>
          <p:nvPr/>
        </p:nvPicPr>
        <p:blipFill>
          <a:blip r:embed="rId4">
            <a:alphaModFix/>
          </a:blip>
          <a:stretch>
            <a:fillRect/>
          </a:stretch>
        </p:blipFill>
        <p:spPr>
          <a:xfrm flipH="1">
            <a:off x="-35034" y="0"/>
            <a:ext cx="972766" cy="6857999"/>
          </a:xfrm>
          <a:prstGeom prst="rect">
            <a:avLst/>
          </a:prstGeom>
          <a:noFill/>
          <a:ln>
            <a:noFill/>
          </a:ln>
        </p:spPr>
      </p:pic>
    </p:spTree>
    <p:extLst>
      <p:ext uri="{BB962C8B-B14F-4D97-AF65-F5344CB8AC3E}">
        <p14:creationId xmlns:p14="http://schemas.microsoft.com/office/powerpoint/2010/main" val="12074418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Google Shape;65;p14">
            <a:extLst>
              <a:ext uri="{FF2B5EF4-FFF2-40B4-BE49-F238E27FC236}">
                <a16:creationId xmlns:a16="http://schemas.microsoft.com/office/drawing/2014/main" id="{38F3F4E1-1452-42D9-B83E-74A6BC710C07}"/>
              </a:ext>
            </a:extLst>
          </p:cNvPr>
          <p:cNvPicPr preferRelativeResize="0"/>
          <p:nvPr/>
        </p:nvPicPr>
        <p:blipFill>
          <a:blip r:embed="rId2"/>
          <a:stretch>
            <a:fillRect/>
          </a:stretch>
        </p:blipFill>
        <p:spPr>
          <a:xfrm>
            <a:off x="1458927" y="1400012"/>
            <a:ext cx="5294716" cy="1072180"/>
          </a:xfrm>
          <a:prstGeom prst="rect">
            <a:avLst/>
          </a:prstGeom>
          <a:noFill/>
        </p:spPr>
      </p:pic>
      <p:pic>
        <p:nvPicPr>
          <p:cNvPr id="5" name="Picture 7" descr="C:\Users\dvivas\AppData\Local\Microsoft\Windows\Temporary Internet Files\Content.IE5\UCEM3ZDJ\MC900299721[1].wmf">
            <a:extLst>
              <a:ext uri="{FF2B5EF4-FFF2-40B4-BE49-F238E27FC236}">
                <a16:creationId xmlns:a16="http://schemas.microsoft.com/office/drawing/2014/main" id="{4DCA5F04-7DEE-4CCD-B04E-06C8F9D393B5}"/>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274838" y="643467"/>
            <a:ext cx="3252673" cy="557106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CuadroTexto 9">
            <a:extLst>
              <a:ext uri="{FF2B5EF4-FFF2-40B4-BE49-F238E27FC236}">
                <a16:creationId xmlns:a16="http://schemas.microsoft.com/office/drawing/2014/main" id="{15939B15-3358-40CB-8598-C1125EEE665F}"/>
              </a:ext>
            </a:extLst>
          </p:cNvPr>
          <p:cNvSpPr txBox="1"/>
          <p:nvPr/>
        </p:nvSpPr>
        <p:spPr>
          <a:xfrm>
            <a:off x="2205484" y="3591977"/>
            <a:ext cx="2901083" cy="720005"/>
          </a:xfrm>
          <a:prstGeom prst="rect">
            <a:avLst/>
          </a:prstGeom>
          <a:noFill/>
        </p:spPr>
        <p:txBody>
          <a:bodyPr wrap="square">
            <a:spAutoFit/>
          </a:bodyPr>
          <a:lstStyle/>
          <a:p>
            <a:pPr>
              <a:lnSpc>
                <a:spcPct val="107000"/>
              </a:lnSpc>
              <a:spcAft>
                <a:spcPts val="800"/>
              </a:spcAft>
            </a:pPr>
            <a:r>
              <a:rPr lang="es-ES" sz="4000" dirty="0">
                <a:effectLst/>
                <a:latin typeface="Work Sans" pitchFamily="2" charset="0"/>
                <a:ea typeface="Calibri" panose="020F0502020204030204" pitchFamily="34" charset="0"/>
                <a:cs typeface="Times New Roman" panose="02020603050405020304" pitchFamily="18" charset="0"/>
              </a:rPr>
              <a:t>GRACIAS </a:t>
            </a:r>
            <a:endParaRPr lang="es-ES" sz="4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Google Shape;63;p14">
            <a:extLst>
              <a:ext uri="{FF2B5EF4-FFF2-40B4-BE49-F238E27FC236}">
                <a16:creationId xmlns:a16="http://schemas.microsoft.com/office/drawing/2014/main" id="{3AFA5957-DF01-4DFA-AF0F-002FE03E602B}"/>
              </a:ext>
            </a:extLst>
          </p:cNvPr>
          <p:cNvPicPr preferRelativeResize="0"/>
          <p:nvPr/>
        </p:nvPicPr>
        <p:blipFill>
          <a:blip r:embed="rId4">
            <a:alphaModFix/>
          </a:blip>
          <a:stretch>
            <a:fillRect/>
          </a:stretch>
        </p:blipFill>
        <p:spPr>
          <a:xfrm flipH="1">
            <a:off x="-35034" y="0"/>
            <a:ext cx="972766" cy="6857999"/>
          </a:xfrm>
          <a:prstGeom prst="rect">
            <a:avLst/>
          </a:prstGeom>
          <a:noFill/>
          <a:ln>
            <a:noFill/>
          </a:ln>
        </p:spPr>
      </p:pic>
    </p:spTree>
    <p:extLst>
      <p:ext uri="{BB962C8B-B14F-4D97-AF65-F5344CB8AC3E}">
        <p14:creationId xmlns:p14="http://schemas.microsoft.com/office/powerpoint/2010/main" val="944631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1 Rectángulo">
            <a:extLst>
              <a:ext uri="{FF2B5EF4-FFF2-40B4-BE49-F238E27FC236}">
                <a16:creationId xmlns:a16="http://schemas.microsoft.com/office/drawing/2014/main" id="{8E914CBE-7497-48D6-A30E-E65B6788E445}"/>
              </a:ext>
            </a:extLst>
          </p:cNvPr>
          <p:cNvSpPr/>
          <p:nvPr/>
        </p:nvSpPr>
        <p:spPr>
          <a:xfrm>
            <a:off x="3043546" y="254849"/>
            <a:ext cx="4159112" cy="7752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p>
            <a:pPr algn="ctr">
              <a:lnSpc>
                <a:spcPct val="107000"/>
              </a:lnSpc>
              <a:spcAft>
                <a:spcPts val="800"/>
              </a:spcAft>
            </a:pPr>
            <a:r>
              <a:rPr lang="es-ES" sz="3200" b="1" dirty="0">
                <a:solidFill>
                  <a:schemeClr val="bg1"/>
                </a:solidFill>
                <a:effectLst/>
                <a:latin typeface="Work Sans" pitchFamily="2" charset="0"/>
                <a:ea typeface="Calibri" panose="020F0502020204030204" pitchFamily="34" charset="0"/>
                <a:cs typeface="Arial" panose="020B0604020202020204" pitchFamily="34" charset="0"/>
              </a:rPr>
              <a:t>SUPERVISIÓN</a:t>
            </a:r>
            <a:endParaRPr lang="es-ES" sz="3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CuadroTexto 7">
            <a:extLst>
              <a:ext uri="{FF2B5EF4-FFF2-40B4-BE49-F238E27FC236}">
                <a16:creationId xmlns:a16="http://schemas.microsoft.com/office/drawing/2014/main" id="{95E5B73E-10EF-4C88-BA44-BE1A755F8AFF}"/>
              </a:ext>
            </a:extLst>
          </p:cNvPr>
          <p:cNvSpPr txBox="1"/>
          <p:nvPr/>
        </p:nvSpPr>
        <p:spPr>
          <a:xfrm>
            <a:off x="2013358" y="1715629"/>
            <a:ext cx="8255048" cy="3986576"/>
          </a:xfrm>
          <a:prstGeom prst="rect">
            <a:avLst/>
          </a:prstGeom>
        </p:spPr>
        <p:txBody>
          <a:bodyPr vert="horz" lIns="91440" tIns="45720" rIns="91440" bIns="45720" rtlCol="0" anchor="t">
            <a:noAutofit/>
          </a:bodyPr>
          <a:lstStyle/>
          <a:p>
            <a:pPr algn="just">
              <a:lnSpc>
                <a:spcPct val="107000"/>
              </a:lnSpc>
              <a:spcAft>
                <a:spcPts val="800"/>
              </a:spcAft>
            </a:pPr>
            <a:r>
              <a:rPr lang="es-ES" sz="2200" dirty="0">
                <a:effectLst/>
                <a:latin typeface="Work Sans" pitchFamily="2" charset="0"/>
                <a:ea typeface="Calibri" panose="020F0502020204030204" pitchFamily="34" charset="0"/>
                <a:cs typeface="Arial" panose="020B0604020202020204" pitchFamily="34" charset="0"/>
              </a:rPr>
              <a:t>La supervisión consiste en el seguimiento técnico, administrativo, financiero, contable y jurídico, sobre el cumplimiento del objeto del contrato, realizado por un funcionario del Ministerio de Cultura cuando no requiera de conocimientos especializados.   </a:t>
            </a:r>
            <a:endParaRPr lang="es-ES"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ES" sz="2200" dirty="0">
              <a:effectLst/>
              <a:latin typeface="Work Sans" pitchFamily="2" charset="0"/>
              <a:ea typeface="Calibri" panose="020F0502020204030204" pitchFamily="34" charset="0"/>
              <a:cs typeface="Arial" panose="020B0604020202020204" pitchFamily="34" charset="0"/>
            </a:endParaRPr>
          </a:p>
          <a:p>
            <a:pPr algn="just">
              <a:lnSpc>
                <a:spcPct val="107000"/>
              </a:lnSpc>
              <a:spcAft>
                <a:spcPts val="800"/>
              </a:spcAft>
            </a:pPr>
            <a:r>
              <a:rPr lang="es-ES" sz="2200" dirty="0">
                <a:effectLst/>
                <a:latin typeface="Work Sans" pitchFamily="2" charset="0"/>
                <a:ea typeface="Calibri" panose="020F0502020204030204" pitchFamily="34" charset="0"/>
                <a:cs typeface="Arial" panose="020B0604020202020204" pitchFamily="34" charset="0"/>
              </a:rPr>
              <a:t>No obstante, cuando la complejidad del contrato o convenio, o las necesidades del servicio, lo ameriten, el Ministerio de Cultura podrá contratar personal externo de apoyo a la supervisión, mediante contrato de prestación de servicios.</a:t>
            </a:r>
            <a:endParaRPr lang="es-ES" sz="22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90000"/>
              </a:lnSpc>
              <a:spcAft>
                <a:spcPts val="0"/>
              </a:spcAft>
            </a:pPr>
            <a:endParaRPr lang="en-US" sz="2200" dirty="0">
              <a:solidFill>
                <a:schemeClr val="bg1"/>
              </a:solidFill>
              <a:effectLst/>
            </a:endParaRPr>
          </a:p>
        </p:txBody>
      </p:sp>
      <p:pic>
        <p:nvPicPr>
          <p:cNvPr id="6" name="Google Shape;65;p14">
            <a:extLst>
              <a:ext uri="{FF2B5EF4-FFF2-40B4-BE49-F238E27FC236}">
                <a16:creationId xmlns:a16="http://schemas.microsoft.com/office/drawing/2014/main" id="{38F3F4E1-1452-42D9-B83E-74A6BC710C07}"/>
              </a:ext>
            </a:extLst>
          </p:cNvPr>
          <p:cNvPicPr preferRelativeResize="0"/>
          <p:nvPr/>
        </p:nvPicPr>
        <p:blipFill>
          <a:blip r:embed="rId2"/>
          <a:stretch>
            <a:fillRect/>
          </a:stretch>
        </p:blipFill>
        <p:spPr>
          <a:xfrm>
            <a:off x="8565207" y="332350"/>
            <a:ext cx="3406399" cy="756138"/>
          </a:xfrm>
          <a:custGeom>
            <a:avLst/>
            <a:gdLst/>
            <a:ahLst/>
            <a:cxnLst/>
            <a:rect l="l" t="t" r="r" b="b"/>
            <a:pathLst>
              <a:path w="4926150" h="2331720">
                <a:moveTo>
                  <a:pt x="0" y="0"/>
                </a:moveTo>
                <a:lnTo>
                  <a:pt x="4926150" y="0"/>
                </a:lnTo>
                <a:lnTo>
                  <a:pt x="4926150" y="2331720"/>
                </a:lnTo>
                <a:lnTo>
                  <a:pt x="0" y="2331720"/>
                </a:lnTo>
                <a:close/>
              </a:path>
            </a:pathLst>
          </a:custGeom>
          <a:noFill/>
        </p:spPr>
      </p:pic>
      <p:pic>
        <p:nvPicPr>
          <p:cNvPr id="2" name="Google Shape;63;p14">
            <a:extLst>
              <a:ext uri="{FF2B5EF4-FFF2-40B4-BE49-F238E27FC236}">
                <a16:creationId xmlns:a16="http://schemas.microsoft.com/office/drawing/2014/main" id="{FBD40373-369B-418D-BBE1-F176E2E26058}"/>
              </a:ext>
            </a:extLst>
          </p:cNvPr>
          <p:cNvPicPr preferRelativeResize="0"/>
          <p:nvPr/>
        </p:nvPicPr>
        <p:blipFill>
          <a:blip r:embed="rId3">
            <a:alphaModFix/>
          </a:blip>
          <a:stretch>
            <a:fillRect/>
          </a:stretch>
        </p:blipFill>
        <p:spPr>
          <a:xfrm flipH="1">
            <a:off x="-35034" y="0"/>
            <a:ext cx="972766" cy="6857999"/>
          </a:xfrm>
          <a:prstGeom prst="rect">
            <a:avLst/>
          </a:prstGeom>
          <a:noFill/>
          <a:ln>
            <a:noFill/>
          </a:ln>
        </p:spPr>
      </p:pic>
      <p:pic>
        <p:nvPicPr>
          <p:cNvPr id="1026" name="Picture 2" descr="Trabajas cómo supervisor o eres supervisor? – Contact Centers Press">
            <a:extLst>
              <a:ext uri="{FF2B5EF4-FFF2-40B4-BE49-F238E27FC236}">
                <a16:creationId xmlns:a16="http://schemas.microsoft.com/office/drawing/2014/main" id="{DF39A207-AD22-4EEC-8601-1EFD18D4E91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268406" y="2737561"/>
            <a:ext cx="1663962" cy="23905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9738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1 Rectángulo">
            <a:extLst>
              <a:ext uri="{FF2B5EF4-FFF2-40B4-BE49-F238E27FC236}">
                <a16:creationId xmlns:a16="http://schemas.microsoft.com/office/drawing/2014/main" id="{8E914CBE-7497-48D6-A30E-E65B6788E445}"/>
              </a:ext>
            </a:extLst>
          </p:cNvPr>
          <p:cNvSpPr/>
          <p:nvPr/>
        </p:nvSpPr>
        <p:spPr>
          <a:xfrm>
            <a:off x="1968718" y="616213"/>
            <a:ext cx="4801860" cy="7138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p>
            <a:pPr algn="ctr">
              <a:lnSpc>
                <a:spcPct val="107000"/>
              </a:lnSpc>
              <a:spcAft>
                <a:spcPts val="800"/>
              </a:spcAft>
            </a:pPr>
            <a:r>
              <a:rPr lang="es-ES" sz="3200" b="1" dirty="0">
                <a:solidFill>
                  <a:srgbClr val="FFFFFF"/>
                </a:solidFill>
                <a:effectLst/>
                <a:latin typeface="Work Sans" pitchFamily="2" charset="0"/>
                <a:ea typeface="Calibri" panose="020F0502020204030204" pitchFamily="34" charset="0"/>
                <a:cs typeface="Arial" panose="020B0604020202020204" pitchFamily="34" charset="0"/>
              </a:rPr>
              <a:t>INTERVENTORÍA</a:t>
            </a:r>
            <a:endParaRPr lang="es-E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CuadroTexto 6">
            <a:extLst>
              <a:ext uri="{FF2B5EF4-FFF2-40B4-BE49-F238E27FC236}">
                <a16:creationId xmlns:a16="http://schemas.microsoft.com/office/drawing/2014/main" id="{BE485B80-6D72-49B4-9300-FE60D7C52978}"/>
              </a:ext>
            </a:extLst>
          </p:cNvPr>
          <p:cNvSpPr txBox="1"/>
          <p:nvPr/>
        </p:nvSpPr>
        <p:spPr>
          <a:xfrm>
            <a:off x="1821257" y="1996751"/>
            <a:ext cx="8162498" cy="2090057"/>
          </a:xfrm>
          <a:prstGeom prst="rect">
            <a:avLst/>
          </a:prstGeom>
        </p:spPr>
        <p:txBody>
          <a:bodyPr vert="horz" lIns="91440" tIns="45720" rIns="91440" bIns="45720" rtlCol="0" anchor="t">
            <a:noAutofit/>
          </a:bodyPr>
          <a:lstStyle/>
          <a:p>
            <a:pPr lvl="0" algn="just">
              <a:lnSpc>
                <a:spcPct val="90000"/>
              </a:lnSpc>
              <a:spcAft>
                <a:spcPts val="600"/>
              </a:spcAft>
            </a:pPr>
            <a:r>
              <a:rPr lang="es-ES" sz="3200" dirty="0">
                <a:solidFill>
                  <a:schemeClr val="bg1"/>
                </a:solidFill>
                <a:effectLst/>
                <a:latin typeface="Work Sans" pitchFamily="2" charset="0"/>
                <a:ea typeface="Calibri" panose="020F0502020204030204" pitchFamily="34" charset="0"/>
                <a:cs typeface="Arial" panose="020B0604020202020204" pitchFamily="34" charset="0"/>
              </a:rPr>
              <a:t>La interventoría consiste en  el seguimiento técnico tendiente a garantizar que el contrato se cumpla en las condiciones pactadas</a:t>
            </a:r>
            <a:endParaRPr lang="en-US" sz="3200" dirty="0">
              <a:solidFill>
                <a:schemeClr val="bg1"/>
              </a:solidFill>
              <a:effectLst/>
            </a:endParaRPr>
          </a:p>
        </p:txBody>
      </p:sp>
      <p:pic>
        <p:nvPicPr>
          <p:cNvPr id="6" name="Google Shape;65;p14">
            <a:extLst>
              <a:ext uri="{FF2B5EF4-FFF2-40B4-BE49-F238E27FC236}">
                <a16:creationId xmlns:a16="http://schemas.microsoft.com/office/drawing/2014/main" id="{38F3F4E1-1452-42D9-B83E-74A6BC710C07}"/>
              </a:ext>
            </a:extLst>
          </p:cNvPr>
          <p:cNvPicPr preferRelativeResize="0"/>
          <p:nvPr/>
        </p:nvPicPr>
        <p:blipFill>
          <a:blip r:embed="rId2"/>
          <a:stretch>
            <a:fillRect/>
          </a:stretch>
        </p:blipFill>
        <p:spPr>
          <a:xfrm>
            <a:off x="7801564" y="568736"/>
            <a:ext cx="3965366" cy="761342"/>
          </a:xfrm>
          <a:prstGeom prst="rect">
            <a:avLst/>
          </a:prstGeom>
          <a:noFill/>
        </p:spPr>
      </p:pic>
      <p:pic>
        <p:nvPicPr>
          <p:cNvPr id="2" name="Google Shape;63;p14">
            <a:extLst>
              <a:ext uri="{FF2B5EF4-FFF2-40B4-BE49-F238E27FC236}">
                <a16:creationId xmlns:a16="http://schemas.microsoft.com/office/drawing/2014/main" id="{121C064B-71ED-4668-9FC5-FFCD548AFCBE}"/>
              </a:ext>
            </a:extLst>
          </p:cNvPr>
          <p:cNvPicPr preferRelativeResize="0"/>
          <p:nvPr/>
        </p:nvPicPr>
        <p:blipFill>
          <a:blip r:embed="rId3">
            <a:alphaModFix/>
          </a:blip>
          <a:stretch>
            <a:fillRect/>
          </a:stretch>
        </p:blipFill>
        <p:spPr>
          <a:xfrm flipH="1">
            <a:off x="-35034" y="0"/>
            <a:ext cx="972766" cy="6857999"/>
          </a:xfrm>
          <a:prstGeom prst="rect">
            <a:avLst/>
          </a:prstGeom>
          <a:noFill/>
          <a:ln>
            <a:noFill/>
          </a:ln>
        </p:spPr>
      </p:pic>
      <p:pic>
        <p:nvPicPr>
          <p:cNvPr id="2050" name="Picture 2" descr="Supervisor De Obra: Imágenes, fotos de stock y vectores | Shutterstock">
            <a:extLst>
              <a:ext uri="{FF2B5EF4-FFF2-40B4-BE49-F238E27FC236}">
                <a16:creationId xmlns:a16="http://schemas.microsoft.com/office/drawing/2014/main" id="{C70589BB-4F90-4948-AFCC-C4A8FF1DBC4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29825" y="4086808"/>
            <a:ext cx="4945361" cy="2357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4711841"/>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1 Rectángulo">
            <a:extLst>
              <a:ext uri="{FF2B5EF4-FFF2-40B4-BE49-F238E27FC236}">
                <a16:creationId xmlns:a16="http://schemas.microsoft.com/office/drawing/2014/main" id="{8E914CBE-7497-48D6-A30E-E65B6788E445}"/>
              </a:ext>
            </a:extLst>
          </p:cNvPr>
          <p:cNvSpPr/>
          <p:nvPr/>
        </p:nvSpPr>
        <p:spPr>
          <a:xfrm>
            <a:off x="1947283" y="779023"/>
            <a:ext cx="5349256" cy="8002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algn="ctr">
              <a:lnSpc>
                <a:spcPct val="90000"/>
              </a:lnSpc>
              <a:spcBef>
                <a:spcPct val="50000"/>
              </a:spcBef>
              <a:buFontTx/>
              <a:buNone/>
            </a:pPr>
            <a:r>
              <a:rPr lang="es-ES" altLang="es-ES" sz="2800" dirty="0">
                <a:solidFill>
                  <a:schemeClr val="tx1"/>
                </a:solidFill>
                <a:latin typeface="Work Sans" pitchFamily="2" charset="0"/>
              </a:rPr>
              <a:t>CONCURRENCIA INTERVENTOR Y SUPERVISOR</a:t>
            </a:r>
            <a:endParaRPr lang="es-ES_tradnl" altLang="es-CO" sz="2800" dirty="0">
              <a:solidFill>
                <a:schemeClr val="tx1"/>
              </a:solidFill>
              <a:latin typeface="Work Sans" pitchFamily="2" charset="0"/>
            </a:endParaRPr>
          </a:p>
        </p:txBody>
      </p:sp>
      <p:sp>
        <p:nvSpPr>
          <p:cNvPr id="7" name="CuadroTexto 6">
            <a:extLst>
              <a:ext uri="{FF2B5EF4-FFF2-40B4-BE49-F238E27FC236}">
                <a16:creationId xmlns:a16="http://schemas.microsoft.com/office/drawing/2014/main" id="{BE485B80-6D72-49B4-9300-FE60D7C52978}"/>
              </a:ext>
            </a:extLst>
          </p:cNvPr>
          <p:cNvSpPr txBox="1"/>
          <p:nvPr/>
        </p:nvSpPr>
        <p:spPr>
          <a:xfrm>
            <a:off x="1947283" y="2373789"/>
            <a:ext cx="8577648" cy="3224577"/>
          </a:xfrm>
          <a:prstGeom prst="rect">
            <a:avLst/>
          </a:prstGeom>
        </p:spPr>
        <p:txBody>
          <a:bodyPr vert="horz" lIns="91440" tIns="45720" rIns="91440" bIns="45720" rtlCol="0" anchor="t">
            <a:noAutofit/>
          </a:bodyPr>
          <a:lstStyle/>
          <a:p>
            <a:pPr marL="0" indent="0" algn="just" eaLnBrk="1" hangingPunct="1">
              <a:lnSpc>
                <a:spcPct val="90000"/>
              </a:lnSpc>
              <a:buFont typeface="Wingdings" panose="05000000000000000000" pitchFamily="2" charset="2"/>
              <a:buNone/>
            </a:pPr>
            <a:r>
              <a:rPr lang="es-ES" altLang="es-ES" sz="2800" dirty="0">
                <a:solidFill>
                  <a:schemeClr val="bg1"/>
                </a:solidFill>
                <a:latin typeface="Work Sans" pitchFamily="2" charset="0"/>
              </a:rPr>
              <a:t>Por regla general, no serán concurrentes en relación con un mismo contrato.</a:t>
            </a:r>
          </a:p>
          <a:p>
            <a:pPr marL="0" indent="0" algn="just" eaLnBrk="1" hangingPunct="1">
              <a:lnSpc>
                <a:spcPct val="90000"/>
              </a:lnSpc>
              <a:buFont typeface="Wingdings" panose="05000000000000000000" pitchFamily="2" charset="2"/>
              <a:buNone/>
            </a:pPr>
            <a:endParaRPr lang="es-ES" altLang="es-ES" sz="2800" dirty="0">
              <a:solidFill>
                <a:schemeClr val="bg1"/>
              </a:solidFill>
              <a:latin typeface="Work Sans" pitchFamily="2" charset="0"/>
            </a:endParaRPr>
          </a:p>
          <a:p>
            <a:pPr marL="0" indent="0" algn="just" eaLnBrk="1" hangingPunct="1">
              <a:lnSpc>
                <a:spcPct val="90000"/>
              </a:lnSpc>
              <a:buFont typeface="Wingdings" panose="05000000000000000000" pitchFamily="2" charset="2"/>
              <a:buNone/>
            </a:pPr>
            <a:r>
              <a:rPr lang="es-ES" altLang="es-ES" sz="2800" dirty="0">
                <a:solidFill>
                  <a:schemeClr val="bg1"/>
                </a:solidFill>
                <a:latin typeface="Work Sans" pitchFamily="2" charset="0"/>
              </a:rPr>
              <a:t>Si concurren la entidad debe establecer las funciones u obligaciones de para cada uno.</a:t>
            </a:r>
            <a:endParaRPr lang="es-ES_tradnl" altLang="es-CO" sz="2800" dirty="0">
              <a:solidFill>
                <a:schemeClr val="bg1"/>
              </a:solidFill>
              <a:latin typeface="Work Sans" pitchFamily="2" charset="0"/>
            </a:endParaRPr>
          </a:p>
        </p:txBody>
      </p:sp>
      <p:pic>
        <p:nvPicPr>
          <p:cNvPr id="6" name="Google Shape;65;p14">
            <a:extLst>
              <a:ext uri="{FF2B5EF4-FFF2-40B4-BE49-F238E27FC236}">
                <a16:creationId xmlns:a16="http://schemas.microsoft.com/office/drawing/2014/main" id="{38F3F4E1-1452-42D9-B83E-74A6BC710C07}"/>
              </a:ext>
            </a:extLst>
          </p:cNvPr>
          <p:cNvPicPr preferRelativeResize="0"/>
          <p:nvPr/>
        </p:nvPicPr>
        <p:blipFill>
          <a:blip r:embed="rId2"/>
          <a:stretch>
            <a:fillRect/>
          </a:stretch>
        </p:blipFill>
        <p:spPr>
          <a:xfrm>
            <a:off x="7448413" y="779023"/>
            <a:ext cx="4133297" cy="736350"/>
          </a:xfrm>
          <a:prstGeom prst="rect">
            <a:avLst/>
          </a:prstGeom>
          <a:noFill/>
        </p:spPr>
      </p:pic>
      <p:pic>
        <p:nvPicPr>
          <p:cNvPr id="2" name="Google Shape;63;p14">
            <a:extLst>
              <a:ext uri="{FF2B5EF4-FFF2-40B4-BE49-F238E27FC236}">
                <a16:creationId xmlns:a16="http://schemas.microsoft.com/office/drawing/2014/main" id="{3EB14DAA-EE0F-488B-A417-CAA562F9AB2E}"/>
              </a:ext>
            </a:extLst>
          </p:cNvPr>
          <p:cNvPicPr preferRelativeResize="0"/>
          <p:nvPr/>
        </p:nvPicPr>
        <p:blipFill>
          <a:blip r:embed="rId3">
            <a:alphaModFix/>
          </a:blip>
          <a:stretch>
            <a:fillRect/>
          </a:stretch>
        </p:blipFill>
        <p:spPr>
          <a:xfrm flipH="1">
            <a:off x="-35034" y="0"/>
            <a:ext cx="972766" cy="6857999"/>
          </a:xfrm>
          <a:prstGeom prst="rect">
            <a:avLst/>
          </a:prstGeom>
          <a:noFill/>
          <a:ln>
            <a:noFill/>
          </a:ln>
        </p:spPr>
      </p:pic>
    </p:spTree>
    <p:extLst>
      <p:ext uri="{BB962C8B-B14F-4D97-AF65-F5344CB8AC3E}">
        <p14:creationId xmlns:p14="http://schemas.microsoft.com/office/powerpoint/2010/main" val="2889423914"/>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1 Rectángulo">
            <a:extLst>
              <a:ext uri="{FF2B5EF4-FFF2-40B4-BE49-F238E27FC236}">
                <a16:creationId xmlns:a16="http://schemas.microsoft.com/office/drawing/2014/main" id="{8E914CBE-7497-48D6-A30E-E65B6788E445}"/>
              </a:ext>
            </a:extLst>
          </p:cNvPr>
          <p:cNvSpPr/>
          <p:nvPr/>
        </p:nvSpPr>
        <p:spPr>
          <a:xfrm>
            <a:off x="2118026" y="278982"/>
            <a:ext cx="6162028" cy="91244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2400" b="1" i="0" u="none" strike="noStrike" cap="none" normalizeH="0" baseline="0" dirty="0">
                <a:ln>
                  <a:noFill/>
                </a:ln>
                <a:solidFill>
                  <a:schemeClr val="tx1"/>
                </a:solidFill>
                <a:effectLst/>
                <a:latin typeface="Arial" charset="0"/>
              </a:rPr>
              <a:t>OBJETIVOS DE LA SUPERVISIÓN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s-ES" sz="2400" b="1" i="0" u="none" strike="noStrike" cap="none" normalizeH="0" baseline="0" dirty="0">
                <a:ln>
                  <a:noFill/>
                </a:ln>
                <a:solidFill>
                  <a:schemeClr val="tx1"/>
                </a:solidFill>
                <a:effectLst/>
                <a:latin typeface="Arial" charset="0"/>
              </a:rPr>
              <a:t> O INTERVENTORÍA</a:t>
            </a:r>
          </a:p>
        </p:txBody>
      </p:sp>
      <p:pic>
        <p:nvPicPr>
          <p:cNvPr id="6" name="Google Shape;65;p14">
            <a:extLst>
              <a:ext uri="{FF2B5EF4-FFF2-40B4-BE49-F238E27FC236}">
                <a16:creationId xmlns:a16="http://schemas.microsoft.com/office/drawing/2014/main" id="{38F3F4E1-1452-42D9-B83E-74A6BC710C07}"/>
              </a:ext>
            </a:extLst>
          </p:cNvPr>
          <p:cNvPicPr preferRelativeResize="0"/>
          <p:nvPr/>
        </p:nvPicPr>
        <p:blipFill>
          <a:blip r:embed="rId2"/>
          <a:stretch>
            <a:fillRect/>
          </a:stretch>
        </p:blipFill>
        <p:spPr>
          <a:xfrm>
            <a:off x="8472196" y="370405"/>
            <a:ext cx="3719804" cy="729594"/>
          </a:xfrm>
          <a:prstGeom prst="rect">
            <a:avLst/>
          </a:prstGeom>
          <a:noFill/>
        </p:spPr>
      </p:pic>
      <p:graphicFrame>
        <p:nvGraphicFramePr>
          <p:cNvPr id="2" name="Diagrama 1">
            <a:extLst>
              <a:ext uri="{FF2B5EF4-FFF2-40B4-BE49-F238E27FC236}">
                <a16:creationId xmlns:a16="http://schemas.microsoft.com/office/drawing/2014/main" id="{F89B6409-5B62-4BCC-8963-81425F4AFE61}"/>
              </a:ext>
            </a:extLst>
          </p:cNvPr>
          <p:cNvGraphicFramePr/>
          <p:nvPr>
            <p:extLst>
              <p:ext uri="{D42A27DB-BD31-4B8C-83A1-F6EECF244321}">
                <p14:modId xmlns:p14="http://schemas.microsoft.com/office/powerpoint/2010/main" val="202904222"/>
              </p:ext>
            </p:extLst>
          </p:nvPr>
        </p:nvGraphicFramePr>
        <p:xfrm>
          <a:off x="2459456" y="1511559"/>
          <a:ext cx="7273087" cy="48990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Google Shape;63;p14">
            <a:extLst>
              <a:ext uri="{FF2B5EF4-FFF2-40B4-BE49-F238E27FC236}">
                <a16:creationId xmlns:a16="http://schemas.microsoft.com/office/drawing/2014/main" id="{E13EEDD7-017C-4124-B0C0-12CF368850D0}"/>
              </a:ext>
            </a:extLst>
          </p:cNvPr>
          <p:cNvPicPr preferRelativeResize="0"/>
          <p:nvPr/>
        </p:nvPicPr>
        <p:blipFill>
          <a:blip r:embed="rId8">
            <a:alphaModFix/>
          </a:blip>
          <a:stretch>
            <a:fillRect/>
          </a:stretch>
        </p:blipFill>
        <p:spPr>
          <a:xfrm flipH="1">
            <a:off x="-35034" y="0"/>
            <a:ext cx="972766" cy="6857999"/>
          </a:xfrm>
          <a:prstGeom prst="rect">
            <a:avLst/>
          </a:prstGeom>
          <a:noFill/>
          <a:ln>
            <a:noFill/>
          </a:ln>
        </p:spPr>
      </p:pic>
    </p:spTree>
    <p:extLst>
      <p:ext uri="{BB962C8B-B14F-4D97-AF65-F5344CB8AC3E}">
        <p14:creationId xmlns:p14="http://schemas.microsoft.com/office/powerpoint/2010/main" val="3109158915"/>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4" name="1 Rectángulo">
            <a:extLst>
              <a:ext uri="{FF2B5EF4-FFF2-40B4-BE49-F238E27FC236}">
                <a16:creationId xmlns:a16="http://schemas.microsoft.com/office/drawing/2014/main" id="{8E914CBE-7497-48D6-A30E-E65B6788E445}"/>
              </a:ext>
            </a:extLst>
          </p:cNvPr>
          <p:cNvSpPr/>
          <p:nvPr/>
        </p:nvSpPr>
        <p:spPr>
          <a:xfrm>
            <a:off x="1681749" y="310918"/>
            <a:ext cx="5428177" cy="10199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p>
            <a:pPr algn="ctr">
              <a:lnSpc>
                <a:spcPct val="90000"/>
              </a:lnSpc>
              <a:spcBef>
                <a:spcPct val="0"/>
              </a:spcBef>
              <a:spcAft>
                <a:spcPts val="600"/>
              </a:spcAft>
            </a:pPr>
            <a:r>
              <a:rPr lang="es-CO" sz="2000" b="1" i="0" dirty="0">
                <a:solidFill>
                  <a:schemeClr val="tx1"/>
                </a:solidFill>
                <a:effectLst/>
                <a:latin typeface="Work Sans" pitchFamily="2" charset="0"/>
              </a:rPr>
              <a:t>FACULTADES Y DEBERES DE LOS SUPERVISORES Y LOS INTERVENTORES.</a:t>
            </a:r>
            <a:endParaRPr lang="en-US" altLang="es-CO" sz="2000" kern="1200" dirty="0">
              <a:solidFill>
                <a:schemeClr val="tx1"/>
              </a:solidFill>
              <a:latin typeface="Work Sans" pitchFamily="2" charset="0"/>
              <a:ea typeface="+mj-ea"/>
              <a:cs typeface="+mj-cs"/>
            </a:endParaRPr>
          </a:p>
        </p:txBody>
      </p:sp>
      <p:pic>
        <p:nvPicPr>
          <p:cNvPr id="6" name="Google Shape;65;p14">
            <a:extLst>
              <a:ext uri="{FF2B5EF4-FFF2-40B4-BE49-F238E27FC236}">
                <a16:creationId xmlns:a16="http://schemas.microsoft.com/office/drawing/2014/main" id="{38F3F4E1-1452-42D9-B83E-74A6BC710C07}"/>
              </a:ext>
            </a:extLst>
          </p:cNvPr>
          <p:cNvPicPr preferRelativeResize="0"/>
          <p:nvPr/>
        </p:nvPicPr>
        <p:blipFill>
          <a:blip r:embed="rId2"/>
          <a:stretch>
            <a:fillRect/>
          </a:stretch>
        </p:blipFill>
        <p:spPr>
          <a:xfrm>
            <a:off x="7853943" y="549943"/>
            <a:ext cx="3698507" cy="705417"/>
          </a:xfrm>
          <a:prstGeom prst="rect">
            <a:avLst/>
          </a:prstGeom>
          <a:noFill/>
        </p:spPr>
      </p:pic>
      <p:sp>
        <p:nvSpPr>
          <p:cNvPr id="9" name="CuadroTexto 8">
            <a:extLst>
              <a:ext uri="{FF2B5EF4-FFF2-40B4-BE49-F238E27FC236}">
                <a16:creationId xmlns:a16="http://schemas.microsoft.com/office/drawing/2014/main" id="{B46EDEF6-48A6-4117-8B44-1792EC5634F1}"/>
              </a:ext>
            </a:extLst>
          </p:cNvPr>
          <p:cNvSpPr txBox="1"/>
          <p:nvPr/>
        </p:nvSpPr>
        <p:spPr>
          <a:xfrm>
            <a:off x="1159234" y="1741373"/>
            <a:ext cx="6092890" cy="4524315"/>
          </a:xfrm>
          <a:prstGeom prst="rect">
            <a:avLst/>
          </a:prstGeom>
          <a:noFill/>
        </p:spPr>
        <p:txBody>
          <a:bodyPr wrap="square">
            <a:spAutoFit/>
          </a:bodyPr>
          <a:lstStyle/>
          <a:p>
            <a:pPr algn="just"/>
            <a:r>
              <a:rPr lang="es-CO" sz="2400" dirty="0">
                <a:solidFill>
                  <a:schemeClr val="bg1"/>
                </a:solidFill>
                <a:latin typeface="Work Sans" pitchFamily="2" charset="0"/>
              </a:rPr>
              <a:t>S</a:t>
            </a:r>
            <a:r>
              <a:rPr lang="es-CO" sz="2400" b="0" i="0" dirty="0">
                <a:solidFill>
                  <a:schemeClr val="bg1"/>
                </a:solidFill>
                <a:effectLst/>
                <a:latin typeface="Work Sans" pitchFamily="2" charset="0"/>
              </a:rPr>
              <a:t>olicitar informes, aclaraciones y explicaciones sobre el desarrollo de la ejecución contractual</a:t>
            </a:r>
            <a:r>
              <a:rPr lang="es-CO" sz="2400" dirty="0">
                <a:solidFill>
                  <a:schemeClr val="bg1"/>
                </a:solidFill>
                <a:latin typeface="Work Sans" pitchFamily="2" charset="0"/>
              </a:rPr>
              <a:t>.</a:t>
            </a:r>
          </a:p>
          <a:p>
            <a:pPr algn="just"/>
            <a:endParaRPr lang="es-CO" sz="2400" dirty="0">
              <a:solidFill>
                <a:schemeClr val="bg1"/>
              </a:solidFill>
              <a:latin typeface="Work Sans" pitchFamily="2" charset="0"/>
            </a:endParaRPr>
          </a:p>
          <a:p>
            <a:pPr algn="just"/>
            <a:r>
              <a:rPr lang="es-CO" sz="2400" b="0" i="0" dirty="0">
                <a:solidFill>
                  <a:schemeClr val="bg1"/>
                </a:solidFill>
                <a:effectLst/>
                <a:latin typeface="Work Sans" pitchFamily="2" charset="0"/>
              </a:rPr>
              <a:t>Mantener informada a la entidad contratante de los hechos o circunstancias que puedan constituir actos de corrupción tipificados como conductas punibles, o que puedan poner o pongan en riesgo el cumplimiento del contrato, o cuando tal incumplimiento se presente.</a:t>
            </a:r>
            <a:endParaRPr lang="es-ES" sz="2400" dirty="0">
              <a:solidFill>
                <a:schemeClr val="bg1"/>
              </a:solidFill>
              <a:latin typeface="Work Sans" pitchFamily="2" charset="0"/>
            </a:endParaRPr>
          </a:p>
        </p:txBody>
      </p:sp>
      <p:pic>
        <p:nvPicPr>
          <p:cNvPr id="3" name="Google Shape;63;p14">
            <a:extLst>
              <a:ext uri="{FF2B5EF4-FFF2-40B4-BE49-F238E27FC236}">
                <a16:creationId xmlns:a16="http://schemas.microsoft.com/office/drawing/2014/main" id="{16826D72-1F83-4696-892F-D3E2690E8FCB}"/>
              </a:ext>
            </a:extLst>
          </p:cNvPr>
          <p:cNvPicPr preferRelativeResize="0"/>
          <p:nvPr/>
        </p:nvPicPr>
        <p:blipFill>
          <a:blip r:embed="rId3">
            <a:alphaModFix/>
          </a:blip>
          <a:stretch>
            <a:fillRect/>
          </a:stretch>
        </p:blipFill>
        <p:spPr>
          <a:xfrm flipH="1">
            <a:off x="-35034" y="0"/>
            <a:ext cx="972766" cy="6857999"/>
          </a:xfrm>
          <a:prstGeom prst="rect">
            <a:avLst/>
          </a:prstGeom>
          <a:noFill/>
          <a:ln>
            <a:noFill/>
          </a:ln>
        </p:spPr>
      </p:pic>
      <p:pic>
        <p:nvPicPr>
          <p:cNvPr id="3074" name="Picture 2" descr="Supervisor De Obra, Diseño De Dibujo Ilustraciones Vectoriales ...">
            <a:extLst>
              <a:ext uri="{FF2B5EF4-FFF2-40B4-BE49-F238E27FC236}">
                <a16:creationId xmlns:a16="http://schemas.microsoft.com/office/drawing/2014/main" id="{05C65A5D-1C70-403E-AC30-B2DA9E40E0D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41171" y="1976106"/>
            <a:ext cx="2811279" cy="34793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5071722"/>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1 Rectángulo">
            <a:extLst>
              <a:ext uri="{FF2B5EF4-FFF2-40B4-BE49-F238E27FC236}">
                <a16:creationId xmlns:a16="http://schemas.microsoft.com/office/drawing/2014/main" id="{8E914CBE-7497-48D6-A30E-E65B6788E445}"/>
              </a:ext>
            </a:extLst>
          </p:cNvPr>
          <p:cNvSpPr/>
          <p:nvPr/>
        </p:nvSpPr>
        <p:spPr>
          <a:xfrm>
            <a:off x="1529475" y="196679"/>
            <a:ext cx="7036028" cy="11887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p>
            <a:pPr algn="ctr">
              <a:lnSpc>
                <a:spcPct val="90000"/>
              </a:lnSpc>
              <a:spcBef>
                <a:spcPct val="0"/>
              </a:spcBef>
              <a:spcAft>
                <a:spcPts val="600"/>
              </a:spcAft>
            </a:pPr>
            <a:r>
              <a:rPr lang="es-CO" sz="3200" b="1" dirty="0">
                <a:solidFill>
                  <a:schemeClr val="bg1"/>
                </a:solidFill>
                <a:latin typeface="Work Sans" pitchFamily="2" charset="0"/>
              </a:rPr>
              <a:t>CALIDADES DEL  INTERVENTOR O SUPERVISOR</a:t>
            </a:r>
            <a:endParaRPr lang="en-US" altLang="es-CO" sz="3200" b="1" dirty="0">
              <a:solidFill>
                <a:schemeClr val="bg1"/>
              </a:solidFill>
              <a:latin typeface="Work Sans" pitchFamily="2" charset="0"/>
            </a:endParaRPr>
          </a:p>
        </p:txBody>
      </p:sp>
      <p:sp>
        <p:nvSpPr>
          <p:cNvPr id="7" name="CuadroTexto 6">
            <a:extLst>
              <a:ext uri="{FF2B5EF4-FFF2-40B4-BE49-F238E27FC236}">
                <a16:creationId xmlns:a16="http://schemas.microsoft.com/office/drawing/2014/main" id="{BE485B80-6D72-49B4-9300-FE60D7C52978}"/>
              </a:ext>
            </a:extLst>
          </p:cNvPr>
          <p:cNvSpPr txBox="1"/>
          <p:nvPr/>
        </p:nvSpPr>
        <p:spPr>
          <a:xfrm>
            <a:off x="1529474" y="1658742"/>
            <a:ext cx="7036028" cy="4629037"/>
          </a:xfrm>
          <a:prstGeom prst="rect">
            <a:avLst/>
          </a:prstGeom>
        </p:spPr>
        <p:txBody>
          <a:bodyPr vert="horz" lIns="91440" tIns="45720" rIns="91440" bIns="45720" rtlCol="0">
            <a:noAutofit/>
          </a:bodyPr>
          <a:lstStyle/>
          <a:p>
            <a:pPr algn="just">
              <a:spcAft>
                <a:spcPts val="0"/>
              </a:spcAft>
            </a:pPr>
            <a:r>
              <a:rPr lang="es-ES_tradnl" sz="2000" dirty="0">
                <a:solidFill>
                  <a:srgbClr val="000000"/>
                </a:solidFill>
                <a:effectLst/>
                <a:latin typeface="Work Sans" pitchFamily="2" charset="0"/>
                <a:ea typeface="Times New Roman" panose="02020603050405020304" pitchFamily="18" charset="0"/>
                <a:cs typeface="Arial" panose="020B0604020202020204" pitchFamily="34" charset="0"/>
              </a:rPr>
              <a:t>El supervisor debe ser una persona idónea para desarrollar las labores propias de esta actividad, está encargado de vigilar y controlar, en forma permanente, que el contrato se ejecute cabal y oportunamente. </a:t>
            </a:r>
            <a:endParaRPr lang="es-ES" sz="2000" dirty="0">
              <a:effectLst/>
              <a:latin typeface="Arial" panose="020B0604020202020204" pitchFamily="34" charset="0"/>
              <a:ea typeface="Times New Roman" panose="02020603050405020304" pitchFamily="18" charset="0"/>
              <a:cs typeface="Times New Roman" panose="02020603050405020304" pitchFamily="18" charset="0"/>
            </a:endParaRPr>
          </a:p>
          <a:p>
            <a:pPr algn="just">
              <a:lnSpc>
                <a:spcPct val="107000"/>
              </a:lnSpc>
              <a:spcAft>
                <a:spcPts val="0"/>
              </a:spcAft>
            </a:pPr>
            <a:r>
              <a:rPr lang="es-ES" sz="2000" dirty="0">
                <a:solidFill>
                  <a:srgbClr val="000000"/>
                </a:solidFill>
                <a:effectLst/>
                <a:latin typeface="Work Sans" pitchFamily="2" charset="0"/>
                <a:ea typeface="Calibri" panose="020F0502020204030204" pitchFamily="34" charset="0"/>
                <a:cs typeface="Arial" panose="020B0604020202020204" pitchFamily="34" charset="0"/>
              </a:rPr>
              <a:t> </a:t>
            </a:r>
            <a:endParaRPr lang="es-ES"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2000" dirty="0">
                <a:solidFill>
                  <a:srgbClr val="000000"/>
                </a:solidFill>
                <a:effectLst/>
                <a:latin typeface="Work Sans" pitchFamily="2" charset="0"/>
                <a:ea typeface="Calibri" panose="020F0502020204030204" pitchFamily="34" charset="0"/>
                <a:cs typeface="Arial" panose="020B0604020202020204" pitchFamily="34" charset="0"/>
              </a:rPr>
              <a:t>La dependencia que solicita el contrato indicará qué funcionario cuenta con el perfil para ejercer la supervisión dependiendo la naturaleza del contrato, su objeto y complejidad.</a:t>
            </a:r>
            <a:endParaRPr lang="es-ES"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s-ES" sz="2000" dirty="0">
                <a:solidFill>
                  <a:srgbClr val="000000"/>
                </a:solidFill>
                <a:effectLst/>
                <a:latin typeface="Work Sans" pitchFamily="2" charset="0"/>
                <a:ea typeface="Calibri" panose="020F0502020204030204" pitchFamily="34" charset="0"/>
                <a:cs typeface="Arial" panose="020B0604020202020204" pitchFamily="34" charset="0"/>
              </a:rPr>
              <a:t>La designación del supervisor de un contrato o convenio se realizará desde la elaboración de los estudios o documentos previos, y en todo caso antes de la suscripción del acta de inicio </a:t>
            </a:r>
            <a:r>
              <a:rPr lang="es-CO" altLang="es-CO" sz="2000" dirty="0">
                <a:solidFill>
                  <a:schemeClr val="bg1"/>
                </a:solidFill>
                <a:latin typeface="Work Sans" pitchFamily="2" charset="0"/>
              </a:rPr>
              <a:t>os suscritos por el Ministerio.</a:t>
            </a:r>
          </a:p>
        </p:txBody>
      </p:sp>
      <p:pic>
        <p:nvPicPr>
          <p:cNvPr id="6" name="Google Shape;65;p14">
            <a:extLst>
              <a:ext uri="{FF2B5EF4-FFF2-40B4-BE49-F238E27FC236}">
                <a16:creationId xmlns:a16="http://schemas.microsoft.com/office/drawing/2014/main" id="{38F3F4E1-1452-42D9-B83E-74A6BC710C07}"/>
              </a:ext>
            </a:extLst>
          </p:cNvPr>
          <p:cNvPicPr preferRelativeResize="0"/>
          <p:nvPr/>
        </p:nvPicPr>
        <p:blipFill>
          <a:blip r:embed="rId2"/>
          <a:stretch>
            <a:fillRect/>
          </a:stretch>
        </p:blipFill>
        <p:spPr>
          <a:xfrm>
            <a:off x="8808099" y="5932765"/>
            <a:ext cx="3383901" cy="710028"/>
          </a:xfrm>
          <a:prstGeom prst="rect">
            <a:avLst/>
          </a:prstGeom>
          <a:noFill/>
        </p:spPr>
      </p:pic>
      <p:pic>
        <p:nvPicPr>
          <p:cNvPr id="2" name="Google Shape;63;p14">
            <a:extLst>
              <a:ext uri="{FF2B5EF4-FFF2-40B4-BE49-F238E27FC236}">
                <a16:creationId xmlns:a16="http://schemas.microsoft.com/office/drawing/2014/main" id="{0FD07098-0E6C-4651-B57F-AF97F81AEA85}"/>
              </a:ext>
            </a:extLst>
          </p:cNvPr>
          <p:cNvPicPr preferRelativeResize="0"/>
          <p:nvPr/>
        </p:nvPicPr>
        <p:blipFill>
          <a:blip r:embed="rId3">
            <a:alphaModFix/>
          </a:blip>
          <a:stretch>
            <a:fillRect/>
          </a:stretch>
        </p:blipFill>
        <p:spPr>
          <a:xfrm flipH="1">
            <a:off x="-35034" y="0"/>
            <a:ext cx="972766" cy="6857999"/>
          </a:xfrm>
          <a:prstGeom prst="rect">
            <a:avLst/>
          </a:prstGeom>
          <a:noFill/>
          <a:ln>
            <a:noFill/>
          </a:ln>
        </p:spPr>
      </p:pic>
      <p:pic>
        <p:nvPicPr>
          <p:cNvPr id="4098" name="Picture 2" descr="Razones para contratar un supervisor de obra – JA Constructores">
            <a:extLst>
              <a:ext uri="{FF2B5EF4-FFF2-40B4-BE49-F238E27FC236}">
                <a16:creationId xmlns:a16="http://schemas.microsoft.com/office/drawing/2014/main" id="{374CEC55-FEE9-4A78-89DB-9F4C53B2986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20988" y="2821577"/>
            <a:ext cx="3499819" cy="18230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64365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Google Shape;65;p14">
            <a:extLst>
              <a:ext uri="{FF2B5EF4-FFF2-40B4-BE49-F238E27FC236}">
                <a16:creationId xmlns:a16="http://schemas.microsoft.com/office/drawing/2014/main" id="{38F3F4E1-1452-42D9-B83E-74A6BC710C07}"/>
              </a:ext>
            </a:extLst>
          </p:cNvPr>
          <p:cNvPicPr preferRelativeResize="0"/>
          <p:nvPr/>
        </p:nvPicPr>
        <p:blipFill>
          <a:blip r:embed="rId2"/>
          <a:stretch>
            <a:fillRect/>
          </a:stretch>
        </p:blipFill>
        <p:spPr>
          <a:xfrm>
            <a:off x="8929039" y="5892927"/>
            <a:ext cx="2958161" cy="572898"/>
          </a:xfrm>
          <a:prstGeom prst="rect">
            <a:avLst/>
          </a:prstGeom>
          <a:noFill/>
        </p:spPr>
      </p:pic>
      <p:sp>
        <p:nvSpPr>
          <p:cNvPr id="3" name="1 Rectángulo">
            <a:extLst>
              <a:ext uri="{FF2B5EF4-FFF2-40B4-BE49-F238E27FC236}">
                <a16:creationId xmlns:a16="http://schemas.microsoft.com/office/drawing/2014/main" id="{E548B9A0-E237-4349-920D-1848C61A6B1C}"/>
              </a:ext>
            </a:extLst>
          </p:cNvPr>
          <p:cNvSpPr/>
          <p:nvPr/>
        </p:nvSpPr>
        <p:spPr>
          <a:xfrm>
            <a:off x="3508310" y="382070"/>
            <a:ext cx="6162028" cy="912441"/>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3200" b="1" i="0" u="none" strike="noStrike" cap="none" normalizeH="0" baseline="0" dirty="0">
                <a:ln>
                  <a:noFill/>
                </a:ln>
                <a:solidFill>
                  <a:schemeClr val="bg1"/>
                </a:solidFill>
                <a:effectLst/>
                <a:latin typeface="Work Sans" pitchFamily="2" charset="0"/>
              </a:rPr>
              <a:t>FUNCIONES</a:t>
            </a:r>
          </a:p>
        </p:txBody>
      </p:sp>
      <p:sp>
        <p:nvSpPr>
          <p:cNvPr id="5" name="Text Box 8">
            <a:extLst>
              <a:ext uri="{FF2B5EF4-FFF2-40B4-BE49-F238E27FC236}">
                <a16:creationId xmlns:a16="http://schemas.microsoft.com/office/drawing/2014/main" id="{438A3A54-B07C-4674-9B88-B5653B8074EC}"/>
              </a:ext>
            </a:extLst>
          </p:cNvPr>
          <p:cNvSpPr txBox="1">
            <a:spLocks noChangeArrowheads="1"/>
          </p:cNvSpPr>
          <p:nvPr/>
        </p:nvSpPr>
        <p:spPr bwMode="auto">
          <a:xfrm>
            <a:off x="1194318" y="1623949"/>
            <a:ext cx="8737277" cy="3939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s-CO" altLang="es-ES" sz="2500" dirty="0">
                <a:solidFill>
                  <a:srgbClr val="6600CC"/>
                </a:solidFill>
                <a:latin typeface="Albertus (W1)" pitchFamily="34" charset="0"/>
                <a:cs typeface="Arial" panose="020B0604020202020204" pitchFamily="34" charset="0"/>
              </a:rPr>
              <a:t>Funciones Administrativas:</a:t>
            </a:r>
            <a:r>
              <a:rPr lang="es-CO" altLang="es-ES" sz="2500" dirty="0">
                <a:latin typeface="Albertus (W1)" pitchFamily="34" charset="0"/>
                <a:cs typeface="Arial" panose="020B0604020202020204" pitchFamily="34" charset="0"/>
              </a:rPr>
              <a:t> El interventor o supervisor  efectuará el control sobre el cumplimiento de las diligencias de orden administrativo propias del contrato suscrito.</a:t>
            </a:r>
            <a:endParaRPr lang="es-ES" altLang="es-ES" sz="2500" dirty="0">
              <a:latin typeface="Albertus (W1)" pitchFamily="34" charset="0"/>
              <a:cs typeface="Arial" panose="020B0604020202020204" pitchFamily="34" charset="0"/>
            </a:endParaRPr>
          </a:p>
          <a:p>
            <a:pPr algn="just" eaLnBrk="1" hangingPunct="1"/>
            <a:r>
              <a:rPr lang="es-CO" altLang="es-ES" sz="2500" dirty="0">
                <a:solidFill>
                  <a:srgbClr val="6600CC"/>
                </a:solidFill>
                <a:latin typeface="Albertus (W1)" pitchFamily="34" charset="0"/>
                <a:cs typeface="Arial" panose="020B0604020202020204" pitchFamily="34" charset="0"/>
              </a:rPr>
              <a:t>Funciones Técnicas:</a:t>
            </a:r>
            <a:r>
              <a:rPr lang="es-CO" altLang="es-ES" sz="2500" dirty="0">
                <a:latin typeface="Albertus (W1)" pitchFamily="34" charset="0"/>
                <a:cs typeface="Arial" panose="020B0604020202020204" pitchFamily="34" charset="0"/>
              </a:rPr>
              <a:t> El interventor o supervisor efectuará el control y seguimiento del objeto contractual y verificará que cada uno de los procesos técnicos a cargo del contratista se adelanten de conformidad con las normas técnicas aplicables, que se cumplan con las especificaciones técnicas previstas, los planos, estudios y diseños, los cronogramas y presupuestos correspondientes.</a:t>
            </a:r>
            <a:endParaRPr lang="es-ES" altLang="es-ES" sz="2500" dirty="0">
              <a:latin typeface="Albertus (W1)" pitchFamily="34" charset="0"/>
              <a:cs typeface="Arial" panose="020B0604020202020204" pitchFamily="34" charset="0"/>
            </a:endParaRPr>
          </a:p>
        </p:txBody>
      </p:sp>
      <p:pic>
        <p:nvPicPr>
          <p:cNvPr id="9" name="Google Shape;63;p14">
            <a:extLst>
              <a:ext uri="{FF2B5EF4-FFF2-40B4-BE49-F238E27FC236}">
                <a16:creationId xmlns:a16="http://schemas.microsoft.com/office/drawing/2014/main" id="{759AE639-6B97-4663-86BB-6884DB86A07E}"/>
              </a:ext>
            </a:extLst>
          </p:cNvPr>
          <p:cNvPicPr preferRelativeResize="0"/>
          <p:nvPr/>
        </p:nvPicPr>
        <p:blipFill>
          <a:blip r:embed="rId3">
            <a:alphaModFix/>
          </a:blip>
          <a:stretch>
            <a:fillRect/>
          </a:stretch>
        </p:blipFill>
        <p:spPr>
          <a:xfrm flipH="1">
            <a:off x="-35034" y="0"/>
            <a:ext cx="972766" cy="6857999"/>
          </a:xfrm>
          <a:prstGeom prst="rect">
            <a:avLst/>
          </a:prstGeom>
          <a:noFill/>
          <a:ln>
            <a:noFill/>
          </a:ln>
        </p:spPr>
      </p:pic>
    </p:spTree>
    <p:extLst>
      <p:ext uri="{BB962C8B-B14F-4D97-AF65-F5344CB8AC3E}">
        <p14:creationId xmlns:p14="http://schemas.microsoft.com/office/powerpoint/2010/main" val="1125408066"/>
      </p:ext>
    </p:extLst>
  </p:cSld>
  <p:clrMapOvr>
    <a:masterClrMapping/>
  </p:clrMapOvr>
</p:sld>
</file>

<file path=ppt/theme/theme1.xml><?xml version="1.0" encoding="utf-8"?>
<a:theme xmlns:a="http://schemas.openxmlformats.org/drawingml/2006/main" name="Office Them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_dlc_DocId xmlns="ae9388c0-b1e2-40ea-b6a8-c51c7913cbd2">H7EN5MXTHQNV-662-3207</_dlc_DocId>
    <_dlc_DocIdUrl xmlns="ae9388c0-b1e2-40ea-b6a8-c51c7913cbd2">
      <Url>https://mng.mincultura.gov.co/prensa/noticias/_layouts/15/DocIdRedir.aspx?ID=H7EN5MXTHQNV-662-3207</Url>
      <Description>H7EN5MXTHQNV-662-3207</Description>
    </_dlc_DocIdUrl>
  </documentManagement>
</p:properties>
</file>

<file path=customXml/item2.xml><?xml version="1.0" encoding="utf-8"?>
<?mso-contentType ?>
<spe:Receivers xmlns:spe="http://schemas.microsoft.com/sharepoint/events"/>
</file>

<file path=customXml/item3.xml><?xml version="1.0" encoding="utf-8"?>
<ct:contentTypeSchema xmlns:ct="http://schemas.microsoft.com/office/2006/metadata/contentType" xmlns:ma="http://schemas.microsoft.com/office/2006/metadata/properties/metaAttributes" ct:_="" ma:_="" ma:contentTypeName="Documento" ma:contentTypeID="0x010100FDA341872286834AB0D54B93028EBD96" ma:contentTypeVersion="2" ma:contentTypeDescription="Crear nuevo documento." ma:contentTypeScope="" ma:versionID="dcdde9d637bf4a1adf4d5e56f2f474f4">
  <xsd:schema xmlns:xsd="http://www.w3.org/2001/XMLSchema" xmlns:xs="http://www.w3.org/2001/XMLSchema" xmlns:p="http://schemas.microsoft.com/office/2006/metadata/properties" xmlns:ns1="http://schemas.microsoft.com/sharepoint/v3" xmlns:ns2="ae9388c0-b1e2-40ea-b6a8-c51c7913cbd2" targetNamespace="http://schemas.microsoft.com/office/2006/metadata/properties" ma:root="true" ma:fieldsID="d0f0e5129732e54c1667a323f30384e6" ns1:_="" ns2:_="">
    <xsd:import namespace="http://schemas.microsoft.com/sharepoint/v3"/>
    <xsd:import namespace="ae9388c0-b1e2-40ea-b6a8-c51c7913cbd2"/>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Fecha de inicio programada" ma:internalName="PublishingStartDate">
      <xsd:simpleType>
        <xsd:restriction base="dms:Unknown"/>
      </xsd:simpleType>
    </xsd:element>
    <xsd:element name="PublishingExpirationDate" ma:index="9" nillable="true" ma:displayName="Fecha de finalización programada"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e9388c0-b1e2-40ea-b6a8-c51c7913cbd2" elementFormDefault="qualified">
    <xsd:import namespace="http://schemas.microsoft.com/office/2006/documentManagement/types"/>
    <xsd:import namespace="http://schemas.microsoft.com/office/infopath/2007/PartnerControls"/>
    <xsd:element name="_dlc_DocId" ma:index="10" nillable="true" ma:displayName="Valor de Id. de documento" ma:description="El valor del identificador de documento asignado a este elemento." ma:internalName="_dlc_DocId" ma:readOnly="true">
      <xsd:simpleType>
        <xsd:restriction base="dms:Text"/>
      </xsd:simpleType>
    </xsd:element>
    <xsd:element name="_dlc_DocIdUrl" ma:index="11" nillable="true" ma:displayName="Id. de documento" ma:description="Vínculo permanente a este documento."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B488765-4A3D-40BE-8412-7AAAB2246840}"/>
</file>

<file path=customXml/itemProps2.xml><?xml version="1.0" encoding="utf-8"?>
<ds:datastoreItem xmlns:ds="http://schemas.openxmlformats.org/officeDocument/2006/customXml" ds:itemID="{17CA5224-F2B8-4C7B-9E6C-C0A1543604F8}"/>
</file>

<file path=customXml/itemProps3.xml><?xml version="1.0" encoding="utf-8"?>
<ds:datastoreItem xmlns:ds="http://schemas.openxmlformats.org/officeDocument/2006/customXml" ds:itemID="{41E7F7EE-80BC-44CE-9561-5C706B8E55DE}"/>
</file>

<file path=customXml/itemProps4.xml><?xml version="1.0" encoding="utf-8"?>
<ds:datastoreItem xmlns:ds="http://schemas.openxmlformats.org/officeDocument/2006/customXml" ds:itemID="{31AFABA1-62F1-4469-A5FD-539774CEE1B7}"/>
</file>

<file path=docProps/app.xml><?xml version="1.0" encoding="utf-8"?>
<Properties xmlns="http://schemas.openxmlformats.org/officeDocument/2006/extended-properties" xmlns:vt="http://schemas.openxmlformats.org/officeDocument/2006/docPropsVTypes">
  <Template>Office Theme</Template>
  <TotalTime>259</TotalTime>
  <Words>1437</Words>
  <Application>Microsoft Office PowerPoint</Application>
  <PresentationFormat>Panorámica</PresentationFormat>
  <Paragraphs>94</Paragraphs>
  <Slides>20</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20</vt:i4>
      </vt:variant>
    </vt:vector>
  </HeadingPairs>
  <TitlesOfParts>
    <vt:vector size="28" baseType="lpstr">
      <vt:lpstr>Albertus (W1)</vt:lpstr>
      <vt:lpstr>Arial</vt:lpstr>
      <vt:lpstr>Calibri</vt:lpstr>
      <vt:lpstr>Calibri Light</vt:lpstr>
      <vt:lpstr>Times New Roman</vt:lpstr>
      <vt:lpstr>Wingdings</vt:lpstr>
      <vt:lpstr>Work Sans</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Edgar Genaldo Hernandez Romero</dc:creator>
  <cp:lastModifiedBy>Usuario de Windows</cp:lastModifiedBy>
  <cp:revision>20</cp:revision>
  <dcterms:created xsi:type="dcterms:W3CDTF">2020-07-27T17:41:43Z</dcterms:created>
  <dcterms:modified xsi:type="dcterms:W3CDTF">2021-03-24T15:57:36Z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0x010100FDA341872286834AB0D54B93028EBD96</vt:lpwstr>
  </property>
  <property fmtid="{D5CDD505-2E9C-101B-9397-08002B2CF9AE}" pid="3" name="_dlc_DocIdItemGuid">
    <vt:lpwstr>725b223e-3fab-4f78-9abc-f6557e8e85d3</vt:lpwstr>
  </property>
</Properties>
</file>