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13"/>
  </p:notesMasterIdLst>
  <p:sldIdLst>
    <p:sldId id="256" r:id="rId2"/>
    <p:sldId id="264" r:id="rId3"/>
    <p:sldId id="302" r:id="rId4"/>
    <p:sldId id="265" r:id="rId5"/>
    <p:sldId id="301" r:id="rId6"/>
    <p:sldId id="303" r:id="rId7"/>
    <p:sldId id="305" r:id="rId8"/>
    <p:sldId id="306" r:id="rId9"/>
    <p:sldId id="308" r:id="rId10"/>
    <p:sldId id="310" r:id="rId11"/>
    <p:sldId id="311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4660"/>
  </p:normalViewPr>
  <p:slideViewPr>
    <p:cSldViewPr>
      <p:cViewPr varScale="1">
        <p:scale>
          <a:sx n="75" d="100"/>
          <a:sy n="75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81C43-529F-4026-9097-9E145F862EBB}" type="datetimeFigureOut">
              <a:rPr lang="es-CO" smtClean="0"/>
              <a:t>8/04/2021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C9047-3F2D-48FD-AA54-5DA1249F6F7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8062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BC9047-3F2D-48FD-AA54-5DA1249F6F73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026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D0A1DD-B844-4665-8250-0FC448595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F23148-8CB3-4D7E-A2E6-2BAAF2B9AF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E13E0A-4F38-4BAA-9780-F37FBED0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2B3381-0CAE-4E4E-A7F0-B20D043C9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15446B-293E-43F0-9417-BB419B891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6E2D1F-8A8C-415D-9BE2-6E550228DBC9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70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070290-2C21-4A7B-A610-6CEDDA9DE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F71173-C729-4F9D-80B5-399AD74DB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84DA8A-9574-45E7-92CB-EDC9EA21B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6D4D31-BA20-48C5-B075-567F7364C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571090-364F-41C1-926B-954F4CEE9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3EB874-248E-48AA-8924-52C16784BFA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981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20A769E-6A4A-4AEC-A14E-D8953A9D10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D24E034-4E51-4D2F-8E55-293338A06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CAF078-901F-4EA4-B60D-FD448B9B5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9F6C70-2624-46A3-B30F-6396E944E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C5C883-0766-4939-A7A1-5AA65F778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BDCD7A-5BC8-43E0-8CE4-BE15B29C8A8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350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729C62-C45A-4B58-A1B9-42E9ABDE4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3F9971-3B1C-4407-A9A3-3AEE2A046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E8280B-602F-4076-9BA0-2E4B91394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25CD5C-0AC5-4823-A638-97F3F957D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5AFA4E-5122-49A7-A5F3-F13366EB6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B2345-C11A-418B-987D-F5551379260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16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70FBC8-E8B1-4E95-878E-D07292817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A6FAA7-31A4-4E36-AAD8-D6736DEA7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AFA175-5FE4-4BD4-BF37-C74EA7801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D9FCC2-9AD0-49F7-AF34-1DD534DC1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4A9E65-155A-4B90-98D1-DFF2E2EEB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86BD6-54FE-4D96-8F39-0BBF0894727B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85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E8DF2D-A761-4BAA-95E1-A6649E98B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6E7DAC-1D54-456A-8C2A-5AB7054794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ED6B40-B8E4-4449-AD9B-468D32408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E8EF0B-C0C5-4B80-A7D0-D67EBD027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307353-AC2B-4F2B-BD98-C053C8095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C0161C-D563-472C-8186-3D4C9AAFF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D9DF64-A3F6-4614-BE94-3478CB8EC873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0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60A1F-3C2E-4FF9-BCA3-AF9B4D00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7EEAF9-0A79-4142-ADBE-17BCA5998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0315D3-9C06-4059-83A5-634F5C104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87D48BA-F531-45E9-8EDD-7CE8393841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0879EF-10F3-4EC6-855A-D2355A6EDA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77FF839-1FC6-46F4-996F-11CFFFF7E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6C57354-B464-4234-9B5A-57B0357B1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51DD8D9-8FDB-46D4-9A26-D10FC0728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43D5A8-807C-45A0-9522-7036352E029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7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EE2FF4-9A08-4E48-B6DF-DF3136AD9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A41D57E-2CCA-4100-9319-8241E1625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026F603-89FD-446E-8076-01F7CBE9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6D23988-9309-4EC5-AA22-827AC21D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2CA00-8F83-4C46-9CF8-29A3A2C332E8}" type="slidenum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28119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9B4AEFE-E95C-4488-8099-0243DC88C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18525B9-AD61-40A0-9D67-825AADE15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74828E-1DC8-494B-BA47-C658D2CDA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E2A5C-EA0C-48C0-ACC1-C85A119D852D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28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5C8D61-8190-4999-828A-69FDC6C80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AA1862-F229-4823-80C6-F4937EFD3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BB1069F-E5DD-4CB5-A636-5F943A4C5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4541C8-BD6B-4121-833F-DBB1970E3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445F42-9DE8-4832-A441-E070BCAAA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FFB2D6-C3B3-4965-8D21-9C7FA684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BCE830-1BF4-4045-A8A2-DCED1B20CD57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1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0A6D04-5097-4133-B7C0-D44AFAC6E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C2A622-1FAA-4268-B0F6-76661414CA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52D802-0922-41B5-9B06-7BC2BC5D9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EF0FD2-91BB-40BA-8235-475A05F87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78C6B2-5223-470F-80CC-20CC0583F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EAF05C-CD14-4F7C-B2CE-284E41D68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961F5-213F-41B3-BAB0-2665F9CD09E2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96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731AD2-9656-47B2-AC6E-7A01C841A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1374FA-33EA-4093-9F91-181BD0D4C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D72FE7-4026-42F8-A63C-C055D699E9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D96B4E-4581-4381-B3BE-CAC5A51BE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58BF6B-0413-4940-A5B0-D4B7A9BD4C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2CA00-8F83-4C46-9CF8-29A3A2C332E8}" type="slidenum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8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816290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052127" y="1882009"/>
            <a:ext cx="3604497" cy="1297115"/>
          </a:xfrm>
        </p:spPr>
        <p:txBody>
          <a:bodyPr anchor="t">
            <a:normAutofit/>
          </a:bodyPr>
          <a:lstStyle/>
          <a:p>
            <a:pPr algn="l"/>
            <a:r>
              <a:rPr lang="es-CO" sz="3800" b="1" dirty="0">
                <a:solidFill>
                  <a:srgbClr val="000000"/>
                </a:solidFill>
              </a:rPr>
              <a:t>PENSION SEGURA ABOGADOS</a:t>
            </a: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052127" y="3259461"/>
            <a:ext cx="3604268" cy="838831"/>
          </a:xfrm>
        </p:spPr>
        <p:txBody>
          <a:bodyPr anchor="b">
            <a:normAutofit/>
          </a:bodyPr>
          <a:lstStyle/>
          <a:p>
            <a:pPr algn="l"/>
            <a:r>
              <a:rPr lang="es-CO" sz="1600" b="1" dirty="0">
                <a:solidFill>
                  <a:srgbClr val="000000"/>
                </a:solidFill>
              </a:rPr>
              <a:t>ASESORIA INTEGRAL EN LABORAL Y SEGURIDAD SOCIAL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409865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69BFF8D7-8D8D-485B-A4C9-FAD1F4384A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52" y="3129034"/>
            <a:ext cx="3106320" cy="151433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4A241A0D-80F9-4571-965A-9E8F8C8B1287}"/>
              </a:ext>
            </a:extLst>
          </p:cNvPr>
          <p:cNvCxnSpPr/>
          <p:nvPr/>
        </p:nvCxnSpPr>
        <p:spPr>
          <a:xfrm>
            <a:off x="5067155" y="3284984"/>
            <a:ext cx="34714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294" y="6240301"/>
            <a:ext cx="499053" cy="49905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067155" y="6355057"/>
            <a:ext cx="3589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WWW.ABOGADOSPSA.COM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293" y="5587116"/>
            <a:ext cx="503931" cy="50618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5456382" y="5723964"/>
            <a:ext cx="3030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8008078  -  3208307889</a:t>
            </a:r>
          </a:p>
        </p:txBody>
      </p:sp>
    </p:spTree>
    <p:extLst>
      <p:ext uri="{BB962C8B-B14F-4D97-AF65-F5344CB8AC3E}">
        <p14:creationId xmlns:p14="http://schemas.microsoft.com/office/powerpoint/2010/main" val="83765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311411"/>
              </p:ext>
            </p:extLst>
          </p:nvPr>
        </p:nvGraphicFramePr>
        <p:xfrm>
          <a:off x="628650" y="1340768"/>
          <a:ext cx="7886700" cy="4669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endParaRPr lang="es-CO" dirty="0"/>
                    </a:p>
                    <a:p>
                      <a:pPr algn="ctr"/>
                      <a:r>
                        <a:rPr lang="es-CO" sz="2800" dirty="0">
                          <a:solidFill>
                            <a:schemeClr val="bg1"/>
                          </a:solidFill>
                          <a:latin typeface="Futura Lt BT"/>
                        </a:rPr>
                        <a:t>EJEMPLO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5771">
                <a:tc>
                  <a:txBody>
                    <a:bodyPr/>
                    <a:lstStyle/>
                    <a:p>
                      <a:endParaRPr lang="es-CO" dirty="0"/>
                    </a:p>
                    <a:p>
                      <a:pPr algn="just"/>
                      <a:r>
                        <a:rPr lang="es-CO" sz="2400" dirty="0"/>
                        <a:t>Andrés falleció el 16 de</a:t>
                      </a:r>
                      <a:r>
                        <a:rPr lang="es-CO" sz="2400" baseline="0" dirty="0"/>
                        <a:t> febrero de 2021 y había cotizado 50 semanas dentro de los tres años anteriores a la fecha de fallecimiento. Tenia un total de 600 semanas cotizadas durante toda su vida y un promedio de salarios cotizados durante los 10 últimos años  de $3.000.000. Por lo que el valor de la pensión de sobrevivencia para sus beneficiaria fue de:</a:t>
                      </a:r>
                    </a:p>
                    <a:p>
                      <a:pPr algn="just"/>
                      <a:endParaRPr lang="es-CO" sz="2400" baseline="0" dirty="0"/>
                    </a:p>
                    <a:p>
                      <a:pPr algn="just"/>
                      <a:r>
                        <a:rPr lang="es-CO" sz="2400" baseline="0" dirty="0"/>
                        <a:t>   </a:t>
                      </a:r>
                      <a:r>
                        <a:rPr lang="es-CO" sz="2400" b="1" baseline="0" dirty="0">
                          <a:solidFill>
                            <a:srgbClr val="FF0000"/>
                          </a:solidFill>
                        </a:rPr>
                        <a:t>IBL                  %         VALOR PENSION</a:t>
                      </a:r>
                    </a:p>
                    <a:p>
                      <a:pPr algn="just"/>
                      <a:r>
                        <a:rPr lang="es-CO" sz="2400" baseline="0" dirty="0"/>
                        <a:t>$3.000.000 * 49%  =  $1.470.0000</a:t>
                      </a:r>
                      <a:endParaRPr lang="es-CO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B2345-C11A-418B-987D-F5551379260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865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816290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052127" y="1882009"/>
            <a:ext cx="3604497" cy="1297115"/>
          </a:xfrm>
        </p:spPr>
        <p:txBody>
          <a:bodyPr anchor="t">
            <a:normAutofit/>
          </a:bodyPr>
          <a:lstStyle/>
          <a:p>
            <a:pPr algn="l"/>
            <a:r>
              <a:rPr lang="es-CO" sz="3800" b="1" dirty="0">
                <a:solidFill>
                  <a:srgbClr val="000000"/>
                </a:solidFill>
              </a:rPr>
              <a:t>PENSION SEGURA ABOGADOS</a:t>
            </a: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052127" y="3259461"/>
            <a:ext cx="3604268" cy="838831"/>
          </a:xfrm>
        </p:spPr>
        <p:txBody>
          <a:bodyPr anchor="b">
            <a:normAutofit/>
          </a:bodyPr>
          <a:lstStyle/>
          <a:p>
            <a:pPr algn="l"/>
            <a:r>
              <a:rPr lang="es-CO" sz="1600" b="1" dirty="0">
                <a:solidFill>
                  <a:srgbClr val="000000"/>
                </a:solidFill>
              </a:rPr>
              <a:t>ASESORIA INTEGRAL EN LABORAL Y SEGURIDAD SOCIAL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409865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69BFF8D7-8D8D-485B-A4C9-FAD1F4384A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52" y="3129034"/>
            <a:ext cx="3106320" cy="151433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4A241A0D-80F9-4571-965A-9E8F8C8B1287}"/>
              </a:ext>
            </a:extLst>
          </p:cNvPr>
          <p:cNvCxnSpPr/>
          <p:nvPr/>
        </p:nvCxnSpPr>
        <p:spPr>
          <a:xfrm>
            <a:off x="5067155" y="3284984"/>
            <a:ext cx="34714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294" y="6240301"/>
            <a:ext cx="499053" cy="49905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067155" y="6355057"/>
            <a:ext cx="3589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WWW.ABOGADOSPSA.COM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293" y="5587116"/>
            <a:ext cx="503931" cy="50618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5456382" y="5723964"/>
            <a:ext cx="3030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8008078  -  3208307889</a:t>
            </a:r>
          </a:p>
        </p:txBody>
      </p:sp>
    </p:spTree>
    <p:extLst>
      <p:ext uri="{BB962C8B-B14F-4D97-AF65-F5344CB8AC3E}">
        <p14:creationId xmlns:p14="http://schemas.microsoft.com/office/powerpoint/2010/main" val="263266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701" y="2439143"/>
            <a:ext cx="8178799" cy="2017581"/>
          </a:xfrm>
        </p:spPr>
        <p:txBody>
          <a:bodyPr>
            <a:normAutofit lnSpcReduction="10000"/>
          </a:bodyPr>
          <a:lstStyle/>
          <a:p>
            <a:endParaRPr lang="es-CO" sz="1700" dirty="0"/>
          </a:p>
          <a:p>
            <a:endParaRPr lang="es-CO" sz="1700" dirty="0"/>
          </a:p>
          <a:p>
            <a:pPr algn="ctr"/>
            <a:r>
              <a:rPr lang="es-CO" sz="4800" b="1" dirty="0">
                <a:latin typeface="Times New Roman" charset="0"/>
              </a:rPr>
              <a:t>LOS REGIMENES PENSIONALES</a:t>
            </a:r>
            <a:endParaRPr lang="es-ES" sz="4800" b="1" dirty="0">
              <a:latin typeface="Times New Roman" charset="0"/>
            </a:endParaRPr>
          </a:p>
          <a:p>
            <a:endParaRPr lang="es-CO" sz="1700" dirty="0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08801" y="2200695"/>
            <a:ext cx="645368" cy="48402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400197" y="1502156"/>
            <a:ext cx="2532832" cy="954774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628518" y="5230015"/>
            <a:ext cx="2017580" cy="760545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60240" y="5789405"/>
            <a:ext cx="485578" cy="364184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603999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A56B2345-C11A-418B-987D-F55513792608}" type="slidenum">
              <a:rPr lang="en-US" smtClean="0"/>
              <a:pPr>
                <a:spcAft>
                  <a:spcPts val="600"/>
                </a:spcAft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05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603999" y="6356350"/>
            <a:ext cx="2057400" cy="365125"/>
          </a:xfr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A56B2345-C11A-418B-987D-F55513792608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1" name="Tabla 5">
            <a:extLst>
              <a:ext uri="{FF2B5EF4-FFF2-40B4-BE49-F238E27FC236}">
                <a16:creationId xmlns:a16="http://schemas.microsoft.com/office/drawing/2014/main" id="{028752BF-359A-4617-A0E5-5B26C9A7EA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351144"/>
              </p:ext>
            </p:extLst>
          </p:nvPr>
        </p:nvGraphicFramePr>
        <p:xfrm>
          <a:off x="628650" y="203200"/>
          <a:ext cx="7886700" cy="6178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9334">
                  <a:extLst>
                    <a:ext uri="{9D8B030D-6E8A-4147-A177-3AD203B41FA5}">
                      <a16:colId xmlns:a16="http://schemas.microsoft.com/office/drawing/2014/main" val="78462081"/>
                    </a:ext>
                  </a:extLst>
                </a:gridCol>
                <a:gridCol w="4087366">
                  <a:extLst>
                    <a:ext uri="{9D8B030D-6E8A-4147-A177-3AD203B41FA5}">
                      <a16:colId xmlns:a16="http://schemas.microsoft.com/office/drawing/2014/main" val="541446432"/>
                    </a:ext>
                  </a:extLst>
                </a:gridCol>
              </a:tblGrid>
              <a:tr h="1209576"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REGIMEN DE PRIMA MEDIA CON PRESTACION DEFINIDA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REGIMEN DE AHORRO 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98510"/>
                  </a:ext>
                </a:extLst>
              </a:tr>
              <a:tr h="4968552">
                <a:tc>
                  <a:txBody>
                    <a:bodyPr/>
                    <a:lstStyle/>
                    <a:p>
                      <a:pPr marL="0" indent="0" eaLnBrk="1" fontAlgn="auto" hangingPunct="1">
                        <a:lnSpc>
                          <a:spcPct val="90000"/>
                        </a:lnSpc>
                        <a:spcAft>
                          <a:spcPts val="0"/>
                        </a:spcAft>
                        <a:buClr>
                          <a:srgbClr val="FF3399"/>
                        </a:buClr>
                        <a:buFont typeface="Wingdings" pitchFamily="2" charset="2"/>
                        <a:buNone/>
                        <a:defRPr/>
                      </a:pPr>
                      <a:endParaRPr lang="es-MX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Futura Lt BT" pitchFamily="34" charset="0"/>
                      </a:endParaRPr>
                    </a:p>
                    <a:p>
                      <a:pPr marL="274320" indent="-274320" eaLnBrk="1" fontAlgn="auto" hangingPunct="1">
                        <a:lnSpc>
                          <a:spcPct val="90000"/>
                        </a:lnSpc>
                        <a:spcAft>
                          <a:spcPts val="0"/>
                        </a:spcAft>
                        <a:buClr>
                          <a:srgbClr val="FF3399"/>
                        </a:buClr>
                        <a:buFont typeface="Wingdings" pitchFamily="2" charset="2"/>
                        <a:buChar char="§"/>
                        <a:defRPr/>
                      </a:pPr>
                      <a:r>
                        <a:rPr lang="es-MX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Futura Lt BT" pitchFamily="34" charset="0"/>
                        </a:rPr>
                        <a:t>Es administrado por COLPENSIONES.</a:t>
                      </a:r>
                    </a:p>
                    <a:p>
                      <a:pPr marL="0" indent="0" eaLnBrk="1" fontAlgn="auto" hangingPunct="1">
                        <a:lnSpc>
                          <a:spcPct val="90000"/>
                        </a:lnSpc>
                        <a:spcAft>
                          <a:spcPts val="0"/>
                        </a:spcAft>
                        <a:buClr>
                          <a:srgbClr val="FF3399"/>
                        </a:buClr>
                        <a:buFont typeface="Wingdings" pitchFamily="2" charset="2"/>
                        <a:buNone/>
                        <a:defRPr/>
                      </a:pPr>
                      <a:endParaRPr lang="es-MX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Futura Lt BT" pitchFamily="34" charset="0"/>
                      </a:endParaRPr>
                    </a:p>
                    <a:p>
                      <a:pPr marL="274320" marR="0" indent="-274320" algn="just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s-MX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Futura Lt BT" pitchFamily="34" charset="0"/>
                        </a:rPr>
                        <a:t>Los aportes de los afiliados constituyen un Fondo Común solidario.</a:t>
                      </a:r>
                      <a:r>
                        <a:rPr lang="es-CO" sz="2000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  <a:p>
                      <a:pPr marL="274320" marR="0" indent="-274320" algn="just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es-MX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Futura Lt BT" pitchFamily="34" charset="0"/>
                      </a:endParaRPr>
                    </a:p>
                    <a:p>
                      <a:pPr marL="274320" indent="-274320" algn="just" eaLnBrk="1" fontAlgn="auto" hangingPunct="1">
                        <a:lnSpc>
                          <a:spcPct val="90000"/>
                        </a:lnSpc>
                        <a:spcAft>
                          <a:spcPts val="0"/>
                        </a:spcAft>
                        <a:buClr>
                          <a:srgbClr val="FF3399"/>
                        </a:buClr>
                        <a:buFont typeface="Wingdings" pitchFamily="2" charset="2"/>
                        <a:buChar char="§"/>
                        <a:defRPr/>
                      </a:pPr>
                      <a:r>
                        <a:rPr lang="es-MX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Futura Lt BT" pitchFamily="34" charset="0"/>
                        </a:rPr>
                        <a:t>Es un Régimen de prima media con  Prestación Definida.</a:t>
                      </a:r>
                    </a:p>
                    <a:p>
                      <a:pPr marL="274320" indent="-274320" algn="just" eaLnBrk="1" fontAlgn="auto" hangingPunct="1">
                        <a:lnSpc>
                          <a:spcPct val="90000"/>
                        </a:lnSpc>
                        <a:spcAft>
                          <a:spcPts val="0"/>
                        </a:spcAft>
                        <a:buClr>
                          <a:srgbClr val="FF3399"/>
                        </a:buClr>
                        <a:buFont typeface="Wingdings" pitchFamily="2" charset="2"/>
                        <a:buChar char="§"/>
                        <a:defRPr/>
                      </a:pPr>
                      <a:endParaRPr lang="es-MX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Futura Lt BT" pitchFamily="34" charset="0"/>
                      </a:endParaRPr>
                    </a:p>
                    <a:p>
                      <a:pPr marL="274320" indent="-274320" algn="just" eaLnBrk="1" fontAlgn="auto" hangingPunct="1">
                        <a:lnSpc>
                          <a:spcPct val="90000"/>
                        </a:lnSpc>
                        <a:spcAft>
                          <a:spcPts val="0"/>
                        </a:spcAft>
                        <a:buClr>
                          <a:srgbClr val="FF3399"/>
                        </a:buClr>
                        <a:buNone/>
                        <a:defRPr/>
                      </a:pPr>
                      <a:endParaRPr lang="es-MX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Futura Lt BT" pitchFamily="34" charset="0"/>
                      </a:endParaRPr>
                    </a:p>
                    <a:p>
                      <a:pPr marL="274320" indent="-274320" algn="just" eaLnBrk="1" fontAlgn="auto" hangingPunct="1">
                        <a:lnSpc>
                          <a:spcPct val="90000"/>
                        </a:lnSpc>
                        <a:spcAft>
                          <a:spcPts val="0"/>
                        </a:spcAft>
                        <a:buClr>
                          <a:srgbClr val="FF3399"/>
                        </a:buClr>
                        <a:buFont typeface="Wingdings" pitchFamily="2" charset="2"/>
                        <a:buChar char="§"/>
                        <a:defRPr/>
                      </a:pPr>
                      <a:endParaRPr lang="es-MX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 eaLnBrk="1" fontAlgn="auto" hangingPunct="1">
                        <a:lnSpc>
                          <a:spcPct val="9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  <a:buFont typeface="Wingdings" pitchFamily="2" charset="2"/>
                        <a:buNone/>
                        <a:defRPr/>
                      </a:pP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74320" indent="-274320" algn="just" eaLnBrk="1" fontAlgn="auto" hangingPunct="1">
                        <a:lnSpc>
                          <a:spcPct val="9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  <a:buFont typeface="Wingdings" pitchFamily="2" charset="2"/>
                        <a:buChar char="§"/>
                        <a:defRPr/>
                      </a:pPr>
                      <a:r>
                        <a:rPr lang="es-MX" sz="2000" dirty="0">
                          <a:latin typeface="Arial" pitchFamily="34" charset="0"/>
                          <a:cs typeface="Arial" pitchFamily="34" charset="0"/>
                        </a:rPr>
                        <a:t>Es administrado únicamente por las </a:t>
                      </a:r>
                      <a:r>
                        <a:rPr lang="es-MX" sz="2000" b="1" dirty="0"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AFPS.</a:t>
                      </a:r>
                      <a:r>
                        <a:rPr lang="es-MX" sz="20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274320" indent="-274320" algn="just" eaLnBrk="1" fontAlgn="auto" hangingPunct="1">
                        <a:lnSpc>
                          <a:spcPct val="9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  <a:buFont typeface="Wingdings" pitchFamily="2" charset="2"/>
                        <a:buNone/>
                        <a:defRPr/>
                      </a:pP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74320" indent="-274320" algn="just" eaLnBrk="1" fontAlgn="auto" hangingPunct="1">
                        <a:lnSpc>
                          <a:spcPct val="9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  <a:buFont typeface="Wingdings" pitchFamily="2" charset="2"/>
                        <a:buChar char="§"/>
                        <a:defRPr/>
                      </a:pPr>
                      <a:r>
                        <a:rPr lang="es-MX" sz="2000" dirty="0">
                          <a:latin typeface="Arial" pitchFamily="34" charset="0"/>
                          <a:cs typeface="Arial" pitchFamily="34" charset="0"/>
                        </a:rPr>
                        <a:t>Esta basado en el ahorro individual. </a:t>
                      </a:r>
                      <a:r>
                        <a:rPr lang="es-MX" sz="2000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YO</a:t>
                      </a:r>
                      <a:r>
                        <a:rPr lang="es-MX" sz="2000" baseline="0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FINANCIO MI PENSION.</a:t>
                      </a:r>
                      <a:endParaRPr lang="es-MX" sz="2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74320" indent="-274320" algn="just" eaLnBrk="1" fontAlgn="auto" hangingPunct="1">
                        <a:lnSpc>
                          <a:spcPct val="9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  <a:buFont typeface="Wingdings" pitchFamily="2" charset="2"/>
                        <a:buNone/>
                        <a:defRPr/>
                      </a:pP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74320" indent="-274320" algn="just" eaLnBrk="1" fontAlgn="auto" hangingPunct="1">
                        <a:lnSpc>
                          <a:spcPct val="9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  <a:buFont typeface="Wingdings" pitchFamily="2" charset="2"/>
                        <a:buChar char="§"/>
                        <a:defRPr/>
                      </a:pPr>
                      <a:r>
                        <a:rPr lang="es-CO" sz="2000" dirty="0">
                          <a:latin typeface="Arial" pitchFamily="34" charset="0"/>
                          <a:cs typeface="Arial" pitchFamily="34" charset="0"/>
                        </a:rPr>
                        <a:t>El valor de la pensión depende del ahorro acumulado en la cuenta individual al momento de pensionarse</a:t>
                      </a:r>
                      <a:r>
                        <a:rPr lang="es-MX" sz="2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274320" indent="-274320" algn="just" eaLnBrk="1" fontAlgn="auto" hangingPunct="1">
                        <a:lnSpc>
                          <a:spcPct val="9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  <a:buFont typeface="Wingdings" pitchFamily="2" charset="2"/>
                        <a:buNone/>
                        <a:defRPr/>
                      </a:pPr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627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535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B2345-C11A-418B-987D-F5551379260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E49D830C-1D33-4A30-9D0F-8798355CA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563459"/>
              </p:ext>
            </p:extLst>
          </p:nvPr>
        </p:nvGraphicFramePr>
        <p:xfrm>
          <a:off x="683568" y="404665"/>
          <a:ext cx="7560840" cy="6112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>
                  <a:extLst>
                    <a:ext uri="{9D8B030D-6E8A-4147-A177-3AD203B41FA5}">
                      <a16:colId xmlns:a16="http://schemas.microsoft.com/office/drawing/2014/main" val="2924725892"/>
                    </a:ext>
                  </a:extLst>
                </a:gridCol>
                <a:gridCol w="3780420">
                  <a:extLst>
                    <a:ext uri="{9D8B030D-6E8A-4147-A177-3AD203B41FA5}">
                      <a16:colId xmlns:a16="http://schemas.microsoft.com/office/drawing/2014/main" val="4267684098"/>
                    </a:ext>
                  </a:extLst>
                </a:gridCol>
              </a:tblGrid>
              <a:tr h="662099">
                <a:tc>
                  <a:txBody>
                    <a:bodyPr/>
                    <a:lstStyle/>
                    <a:p>
                      <a:pPr algn="ctr"/>
                      <a:r>
                        <a:rPr lang="es-CO" sz="2400" dirty="0"/>
                        <a:t>PENSION VEJEZ  COLPENSIONES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400" dirty="0"/>
                        <a:t>PENSION VEJEZ FONDO PRIVADO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016002"/>
                  </a:ext>
                </a:extLst>
              </a:tr>
              <a:tr h="5289587">
                <a:tc>
                  <a:txBody>
                    <a:bodyPr/>
                    <a:lstStyle/>
                    <a:p>
                      <a:r>
                        <a:rPr lang="es-CO" sz="2400" dirty="0">
                          <a:latin typeface="Futura Lt BT"/>
                        </a:rPr>
                        <a:t>Edad: Hombre 62 años </a:t>
                      </a:r>
                    </a:p>
                    <a:p>
                      <a:r>
                        <a:rPr lang="es-CO" sz="2400" dirty="0">
                          <a:latin typeface="Futura Lt BT"/>
                        </a:rPr>
                        <a:t>            Mujer    57 años</a:t>
                      </a:r>
                    </a:p>
                    <a:p>
                      <a:endParaRPr lang="es-CO" sz="2400" dirty="0">
                        <a:latin typeface="Futura Lt BT"/>
                      </a:endParaRPr>
                    </a:p>
                    <a:p>
                      <a:r>
                        <a:rPr lang="es-CO" sz="2400" dirty="0">
                          <a:latin typeface="Futura Lt BT"/>
                        </a:rPr>
                        <a:t>Semanas: 1.300</a:t>
                      </a:r>
                    </a:p>
                    <a:p>
                      <a:endParaRPr lang="es-CO" sz="2400" dirty="0">
                        <a:latin typeface="Futura Lt BT"/>
                      </a:endParaRPr>
                    </a:p>
                    <a:p>
                      <a:r>
                        <a:rPr lang="es-CO" sz="2400" dirty="0">
                          <a:latin typeface="Futura Lt BT"/>
                        </a:rPr>
                        <a:t>Forma de liquidación: El IBL de los últimos 10 años y/o Toda la vida laboral.</a:t>
                      </a:r>
                    </a:p>
                    <a:p>
                      <a:endParaRPr lang="es-CO" sz="2400" dirty="0">
                        <a:latin typeface="Futura Lt BT"/>
                      </a:endParaRPr>
                    </a:p>
                    <a:p>
                      <a:r>
                        <a:rPr lang="es-CO" sz="2400" dirty="0">
                          <a:latin typeface="Futura Lt BT"/>
                        </a:rPr>
                        <a:t>Formula Decreciente.</a:t>
                      </a:r>
                    </a:p>
                    <a:p>
                      <a:r>
                        <a:rPr lang="es-CO" sz="2400" dirty="0">
                          <a:latin typeface="Futura Lt BT"/>
                        </a:rPr>
                        <a:t>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400" dirty="0">
                          <a:latin typeface="Futura Lt BT"/>
                        </a:rPr>
                        <a:t>Edad: No aplica.</a:t>
                      </a:r>
                    </a:p>
                    <a:p>
                      <a:r>
                        <a:rPr lang="es-CO" sz="2400" dirty="0">
                          <a:latin typeface="Futura Lt BT"/>
                        </a:rPr>
                        <a:t>Semanas: No aplica </a:t>
                      </a:r>
                    </a:p>
                    <a:p>
                      <a:endParaRPr lang="es-CO" sz="2400" dirty="0">
                        <a:latin typeface="Futura Lt BT"/>
                      </a:endParaRPr>
                    </a:p>
                    <a:p>
                      <a:r>
                        <a:rPr lang="es-CO" sz="2400" dirty="0">
                          <a:latin typeface="Futura Lt BT"/>
                        </a:rPr>
                        <a:t>Cuando</a:t>
                      </a:r>
                      <a:r>
                        <a:rPr lang="es-CO" sz="2400" baseline="0" dirty="0">
                          <a:latin typeface="Futura Lt BT"/>
                        </a:rPr>
                        <a:t> reúna suficiente c</a:t>
                      </a:r>
                      <a:r>
                        <a:rPr lang="es-CO" sz="2400" dirty="0">
                          <a:latin typeface="Futura Lt BT"/>
                        </a:rPr>
                        <a:t>apital</a:t>
                      </a:r>
                      <a:r>
                        <a:rPr lang="es-CO" sz="2400" baseline="0" dirty="0">
                          <a:latin typeface="Futura Lt BT"/>
                        </a:rPr>
                        <a:t> para pagarse su propia pensión</a:t>
                      </a:r>
                      <a:r>
                        <a:rPr lang="es-CO" sz="2400" dirty="0">
                          <a:latin typeface="Futura Lt BT"/>
                        </a:rPr>
                        <a:t>.</a:t>
                      </a:r>
                    </a:p>
                    <a:p>
                      <a:endParaRPr lang="es-CO" sz="2400" b="1" dirty="0">
                        <a:latin typeface="Futura Lt BT"/>
                      </a:endParaRPr>
                    </a:p>
                    <a:p>
                      <a:r>
                        <a:rPr lang="es-CO" sz="2400" b="1" dirty="0">
                          <a:latin typeface="Futura Lt BT"/>
                        </a:rPr>
                        <a:t>GARANTIA DE PENSION MINIMA</a:t>
                      </a:r>
                    </a:p>
                    <a:p>
                      <a:endParaRPr lang="es-CO" sz="2400" dirty="0">
                        <a:latin typeface="Futura Lt BT"/>
                      </a:endParaRPr>
                    </a:p>
                    <a:p>
                      <a:r>
                        <a:rPr lang="es-CO" sz="2400" dirty="0">
                          <a:latin typeface="Futura Lt BT"/>
                        </a:rPr>
                        <a:t>Edad: 57 – 62</a:t>
                      </a:r>
                    </a:p>
                    <a:p>
                      <a:r>
                        <a:rPr lang="es-CO" sz="2400" dirty="0">
                          <a:latin typeface="Futura Lt BT"/>
                        </a:rPr>
                        <a:t>Semanas: 1150</a:t>
                      </a:r>
                    </a:p>
                    <a:p>
                      <a:r>
                        <a:rPr lang="es-CO" sz="2400" dirty="0">
                          <a:latin typeface="Futura Lt BT"/>
                        </a:rPr>
                        <a:t>Valor Pensión: 1smmlv.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199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493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282117" y="-253670"/>
            <a:ext cx="137072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668730" y="422146"/>
            <a:ext cx="484026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7532611" y="655140"/>
            <a:ext cx="515604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7017482" y="0"/>
            <a:ext cx="2126518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152A413-A11B-478C-98CD-CF8CDCA85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03999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A56B2345-C11A-418B-987D-F55513792608}" type="slidenum">
              <a:rPr lang="en-US" sz="1200" smtClean="0"/>
              <a:pPr>
                <a:spcAft>
                  <a:spcPts val="600"/>
                </a:spcAft>
                <a:defRPr/>
              </a:pPr>
              <a:t>5</a:t>
            </a:fld>
            <a:endParaRPr lang="en-US" sz="120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982258" y="6115501"/>
            <a:ext cx="1120884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E59D808-F74F-427C-AE7B-EEDCC57F34F1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200000">
            <a:off x="2051720" y="-315417"/>
            <a:ext cx="5112567" cy="7560840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03060" y="6453143"/>
            <a:ext cx="611177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73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282117" y="-253670"/>
            <a:ext cx="137072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668730" y="422146"/>
            <a:ext cx="484026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7532611" y="655140"/>
            <a:ext cx="515604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7017482" y="0"/>
            <a:ext cx="2126518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8EC0D52-4F62-4720-8D20-1F2D4DBAB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03999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A56B2345-C11A-418B-987D-F55513792608}" type="slidenum">
              <a:rPr lang="en-US" sz="1200" smtClean="0"/>
              <a:pPr>
                <a:spcAft>
                  <a:spcPts val="600"/>
                </a:spcAft>
                <a:defRPr/>
              </a:pPr>
              <a:t>6</a:t>
            </a:fld>
            <a:endParaRPr lang="en-US" sz="1200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982258" y="6115501"/>
            <a:ext cx="1120884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2EFC5A0-3857-4E0B-BF7D-1203FADB54EA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1890319" y="62010"/>
            <a:ext cx="5040560" cy="6733983"/>
          </a:xfrm>
          <a:prstGeom prst="rect">
            <a:avLst/>
          </a:prstGeom>
          <a:ln>
            <a:noFill/>
          </a:ln>
        </p:spPr>
      </p:pic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03060" y="6453143"/>
            <a:ext cx="611177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52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B2345-C11A-418B-987D-F5551379260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E49D830C-1D33-4A30-9D0F-8798355CA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125284"/>
              </p:ext>
            </p:extLst>
          </p:nvPr>
        </p:nvGraphicFramePr>
        <p:xfrm>
          <a:off x="791580" y="136524"/>
          <a:ext cx="7560840" cy="74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>
                  <a:extLst>
                    <a:ext uri="{9D8B030D-6E8A-4147-A177-3AD203B41FA5}">
                      <a16:colId xmlns:a16="http://schemas.microsoft.com/office/drawing/2014/main" val="2924725892"/>
                    </a:ext>
                  </a:extLst>
                </a:gridCol>
                <a:gridCol w="3780420">
                  <a:extLst>
                    <a:ext uri="{9D8B030D-6E8A-4147-A177-3AD203B41FA5}">
                      <a16:colId xmlns:a16="http://schemas.microsoft.com/office/drawing/2014/main" val="4267684098"/>
                    </a:ext>
                  </a:extLst>
                </a:gridCol>
              </a:tblGrid>
              <a:tr h="701212">
                <a:tc>
                  <a:txBody>
                    <a:bodyPr/>
                    <a:lstStyle/>
                    <a:p>
                      <a:pPr algn="ctr"/>
                      <a:r>
                        <a:rPr lang="es-CO" sz="2400" dirty="0"/>
                        <a:t>PENSION INVALIDEZ</a:t>
                      </a:r>
                      <a:r>
                        <a:rPr lang="es-CO" sz="2400" baseline="0" dirty="0"/>
                        <a:t> </a:t>
                      </a:r>
                      <a:r>
                        <a:rPr lang="es-CO" sz="2400" dirty="0"/>
                        <a:t>COLPENSIONES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400" dirty="0"/>
                        <a:t>PENSION INVALIDEZ FONDO PRIVADO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016002"/>
                  </a:ext>
                </a:extLst>
              </a:tr>
              <a:tr h="5687608">
                <a:tc>
                  <a:txBody>
                    <a:bodyPr/>
                    <a:lstStyle/>
                    <a:p>
                      <a:r>
                        <a:rPr lang="es-CO" sz="2400" dirty="0">
                          <a:latin typeface="Futura Lt BT"/>
                        </a:rPr>
                        <a:t>Requisitos:</a:t>
                      </a:r>
                    </a:p>
                    <a:p>
                      <a:endParaRPr lang="es-CO" sz="2400" dirty="0">
                        <a:latin typeface="Futura Lt BT"/>
                      </a:endParaRPr>
                    </a:p>
                    <a:p>
                      <a:r>
                        <a:rPr lang="es-CO" sz="2400" dirty="0">
                          <a:latin typeface="Futura Lt BT"/>
                        </a:rPr>
                        <a:t>Condición: haber sido calificado invalido</a:t>
                      </a:r>
                      <a:r>
                        <a:rPr lang="es-CO" sz="2400" baseline="0" dirty="0">
                          <a:latin typeface="Futura Lt BT"/>
                        </a:rPr>
                        <a:t> </a:t>
                      </a:r>
                      <a:r>
                        <a:rPr lang="es-CO" sz="2400" dirty="0">
                          <a:latin typeface="Futura Lt BT"/>
                        </a:rPr>
                        <a:t>(perdida</a:t>
                      </a:r>
                      <a:r>
                        <a:rPr lang="es-CO" sz="2400" baseline="0" dirty="0">
                          <a:latin typeface="Futura Lt BT"/>
                        </a:rPr>
                        <a:t> de la capacidad física para laborar</a:t>
                      </a:r>
                      <a:r>
                        <a:rPr lang="es-CO" sz="2400" dirty="0">
                          <a:latin typeface="Futura Lt BT"/>
                        </a:rPr>
                        <a:t>  del 50% o mas).         </a:t>
                      </a:r>
                    </a:p>
                    <a:p>
                      <a:endParaRPr lang="es-CO" sz="2400" dirty="0">
                        <a:latin typeface="Futura Lt BT"/>
                      </a:endParaRPr>
                    </a:p>
                    <a:p>
                      <a:r>
                        <a:rPr lang="es-CO" sz="2400" dirty="0">
                          <a:latin typeface="Futura Lt BT"/>
                        </a:rPr>
                        <a:t>Semanas: 50 sem dentro</a:t>
                      </a:r>
                      <a:r>
                        <a:rPr lang="es-CO" sz="2400" baseline="0" dirty="0">
                          <a:latin typeface="Futura Lt BT"/>
                        </a:rPr>
                        <a:t> de los 3 años anteriores a la fecha de E.I.</a:t>
                      </a:r>
                    </a:p>
                    <a:p>
                      <a:endParaRPr lang="es-CO" sz="2400" baseline="0" dirty="0">
                        <a:latin typeface="Futura Lt BT"/>
                      </a:endParaRPr>
                    </a:p>
                    <a:p>
                      <a:r>
                        <a:rPr lang="es-CO" sz="2400" baseline="0" dirty="0">
                          <a:latin typeface="Futura Lt BT"/>
                        </a:rPr>
                        <a:t>Origen: común no tienen su origen en un A.T. o E.P..</a:t>
                      </a:r>
                      <a:endParaRPr lang="es-CO" sz="2400" dirty="0">
                        <a:latin typeface="Futura Lt BT"/>
                      </a:endParaRPr>
                    </a:p>
                    <a:p>
                      <a:endParaRPr lang="es-CO" sz="2400" dirty="0">
                        <a:latin typeface="Futura Lt BT"/>
                      </a:endParaRPr>
                    </a:p>
                    <a:p>
                      <a:endParaRPr lang="es-CO" sz="2400" dirty="0">
                        <a:latin typeface="Futura Lt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400" dirty="0">
                          <a:latin typeface="Futura Lt BT"/>
                        </a:rPr>
                        <a:t>IGUAL</a:t>
                      </a:r>
                      <a:r>
                        <a:rPr lang="es-CO" sz="2400" baseline="0" dirty="0">
                          <a:latin typeface="Futura Lt BT"/>
                        </a:rPr>
                        <a:t> QUE EN EL RPM</a:t>
                      </a:r>
                    </a:p>
                    <a:p>
                      <a:endParaRPr lang="es-CO" sz="2400" baseline="0" dirty="0">
                        <a:latin typeface="Futura Lt BT"/>
                      </a:endParaRPr>
                    </a:p>
                    <a:p>
                      <a:r>
                        <a:rPr lang="es-CO" sz="2400" dirty="0">
                          <a:latin typeface="Futura Lt BT"/>
                        </a:rPr>
                        <a:t>Monto</a:t>
                      </a:r>
                      <a:r>
                        <a:rPr lang="es-CO" sz="2400" baseline="0" dirty="0">
                          <a:latin typeface="Futura Lt BT"/>
                        </a:rPr>
                        <a:t> de la Pensión: </a:t>
                      </a:r>
                    </a:p>
                    <a:p>
                      <a:r>
                        <a:rPr lang="es-CO" sz="2400" baseline="0" dirty="0">
                          <a:latin typeface="Futura Lt BT"/>
                        </a:rPr>
                        <a:t> -Si el Grado de la Invalidez es entre el 50% al 65,99% se liquidara a partir del 45% del IBL.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aseline="0" dirty="0">
                          <a:latin typeface="Futura Lt BT"/>
                        </a:rPr>
                        <a:t>-Si el Grado de la Invalidez es = o superior al 66% se liquidara a partir del 54% del IBL. Hasta llegar al 75%,</a:t>
                      </a:r>
                    </a:p>
                    <a:p>
                      <a:endParaRPr lang="es-CO" sz="2400" dirty="0">
                        <a:latin typeface="Futura Lt B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199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42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5167169"/>
              </p:ext>
            </p:extLst>
          </p:nvPr>
        </p:nvGraphicFramePr>
        <p:xfrm>
          <a:off x="628650" y="1340768"/>
          <a:ext cx="7886700" cy="4669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endParaRPr lang="es-CO" dirty="0"/>
                    </a:p>
                    <a:p>
                      <a:pPr algn="ctr"/>
                      <a:r>
                        <a:rPr lang="es-CO" sz="2800" dirty="0">
                          <a:latin typeface="Futura Lt BT"/>
                        </a:rPr>
                        <a:t>EJEMPLO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5771">
                <a:tc>
                  <a:txBody>
                    <a:bodyPr/>
                    <a:lstStyle/>
                    <a:p>
                      <a:endParaRPr lang="es-CO" dirty="0"/>
                    </a:p>
                    <a:p>
                      <a:pPr algn="just"/>
                      <a:r>
                        <a:rPr lang="es-CO" sz="2400" dirty="0"/>
                        <a:t>Pedro fue calificado con una perdida</a:t>
                      </a:r>
                      <a:r>
                        <a:rPr lang="es-CO" sz="2400" baseline="0" dirty="0"/>
                        <a:t> de la capacidad laboral del 53% y cotizo 50 semanas dentro de los tres años anteriores a la fecha de estructuración de invalidez. Tenia un total de 500 semanas y un promedio de salarios cotizados durante los 10 últimos años  de $3.000.000. Por lo que el valor de su pensión fue de:</a:t>
                      </a:r>
                    </a:p>
                    <a:p>
                      <a:pPr algn="just"/>
                      <a:endParaRPr lang="es-CO" sz="2400" baseline="0" dirty="0"/>
                    </a:p>
                    <a:p>
                      <a:pPr algn="just"/>
                      <a:r>
                        <a:rPr lang="es-CO" sz="2400" baseline="0" dirty="0"/>
                        <a:t>   </a:t>
                      </a:r>
                      <a:r>
                        <a:rPr lang="es-CO" sz="2400" b="1" baseline="0" dirty="0">
                          <a:solidFill>
                            <a:srgbClr val="FF0000"/>
                          </a:solidFill>
                        </a:rPr>
                        <a:t>IBL                  %        VALOR PENSION</a:t>
                      </a:r>
                    </a:p>
                    <a:p>
                      <a:pPr algn="just"/>
                      <a:r>
                        <a:rPr lang="es-CO" sz="2400" baseline="0" dirty="0"/>
                        <a:t>$3.000.000 * 45%  = $1.350.0000</a:t>
                      </a:r>
                      <a:endParaRPr lang="es-CO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B2345-C11A-418B-987D-F5551379260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568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B2345-C11A-418B-987D-F5551379260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E49D830C-1D33-4A30-9D0F-8798355CA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03309"/>
              </p:ext>
            </p:extLst>
          </p:nvPr>
        </p:nvGraphicFramePr>
        <p:xfrm>
          <a:off x="683568" y="404665"/>
          <a:ext cx="7560840" cy="713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>
                  <a:extLst>
                    <a:ext uri="{9D8B030D-6E8A-4147-A177-3AD203B41FA5}">
                      <a16:colId xmlns:a16="http://schemas.microsoft.com/office/drawing/2014/main" val="2924725892"/>
                    </a:ext>
                  </a:extLst>
                </a:gridCol>
                <a:gridCol w="3780420">
                  <a:extLst>
                    <a:ext uri="{9D8B030D-6E8A-4147-A177-3AD203B41FA5}">
                      <a16:colId xmlns:a16="http://schemas.microsoft.com/office/drawing/2014/main" val="4267684098"/>
                    </a:ext>
                  </a:extLst>
                </a:gridCol>
              </a:tblGrid>
              <a:tr h="662099">
                <a:tc>
                  <a:txBody>
                    <a:bodyPr/>
                    <a:lstStyle/>
                    <a:p>
                      <a:pPr algn="ctr"/>
                      <a:r>
                        <a:rPr lang="es-CO" sz="2400" dirty="0"/>
                        <a:t>PENSION SOBREVIVENCIA</a:t>
                      </a:r>
                      <a:r>
                        <a:rPr lang="es-CO" sz="2400" baseline="0" dirty="0"/>
                        <a:t> </a:t>
                      </a:r>
                      <a:r>
                        <a:rPr lang="es-CO" sz="2400" dirty="0"/>
                        <a:t>COLPENSIONES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400" dirty="0"/>
                        <a:t>PENSION SOBREVIVENCIA FONDO PRIVADO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016002"/>
                  </a:ext>
                </a:extLst>
              </a:tr>
              <a:tr h="5289587">
                <a:tc>
                  <a:txBody>
                    <a:bodyPr/>
                    <a:lstStyle/>
                    <a:p>
                      <a:r>
                        <a:rPr lang="es-CO" sz="2400" dirty="0">
                          <a:latin typeface="Futura Lt BT"/>
                        </a:rPr>
                        <a:t>Prestación</a:t>
                      </a:r>
                      <a:r>
                        <a:rPr lang="es-CO" sz="2400" baseline="0" dirty="0">
                          <a:latin typeface="Futura Lt BT"/>
                        </a:rPr>
                        <a:t> económica que se reconoce a los beneficiarios de ley del afiliado y/o pensionado que ha fallecido,</a:t>
                      </a:r>
                      <a:endParaRPr lang="es-CO" sz="2400" dirty="0">
                        <a:latin typeface="Futura Lt BT"/>
                      </a:endParaRPr>
                    </a:p>
                    <a:p>
                      <a:endParaRPr lang="es-CO" sz="2400" dirty="0">
                        <a:latin typeface="Futura Lt BT"/>
                      </a:endParaRPr>
                    </a:p>
                    <a:p>
                      <a:r>
                        <a:rPr lang="es-CO" sz="2400" dirty="0">
                          <a:latin typeface="Futura Lt BT"/>
                        </a:rPr>
                        <a:t>Semanas: 50 sem dentro</a:t>
                      </a:r>
                      <a:r>
                        <a:rPr lang="es-CO" sz="2400" baseline="0" dirty="0">
                          <a:latin typeface="Futura Lt BT"/>
                        </a:rPr>
                        <a:t> de los 3 años anteriores a la fecha de fallecimiento.</a:t>
                      </a:r>
                    </a:p>
                    <a:p>
                      <a:endParaRPr lang="es-CO" sz="2400" baseline="0" dirty="0">
                        <a:latin typeface="Futura Lt BT"/>
                      </a:endParaRPr>
                    </a:p>
                    <a:p>
                      <a:r>
                        <a:rPr lang="es-CO" sz="2400" dirty="0">
                          <a:latin typeface="Futura Lt BT"/>
                        </a:rPr>
                        <a:t>Monto de la Sustitución pensional: el valor de la mesada que</a:t>
                      </a:r>
                      <a:r>
                        <a:rPr lang="es-CO" sz="2400" baseline="0" dirty="0">
                          <a:latin typeface="Futura Lt BT"/>
                        </a:rPr>
                        <a:t> venia disfrutando el pensionado.</a:t>
                      </a:r>
                      <a:endParaRPr lang="es-CO" sz="2400" dirty="0">
                        <a:latin typeface="Futura Lt BT"/>
                      </a:endParaRPr>
                    </a:p>
                    <a:p>
                      <a:endParaRPr lang="es-CO" sz="2400" dirty="0">
                        <a:latin typeface="Futura Lt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400" dirty="0">
                          <a:latin typeface="Futura Lt BT"/>
                        </a:rPr>
                        <a:t>IGUAL</a:t>
                      </a:r>
                      <a:r>
                        <a:rPr lang="es-CO" sz="2400" baseline="0" dirty="0">
                          <a:latin typeface="Futura Lt BT"/>
                        </a:rPr>
                        <a:t> QUE EN EL RPM</a:t>
                      </a:r>
                    </a:p>
                    <a:p>
                      <a:endParaRPr lang="es-CO" sz="2400" baseline="0" dirty="0">
                        <a:latin typeface="Futura Lt BT"/>
                      </a:endParaRPr>
                    </a:p>
                    <a:p>
                      <a:r>
                        <a:rPr lang="es-CO" sz="2400" dirty="0">
                          <a:latin typeface="Futura Lt BT"/>
                        </a:rPr>
                        <a:t>Monto</a:t>
                      </a:r>
                      <a:r>
                        <a:rPr lang="es-CO" sz="2400" baseline="0" dirty="0">
                          <a:latin typeface="Futura Lt BT"/>
                        </a:rPr>
                        <a:t> de la Pensión: </a:t>
                      </a:r>
                    </a:p>
                    <a:p>
                      <a:endParaRPr lang="es-CO" sz="2400" baseline="0" dirty="0">
                        <a:latin typeface="Futura Lt BT"/>
                      </a:endParaRPr>
                    </a:p>
                    <a:p>
                      <a:r>
                        <a:rPr lang="es-CO" sz="2400" baseline="0" dirty="0">
                          <a:latin typeface="Futura Lt BT"/>
                        </a:rPr>
                        <a:t> - Hasta las primeras 500 sem se liquidara a partir del 45% del IBL.</a:t>
                      </a:r>
                    </a:p>
                    <a:p>
                      <a:endParaRPr lang="es-CO" sz="2400" baseline="0" dirty="0">
                        <a:latin typeface="Futura Lt BT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aseline="0" dirty="0">
                          <a:latin typeface="Futura Lt BT"/>
                        </a:rPr>
                        <a:t>-Por cada 50 sem adicionales a las primeras 500 el % aumentara en un 2% hasta llegar a un tope max del 75%,</a:t>
                      </a:r>
                    </a:p>
                    <a:p>
                      <a:endParaRPr lang="es-CO" sz="2400" dirty="0">
                        <a:latin typeface="Futura Lt B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199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84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ae9388c0-b1e2-40ea-b6a8-c51c7913cbd2">H7EN5MXTHQNV-662-3206</_dlc_DocId>
    <_dlc_DocIdUrl xmlns="ae9388c0-b1e2-40ea-b6a8-c51c7913cbd2">
      <Url>https://mng.mincultura.gov.co/prensa/noticias/_layouts/15/DocIdRedir.aspx?ID=H7EN5MXTHQNV-662-3206</Url>
      <Description>H7EN5MXTHQNV-662-3206</Description>
    </_dlc_DocIdUrl>
  </documentManagement>
</p:properti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DA341872286834AB0D54B93028EBD96" ma:contentTypeVersion="2" ma:contentTypeDescription="Crear nuevo documento." ma:contentTypeScope="" ma:versionID="dcdde9d637bf4a1adf4d5e56f2f474f4">
  <xsd:schema xmlns:xsd="http://www.w3.org/2001/XMLSchema" xmlns:xs="http://www.w3.org/2001/XMLSchema" xmlns:p="http://schemas.microsoft.com/office/2006/metadata/properties" xmlns:ns1="http://schemas.microsoft.com/sharepoint/v3" xmlns:ns2="ae9388c0-b1e2-40ea-b6a8-c51c7913cbd2" targetNamespace="http://schemas.microsoft.com/office/2006/metadata/properties" ma:root="true" ma:fieldsID="d0f0e5129732e54c1667a323f30384e6" ns1:_="" ns2:_="">
    <xsd:import namespace="http://schemas.microsoft.com/sharepoint/v3"/>
    <xsd:import namespace="ae9388c0-b1e2-40ea-b6a8-c51c7913cbd2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388c0-b1e2-40ea-b6a8-c51c7913cbd2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1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F4D478-68F2-45C5-A943-E5034E76D6E0}"/>
</file>

<file path=customXml/itemProps2.xml><?xml version="1.0" encoding="utf-8"?>
<ds:datastoreItem xmlns:ds="http://schemas.openxmlformats.org/officeDocument/2006/customXml" ds:itemID="{6355584C-E457-4E40-91FF-454BB4D6C34C}"/>
</file>

<file path=customXml/itemProps3.xml><?xml version="1.0" encoding="utf-8"?>
<ds:datastoreItem xmlns:ds="http://schemas.openxmlformats.org/officeDocument/2006/customXml" ds:itemID="{68919AB4-C35E-4388-8418-D24457BB9AA2}"/>
</file>

<file path=customXml/itemProps4.xml><?xml version="1.0" encoding="utf-8"?>
<ds:datastoreItem xmlns:ds="http://schemas.openxmlformats.org/officeDocument/2006/customXml" ds:itemID="{2290A201-F042-4B5F-9E42-2BB87587997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</TotalTime>
  <Words>584</Words>
  <Application>Microsoft Office PowerPoint</Application>
  <PresentationFormat>Presentación en pantalla (4:3)</PresentationFormat>
  <Paragraphs>100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Futura Lt BT</vt:lpstr>
      <vt:lpstr>Times New Roman</vt:lpstr>
      <vt:lpstr>Wingdings</vt:lpstr>
      <vt:lpstr>Tema de Office</vt:lpstr>
      <vt:lpstr>PENSION SEGURA ABOGADOS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PENSION SEGURA ABOGADOS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PENSION SEGURA ABOGADOS</dc:title>
  <dc:creator>Jesus Herrera</dc:creator>
  <cp:lastModifiedBy>Usuario de Windows</cp:lastModifiedBy>
  <cp:revision>35</cp:revision>
  <dcterms:created xsi:type="dcterms:W3CDTF">2021-04-07T14:33:35Z</dcterms:created>
  <dcterms:modified xsi:type="dcterms:W3CDTF">2021-04-08T18:46:38Z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0x010100FDA341872286834AB0D54B93028EBD96</vt:lpwstr>
  </property>
  <property fmtid="{D5CDD505-2E9C-101B-9397-08002B2CF9AE}" pid="3" name="_dlc_DocIdItemGuid">
    <vt:lpwstr>507c2e1f-0d35-49c9-a1b0-498109698a21</vt:lpwstr>
  </property>
</Properties>
</file>