
<file path=[Content_Types].xml><?xml version="1.0" encoding="utf-8"?>
<Types xmlns="http://schemas.openxmlformats.org/package/2006/content-types">
  <Default Extension="mp3" ContentType="audio/mpeg"/>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Masters/slideMaster1.xml" ContentType="application/vnd.openxmlformats-officedocument.presentationml.slideMaster+xml"/>
  <Override PartName="/ppt/notesSlides/notesSlide26.xml" ContentType="application/vnd.openxmlformats-officedocument.presentationml.notesSlide+xml"/>
  <Override PartName="/ppt/notesSlides/notesSlide19.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29.xml" ContentType="application/vnd.openxmlformats-officedocument.presentationml.notesSlide+xml"/>
  <Override PartName="/ppt/notesSlides/notesSlide20.xml" ContentType="application/vnd.openxmlformats-officedocument.presentationml.notesSlide+xml"/>
  <Override PartName="/ppt/notesSlides/notesSlide16.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1.xml" ContentType="application/vnd.openxmlformats-officedocument.presentationml.notesSlide+xml"/>
  <Override PartName="/ppt/notesSlides/notesSlide27.xml" ContentType="application/vnd.openxmlformats-officedocument.presentationml.notesSlide+xml"/>
  <Override PartName="/ppt/notesSlides/notesSlide2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30.xml" ContentType="application/vnd.openxmlformats-officedocument.presentationml.notesSlide+xml"/>
  <Override PartName="/ppt/notesSlides/notesSlide11.xml" ContentType="application/vnd.openxmlformats-officedocument.presentationml.notesSlide+xml"/>
  <Override PartName="/ppt/notesSlides/notesSlide32.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7.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8.xml" ContentType="application/vnd.openxmlformats-officedocument.presentationml.notesSlide+xml"/>
  <Override PartName="/ppt/notesSlides/notesSlide18.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charts/chart2.xml" ContentType="application/vnd.openxmlformats-officedocument.drawingml.char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style2.xml" ContentType="application/vnd.ms-office.chartstyle+xml"/>
  <Override PartName="/ppt/charts/colors2.xml" ContentType="application/vnd.ms-office.chartcolorstyl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2"/>
  </p:notesMasterIdLst>
  <p:sldIdLst>
    <p:sldId id="295" r:id="rId2"/>
    <p:sldId id="260" r:id="rId3"/>
    <p:sldId id="325" r:id="rId4"/>
    <p:sldId id="298" r:id="rId5"/>
    <p:sldId id="1314" r:id="rId6"/>
    <p:sldId id="1254" r:id="rId7"/>
    <p:sldId id="1258" r:id="rId8"/>
    <p:sldId id="1260" r:id="rId9"/>
    <p:sldId id="1259" r:id="rId10"/>
    <p:sldId id="1303" r:id="rId11"/>
    <p:sldId id="1255" r:id="rId12"/>
    <p:sldId id="1235" r:id="rId13"/>
    <p:sldId id="1308" r:id="rId14"/>
    <p:sldId id="1213" r:id="rId15"/>
    <p:sldId id="475" r:id="rId16"/>
    <p:sldId id="1257" r:id="rId17"/>
    <p:sldId id="539" r:id="rId18"/>
    <p:sldId id="1311" r:id="rId19"/>
    <p:sldId id="476" r:id="rId20"/>
    <p:sldId id="1241" r:id="rId21"/>
    <p:sldId id="1237" r:id="rId22"/>
    <p:sldId id="1239" r:id="rId23"/>
    <p:sldId id="1312" r:id="rId24"/>
    <p:sldId id="1298" r:id="rId25"/>
    <p:sldId id="1320" r:id="rId26"/>
    <p:sldId id="1299" r:id="rId27"/>
    <p:sldId id="1288" r:id="rId28"/>
    <p:sldId id="1315" r:id="rId29"/>
    <p:sldId id="1304" r:id="rId30"/>
    <p:sldId id="1305" r:id="rId31"/>
    <p:sldId id="1306" r:id="rId32"/>
    <p:sldId id="1310" r:id="rId33"/>
    <p:sldId id="454" r:id="rId34"/>
    <p:sldId id="422" r:id="rId35"/>
    <p:sldId id="1307" r:id="rId36"/>
    <p:sldId id="1316" r:id="rId37"/>
    <p:sldId id="1318" r:id="rId38"/>
    <p:sldId id="1317" r:id="rId39"/>
    <p:sldId id="1323" r:id="rId40"/>
    <p:sldId id="300" r:id="rId41"/>
    <p:sldId id="313" r:id="rId42"/>
    <p:sldId id="279" r:id="rId43"/>
    <p:sldId id="257" r:id="rId44"/>
    <p:sldId id="294" r:id="rId45"/>
    <p:sldId id="1261" r:id="rId46"/>
    <p:sldId id="274" r:id="rId47"/>
    <p:sldId id="290" r:id="rId48"/>
    <p:sldId id="282" r:id="rId49"/>
    <p:sldId id="1292" r:id="rId50"/>
    <p:sldId id="277" r:id="rId51"/>
  </p:sldIdLst>
  <p:sldSz cx="17399000" cy="9702800"/>
  <p:notesSz cx="17399000" cy="97028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32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6505" autoAdjust="0"/>
  </p:normalViewPr>
  <p:slideViewPr>
    <p:cSldViewPr>
      <p:cViewPr varScale="1">
        <p:scale>
          <a:sx n="45" d="100"/>
          <a:sy n="45" d="100"/>
        </p:scale>
        <p:origin x="942" y="42"/>
      </p:cViewPr>
      <p:guideLst>
        <p:guide orient="horz" pos="2880"/>
        <p:guide pos="2160"/>
      </p:guideLst>
    </p:cSldViewPr>
  </p:slideViewPr>
  <p:notesTextViewPr>
    <p:cViewPr>
      <p:scale>
        <a:sx n="100" d="100"/>
        <a:sy n="100" d="100"/>
      </p:scale>
      <p:origin x="0" y="0"/>
    </p:cViewPr>
  </p:notesTextViewPr>
  <p:sorterViewPr>
    <p:cViewPr>
      <p:scale>
        <a:sx n="100" d="100"/>
        <a:sy n="100" d="100"/>
      </p:scale>
      <p:origin x="0" y="-422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8" Type="http://schemas.openxmlformats.org/officeDocument/2006/relationships/customXml" Target="../customXml/item2.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ustomXml" Target="../customXml/item3.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ustomXml" Target="../customXml/item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customXml" Target="../customXml/item4.xml"/></Relationships>
</file>

<file path=ppt/charts/_rels/chart1.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Wloaiza\Downloads\Anexo_ECP_19_percepcion-corrupcion%20(1).xls"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420290269382106"/>
          <c:y val="3.5004716678851709E-2"/>
          <c:w val="0.48451963256945901"/>
          <c:h val="0.91551703951130725"/>
        </c:manualLayout>
      </c:layout>
      <c:barChart>
        <c:barDir val="bar"/>
        <c:grouping val="clustered"/>
        <c:varyColors val="0"/>
        <c:ser>
          <c:idx val="0"/>
          <c:order val="0"/>
          <c:spPr>
            <a:solidFill>
              <a:srgbClr val="27AFB5"/>
            </a:solidFill>
            <a:ln>
              <a:noFill/>
            </a:ln>
            <a:effectLst/>
          </c:spPr>
          <c:invertIfNegative val="0"/>
          <c:dPt>
            <c:idx val="8"/>
            <c:invertIfNegative val="0"/>
            <c:bubble3D val="0"/>
            <c:spPr>
              <a:solidFill>
                <a:srgbClr val="FFC000"/>
              </a:solidFill>
              <a:ln>
                <a:noFill/>
              </a:ln>
              <a:effectLst/>
            </c:spPr>
            <c:extLst>
              <c:ext xmlns:c16="http://schemas.microsoft.com/office/drawing/2014/chart" uri="{C3380CC4-5D6E-409C-BE32-E72D297353CC}">
                <c16:uniqueId val="{00000001-F8BB-4117-8B31-5ED6792E7C80}"/>
              </c:ext>
            </c:extLst>
          </c:dPt>
          <c:dLbls>
            <c:spPr>
              <a:noFill/>
              <a:ln>
                <a:noFill/>
              </a:ln>
              <a:effectLst/>
            </c:spPr>
            <c:txPr>
              <a:bodyPr rot="0" spcFirstLastPara="1" vertOverflow="ellipsis" vert="horz" wrap="square" anchor="ctr" anchorCtr="1"/>
              <a:lstStyle/>
              <a:p>
                <a:pPr>
                  <a:defRPr sz="24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Hoja2!$A$2:$A$10</c:f>
              <c:strCache>
                <c:ptCount val="9"/>
                <c:pt idx="0">
                  <c:v>Complejidad en los trámites</c:v>
                </c:pt>
                <c:pt idx="1">
                  <c:v>Presión del superior inmediato</c:v>
                </c:pt>
                <c:pt idx="2">
                  <c:v>Presión de los particulares sobre los directivos de la entidad</c:v>
                </c:pt>
                <c:pt idx="3">
                  <c:v>Falta de transparencia y acceso a la información</c:v>
                </c:pt>
                <c:pt idx="4">
                  <c:v>Vacio o falta de claridad en la legislación/ regulación/ procedimiento/ funciones</c:v>
                </c:pt>
                <c:pt idx="5">
                  <c:v>Falta de sanción</c:v>
                </c:pt>
                <c:pt idx="6">
                  <c:v>Bajos salarios</c:v>
                </c:pt>
                <c:pt idx="7">
                  <c:v>Falta de controles</c:v>
                </c:pt>
                <c:pt idx="8">
                  <c:v>Ausencia de valores éticos</c:v>
                </c:pt>
              </c:strCache>
            </c:strRef>
          </c:cat>
          <c:val>
            <c:numRef>
              <c:f>Hoja2!$B$2:$B$10</c:f>
              <c:numCache>
                <c:formatCode>0.0%</c:formatCode>
                <c:ptCount val="9"/>
                <c:pt idx="0">
                  <c:v>1.6000000000000004E-2</c:v>
                </c:pt>
                <c:pt idx="1">
                  <c:v>2.1999999999999999E-2</c:v>
                </c:pt>
                <c:pt idx="2">
                  <c:v>4.3999999999999997E-2</c:v>
                </c:pt>
                <c:pt idx="3">
                  <c:v>5.5000000000000007E-2</c:v>
                </c:pt>
                <c:pt idx="4">
                  <c:v>6.1000000000000006E-2</c:v>
                </c:pt>
                <c:pt idx="5">
                  <c:v>7.8000000000000014E-2</c:v>
                </c:pt>
                <c:pt idx="6">
                  <c:v>9.7000000000000003E-2</c:v>
                </c:pt>
                <c:pt idx="7">
                  <c:v>0.13700000000000001</c:v>
                </c:pt>
                <c:pt idx="8">
                  <c:v>0.39700000000000008</c:v>
                </c:pt>
              </c:numCache>
            </c:numRef>
          </c:val>
          <c:extLst>
            <c:ext xmlns:c16="http://schemas.microsoft.com/office/drawing/2014/chart" uri="{C3380CC4-5D6E-409C-BE32-E72D297353CC}">
              <c16:uniqueId val="{00000002-F8BB-4117-8B31-5ED6792E7C80}"/>
            </c:ext>
          </c:extLst>
        </c:ser>
        <c:dLbls>
          <c:showLegendKey val="0"/>
          <c:showVal val="1"/>
          <c:showCatName val="0"/>
          <c:showSerName val="0"/>
          <c:showPercent val="0"/>
          <c:showBubbleSize val="0"/>
        </c:dLbls>
        <c:gapWidth val="30"/>
        <c:axId val="178437120"/>
        <c:axId val="178782976"/>
      </c:barChart>
      <c:catAx>
        <c:axId val="178437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s-CO"/>
          </a:p>
        </c:txPr>
        <c:crossAx val="178782976"/>
        <c:crosses val="autoZero"/>
        <c:auto val="1"/>
        <c:lblAlgn val="ctr"/>
        <c:lblOffset val="100"/>
        <c:noMultiLvlLbl val="0"/>
      </c:catAx>
      <c:valAx>
        <c:axId val="178782976"/>
        <c:scaling>
          <c:orientation val="minMax"/>
        </c:scaling>
        <c:delete val="1"/>
        <c:axPos val="b"/>
        <c:numFmt formatCode="0.0%" sourceLinked="1"/>
        <c:majorTickMark val="none"/>
        <c:minorTickMark val="none"/>
        <c:tickLblPos val="none"/>
        <c:crossAx val="178437120"/>
        <c:crosses val="autoZero"/>
        <c:crossBetween val="between"/>
      </c:valAx>
      <c:spPr>
        <a:noFill/>
        <a:ln>
          <a:noFill/>
        </a:ln>
        <a:effectLst/>
      </c:spPr>
    </c:plotArea>
    <c:plotVisOnly val="1"/>
    <c:dispBlanksAs val="gap"/>
    <c:showDLblsOverMax val="0"/>
  </c:chart>
  <c:spPr>
    <a:noFill/>
    <a:ln>
      <a:noFill/>
    </a:ln>
    <a:effectLst/>
  </c:spPr>
  <c:txPr>
    <a:bodyPr/>
    <a:lstStyle/>
    <a:p>
      <a:pPr>
        <a:defRPr sz="2000"/>
      </a:pPr>
      <a:endParaRPr lang="es-C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1072671905516265"/>
          <c:y val="3.5587079826634622E-2"/>
          <c:w val="0.43415921852309874"/>
          <c:h val="0.92882584034673077"/>
        </c:manualLayout>
      </c:layout>
      <c:barChart>
        <c:barDir val="bar"/>
        <c:grouping val="clustered"/>
        <c:varyColors val="0"/>
        <c:ser>
          <c:idx val="0"/>
          <c:order val="0"/>
          <c:spPr>
            <a:solidFill>
              <a:srgbClr val="27AFB5"/>
            </a:solidFill>
            <a:ln>
              <a:noFill/>
            </a:ln>
            <a:effectLst/>
          </c:spPr>
          <c:invertIfNegative val="0"/>
          <c:dPt>
            <c:idx val="4"/>
            <c:invertIfNegative val="0"/>
            <c:bubble3D val="0"/>
            <c:spPr>
              <a:solidFill>
                <a:srgbClr val="FFC000"/>
              </a:solidFill>
              <a:ln>
                <a:noFill/>
              </a:ln>
              <a:effectLst/>
            </c:spPr>
            <c:extLst>
              <c:ext xmlns:c16="http://schemas.microsoft.com/office/drawing/2014/chart" uri="{C3380CC4-5D6E-409C-BE32-E72D297353CC}">
                <c16:uniqueId val="{00000002-E715-8A48-BDD9-8B01807C1E7D}"/>
              </c:ext>
            </c:extLst>
          </c:dPt>
          <c:dPt>
            <c:idx val="5"/>
            <c:invertIfNegative val="0"/>
            <c:bubble3D val="0"/>
            <c:spPr>
              <a:solidFill>
                <a:srgbClr val="FFC000"/>
              </a:solidFill>
              <a:ln>
                <a:noFill/>
              </a:ln>
              <a:effectLst/>
            </c:spPr>
            <c:extLst>
              <c:ext xmlns:c16="http://schemas.microsoft.com/office/drawing/2014/chart" uri="{C3380CC4-5D6E-409C-BE32-E72D297353CC}">
                <c16:uniqueId val="{00000001-E715-8A48-BDD9-8B01807C1E7D}"/>
              </c:ext>
            </c:extLst>
          </c:dPt>
          <c:dLbls>
            <c:spPr>
              <a:noFill/>
              <a:ln>
                <a:noFill/>
              </a:ln>
              <a:effectLst/>
            </c:spPr>
            <c:txPr>
              <a:bodyPr rot="0" spcFirstLastPara="1" vertOverflow="ellipsis" vert="horz" wrap="square" anchor="ctr" anchorCtr="1"/>
              <a:lstStyle/>
              <a:p>
                <a:pPr>
                  <a:defRPr sz="24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Hoja2!$F$27:$F$32</c:f>
              <c:strCache>
                <c:ptCount val="6"/>
                <c:pt idx="0">
                  <c:v>Presión de organizaciones criminales o grupos armados</c:v>
                </c:pt>
                <c:pt idx="1">
                  <c:v>Presión de particulares sobre las entidades públicas</c:v>
                </c:pt>
                <c:pt idx="2">
                  <c:v>Presión de actores políticos sobre las entidades públicas</c:v>
                </c:pt>
                <c:pt idx="3">
                  <c:v>Vacíos o falta de claridad en la legislación</c:v>
                </c:pt>
                <c:pt idx="4">
                  <c:v>Ausencia de valores éticos</c:v>
                </c:pt>
                <c:pt idx="5">
                  <c:v>Falta de sanción a los corruptos</c:v>
                </c:pt>
              </c:strCache>
            </c:strRef>
          </c:cat>
          <c:val>
            <c:numRef>
              <c:f>Hoja2!$G$27:$G$32</c:f>
              <c:numCache>
                <c:formatCode>0%</c:formatCode>
                <c:ptCount val="6"/>
                <c:pt idx="0">
                  <c:v>0.72</c:v>
                </c:pt>
                <c:pt idx="1">
                  <c:v>0.72099999999999997</c:v>
                </c:pt>
                <c:pt idx="2">
                  <c:v>0.75</c:v>
                </c:pt>
                <c:pt idx="3">
                  <c:v>0.80900000000000005</c:v>
                </c:pt>
                <c:pt idx="4">
                  <c:v>0.88400000000000001</c:v>
                </c:pt>
                <c:pt idx="5">
                  <c:v>0.94399999999999995</c:v>
                </c:pt>
              </c:numCache>
            </c:numRef>
          </c:val>
          <c:extLst>
            <c:ext xmlns:c16="http://schemas.microsoft.com/office/drawing/2014/chart" uri="{C3380CC4-5D6E-409C-BE32-E72D297353CC}">
              <c16:uniqueId val="{00000000-E715-8A48-BDD9-8B01807C1E7D}"/>
            </c:ext>
          </c:extLst>
        </c:ser>
        <c:dLbls>
          <c:showLegendKey val="0"/>
          <c:showVal val="1"/>
          <c:showCatName val="0"/>
          <c:showSerName val="0"/>
          <c:showPercent val="0"/>
          <c:showBubbleSize val="0"/>
        </c:dLbls>
        <c:gapWidth val="75"/>
        <c:axId val="530280239"/>
        <c:axId val="890674991"/>
      </c:barChart>
      <c:catAx>
        <c:axId val="53028023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s-CO"/>
          </a:p>
        </c:txPr>
        <c:crossAx val="890674991"/>
        <c:crosses val="autoZero"/>
        <c:auto val="1"/>
        <c:lblAlgn val="l"/>
        <c:lblOffset val="100"/>
        <c:noMultiLvlLbl val="0"/>
      </c:catAx>
      <c:valAx>
        <c:axId val="890674991"/>
        <c:scaling>
          <c:orientation val="minMax"/>
        </c:scaling>
        <c:delete val="1"/>
        <c:axPos val="b"/>
        <c:numFmt formatCode="0%" sourceLinked="1"/>
        <c:majorTickMark val="none"/>
        <c:minorTickMark val="none"/>
        <c:tickLblPos val="nextTo"/>
        <c:crossAx val="5302802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s-C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7539038" cy="485775"/>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9855200" y="0"/>
            <a:ext cx="7539038" cy="485775"/>
          </a:xfrm>
          <a:prstGeom prst="rect">
            <a:avLst/>
          </a:prstGeom>
        </p:spPr>
        <p:txBody>
          <a:bodyPr vert="horz" lIns="91440" tIns="45720" rIns="91440" bIns="45720" rtlCol="0"/>
          <a:lstStyle>
            <a:lvl1pPr algn="r">
              <a:defRPr sz="1200"/>
            </a:lvl1pPr>
          </a:lstStyle>
          <a:p>
            <a:fld id="{03E1EC0A-A3FB-40CC-A0FA-FD0E2843D685}" type="datetimeFigureOut">
              <a:rPr lang="es-CO" smtClean="0"/>
              <a:t>14/09/2021</a:t>
            </a:fld>
            <a:endParaRPr lang="es-CO"/>
          </a:p>
        </p:txBody>
      </p:sp>
      <p:sp>
        <p:nvSpPr>
          <p:cNvPr id="4" name="Marcador de imagen de diapositiva 3"/>
          <p:cNvSpPr>
            <a:spLocks noGrp="1" noRot="1" noChangeAspect="1"/>
          </p:cNvSpPr>
          <p:nvPr>
            <p:ph type="sldImg" idx="2"/>
          </p:nvPr>
        </p:nvSpPr>
        <p:spPr>
          <a:xfrm>
            <a:off x="5762625" y="1212850"/>
            <a:ext cx="5873750" cy="3275013"/>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1739900" y="4668838"/>
            <a:ext cx="13919200" cy="3821112"/>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9217025"/>
            <a:ext cx="7539038" cy="485775"/>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9855200" y="9217025"/>
            <a:ext cx="7539038" cy="485775"/>
          </a:xfrm>
          <a:prstGeom prst="rect">
            <a:avLst/>
          </a:prstGeom>
        </p:spPr>
        <p:txBody>
          <a:bodyPr vert="horz" lIns="91440" tIns="45720" rIns="91440" bIns="45720" rtlCol="0" anchor="b"/>
          <a:lstStyle>
            <a:lvl1pPr algn="r">
              <a:defRPr sz="1200"/>
            </a:lvl1pPr>
          </a:lstStyle>
          <a:p>
            <a:fld id="{BE45BD97-A1F6-4AF6-9C87-76E5A57348FD}" type="slidenum">
              <a:rPr lang="es-CO" smtClean="0"/>
              <a:t>‹Nº›</a:t>
            </a:fld>
            <a:endParaRPr lang="es-CO"/>
          </a:p>
        </p:txBody>
      </p:sp>
    </p:spTree>
    <p:extLst>
      <p:ext uri="{BB962C8B-B14F-4D97-AF65-F5344CB8AC3E}">
        <p14:creationId xmlns:p14="http://schemas.microsoft.com/office/powerpoint/2010/main" val="227596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495ef59f35_0_36:notes"/>
          <p:cNvSpPr>
            <a:spLocks noGrp="1" noRot="1" noChangeAspect="1"/>
          </p:cNvSpPr>
          <p:nvPr>
            <p:ph type="sldImg" idx="2"/>
          </p:nvPr>
        </p:nvSpPr>
        <p:spPr>
          <a:xfrm>
            <a:off x="355600" y="685800"/>
            <a:ext cx="61468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495ef59f35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25009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6:notes"/>
          <p:cNvSpPr>
            <a:spLocks noGrp="1" noRot="1" noChangeAspect="1"/>
          </p:cNvSpPr>
          <p:nvPr>
            <p:ph type="sldImg" idx="2"/>
          </p:nvPr>
        </p:nvSpPr>
        <p:spPr>
          <a:xfrm>
            <a:off x="355600" y="685800"/>
            <a:ext cx="61468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01881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6:notes"/>
          <p:cNvSpPr>
            <a:spLocks noGrp="1" noRot="1" noChangeAspect="1"/>
          </p:cNvSpPr>
          <p:nvPr>
            <p:ph type="sldImg" idx="2"/>
          </p:nvPr>
        </p:nvSpPr>
        <p:spPr>
          <a:xfrm>
            <a:off x="355600" y="685800"/>
            <a:ext cx="61468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3590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461050eefc_0_28:notes"/>
          <p:cNvSpPr>
            <a:spLocks noGrp="1" noRot="1" noChangeAspect="1"/>
          </p:cNvSpPr>
          <p:nvPr>
            <p:ph type="sldImg" idx="2"/>
          </p:nvPr>
        </p:nvSpPr>
        <p:spPr>
          <a:xfrm>
            <a:off x="355600" y="685800"/>
            <a:ext cx="61468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461050eefc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708844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461050eefc_0_28:notes"/>
          <p:cNvSpPr>
            <a:spLocks noGrp="1" noRot="1" noChangeAspect="1"/>
          </p:cNvSpPr>
          <p:nvPr>
            <p:ph type="sldImg" idx="2"/>
          </p:nvPr>
        </p:nvSpPr>
        <p:spPr>
          <a:xfrm>
            <a:off x="355600" y="685800"/>
            <a:ext cx="61468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461050eefc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261937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a:spLocks noGrp="1" noRot="1" noChangeAspect="1"/>
          </p:cNvSpPr>
          <p:nvPr>
            <p:ph type="sldImg" idx="2"/>
          </p:nvPr>
        </p:nvSpPr>
        <p:spPr>
          <a:xfrm>
            <a:off x="355600" y="685800"/>
            <a:ext cx="61468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 name="Google Shape;13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4068334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6:notes"/>
          <p:cNvSpPr>
            <a:spLocks noGrp="1" noRot="1" noChangeAspect="1"/>
          </p:cNvSpPr>
          <p:nvPr>
            <p:ph type="sldImg" idx="2"/>
          </p:nvPr>
        </p:nvSpPr>
        <p:spPr>
          <a:xfrm>
            <a:off x="355600" y="685800"/>
            <a:ext cx="61468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616742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6:notes"/>
          <p:cNvSpPr>
            <a:spLocks noGrp="1" noRot="1" noChangeAspect="1"/>
          </p:cNvSpPr>
          <p:nvPr>
            <p:ph type="sldImg" idx="2"/>
          </p:nvPr>
        </p:nvSpPr>
        <p:spPr>
          <a:xfrm>
            <a:off x="355600" y="685800"/>
            <a:ext cx="61468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777586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461050eefc_0_28:notes"/>
          <p:cNvSpPr>
            <a:spLocks noGrp="1" noRot="1" noChangeAspect="1"/>
          </p:cNvSpPr>
          <p:nvPr>
            <p:ph type="sldImg" idx="2"/>
          </p:nvPr>
        </p:nvSpPr>
        <p:spPr>
          <a:xfrm>
            <a:off x="355600" y="685800"/>
            <a:ext cx="61468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461050eefc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916803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461050eefc_0_28:notes"/>
          <p:cNvSpPr>
            <a:spLocks noGrp="1" noRot="1" noChangeAspect="1"/>
          </p:cNvSpPr>
          <p:nvPr>
            <p:ph type="sldImg" idx="2"/>
          </p:nvPr>
        </p:nvSpPr>
        <p:spPr>
          <a:xfrm>
            <a:off x="355600" y="685800"/>
            <a:ext cx="61468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461050eefc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506202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461050eefc_0_28:notes"/>
          <p:cNvSpPr>
            <a:spLocks noGrp="1" noRot="1" noChangeAspect="1"/>
          </p:cNvSpPr>
          <p:nvPr>
            <p:ph type="sldImg" idx="2"/>
          </p:nvPr>
        </p:nvSpPr>
        <p:spPr>
          <a:xfrm>
            <a:off x="355600" y="685800"/>
            <a:ext cx="61468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461050eefc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34207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2:notes"/>
          <p:cNvSpPr>
            <a:spLocks noGrp="1" noRot="1" noChangeAspect="1"/>
          </p:cNvSpPr>
          <p:nvPr>
            <p:ph type="sldImg" idx="2"/>
          </p:nvPr>
        </p:nvSpPr>
        <p:spPr>
          <a:xfrm>
            <a:off x="355600" y="685800"/>
            <a:ext cx="61468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 name="Google Shape;12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9507930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461050eefc_0_28:notes"/>
          <p:cNvSpPr>
            <a:spLocks noGrp="1" noRot="1" noChangeAspect="1"/>
          </p:cNvSpPr>
          <p:nvPr>
            <p:ph type="sldImg" idx="2"/>
          </p:nvPr>
        </p:nvSpPr>
        <p:spPr>
          <a:xfrm>
            <a:off x="355600" y="685800"/>
            <a:ext cx="61468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461050eefc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45683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6:notes"/>
          <p:cNvSpPr>
            <a:spLocks noGrp="1" noRot="1" noChangeAspect="1"/>
          </p:cNvSpPr>
          <p:nvPr>
            <p:ph type="sldImg" idx="2"/>
          </p:nvPr>
        </p:nvSpPr>
        <p:spPr>
          <a:xfrm>
            <a:off x="355600" y="685800"/>
            <a:ext cx="61468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584484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6:notes"/>
          <p:cNvSpPr>
            <a:spLocks noGrp="1" noRot="1" noChangeAspect="1"/>
          </p:cNvSpPr>
          <p:nvPr>
            <p:ph type="sldImg" idx="2"/>
          </p:nvPr>
        </p:nvSpPr>
        <p:spPr>
          <a:xfrm>
            <a:off x="355600" y="685800"/>
            <a:ext cx="61468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70232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6:notes"/>
          <p:cNvSpPr>
            <a:spLocks noGrp="1" noRot="1" noChangeAspect="1"/>
          </p:cNvSpPr>
          <p:nvPr>
            <p:ph type="sldImg" idx="2"/>
          </p:nvPr>
        </p:nvSpPr>
        <p:spPr>
          <a:xfrm>
            <a:off x="355600" y="685800"/>
            <a:ext cx="61468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674925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a:spLocks noGrp="1" noRot="1" noChangeAspect="1"/>
          </p:cNvSpPr>
          <p:nvPr>
            <p:ph type="sldImg" idx="2"/>
          </p:nvPr>
        </p:nvSpPr>
        <p:spPr>
          <a:xfrm>
            <a:off x="355600" y="685800"/>
            <a:ext cx="61468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 name="Google Shape;13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9152374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6:notes"/>
          <p:cNvSpPr>
            <a:spLocks noGrp="1" noRot="1" noChangeAspect="1"/>
          </p:cNvSpPr>
          <p:nvPr>
            <p:ph type="sldImg" idx="2"/>
          </p:nvPr>
        </p:nvSpPr>
        <p:spPr>
          <a:xfrm>
            <a:off x="355600" y="685800"/>
            <a:ext cx="61468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933189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6:notes"/>
          <p:cNvSpPr>
            <a:spLocks noGrp="1" noRot="1" noChangeAspect="1"/>
          </p:cNvSpPr>
          <p:nvPr>
            <p:ph type="sldImg" idx="2"/>
          </p:nvPr>
        </p:nvSpPr>
        <p:spPr>
          <a:xfrm>
            <a:off x="355600" y="685800"/>
            <a:ext cx="61468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33974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6:notes"/>
          <p:cNvSpPr>
            <a:spLocks noGrp="1" noRot="1" noChangeAspect="1"/>
          </p:cNvSpPr>
          <p:nvPr>
            <p:ph type="sldImg" idx="2"/>
          </p:nvPr>
        </p:nvSpPr>
        <p:spPr>
          <a:xfrm>
            <a:off x="355600" y="685800"/>
            <a:ext cx="61468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35675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a:spLocks noGrp="1" noRot="1" noChangeAspect="1"/>
          </p:cNvSpPr>
          <p:nvPr>
            <p:ph type="sldImg" idx="2"/>
          </p:nvPr>
        </p:nvSpPr>
        <p:spPr>
          <a:xfrm>
            <a:off x="355600" y="685800"/>
            <a:ext cx="61468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 name="Google Shape;13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1838115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461050eefc_0_28:notes"/>
          <p:cNvSpPr>
            <a:spLocks noGrp="1" noRot="1" noChangeAspect="1"/>
          </p:cNvSpPr>
          <p:nvPr>
            <p:ph type="sldImg" idx="2"/>
          </p:nvPr>
        </p:nvSpPr>
        <p:spPr>
          <a:xfrm>
            <a:off x="355600" y="685800"/>
            <a:ext cx="61468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461050eefc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85853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2:notes"/>
          <p:cNvSpPr>
            <a:spLocks noGrp="1" noRot="1" noChangeAspect="1"/>
          </p:cNvSpPr>
          <p:nvPr>
            <p:ph type="sldImg" idx="2"/>
          </p:nvPr>
        </p:nvSpPr>
        <p:spPr>
          <a:xfrm>
            <a:off x="355600" y="685800"/>
            <a:ext cx="61468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 name="Google Shape;12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0914451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461050eefc_0_28:notes"/>
          <p:cNvSpPr>
            <a:spLocks noGrp="1" noRot="1" noChangeAspect="1"/>
          </p:cNvSpPr>
          <p:nvPr>
            <p:ph type="sldImg" idx="2"/>
          </p:nvPr>
        </p:nvSpPr>
        <p:spPr>
          <a:xfrm>
            <a:off x="355600" y="685800"/>
            <a:ext cx="61468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461050eefc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499008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461050eefc_0_28:notes"/>
          <p:cNvSpPr>
            <a:spLocks noGrp="1" noRot="1" noChangeAspect="1"/>
          </p:cNvSpPr>
          <p:nvPr>
            <p:ph type="sldImg" idx="2"/>
          </p:nvPr>
        </p:nvSpPr>
        <p:spPr>
          <a:xfrm>
            <a:off x="355600" y="685800"/>
            <a:ext cx="61468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461050eefc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469110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461050eefc_0_28:notes"/>
          <p:cNvSpPr>
            <a:spLocks noGrp="1" noRot="1" noChangeAspect="1"/>
          </p:cNvSpPr>
          <p:nvPr>
            <p:ph type="sldImg" idx="2"/>
          </p:nvPr>
        </p:nvSpPr>
        <p:spPr>
          <a:xfrm>
            <a:off x="355600" y="685800"/>
            <a:ext cx="61468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461050eefc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67332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461050eefc_0_28:notes"/>
          <p:cNvSpPr>
            <a:spLocks noGrp="1" noRot="1" noChangeAspect="1"/>
          </p:cNvSpPr>
          <p:nvPr>
            <p:ph type="sldImg" idx="2"/>
          </p:nvPr>
        </p:nvSpPr>
        <p:spPr>
          <a:xfrm>
            <a:off x="355600" y="685800"/>
            <a:ext cx="61468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461050eefc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88593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461050eefc_0_28:notes"/>
          <p:cNvSpPr>
            <a:spLocks noGrp="1" noRot="1" noChangeAspect="1"/>
          </p:cNvSpPr>
          <p:nvPr>
            <p:ph type="sldImg" idx="2"/>
          </p:nvPr>
        </p:nvSpPr>
        <p:spPr>
          <a:xfrm>
            <a:off x="355600" y="685800"/>
            <a:ext cx="61468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461050eefc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just" fontAlgn="base"/>
            <a:r>
              <a:rPr lang="es-CO" b="0" dirty="0">
                <a:solidFill>
                  <a:srgbClr val="222222"/>
                </a:solidFill>
                <a:effectLst/>
                <a:latin typeface="Arial" panose="020B0604020202020204" pitchFamily="34" charset="0"/>
              </a:rPr>
              <a:t>Yo tengo un sueño de que un día esta nación se elevará y vivirá el verdadero significado de su credo: 'Creemos que estas verdades son evidentes: que todos los hombres son creados iguales'.</a:t>
            </a:r>
          </a:p>
          <a:p>
            <a:pPr algn="just" fontAlgn="base"/>
            <a:r>
              <a:rPr lang="es-CO" b="0" dirty="0">
                <a:solidFill>
                  <a:srgbClr val="222222"/>
                </a:solidFill>
                <a:effectLst/>
                <a:latin typeface="Arial" panose="020B0604020202020204" pitchFamily="34" charset="0"/>
              </a:rPr>
              <a:t>Yo tengo el sueño de que un día en las coloradas colinas de Georgia los hijos de los ex esclavos y los hijos de los ex propietarios de esclavos serán capaces de sentarse juntos en la mesa de la hermandad.</a:t>
            </a:r>
          </a:p>
          <a:p>
            <a:pPr algn="just" fontAlgn="base"/>
            <a:r>
              <a:rPr lang="es-CO" b="0" dirty="0">
                <a:solidFill>
                  <a:srgbClr val="222222"/>
                </a:solidFill>
                <a:effectLst/>
                <a:latin typeface="Arial" panose="020B0604020202020204" pitchFamily="34" charset="0"/>
              </a:rPr>
              <a:t>Yo tengo el sueño de que un día incluso el estado de Mississippi, un estado desierto, sofocado por el calor de la injusticia y la opresión, será transformado en un oasis de libertad y justicia.</a:t>
            </a:r>
          </a:p>
          <a:p>
            <a:pPr algn="just" fontAlgn="base"/>
            <a:r>
              <a:rPr lang="es-CO" b="0" dirty="0">
                <a:solidFill>
                  <a:srgbClr val="222222"/>
                </a:solidFill>
                <a:effectLst/>
                <a:latin typeface="Arial" panose="020B0604020202020204" pitchFamily="34" charset="0"/>
              </a:rPr>
              <a:t>Yo tengo el sueño de que mis cuatro hijos pequeños vivirán un día en una nación donde no serán juzgados por el color de su piel sino por el contenido de su carácter. ¡</a:t>
            </a:r>
            <a:r>
              <a:rPr lang="es-CO" b="1" dirty="0">
                <a:solidFill>
                  <a:srgbClr val="222222"/>
                </a:solidFill>
                <a:effectLst/>
                <a:latin typeface="inherit"/>
              </a:rPr>
              <a:t>Yo tengo un sueño hoy!</a:t>
            </a:r>
            <a:endParaRPr lang="es-CO" b="0" dirty="0">
              <a:solidFill>
                <a:srgbClr val="222222"/>
              </a:solidFill>
              <a:effectLst/>
              <a:latin typeface="Arial" panose="020B0604020202020204" pitchFamily="34" charset="0"/>
            </a:endParaRPr>
          </a:p>
          <a:p>
            <a:pPr algn="just" fontAlgn="base"/>
            <a:r>
              <a:rPr lang="es-CO" b="0" dirty="0">
                <a:solidFill>
                  <a:srgbClr val="222222"/>
                </a:solidFill>
                <a:effectLst/>
                <a:latin typeface="Arial" panose="020B0604020202020204" pitchFamily="34" charset="0"/>
              </a:rPr>
              <a:t>Yo tengo el sueño de que un día, allá en Alabama, con sus racistas despiadados, con un gobernador cuyos labios gotean con las palabras de la interposición y la anulación; un día allí mismo en Alabama, pequeños niños negros y pequeñas niñas negras serán capaces de unir sus manos con pequeños niños blancos y niñas blancas como hermanos y hermanas. ¡Yo tengo un sueño hoy!</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219107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461050eefc_0_28:notes"/>
          <p:cNvSpPr>
            <a:spLocks noGrp="1" noRot="1" noChangeAspect="1"/>
          </p:cNvSpPr>
          <p:nvPr>
            <p:ph type="sldImg" idx="2"/>
          </p:nvPr>
        </p:nvSpPr>
        <p:spPr>
          <a:xfrm>
            <a:off x="355600" y="685800"/>
            <a:ext cx="61468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461050eefc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437877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461050eefc_0_28:notes"/>
          <p:cNvSpPr>
            <a:spLocks noGrp="1" noRot="1" noChangeAspect="1"/>
          </p:cNvSpPr>
          <p:nvPr>
            <p:ph type="sldImg" idx="2"/>
          </p:nvPr>
        </p:nvSpPr>
        <p:spPr>
          <a:xfrm>
            <a:off x="355600" y="685800"/>
            <a:ext cx="61468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461050eefc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85775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461050eefc_0_28:notes"/>
          <p:cNvSpPr>
            <a:spLocks noGrp="1" noRot="1" noChangeAspect="1"/>
          </p:cNvSpPr>
          <p:nvPr>
            <p:ph type="sldImg" idx="2"/>
          </p:nvPr>
        </p:nvSpPr>
        <p:spPr>
          <a:xfrm>
            <a:off x="355600" y="685800"/>
            <a:ext cx="61468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461050eefc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165538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 name="Google Shape;13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018615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04925" y="3007868"/>
            <a:ext cx="14789150" cy="2037587"/>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609850" y="5433568"/>
            <a:ext cx="12179300" cy="24257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9/14/2021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os objetos" type="twoObj">
  <p:cSld name="Dos objetos">
    <p:bg>
      <p:bgPr>
        <a:solidFill>
          <a:srgbClr val="DCEAFB"/>
        </a:solidFill>
        <a:effectLst/>
      </p:bgPr>
    </p:bg>
    <p:spTree>
      <p:nvGrpSpPr>
        <p:cNvPr id="1" name="Shape 86"/>
        <p:cNvGrpSpPr/>
        <p:nvPr/>
      </p:nvGrpSpPr>
      <p:grpSpPr>
        <a:xfrm>
          <a:off x="0" y="0"/>
          <a:ext cx="0" cy="0"/>
          <a:chOff x="0" y="0"/>
          <a:chExt cx="0" cy="0"/>
        </a:xfrm>
      </p:grpSpPr>
      <p:sp>
        <p:nvSpPr>
          <p:cNvPr id="87" name="Google Shape;87;p13"/>
          <p:cNvSpPr txBox="1">
            <a:spLocks noGrp="1"/>
          </p:cNvSpPr>
          <p:nvPr>
            <p:ph type="body" idx="1"/>
          </p:nvPr>
        </p:nvSpPr>
        <p:spPr>
          <a:xfrm>
            <a:off x="12056238" y="4816686"/>
            <a:ext cx="4475333" cy="548966"/>
          </a:xfrm>
          <a:prstGeom prst="rect">
            <a:avLst/>
          </a:prstGeom>
          <a:noFill/>
          <a:ln>
            <a:noFill/>
          </a:ln>
        </p:spPr>
        <p:txBody>
          <a:bodyPr spcFirstLastPara="1" wrap="square" lIns="68575" tIns="34275" rIns="68575" bIns="34275" anchor="t" anchorCtr="0"/>
          <a:lstStyle>
            <a:lvl1pPr marL="862462" lvl="0" indent="-562996" algn="l">
              <a:lnSpc>
                <a:spcPct val="90000"/>
              </a:lnSpc>
              <a:spcBef>
                <a:spcPts val="1509"/>
              </a:spcBef>
              <a:spcAft>
                <a:spcPts val="0"/>
              </a:spcAft>
              <a:buClr>
                <a:srgbClr val="0054BC"/>
              </a:buClr>
              <a:buSzPts val="1100"/>
              <a:buFont typeface="Work Sans Light"/>
              <a:buChar char="•"/>
              <a:defRPr sz="2075">
                <a:solidFill>
                  <a:srgbClr val="0054BC"/>
                </a:solidFill>
                <a:latin typeface="Work Sans Light"/>
                <a:ea typeface="Work Sans Light"/>
                <a:cs typeface="Work Sans Light"/>
                <a:sym typeface="Work Sans Light"/>
              </a:defRPr>
            </a:lvl1pPr>
            <a:lvl2pPr marL="1724924" lvl="1" indent="-562996" algn="l">
              <a:lnSpc>
                <a:spcPct val="90000"/>
              </a:lnSpc>
              <a:spcBef>
                <a:spcPts val="755"/>
              </a:spcBef>
              <a:spcAft>
                <a:spcPts val="0"/>
              </a:spcAft>
              <a:buClr>
                <a:srgbClr val="0054BC"/>
              </a:buClr>
              <a:buSzPts val="1100"/>
              <a:buFont typeface="Work Sans Light"/>
              <a:buChar char="•"/>
              <a:defRPr sz="2075">
                <a:solidFill>
                  <a:srgbClr val="0054BC"/>
                </a:solidFill>
                <a:latin typeface="Work Sans Light"/>
                <a:ea typeface="Work Sans Light"/>
                <a:cs typeface="Work Sans Light"/>
                <a:sym typeface="Work Sans Light"/>
              </a:defRPr>
            </a:lvl2pPr>
            <a:lvl3pPr marL="2587386" lvl="2" indent="-562996" algn="l">
              <a:lnSpc>
                <a:spcPct val="90000"/>
              </a:lnSpc>
              <a:spcBef>
                <a:spcPts val="755"/>
              </a:spcBef>
              <a:spcAft>
                <a:spcPts val="0"/>
              </a:spcAft>
              <a:buClr>
                <a:srgbClr val="0054BC"/>
              </a:buClr>
              <a:buSzPts val="1100"/>
              <a:buFont typeface="Work Sans Light"/>
              <a:buChar char="•"/>
              <a:defRPr sz="2075">
                <a:solidFill>
                  <a:srgbClr val="0054BC"/>
                </a:solidFill>
                <a:latin typeface="Work Sans Light"/>
                <a:ea typeface="Work Sans Light"/>
                <a:cs typeface="Work Sans Light"/>
                <a:sym typeface="Work Sans Light"/>
              </a:defRPr>
            </a:lvl3pPr>
            <a:lvl4pPr marL="3449848" lvl="3" indent="-562996" algn="l">
              <a:lnSpc>
                <a:spcPct val="90000"/>
              </a:lnSpc>
              <a:spcBef>
                <a:spcPts val="755"/>
              </a:spcBef>
              <a:spcAft>
                <a:spcPts val="0"/>
              </a:spcAft>
              <a:buClr>
                <a:srgbClr val="0054BC"/>
              </a:buClr>
              <a:buSzPts val="1100"/>
              <a:buFont typeface="Work Sans Light"/>
              <a:buChar char="•"/>
              <a:defRPr sz="2075">
                <a:solidFill>
                  <a:srgbClr val="0054BC"/>
                </a:solidFill>
                <a:latin typeface="Work Sans Light"/>
                <a:ea typeface="Work Sans Light"/>
                <a:cs typeface="Work Sans Light"/>
                <a:sym typeface="Work Sans Light"/>
              </a:defRPr>
            </a:lvl4pPr>
            <a:lvl5pPr marL="4312310" lvl="4" indent="-562996" algn="l">
              <a:lnSpc>
                <a:spcPct val="90000"/>
              </a:lnSpc>
              <a:spcBef>
                <a:spcPts val="755"/>
              </a:spcBef>
              <a:spcAft>
                <a:spcPts val="0"/>
              </a:spcAft>
              <a:buClr>
                <a:srgbClr val="0054BC"/>
              </a:buClr>
              <a:buSzPts val="1100"/>
              <a:buFont typeface="Work Sans Light"/>
              <a:buChar char="•"/>
              <a:defRPr sz="2075">
                <a:solidFill>
                  <a:srgbClr val="0054BC"/>
                </a:solidFill>
                <a:latin typeface="Work Sans Light"/>
                <a:ea typeface="Work Sans Light"/>
                <a:cs typeface="Work Sans Light"/>
                <a:sym typeface="Work Sans Light"/>
              </a:defRPr>
            </a:lvl5pPr>
            <a:lvl6pPr marL="5174772" lvl="5" indent="-562996" algn="l">
              <a:lnSpc>
                <a:spcPct val="90000"/>
              </a:lnSpc>
              <a:spcBef>
                <a:spcPts val="755"/>
              </a:spcBef>
              <a:spcAft>
                <a:spcPts val="0"/>
              </a:spcAft>
              <a:buClr>
                <a:srgbClr val="0054BC"/>
              </a:buClr>
              <a:buSzPts val="1100"/>
              <a:buFont typeface="Work Sans Light"/>
              <a:buChar char="•"/>
              <a:defRPr sz="2075">
                <a:solidFill>
                  <a:srgbClr val="0054BC"/>
                </a:solidFill>
                <a:latin typeface="Work Sans Light"/>
                <a:ea typeface="Work Sans Light"/>
                <a:cs typeface="Work Sans Light"/>
                <a:sym typeface="Work Sans Light"/>
              </a:defRPr>
            </a:lvl6pPr>
            <a:lvl7pPr marL="6037235" lvl="6" indent="-562996" algn="l">
              <a:lnSpc>
                <a:spcPct val="90000"/>
              </a:lnSpc>
              <a:spcBef>
                <a:spcPts val="755"/>
              </a:spcBef>
              <a:spcAft>
                <a:spcPts val="0"/>
              </a:spcAft>
              <a:buClr>
                <a:srgbClr val="0054BC"/>
              </a:buClr>
              <a:buSzPts val="1100"/>
              <a:buFont typeface="Work Sans Light"/>
              <a:buChar char="•"/>
              <a:defRPr sz="2075">
                <a:solidFill>
                  <a:srgbClr val="0054BC"/>
                </a:solidFill>
                <a:latin typeface="Work Sans Light"/>
                <a:ea typeface="Work Sans Light"/>
                <a:cs typeface="Work Sans Light"/>
                <a:sym typeface="Work Sans Light"/>
              </a:defRPr>
            </a:lvl7pPr>
            <a:lvl8pPr marL="6899697" lvl="7" indent="-562996" algn="l">
              <a:lnSpc>
                <a:spcPct val="90000"/>
              </a:lnSpc>
              <a:spcBef>
                <a:spcPts val="755"/>
              </a:spcBef>
              <a:spcAft>
                <a:spcPts val="0"/>
              </a:spcAft>
              <a:buClr>
                <a:srgbClr val="0054BC"/>
              </a:buClr>
              <a:buSzPts val="1100"/>
              <a:buFont typeface="Work Sans Light"/>
              <a:buChar char="•"/>
              <a:defRPr sz="2075">
                <a:solidFill>
                  <a:srgbClr val="0054BC"/>
                </a:solidFill>
                <a:latin typeface="Work Sans Light"/>
                <a:ea typeface="Work Sans Light"/>
                <a:cs typeface="Work Sans Light"/>
                <a:sym typeface="Work Sans Light"/>
              </a:defRPr>
            </a:lvl8pPr>
            <a:lvl9pPr marL="7762159" lvl="8" indent="-562996" algn="l">
              <a:lnSpc>
                <a:spcPct val="90000"/>
              </a:lnSpc>
              <a:spcBef>
                <a:spcPts val="755"/>
              </a:spcBef>
              <a:spcAft>
                <a:spcPts val="0"/>
              </a:spcAft>
              <a:buClr>
                <a:srgbClr val="0054BC"/>
              </a:buClr>
              <a:buSzPts val="1100"/>
              <a:buFont typeface="Work Sans Light"/>
              <a:buChar char="•"/>
              <a:defRPr sz="2075">
                <a:solidFill>
                  <a:srgbClr val="0054BC"/>
                </a:solidFill>
                <a:latin typeface="Work Sans Light"/>
                <a:ea typeface="Work Sans Light"/>
                <a:cs typeface="Work Sans Light"/>
                <a:sym typeface="Work Sans Light"/>
              </a:defRPr>
            </a:lvl9pPr>
          </a:lstStyle>
          <a:p>
            <a:endParaRPr/>
          </a:p>
        </p:txBody>
      </p:sp>
      <p:sp>
        <p:nvSpPr>
          <p:cNvPr id="88" name="Google Shape;88;p13"/>
          <p:cNvSpPr txBox="1">
            <a:spLocks noGrp="1"/>
          </p:cNvSpPr>
          <p:nvPr>
            <p:ph type="body" idx="2"/>
          </p:nvPr>
        </p:nvSpPr>
        <p:spPr>
          <a:xfrm>
            <a:off x="7171046" y="4816686"/>
            <a:ext cx="4475333" cy="548966"/>
          </a:xfrm>
          <a:prstGeom prst="rect">
            <a:avLst/>
          </a:prstGeom>
          <a:noFill/>
          <a:ln>
            <a:noFill/>
          </a:ln>
        </p:spPr>
        <p:txBody>
          <a:bodyPr spcFirstLastPara="1" wrap="square" lIns="68575" tIns="34275" rIns="68575" bIns="34275" anchor="t" anchorCtr="0"/>
          <a:lstStyle>
            <a:lvl1pPr marL="862462" lvl="0" indent="-562996" algn="l">
              <a:lnSpc>
                <a:spcPct val="90000"/>
              </a:lnSpc>
              <a:spcBef>
                <a:spcPts val="1509"/>
              </a:spcBef>
              <a:spcAft>
                <a:spcPts val="0"/>
              </a:spcAft>
              <a:buClr>
                <a:srgbClr val="0054BC"/>
              </a:buClr>
              <a:buSzPts val="1100"/>
              <a:buFont typeface="Work Sans Light"/>
              <a:buChar char="•"/>
              <a:defRPr sz="2075">
                <a:solidFill>
                  <a:srgbClr val="0054BC"/>
                </a:solidFill>
                <a:latin typeface="Work Sans Light"/>
                <a:ea typeface="Work Sans Light"/>
                <a:cs typeface="Work Sans Light"/>
                <a:sym typeface="Work Sans Light"/>
              </a:defRPr>
            </a:lvl1pPr>
            <a:lvl2pPr marL="1724924" lvl="1" indent="-562996" algn="l">
              <a:lnSpc>
                <a:spcPct val="90000"/>
              </a:lnSpc>
              <a:spcBef>
                <a:spcPts val="755"/>
              </a:spcBef>
              <a:spcAft>
                <a:spcPts val="0"/>
              </a:spcAft>
              <a:buClr>
                <a:srgbClr val="0054BC"/>
              </a:buClr>
              <a:buSzPts val="1100"/>
              <a:buFont typeface="Work Sans Light"/>
              <a:buChar char="•"/>
              <a:defRPr sz="2075">
                <a:solidFill>
                  <a:srgbClr val="0054BC"/>
                </a:solidFill>
                <a:latin typeface="Work Sans Light"/>
                <a:ea typeface="Work Sans Light"/>
                <a:cs typeface="Work Sans Light"/>
                <a:sym typeface="Work Sans Light"/>
              </a:defRPr>
            </a:lvl2pPr>
            <a:lvl3pPr marL="2587386" lvl="2" indent="-562996" algn="l">
              <a:lnSpc>
                <a:spcPct val="90000"/>
              </a:lnSpc>
              <a:spcBef>
                <a:spcPts val="755"/>
              </a:spcBef>
              <a:spcAft>
                <a:spcPts val="0"/>
              </a:spcAft>
              <a:buClr>
                <a:srgbClr val="0054BC"/>
              </a:buClr>
              <a:buSzPts val="1100"/>
              <a:buFont typeface="Work Sans Light"/>
              <a:buChar char="•"/>
              <a:defRPr sz="2075">
                <a:solidFill>
                  <a:srgbClr val="0054BC"/>
                </a:solidFill>
                <a:latin typeface="Work Sans Light"/>
                <a:ea typeface="Work Sans Light"/>
                <a:cs typeface="Work Sans Light"/>
                <a:sym typeface="Work Sans Light"/>
              </a:defRPr>
            </a:lvl3pPr>
            <a:lvl4pPr marL="3449848" lvl="3" indent="-562996" algn="l">
              <a:lnSpc>
                <a:spcPct val="90000"/>
              </a:lnSpc>
              <a:spcBef>
                <a:spcPts val="755"/>
              </a:spcBef>
              <a:spcAft>
                <a:spcPts val="0"/>
              </a:spcAft>
              <a:buClr>
                <a:srgbClr val="0054BC"/>
              </a:buClr>
              <a:buSzPts val="1100"/>
              <a:buFont typeface="Work Sans Light"/>
              <a:buChar char="•"/>
              <a:defRPr sz="2075">
                <a:solidFill>
                  <a:srgbClr val="0054BC"/>
                </a:solidFill>
                <a:latin typeface="Work Sans Light"/>
                <a:ea typeface="Work Sans Light"/>
                <a:cs typeface="Work Sans Light"/>
                <a:sym typeface="Work Sans Light"/>
              </a:defRPr>
            </a:lvl4pPr>
            <a:lvl5pPr marL="4312310" lvl="4" indent="-562996" algn="l">
              <a:lnSpc>
                <a:spcPct val="90000"/>
              </a:lnSpc>
              <a:spcBef>
                <a:spcPts val="755"/>
              </a:spcBef>
              <a:spcAft>
                <a:spcPts val="0"/>
              </a:spcAft>
              <a:buClr>
                <a:srgbClr val="0054BC"/>
              </a:buClr>
              <a:buSzPts val="1100"/>
              <a:buFont typeface="Work Sans Light"/>
              <a:buChar char="•"/>
              <a:defRPr sz="2075">
                <a:solidFill>
                  <a:srgbClr val="0054BC"/>
                </a:solidFill>
                <a:latin typeface="Work Sans Light"/>
                <a:ea typeface="Work Sans Light"/>
                <a:cs typeface="Work Sans Light"/>
                <a:sym typeface="Work Sans Light"/>
              </a:defRPr>
            </a:lvl5pPr>
            <a:lvl6pPr marL="5174772" lvl="5" indent="-562996" algn="l">
              <a:lnSpc>
                <a:spcPct val="90000"/>
              </a:lnSpc>
              <a:spcBef>
                <a:spcPts val="755"/>
              </a:spcBef>
              <a:spcAft>
                <a:spcPts val="0"/>
              </a:spcAft>
              <a:buClr>
                <a:srgbClr val="0054BC"/>
              </a:buClr>
              <a:buSzPts val="1100"/>
              <a:buFont typeface="Work Sans Light"/>
              <a:buChar char="•"/>
              <a:defRPr sz="2075">
                <a:solidFill>
                  <a:srgbClr val="0054BC"/>
                </a:solidFill>
                <a:latin typeface="Work Sans Light"/>
                <a:ea typeface="Work Sans Light"/>
                <a:cs typeface="Work Sans Light"/>
                <a:sym typeface="Work Sans Light"/>
              </a:defRPr>
            </a:lvl6pPr>
            <a:lvl7pPr marL="6037235" lvl="6" indent="-562996" algn="l">
              <a:lnSpc>
                <a:spcPct val="90000"/>
              </a:lnSpc>
              <a:spcBef>
                <a:spcPts val="755"/>
              </a:spcBef>
              <a:spcAft>
                <a:spcPts val="0"/>
              </a:spcAft>
              <a:buClr>
                <a:srgbClr val="0054BC"/>
              </a:buClr>
              <a:buSzPts val="1100"/>
              <a:buFont typeface="Work Sans Light"/>
              <a:buChar char="•"/>
              <a:defRPr sz="2075">
                <a:solidFill>
                  <a:srgbClr val="0054BC"/>
                </a:solidFill>
                <a:latin typeface="Work Sans Light"/>
                <a:ea typeface="Work Sans Light"/>
                <a:cs typeface="Work Sans Light"/>
                <a:sym typeface="Work Sans Light"/>
              </a:defRPr>
            </a:lvl7pPr>
            <a:lvl8pPr marL="6899697" lvl="7" indent="-562996" algn="l">
              <a:lnSpc>
                <a:spcPct val="90000"/>
              </a:lnSpc>
              <a:spcBef>
                <a:spcPts val="755"/>
              </a:spcBef>
              <a:spcAft>
                <a:spcPts val="0"/>
              </a:spcAft>
              <a:buClr>
                <a:srgbClr val="0054BC"/>
              </a:buClr>
              <a:buSzPts val="1100"/>
              <a:buFont typeface="Work Sans Light"/>
              <a:buChar char="•"/>
              <a:defRPr sz="2075">
                <a:solidFill>
                  <a:srgbClr val="0054BC"/>
                </a:solidFill>
                <a:latin typeface="Work Sans Light"/>
                <a:ea typeface="Work Sans Light"/>
                <a:cs typeface="Work Sans Light"/>
                <a:sym typeface="Work Sans Light"/>
              </a:defRPr>
            </a:lvl8pPr>
            <a:lvl9pPr marL="7762159" lvl="8" indent="-562996" algn="l">
              <a:lnSpc>
                <a:spcPct val="90000"/>
              </a:lnSpc>
              <a:spcBef>
                <a:spcPts val="755"/>
              </a:spcBef>
              <a:spcAft>
                <a:spcPts val="0"/>
              </a:spcAft>
              <a:buClr>
                <a:srgbClr val="0054BC"/>
              </a:buClr>
              <a:buSzPts val="1100"/>
              <a:buFont typeface="Work Sans Light"/>
              <a:buChar char="•"/>
              <a:defRPr sz="2075">
                <a:solidFill>
                  <a:srgbClr val="0054BC"/>
                </a:solidFill>
                <a:latin typeface="Work Sans Light"/>
                <a:ea typeface="Work Sans Light"/>
                <a:cs typeface="Work Sans Light"/>
                <a:sym typeface="Work Sans Light"/>
              </a:defRPr>
            </a:lvl9pPr>
          </a:lstStyle>
          <a:p>
            <a:endParaRPr/>
          </a:p>
        </p:txBody>
      </p:sp>
      <p:sp>
        <p:nvSpPr>
          <p:cNvPr id="89" name="Google Shape;89;p13"/>
          <p:cNvSpPr txBox="1">
            <a:spLocks noGrp="1"/>
          </p:cNvSpPr>
          <p:nvPr>
            <p:ph type="title"/>
          </p:nvPr>
        </p:nvSpPr>
        <p:spPr>
          <a:xfrm>
            <a:off x="7171046" y="3449935"/>
            <a:ext cx="8196596" cy="853024"/>
          </a:xfrm>
          <a:prstGeom prst="rect">
            <a:avLst/>
          </a:prstGeom>
          <a:noFill/>
          <a:ln>
            <a:noFill/>
          </a:ln>
        </p:spPr>
        <p:txBody>
          <a:bodyPr spcFirstLastPara="1" wrap="square" lIns="68575" tIns="34275" rIns="68575" bIns="34275" anchor="ctr" anchorCtr="0"/>
          <a:lstStyle>
            <a:lvl1pPr lvl="0" algn="l">
              <a:lnSpc>
                <a:spcPct val="90000"/>
              </a:lnSpc>
              <a:spcBef>
                <a:spcPts val="0"/>
              </a:spcBef>
              <a:spcAft>
                <a:spcPts val="0"/>
              </a:spcAft>
              <a:buClr>
                <a:srgbClr val="0054BC"/>
              </a:buClr>
              <a:buSzPts val="3000"/>
              <a:buFont typeface="Work Sans Light"/>
              <a:buNone/>
              <a:defRPr sz="5659">
                <a:solidFill>
                  <a:srgbClr val="0054BC"/>
                </a:solidFill>
                <a:latin typeface="Work Sans Light"/>
                <a:ea typeface="Work Sans Light"/>
                <a:cs typeface="Work Sans Light"/>
                <a:sym typeface="Work Sans Light"/>
              </a:defRPr>
            </a:lvl1pPr>
            <a:lvl2pPr lvl="1" algn="l">
              <a:lnSpc>
                <a:spcPct val="100000"/>
              </a:lnSpc>
              <a:spcBef>
                <a:spcPts val="0"/>
              </a:spcBef>
              <a:spcAft>
                <a:spcPts val="0"/>
              </a:spcAft>
              <a:buClr>
                <a:srgbClr val="0054BC"/>
              </a:buClr>
              <a:buSzPts val="1100"/>
              <a:buNone/>
              <a:defRPr>
                <a:solidFill>
                  <a:srgbClr val="0054BC"/>
                </a:solidFill>
              </a:defRPr>
            </a:lvl2pPr>
            <a:lvl3pPr lvl="2" algn="l">
              <a:lnSpc>
                <a:spcPct val="100000"/>
              </a:lnSpc>
              <a:spcBef>
                <a:spcPts val="0"/>
              </a:spcBef>
              <a:spcAft>
                <a:spcPts val="0"/>
              </a:spcAft>
              <a:buClr>
                <a:srgbClr val="0054BC"/>
              </a:buClr>
              <a:buSzPts val="1100"/>
              <a:buNone/>
              <a:defRPr>
                <a:solidFill>
                  <a:srgbClr val="0054BC"/>
                </a:solidFill>
              </a:defRPr>
            </a:lvl3pPr>
            <a:lvl4pPr lvl="3" algn="l">
              <a:lnSpc>
                <a:spcPct val="100000"/>
              </a:lnSpc>
              <a:spcBef>
                <a:spcPts val="0"/>
              </a:spcBef>
              <a:spcAft>
                <a:spcPts val="0"/>
              </a:spcAft>
              <a:buClr>
                <a:srgbClr val="0054BC"/>
              </a:buClr>
              <a:buSzPts val="1100"/>
              <a:buNone/>
              <a:defRPr>
                <a:solidFill>
                  <a:srgbClr val="0054BC"/>
                </a:solidFill>
              </a:defRPr>
            </a:lvl4pPr>
            <a:lvl5pPr lvl="4" algn="l">
              <a:lnSpc>
                <a:spcPct val="100000"/>
              </a:lnSpc>
              <a:spcBef>
                <a:spcPts val="0"/>
              </a:spcBef>
              <a:spcAft>
                <a:spcPts val="0"/>
              </a:spcAft>
              <a:buClr>
                <a:srgbClr val="0054BC"/>
              </a:buClr>
              <a:buSzPts val="1100"/>
              <a:buNone/>
              <a:defRPr>
                <a:solidFill>
                  <a:srgbClr val="0054BC"/>
                </a:solidFill>
              </a:defRPr>
            </a:lvl5pPr>
            <a:lvl6pPr lvl="5" algn="l">
              <a:lnSpc>
                <a:spcPct val="100000"/>
              </a:lnSpc>
              <a:spcBef>
                <a:spcPts val="0"/>
              </a:spcBef>
              <a:spcAft>
                <a:spcPts val="0"/>
              </a:spcAft>
              <a:buClr>
                <a:srgbClr val="0054BC"/>
              </a:buClr>
              <a:buSzPts val="1100"/>
              <a:buNone/>
              <a:defRPr>
                <a:solidFill>
                  <a:srgbClr val="0054BC"/>
                </a:solidFill>
              </a:defRPr>
            </a:lvl6pPr>
            <a:lvl7pPr lvl="6" algn="l">
              <a:lnSpc>
                <a:spcPct val="100000"/>
              </a:lnSpc>
              <a:spcBef>
                <a:spcPts val="0"/>
              </a:spcBef>
              <a:spcAft>
                <a:spcPts val="0"/>
              </a:spcAft>
              <a:buClr>
                <a:srgbClr val="0054BC"/>
              </a:buClr>
              <a:buSzPts val="1100"/>
              <a:buNone/>
              <a:defRPr>
                <a:solidFill>
                  <a:srgbClr val="0054BC"/>
                </a:solidFill>
              </a:defRPr>
            </a:lvl7pPr>
            <a:lvl8pPr lvl="7" algn="l">
              <a:lnSpc>
                <a:spcPct val="100000"/>
              </a:lnSpc>
              <a:spcBef>
                <a:spcPts val="0"/>
              </a:spcBef>
              <a:spcAft>
                <a:spcPts val="0"/>
              </a:spcAft>
              <a:buClr>
                <a:srgbClr val="0054BC"/>
              </a:buClr>
              <a:buSzPts val="1100"/>
              <a:buNone/>
              <a:defRPr>
                <a:solidFill>
                  <a:srgbClr val="0054BC"/>
                </a:solidFill>
              </a:defRPr>
            </a:lvl8pPr>
            <a:lvl9pPr lvl="8" algn="l">
              <a:lnSpc>
                <a:spcPct val="100000"/>
              </a:lnSpc>
              <a:spcBef>
                <a:spcPts val="0"/>
              </a:spcBef>
              <a:spcAft>
                <a:spcPts val="0"/>
              </a:spcAft>
              <a:buClr>
                <a:srgbClr val="0054BC"/>
              </a:buClr>
              <a:buSzPts val="1100"/>
              <a:buNone/>
              <a:defRPr>
                <a:solidFill>
                  <a:srgbClr val="0054BC"/>
                </a:solidFill>
              </a:defRPr>
            </a:lvl9pPr>
          </a:lstStyle>
          <a:p>
            <a:endParaRPr/>
          </a:p>
        </p:txBody>
      </p:sp>
    </p:spTree>
    <p:extLst>
      <p:ext uri="{BB962C8B-B14F-4D97-AF65-F5344CB8AC3E}">
        <p14:creationId xmlns:p14="http://schemas.microsoft.com/office/powerpoint/2010/main" val="152042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A84BFB-AB7D-48BF-BCBF-59EBAC6B8707}"/>
              </a:ext>
            </a:extLst>
          </p:cNvPr>
          <p:cNvSpPr>
            <a:spLocks noGrp="1"/>
          </p:cNvSpPr>
          <p:nvPr>
            <p:ph type="title"/>
          </p:nvPr>
        </p:nvSpPr>
        <p:spPr>
          <a:xfrm>
            <a:off x="6352463" y="4292892"/>
            <a:ext cx="4694072" cy="5262979"/>
          </a:xfrm>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41713FDD-ABD8-408A-B222-1D65D8839910}"/>
              </a:ext>
            </a:extLst>
          </p:cNvPr>
          <p:cNvSpPr>
            <a:spLocks noGrp="1"/>
          </p:cNvSpPr>
          <p:nvPr>
            <p:ph type="dt" sz="half" idx="10"/>
          </p:nvPr>
        </p:nvSpPr>
        <p:spPr>
          <a:xfrm>
            <a:off x="869950" y="9023604"/>
            <a:ext cx="4001770" cy="276999"/>
          </a:xfrm>
        </p:spPr>
        <p:txBody>
          <a:bodyPr/>
          <a:lstStyle/>
          <a:p>
            <a:fld id="{D117B463-BFBD-4E1E-8A13-9730C98006A7}" type="datetimeFigureOut">
              <a:rPr lang="es-CO" smtClean="0"/>
              <a:t>14/09/2021</a:t>
            </a:fld>
            <a:endParaRPr lang="es-CO"/>
          </a:p>
        </p:txBody>
      </p:sp>
      <p:sp>
        <p:nvSpPr>
          <p:cNvPr id="4" name="Marcador de pie de página 3">
            <a:extLst>
              <a:ext uri="{FF2B5EF4-FFF2-40B4-BE49-F238E27FC236}">
                <a16:creationId xmlns:a16="http://schemas.microsoft.com/office/drawing/2014/main" id="{0A4C4E03-4AF0-4162-9B42-BF8CA12719F0}"/>
              </a:ext>
            </a:extLst>
          </p:cNvPr>
          <p:cNvSpPr>
            <a:spLocks noGrp="1"/>
          </p:cNvSpPr>
          <p:nvPr>
            <p:ph type="ftr" sz="quarter" idx="11"/>
          </p:nvPr>
        </p:nvSpPr>
        <p:spPr>
          <a:xfrm>
            <a:off x="5915660" y="9023604"/>
            <a:ext cx="5567680" cy="276999"/>
          </a:xfrm>
        </p:spPr>
        <p:txBody>
          <a:bodyPr/>
          <a:lstStyle/>
          <a:p>
            <a:endParaRPr lang="es-CO"/>
          </a:p>
        </p:txBody>
      </p:sp>
      <p:sp>
        <p:nvSpPr>
          <p:cNvPr id="5" name="Marcador de número de diapositiva 4">
            <a:extLst>
              <a:ext uri="{FF2B5EF4-FFF2-40B4-BE49-F238E27FC236}">
                <a16:creationId xmlns:a16="http://schemas.microsoft.com/office/drawing/2014/main" id="{1AC3B7C2-7F79-4D5C-97B0-F1091182CBCF}"/>
              </a:ext>
            </a:extLst>
          </p:cNvPr>
          <p:cNvSpPr>
            <a:spLocks noGrp="1"/>
          </p:cNvSpPr>
          <p:nvPr>
            <p:ph type="sldNum" sz="quarter" idx="12"/>
          </p:nvPr>
        </p:nvSpPr>
        <p:spPr>
          <a:xfrm>
            <a:off x="12527280" y="9023604"/>
            <a:ext cx="4001770" cy="276999"/>
          </a:xfrm>
        </p:spPr>
        <p:txBody>
          <a:bodyPr/>
          <a:lstStyle/>
          <a:p>
            <a:fld id="{99E58DA5-8C89-4154-800B-D294A496C68A}" type="slidenum">
              <a:rPr lang="es-CO" smtClean="0"/>
              <a:t>‹Nº›</a:t>
            </a:fld>
            <a:endParaRPr lang="es-CO"/>
          </a:p>
        </p:txBody>
      </p:sp>
    </p:spTree>
    <p:extLst>
      <p:ext uri="{BB962C8B-B14F-4D97-AF65-F5344CB8AC3E}">
        <p14:creationId xmlns:p14="http://schemas.microsoft.com/office/powerpoint/2010/main" val="36442874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700" b="0" i="0">
                <a:solidFill>
                  <a:srgbClr val="F62F63"/>
                </a:solidFill>
                <a:latin typeface="Arial Black"/>
                <a:cs typeface="Arial Black"/>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9/14/2021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700" b="0" i="0">
                <a:solidFill>
                  <a:srgbClr val="F62F63"/>
                </a:solidFill>
                <a:latin typeface="Arial Black"/>
                <a:cs typeface="Arial Black"/>
              </a:defRPr>
            </a:lvl1pPr>
          </a:lstStyle>
          <a:p>
            <a:endParaRPr/>
          </a:p>
        </p:txBody>
      </p:sp>
      <p:sp>
        <p:nvSpPr>
          <p:cNvPr id="3" name="Holder 3"/>
          <p:cNvSpPr>
            <a:spLocks noGrp="1"/>
          </p:cNvSpPr>
          <p:nvPr>
            <p:ph sz="half" idx="2"/>
          </p:nvPr>
        </p:nvSpPr>
        <p:spPr>
          <a:xfrm>
            <a:off x="869950" y="2231644"/>
            <a:ext cx="7568565" cy="6403848"/>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8960485" y="2231644"/>
            <a:ext cx="7568565" cy="6403848"/>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9/14/2021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700" b="0" i="0">
                <a:solidFill>
                  <a:srgbClr val="F62F63"/>
                </a:solidFill>
                <a:latin typeface="Arial Black"/>
                <a:cs typeface="Arial Black"/>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9/14/2021</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9/14/2021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iapositiva de título 1">
  <p:cSld name="Diapositiva de título 1">
    <p:bg>
      <p:bgPr>
        <a:solidFill>
          <a:srgbClr val="FFAB00"/>
        </a:solidFill>
        <a:effectLst/>
      </p:bgPr>
    </p:bg>
    <p:spTree>
      <p:nvGrpSpPr>
        <p:cNvPr id="1" name="Shape 17"/>
        <p:cNvGrpSpPr/>
        <p:nvPr/>
      </p:nvGrpSpPr>
      <p:grpSpPr>
        <a:xfrm>
          <a:off x="0" y="0"/>
          <a:ext cx="0" cy="0"/>
          <a:chOff x="0" y="0"/>
          <a:chExt cx="0" cy="0"/>
        </a:xfrm>
      </p:grpSpPr>
      <p:sp>
        <p:nvSpPr>
          <p:cNvPr id="18" name="Google Shape;18;p3"/>
          <p:cNvSpPr txBox="1"/>
          <p:nvPr/>
        </p:nvSpPr>
        <p:spPr>
          <a:xfrm>
            <a:off x="15862499" y="103085"/>
            <a:ext cx="1044054" cy="742495"/>
          </a:xfrm>
          <a:prstGeom prst="rect">
            <a:avLst/>
          </a:prstGeom>
          <a:noFill/>
          <a:ln>
            <a:noFill/>
          </a:ln>
        </p:spPr>
        <p:txBody>
          <a:bodyPr spcFirstLastPara="1" wrap="square" lIns="172466" tIns="172466" rIns="172466" bIns="172466" anchor="ctr" anchorCtr="0">
            <a:noAutofit/>
          </a:bodyPr>
          <a:lstStyle/>
          <a:p>
            <a:pPr marL="0" marR="0" lvl="0" indent="0" algn="r" rtl="0">
              <a:lnSpc>
                <a:spcPct val="100000"/>
              </a:lnSpc>
              <a:spcBef>
                <a:spcPts val="0"/>
              </a:spcBef>
              <a:spcAft>
                <a:spcPts val="0"/>
              </a:spcAft>
              <a:buClr>
                <a:srgbClr val="000000"/>
              </a:buClr>
              <a:buSzPts val="700"/>
              <a:buFont typeface="Arial"/>
              <a:buNone/>
            </a:pPr>
            <a:fld id="{00000000-1234-1234-1234-123412341234}" type="slidenum">
              <a:rPr lang="es-CO" sz="1320" b="0" i="0" u="none" strike="noStrike" cap="none">
                <a:solidFill>
                  <a:srgbClr val="0054BC"/>
                </a:solidFill>
                <a:latin typeface="Work Sans"/>
                <a:ea typeface="Work Sans"/>
                <a:cs typeface="Work Sans"/>
                <a:sym typeface="Work Sans"/>
              </a:rPr>
              <a:pPr marL="0" marR="0" lvl="0" indent="0" algn="r" rtl="0">
                <a:lnSpc>
                  <a:spcPct val="100000"/>
                </a:lnSpc>
                <a:spcBef>
                  <a:spcPts val="0"/>
                </a:spcBef>
                <a:spcAft>
                  <a:spcPts val="0"/>
                </a:spcAft>
                <a:buClr>
                  <a:srgbClr val="000000"/>
                </a:buClr>
                <a:buSzPts val="700"/>
                <a:buFont typeface="Arial"/>
                <a:buNone/>
              </a:pPr>
              <a:t>‹Nº›</a:t>
            </a:fld>
            <a:endParaRPr sz="1320" b="0" i="0" u="none" strike="noStrike" cap="none">
              <a:solidFill>
                <a:srgbClr val="0054BC"/>
              </a:solidFill>
              <a:latin typeface="Work Sans"/>
              <a:ea typeface="Work Sans"/>
              <a:cs typeface="Work Sans"/>
              <a:sym typeface="Work Sans"/>
            </a:endParaRPr>
          </a:p>
        </p:txBody>
      </p:sp>
      <p:sp>
        <p:nvSpPr>
          <p:cNvPr id="19" name="Google Shape;19;p3"/>
          <p:cNvSpPr txBox="1"/>
          <p:nvPr/>
        </p:nvSpPr>
        <p:spPr>
          <a:xfrm>
            <a:off x="15862499" y="-40660"/>
            <a:ext cx="1044054" cy="742495"/>
          </a:xfrm>
          <a:prstGeom prst="rect">
            <a:avLst/>
          </a:prstGeom>
          <a:noFill/>
          <a:ln>
            <a:noFill/>
          </a:ln>
        </p:spPr>
        <p:txBody>
          <a:bodyPr spcFirstLastPara="1" wrap="square" lIns="172466" tIns="172466" rIns="172466" bIns="172466" anchor="ctr" anchorCtr="0">
            <a:noAutofit/>
          </a:bodyPr>
          <a:lstStyle/>
          <a:p>
            <a:pPr marL="0" marR="0" lvl="0" indent="0" algn="r" rtl="0">
              <a:lnSpc>
                <a:spcPct val="100000"/>
              </a:lnSpc>
              <a:spcBef>
                <a:spcPts val="0"/>
              </a:spcBef>
              <a:spcAft>
                <a:spcPts val="0"/>
              </a:spcAft>
              <a:buClr>
                <a:srgbClr val="000000"/>
              </a:buClr>
              <a:buSzPts val="700"/>
              <a:buFont typeface="Arial"/>
              <a:buNone/>
            </a:pPr>
            <a:fld id="{00000000-1234-1234-1234-123412341234}" type="slidenum">
              <a:rPr lang="es-CO" sz="1320" b="0" i="0" u="none" strike="noStrike" cap="none">
                <a:solidFill>
                  <a:srgbClr val="FFFFFF"/>
                </a:solidFill>
                <a:latin typeface="Work Sans"/>
                <a:ea typeface="Work Sans"/>
                <a:cs typeface="Work Sans"/>
                <a:sym typeface="Work Sans"/>
              </a:rPr>
              <a:pPr marL="0" marR="0" lvl="0" indent="0" algn="r" rtl="0">
                <a:lnSpc>
                  <a:spcPct val="100000"/>
                </a:lnSpc>
                <a:spcBef>
                  <a:spcPts val="0"/>
                </a:spcBef>
                <a:spcAft>
                  <a:spcPts val="0"/>
                </a:spcAft>
                <a:buClr>
                  <a:srgbClr val="000000"/>
                </a:buClr>
                <a:buSzPts val="700"/>
                <a:buFont typeface="Arial"/>
                <a:buNone/>
              </a:pPr>
              <a:t>‹Nº›</a:t>
            </a:fld>
            <a:endParaRPr sz="1320" b="0" i="0" u="none" strike="noStrike" cap="none">
              <a:solidFill>
                <a:srgbClr val="FFFFFF"/>
              </a:solidFill>
              <a:latin typeface="Work Sans"/>
              <a:ea typeface="Work Sans"/>
              <a:cs typeface="Work Sans"/>
              <a:sym typeface="Work Sans"/>
            </a:endParaRPr>
          </a:p>
        </p:txBody>
      </p:sp>
      <p:sp>
        <p:nvSpPr>
          <p:cNvPr id="20" name="Google Shape;20;p3"/>
          <p:cNvSpPr/>
          <p:nvPr/>
        </p:nvSpPr>
        <p:spPr>
          <a:xfrm>
            <a:off x="12335360" y="0"/>
            <a:ext cx="5072996" cy="9702800"/>
          </a:xfrm>
          <a:prstGeom prst="rect">
            <a:avLst/>
          </a:prstGeom>
          <a:solidFill>
            <a:schemeClr val="accent1"/>
          </a:solidFill>
          <a:ln>
            <a:noFill/>
          </a:ln>
        </p:spPr>
        <p:txBody>
          <a:bodyPr spcFirstLastPara="1" wrap="square" lIns="172466" tIns="86209" rIns="172466" bIns="86209" anchor="ctr" anchorCtr="0">
            <a:noAutofit/>
          </a:bodyPr>
          <a:lstStyle/>
          <a:p>
            <a:pPr marL="0" marR="0" lvl="0" indent="0" algn="ctr" rtl="0">
              <a:lnSpc>
                <a:spcPct val="100000"/>
              </a:lnSpc>
              <a:spcBef>
                <a:spcPts val="0"/>
              </a:spcBef>
              <a:spcAft>
                <a:spcPts val="0"/>
              </a:spcAft>
              <a:buNone/>
            </a:pPr>
            <a:endParaRPr sz="2641" b="0" i="0" u="none" strike="noStrike" cap="none">
              <a:solidFill>
                <a:schemeClr val="lt1"/>
              </a:solidFill>
              <a:latin typeface="Arial"/>
              <a:ea typeface="Arial"/>
              <a:cs typeface="Arial"/>
              <a:sym typeface="Arial"/>
            </a:endParaRPr>
          </a:p>
        </p:txBody>
      </p:sp>
      <p:pic>
        <p:nvPicPr>
          <p:cNvPr id="7" name="Imagen 6">
            <a:extLst>
              <a:ext uri="{FF2B5EF4-FFF2-40B4-BE49-F238E27FC236}">
                <a16:creationId xmlns:a16="http://schemas.microsoft.com/office/drawing/2014/main" id="{6121A71E-E610-A645-9217-E94A990E0A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95053" y="4005907"/>
            <a:ext cx="8927719" cy="1690987"/>
          </a:xfrm>
          <a:prstGeom prst="rect">
            <a:avLst/>
          </a:prstGeom>
        </p:spPr>
      </p:pic>
      <p:pic>
        <p:nvPicPr>
          <p:cNvPr id="8" name="Imagen 7">
            <a:extLst>
              <a:ext uri="{FF2B5EF4-FFF2-40B4-BE49-F238E27FC236}">
                <a16:creationId xmlns:a16="http://schemas.microsoft.com/office/drawing/2014/main" id="{631C068F-2230-474C-942A-68B5E4845CC1}"/>
              </a:ext>
            </a:extLst>
          </p:cNvPr>
          <p:cNvPicPr>
            <a:picLocks noChangeAspect="1"/>
          </p:cNvPicPr>
          <p:nvPr userDrawn="1"/>
        </p:nvPicPr>
        <p:blipFill>
          <a:blip r:embed="rId3"/>
          <a:stretch>
            <a:fillRect/>
          </a:stretch>
        </p:blipFill>
        <p:spPr>
          <a:xfrm>
            <a:off x="7216009" y="4005907"/>
            <a:ext cx="0" cy="0"/>
          </a:xfrm>
          <a:prstGeom prst="rect">
            <a:avLst/>
          </a:prstGeom>
        </p:spPr>
      </p:pic>
      <p:sp>
        <p:nvSpPr>
          <p:cNvPr id="9" name="Google Shape;21;p3"/>
          <p:cNvSpPr txBox="1"/>
          <p:nvPr userDrawn="1"/>
        </p:nvSpPr>
        <p:spPr>
          <a:xfrm>
            <a:off x="-1" y="9160722"/>
            <a:ext cx="12335360" cy="642892"/>
          </a:xfrm>
          <a:prstGeom prst="rect">
            <a:avLst/>
          </a:prstGeom>
          <a:noFill/>
          <a:ln>
            <a:noFill/>
          </a:ln>
        </p:spPr>
        <p:txBody>
          <a:bodyPr spcFirstLastPara="1" wrap="square" lIns="172466" tIns="172466" rIns="172466" bIns="172466" anchor="t" anchorCtr="0">
            <a:noAutofit/>
          </a:bodyPr>
          <a:lstStyle/>
          <a:p>
            <a:pPr marL="0" marR="0" lvl="0" indent="0" algn="ctr" rtl="0">
              <a:lnSpc>
                <a:spcPct val="100000"/>
              </a:lnSpc>
              <a:spcBef>
                <a:spcPts val="0"/>
              </a:spcBef>
              <a:spcAft>
                <a:spcPts val="0"/>
              </a:spcAft>
              <a:buClr>
                <a:srgbClr val="000000"/>
              </a:buClr>
              <a:buSzPts val="600"/>
              <a:buFont typeface="Arial"/>
              <a:buNone/>
            </a:pPr>
            <a:r>
              <a:rPr lang="es-CO" sz="1132" b="0" i="0" u="none" strike="noStrike" cap="none" dirty="0">
                <a:solidFill>
                  <a:schemeClr val="lt1"/>
                </a:solidFill>
                <a:latin typeface="Work Sans"/>
                <a:ea typeface="Work Sans"/>
                <a:cs typeface="Work Sans"/>
                <a:sym typeface="Work Sans"/>
              </a:rPr>
              <a:t>Esta presentación es propiedad intelectual controlada y producida por Función Pública.</a:t>
            </a:r>
            <a:endParaRPr sz="1132" b="0" i="0" u="none" strike="noStrike" cap="none" dirty="0">
              <a:solidFill>
                <a:schemeClr val="lt1"/>
              </a:solidFill>
              <a:latin typeface="Work Sans"/>
              <a:ea typeface="Work Sans"/>
              <a:cs typeface="Work Sans"/>
              <a:sym typeface="Work Sans"/>
            </a:endParaRPr>
          </a:p>
        </p:txBody>
      </p:sp>
    </p:spTree>
    <p:extLst>
      <p:ext uri="{BB962C8B-B14F-4D97-AF65-F5344CB8AC3E}">
        <p14:creationId xmlns:p14="http://schemas.microsoft.com/office/powerpoint/2010/main" val="3146236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ítulo y texto">
  <p:cSld name="Título y texto">
    <p:bg>
      <p:bgPr>
        <a:solidFill>
          <a:srgbClr val="2D6DF3"/>
        </a:solidFill>
        <a:effectLst/>
      </p:bgPr>
    </p:bg>
    <p:spTree>
      <p:nvGrpSpPr>
        <p:cNvPr id="1" name="Shape 35"/>
        <p:cNvGrpSpPr/>
        <p:nvPr/>
      </p:nvGrpSpPr>
      <p:grpSpPr>
        <a:xfrm>
          <a:off x="0" y="0"/>
          <a:ext cx="0" cy="0"/>
          <a:chOff x="0" y="0"/>
          <a:chExt cx="0" cy="0"/>
        </a:xfrm>
      </p:grpSpPr>
      <p:sp>
        <p:nvSpPr>
          <p:cNvPr id="38" name="Google Shape;38;p6"/>
          <p:cNvSpPr txBox="1">
            <a:spLocks noGrp="1"/>
          </p:cNvSpPr>
          <p:nvPr>
            <p:ph type="title"/>
          </p:nvPr>
        </p:nvSpPr>
        <p:spPr>
          <a:xfrm>
            <a:off x="7171046" y="3449939"/>
            <a:ext cx="9043142" cy="853024"/>
          </a:xfrm>
          <a:prstGeom prst="rect">
            <a:avLst/>
          </a:prstGeom>
          <a:noFill/>
          <a:ln>
            <a:noFill/>
          </a:ln>
        </p:spPr>
        <p:txBody>
          <a:bodyPr spcFirstLastPara="1" wrap="square" lIns="68575" tIns="34275" rIns="68575" bIns="34275" anchor="ctr" anchorCtr="0"/>
          <a:lstStyle>
            <a:lvl1pPr lvl="0" algn="l">
              <a:lnSpc>
                <a:spcPct val="90000"/>
              </a:lnSpc>
              <a:spcBef>
                <a:spcPts val="0"/>
              </a:spcBef>
              <a:spcAft>
                <a:spcPts val="0"/>
              </a:spcAft>
              <a:buClr>
                <a:srgbClr val="FFFFFF"/>
              </a:buClr>
              <a:buSzPts val="1400"/>
              <a:buFont typeface="Work Sans SemiBold"/>
              <a:buNone/>
              <a:defRPr sz="5659">
                <a:solidFill>
                  <a:srgbClr val="FFFFFF"/>
                </a:solidFill>
                <a:latin typeface="Work Sans Light"/>
                <a:ea typeface="Work Sans Light"/>
                <a:cs typeface="Work Sans Light"/>
                <a:sym typeface="Work Sans Light"/>
              </a:defRPr>
            </a:lvl1pPr>
            <a:lvl2pPr lvl="1" algn="l">
              <a:lnSpc>
                <a:spcPct val="100000"/>
              </a:lnSpc>
              <a:spcBef>
                <a:spcPts val="0"/>
              </a:spcBef>
              <a:spcAft>
                <a:spcPts val="0"/>
              </a:spcAft>
              <a:buClr>
                <a:srgbClr val="FFFFFF"/>
              </a:buClr>
              <a:buSzPts val="1100"/>
              <a:buNone/>
              <a:defRPr>
                <a:solidFill>
                  <a:srgbClr val="FFFFFF"/>
                </a:solidFill>
              </a:defRPr>
            </a:lvl2pPr>
            <a:lvl3pPr lvl="2" algn="l">
              <a:lnSpc>
                <a:spcPct val="100000"/>
              </a:lnSpc>
              <a:spcBef>
                <a:spcPts val="0"/>
              </a:spcBef>
              <a:spcAft>
                <a:spcPts val="0"/>
              </a:spcAft>
              <a:buClr>
                <a:srgbClr val="FFFFFF"/>
              </a:buClr>
              <a:buSzPts val="1100"/>
              <a:buNone/>
              <a:defRPr>
                <a:solidFill>
                  <a:srgbClr val="FFFFFF"/>
                </a:solidFill>
              </a:defRPr>
            </a:lvl3pPr>
            <a:lvl4pPr lvl="3" algn="l">
              <a:lnSpc>
                <a:spcPct val="100000"/>
              </a:lnSpc>
              <a:spcBef>
                <a:spcPts val="0"/>
              </a:spcBef>
              <a:spcAft>
                <a:spcPts val="0"/>
              </a:spcAft>
              <a:buClr>
                <a:srgbClr val="FFFFFF"/>
              </a:buClr>
              <a:buSzPts val="1100"/>
              <a:buNone/>
              <a:defRPr>
                <a:solidFill>
                  <a:srgbClr val="FFFFFF"/>
                </a:solidFill>
              </a:defRPr>
            </a:lvl4pPr>
            <a:lvl5pPr lvl="4" algn="l">
              <a:lnSpc>
                <a:spcPct val="100000"/>
              </a:lnSpc>
              <a:spcBef>
                <a:spcPts val="0"/>
              </a:spcBef>
              <a:spcAft>
                <a:spcPts val="0"/>
              </a:spcAft>
              <a:buClr>
                <a:srgbClr val="FFFFFF"/>
              </a:buClr>
              <a:buSzPts val="1100"/>
              <a:buNone/>
              <a:defRPr>
                <a:solidFill>
                  <a:srgbClr val="FFFFFF"/>
                </a:solidFill>
              </a:defRPr>
            </a:lvl5pPr>
            <a:lvl6pPr lvl="5" algn="l">
              <a:lnSpc>
                <a:spcPct val="100000"/>
              </a:lnSpc>
              <a:spcBef>
                <a:spcPts val="0"/>
              </a:spcBef>
              <a:spcAft>
                <a:spcPts val="0"/>
              </a:spcAft>
              <a:buClr>
                <a:srgbClr val="FFFFFF"/>
              </a:buClr>
              <a:buSzPts val="1100"/>
              <a:buNone/>
              <a:defRPr>
                <a:solidFill>
                  <a:srgbClr val="FFFFFF"/>
                </a:solidFill>
              </a:defRPr>
            </a:lvl6pPr>
            <a:lvl7pPr lvl="6" algn="l">
              <a:lnSpc>
                <a:spcPct val="100000"/>
              </a:lnSpc>
              <a:spcBef>
                <a:spcPts val="0"/>
              </a:spcBef>
              <a:spcAft>
                <a:spcPts val="0"/>
              </a:spcAft>
              <a:buClr>
                <a:srgbClr val="FFFFFF"/>
              </a:buClr>
              <a:buSzPts val="1100"/>
              <a:buNone/>
              <a:defRPr>
                <a:solidFill>
                  <a:srgbClr val="FFFFFF"/>
                </a:solidFill>
              </a:defRPr>
            </a:lvl7pPr>
            <a:lvl8pPr lvl="7" algn="l">
              <a:lnSpc>
                <a:spcPct val="100000"/>
              </a:lnSpc>
              <a:spcBef>
                <a:spcPts val="0"/>
              </a:spcBef>
              <a:spcAft>
                <a:spcPts val="0"/>
              </a:spcAft>
              <a:buClr>
                <a:srgbClr val="FFFFFF"/>
              </a:buClr>
              <a:buSzPts val="1100"/>
              <a:buNone/>
              <a:defRPr>
                <a:solidFill>
                  <a:srgbClr val="FFFFFF"/>
                </a:solidFill>
              </a:defRPr>
            </a:lvl8pPr>
            <a:lvl9pPr lvl="8" algn="l">
              <a:lnSpc>
                <a:spcPct val="100000"/>
              </a:lnSpc>
              <a:spcBef>
                <a:spcPts val="0"/>
              </a:spcBef>
              <a:spcAft>
                <a:spcPts val="0"/>
              </a:spcAft>
              <a:buClr>
                <a:srgbClr val="FFFFFF"/>
              </a:buClr>
              <a:buSzPts val="1100"/>
              <a:buNone/>
              <a:defRPr>
                <a:solidFill>
                  <a:srgbClr val="FFFFFF"/>
                </a:solidFill>
              </a:defRPr>
            </a:lvl9pPr>
          </a:lstStyle>
          <a:p>
            <a:endParaRPr/>
          </a:p>
        </p:txBody>
      </p:sp>
      <p:sp>
        <p:nvSpPr>
          <p:cNvPr id="39" name="Google Shape;39;p6"/>
          <p:cNvSpPr txBox="1">
            <a:spLocks noGrp="1"/>
          </p:cNvSpPr>
          <p:nvPr>
            <p:ph type="body" idx="1"/>
          </p:nvPr>
        </p:nvSpPr>
        <p:spPr>
          <a:xfrm>
            <a:off x="7156585" y="4816690"/>
            <a:ext cx="9057603" cy="653547"/>
          </a:xfrm>
          <a:prstGeom prst="rect">
            <a:avLst/>
          </a:prstGeom>
          <a:noFill/>
          <a:ln>
            <a:noFill/>
          </a:ln>
        </p:spPr>
        <p:txBody>
          <a:bodyPr spcFirstLastPara="1" wrap="square" lIns="68575" tIns="34275" rIns="68575" bIns="34275" anchor="t" anchorCtr="0"/>
          <a:lstStyle>
            <a:lvl1pPr marL="862462" lvl="0" indent="-431231" algn="l">
              <a:lnSpc>
                <a:spcPct val="90000"/>
              </a:lnSpc>
              <a:spcBef>
                <a:spcPts val="1509"/>
              </a:spcBef>
              <a:spcAft>
                <a:spcPts val="0"/>
              </a:spcAft>
              <a:buClr>
                <a:srgbClr val="FFFFFF"/>
              </a:buClr>
              <a:buSzPts val="1400"/>
              <a:buNone/>
              <a:defRPr sz="2830">
                <a:solidFill>
                  <a:srgbClr val="FFFFFF"/>
                </a:solidFill>
              </a:defRPr>
            </a:lvl1pPr>
            <a:lvl2pPr marL="1724924" lvl="1" indent="-598932" algn="l">
              <a:lnSpc>
                <a:spcPct val="90000"/>
              </a:lnSpc>
              <a:spcBef>
                <a:spcPts val="755"/>
              </a:spcBef>
              <a:spcAft>
                <a:spcPts val="0"/>
              </a:spcAft>
              <a:buClr>
                <a:srgbClr val="FFFFFF"/>
              </a:buClr>
              <a:buSzPts val="1400"/>
              <a:buChar char="•"/>
              <a:defRPr>
                <a:solidFill>
                  <a:srgbClr val="FFFFFF"/>
                </a:solidFill>
              </a:defRPr>
            </a:lvl2pPr>
            <a:lvl3pPr marL="2587386" lvl="2" indent="-598932" algn="l">
              <a:lnSpc>
                <a:spcPct val="90000"/>
              </a:lnSpc>
              <a:spcBef>
                <a:spcPts val="755"/>
              </a:spcBef>
              <a:spcAft>
                <a:spcPts val="0"/>
              </a:spcAft>
              <a:buClr>
                <a:srgbClr val="FFFFFF"/>
              </a:buClr>
              <a:buSzPts val="1400"/>
              <a:buChar char="•"/>
              <a:defRPr>
                <a:solidFill>
                  <a:srgbClr val="FFFFFF"/>
                </a:solidFill>
              </a:defRPr>
            </a:lvl3pPr>
            <a:lvl4pPr marL="3449848" lvl="3" indent="-598932" algn="l">
              <a:lnSpc>
                <a:spcPct val="90000"/>
              </a:lnSpc>
              <a:spcBef>
                <a:spcPts val="755"/>
              </a:spcBef>
              <a:spcAft>
                <a:spcPts val="0"/>
              </a:spcAft>
              <a:buClr>
                <a:srgbClr val="FFFFFF"/>
              </a:buClr>
              <a:buSzPts val="1400"/>
              <a:buChar char="•"/>
              <a:defRPr>
                <a:solidFill>
                  <a:srgbClr val="FFFFFF"/>
                </a:solidFill>
              </a:defRPr>
            </a:lvl4pPr>
            <a:lvl5pPr marL="4312310" lvl="4" indent="-598932" algn="l">
              <a:lnSpc>
                <a:spcPct val="90000"/>
              </a:lnSpc>
              <a:spcBef>
                <a:spcPts val="755"/>
              </a:spcBef>
              <a:spcAft>
                <a:spcPts val="0"/>
              </a:spcAft>
              <a:buClr>
                <a:srgbClr val="FFFFFF"/>
              </a:buClr>
              <a:buSzPts val="1400"/>
              <a:buChar char="•"/>
              <a:defRPr>
                <a:solidFill>
                  <a:srgbClr val="FFFFFF"/>
                </a:solidFill>
              </a:defRPr>
            </a:lvl5pPr>
            <a:lvl6pPr marL="5174772" lvl="5" indent="-598932" algn="l">
              <a:lnSpc>
                <a:spcPct val="90000"/>
              </a:lnSpc>
              <a:spcBef>
                <a:spcPts val="755"/>
              </a:spcBef>
              <a:spcAft>
                <a:spcPts val="0"/>
              </a:spcAft>
              <a:buClr>
                <a:srgbClr val="FFFFFF"/>
              </a:buClr>
              <a:buSzPts val="1400"/>
              <a:buChar char="•"/>
              <a:defRPr>
                <a:solidFill>
                  <a:srgbClr val="FFFFFF"/>
                </a:solidFill>
              </a:defRPr>
            </a:lvl6pPr>
            <a:lvl7pPr marL="6037235" lvl="6" indent="-598932" algn="l">
              <a:lnSpc>
                <a:spcPct val="90000"/>
              </a:lnSpc>
              <a:spcBef>
                <a:spcPts val="755"/>
              </a:spcBef>
              <a:spcAft>
                <a:spcPts val="0"/>
              </a:spcAft>
              <a:buClr>
                <a:srgbClr val="FFFFFF"/>
              </a:buClr>
              <a:buSzPts val="1400"/>
              <a:buChar char="•"/>
              <a:defRPr>
                <a:solidFill>
                  <a:srgbClr val="FFFFFF"/>
                </a:solidFill>
              </a:defRPr>
            </a:lvl7pPr>
            <a:lvl8pPr marL="6899697" lvl="7" indent="-598932" algn="l">
              <a:lnSpc>
                <a:spcPct val="90000"/>
              </a:lnSpc>
              <a:spcBef>
                <a:spcPts val="755"/>
              </a:spcBef>
              <a:spcAft>
                <a:spcPts val="0"/>
              </a:spcAft>
              <a:buClr>
                <a:srgbClr val="FFFFFF"/>
              </a:buClr>
              <a:buSzPts val="1400"/>
              <a:buChar char="•"/>
              <a:defRPr>
                <a:solidFill>
                  <a:srgbClr val="FFFFFF"/>
                </a:solidFill>
              </a:defRPr>
            </a:lvl8pPr>
            <a:lvl9pPr marL="7762159" lvl="8" indent="-598932" algn="l">
              <a:lnSpc>
                <a:spcPct val="90000"/>
              </a:lnSpc>
              <a:spcBef>
                <a:spcPts val="755"/>
              </a:spcBef>
              <a:spcAft>
                <a:spcPts val="0"/>
              </a:spcAft>
              <a:buClr>
                <a:srgbClr val="FFFFFF"/>
              </a:buClr>
              <a:buSzPts val="1400"/>
              <a:buChar char="•"/>
              <a:defRPr>
                <a:solidFill>
                  <a:srgbClr val="FFFFFF"/>
                </a:solidFill>
              </a:defRPr>
            </a:lvl9pPr>
          </a:lstStyle>
          <a:p>
            <a:endParaRPr/>
          </a:p>
        </p:txBody>
      </p:sp>
    </p:spTree>
    <p:extLst>
      <p:ext uri="{BB962C8B-B14F-4D97-AF65-F5344CB8AC3E}">
        <p14:creationId xmlns:p14="http://schemas.microsoft.com/office/powerpoint/2010/main" val="1835422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Contenido - Vacía">
    <p:bg>
      <p:bgPr>
        <a:solidFill>
          <a:schemeClr val="bg1"/>
        </a:solidFill>
        <a:effectLst/>
      </p:bgPr>
    </p:bg>
    <p:spTree>
      <p:nvGrpSpPr>
        <p:cNvPr id="1" name=""/>
        <p:cNvGrpSpPr/>
        <p:nvPr/>
      </p:nvGrpSpPr>
      <p:grpSpPr>
        <a:xfrm>
          <a:off x="0" y="0"/>
          <a:ext cx="0" cy="0"/>
          <a:chOff x="0" y="0"/>
          <a:chExt cx="0" cy="0"/>
        </a:xfrm>
      </p:grpSpPr>
      <p:sp>
        <p:nvSpPr>
          <p:cNvPr id="10" name="Text Placeholder 19">
            <a:extLst>
              <a:ext uri="{FF2B5EF4-FFF2-40B4-BE49-F238E27FC236}">
                <a16:creationId xmlns:a16="http://schemas.microsoft.com/office/drawing/2014/main" id="{1A42CDCE-22F1-430F-8FEA-A47335056F6D}"/>
              </a:ext>
            </a:extLst>
          </p:cNvPr>
          <p:cNvSpPr>
            <a:spLocks noGrp="1"/>
          </p:cNvSpPr>
          <p:nvPr>
            <p:ph type="body" sz="quarter" idx="11" hasCustomPrompt="1"/>
          </p:nvPr>
        </p:nvSpPr>
        <p:spPr>
          <a:xfrm>
            <a:off x="416519" y="8925610"/>
            <a:ext cx="8290587" cy="516087"/>
          </a:xfrm>
          <a:prstGeom prst="rect">
            <a:avLst/>
          </a:prstGeom>
        </p:spPr>
        <p:txBody>
          <a:bodyPr anchor="b">
            <a:noAutofit/>
          </a:bodyPr>
          <a:lstStyle>
            <a:lvl1pPr marL="0" indent="0" algn="l">
              <a:lnSpc>
                <a:spcPct val="100000"/>
              </a:lnSpc>
              <a:spcBef>
                <a:spcPts val="0"/>
              </a:spcBef>
              <a:buNone/>
              <a:defRPr sz="1273">
                <a:solidFill>
                  <a:schemeClr val="tx1"/>
                </a:solidFill>
                <a:latin typeface="Work Sans" panose="00000500000000000000" pitchFamily="2" charset="0"/>
              </a:defRPr>
            </a:lvl1pPr>
          </a:lstStyle>
          <a:p>
            <a:pPr lvl="0"/>
            <a:r>
              <a:rPr lang="es-CO" noProof="0"/>
              <a:t>Fuente y/o notas</a:t>
            </a:r>
          </a:p>
        </p:txBody>
      </p:sp>
    </p:spTree>
    <p:extLst>
      <p:ext uri="{BB962C8B-B14F-4D97-AF65-F5344CB8AC3E}">
        <p14:creationId xmlns:p14="http://schemas.microsoft.com/office/powerpoint/2010/main" val="3507517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En blanco" type="blank">
  <p:cSld name="En blanco">
    <p:bg>
      <p:bgPr>
        <a:solidFill>
          <a:srgbClr val="DCEAFB"/>
        </a:solidFill>
        <a:effectLst/>
      </p:bgPr>
    </p:bg>
    <p:spTree>
      <p:nvGrpSpPr>
        <p:cNvPr id="1" name="Shape 92"/>
        <p:cNvGrpSpPr/>
        <p:nvPr/>
      </p:nvGrpSpPr>
      <p:grpSpPr>
        <a:xfrm>
          <a:off x="0" y="0"/>
          <a:ext cx="0" cy="0"/>
          <a:chOff x="0" y="0"/>
          <a:chExt cx="0" cy="0"/>
        </a:xfrm>
      </p:grpSpPr>
      <p:sp>
        <p:nvSpPr>
          <p:cNvPr id="6" name="Google Shape;69;p9">
            <a:extLst>
              <a:ext uri="{FF2B5EF4-FFF2-40B4-BE49-F238E27FC236}">
                <a16:creationId xmlns:a16="http://schemas.microsoft.com/office/drawing/2014/main" id="{2878297F-D1F8-3A48-B1CC-2D20ABA28118}"/>
              </a:ext>
            </a:extLst>
          </p:cNvPr>
          <p:cNvSpPr txBox="1"/>
          <p:nvPr userDrawn="1"/>
        </p:nvSpPr>
        <p:spPr>
          <a:xfrm>
            <a:off x="620142" y="200621"/>
            <a:ext cx="3528321" cy="341253"/>
          </a:xfrm>
          <a:prstGeom prst="rect">
            <a:avLst/>
          </a:prstGeom>
          <a:noFill/>
          <a:ln>
            <a:noFill/>
          </a:ln>
        </p:spPr>
        <p:txBody>
          <a:bodyPr spcFirstLastPara="1" wrap="square" lIns="129361" tIns="64657" rIns="129361" bIns="64657"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s-CO" sz="1132" b="0" i="0" u="none" strike="noStrike" cap="none" dirty="0">
                <a:solidFill>
                  <a:srgbClr val="0066CD"/>
                </a:solidFill>
                <a:latin typeface="Work Sans Light"/>
                <a:ea typeface="Work Sans Light"/>
                <a:cs typeface="Work Sans Light"/>
                <a:sym typeface="Work Sans Light"/>
              </a:rPr>
              <a:t>Función Pública</a:t>
            </a:r>
            <a:endParaRPr sz="1132" b="0" i="0" u="none" strike="noStrike" cap="none" dirty="0">
              <a:solidFill>
                <a:srgbClr val="0066CD"/>
              </a:solidFill>
              <a:latin typeface="Work Sans Light"/>
              <a:ea typeface="Work Sans Light"/>
              <a:cs typeface="Work Sans Light"/>
              <a:sym typeface="Work Sans Light"/>
            </a:endParaRPr>
          </a:p>
        </p:txBody>
      </p:sp>
      <p:sp>
        <p:nvSpPr>
          <p:cNvPr id="4" name="Google Shape;21;p3"/>
          <p:cNvSpPr txBox="1"/>
          <p:nvPr userDrawn="1"/>
        </p:nvSpPr>
        <p:spPr>
          <a:xfrm>
            <a:off x="0" y="9160722"/>
            <a:ext cx="17399000" cy="642892"/>
          </a:xfrm>
          <a:prstGeom prst="rect">
            <a:avLst/>
          </a:prstGeom>
          <a:noFill/>
          <a:ln>
            <a:noFill/>
          </a:ln>
        </p:spPr>
        <p:txBody>
          <a:bodyPr spcFirstLastPara="1" wrap="square" lIns="172466" tIns="172466" rIns="172466" bIns="172466" anchor="t" anchorCtr="0">
            <a:noAutofit/>
          </a:bodyPr>
          <a:lstStyle/>
          <a:p>
            <a:pPr marL="0" marR="0" lvl="0" indent="0" algn="ctr" rtl="0">
              <a:lnSpc>
                <a:spcPct val="100000"/>
              </a:lnSpc>
              <a:spcBef>
                <a:spcPts val="0"/>
              </a:spcBef>
              <a:spcAft>
                <a:spcPts val="0"/>
              </a:spcAft>
              <a:buClr>
                <a:srgbClr val="000000"/>
              </a:buClr>
              <a:buSzPts val="600"/>
              <a:buFont typeface="Arial"/>
              <a:buNone/>
            </a:pPr>
            <a:r>
              <a:rPr lang="es-CO" sz="1132" b="0" i="0" u="none" strike="noStrike" cap="none" dirty="0">
                <a:solidFill>
                  <a:srgbClr val="0054BC"/>
                </a:solidFill>
                <a:latin typeface="Work Sans"/>
                <a:ea typeface="Work Sans"/>
                <a:cs typeface="Work Sans"/>
                <a:sym typeface="Work Sans"/>
              </a:rPr>
              <a:t>Esta presentación es propiedad intelectual controlada y producida por Función Pública.</a:t>
            </a:r>
            <a:endParaRPr sz="1132" b="0" i="0" u="none" strike="noStrike" cap="none" dirty="0">
              <a:solidFill>
                <a:srgbClr val="0054BC"/>
              </a:solidFill>
              <a:latin typeface="Work Sans"/>
              <a:ea typeface="Work Sans"/>
              <a:cs typeface="Work Sans"/>
              <a:sym typeface="Work Sans"/>
            </a:endParaRPr>
          </a:p>
        </p:txBody>
      </p:sp>
    </p:spTree>
    <p:extLst>
      <p:ext uri="{BB962C8B-B14F-4D97-AF65-F5344CB8AC3E}">
        <p14:creationId xmlns:p14="http://schemas.microsoft.com/office/powerpoint/2010/main" val="42526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352463" y="4292892"/>
            <a:ext cx="4694072" cy="894079"/>
          </a:xfrm>
          <a:prstGeom prst="rect">
            <a:avLst/>
          </a:prstGeom>
        </p:spPr>
        <p:txBody>
          <a:bodyPr wrap="square" lIns="0" tIns="0" rIns="0" bIns="0">
            <a:spAutoFit/>
          </a:bodyPr>
          <a:lstStyle>
            <a:lvl1pPr>
              <a:defRPr sz="5700" b="0" i="0">
                <a:solidFill>
                  <a:srgbClr val="F62F63"/>
                </a:solidFill>
                <a:latin typeface="Arial Black"/>
                <a:cs typeface="Arial Black"/>
              </a:defRPr>
            </a:lvl1pPr>
          </a:lstStyle>
          <a:p>
            <a:endParaRPr/>
          </a:p>
        </p:txBody>
      </p:sp>
      <p:sp>
        <p:nvSpPr>
          <p:cNvPr id="3" name="Holder 3"/>
          <p:cNvSpPr>
            <a:spLocks noGrp="1"/>
          </p:cNvSpPr>
          <p:nvPr>
            <p:ph type="body" idx="1"/>
          </p:nvPr>
        </p:nvSpPr>
        <p:spPr>
          <a:xfrm>
            <a:off x="869950" y="2231644"/>
            <a:ext cx="15659100" cy="6403848"/>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5915660" y="9023604"/>
            <a:ext cx="5567680" cy="48514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869950" y="9023604"/>
            <a:ext cx="4001770" cy="48514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9/14/2021</a:t>
            </a:fld>
            <a:endParaRPr lang="en-US"/>
          </a:p>
        </p:txBody>
      </p:sp>
      <p:sp>
        <p:nvSpPr>
          <p:cNvPr id="6" name="Holder 6"/>
          <p:cNvSpPr>
            <a:spLocks noGrp="1"/>
          </p:cNvSpPr>
          <p:nvPr>
            <p:ph type="sldNum" sz="quarter" idx="7"/>
          </p:nvPr>
        </p:nvSpPr>
        <p:spPr>
          <a:xfrm>
            <a:off x="12527280" y="9023604"/>
            <a:ext cx="4001770" cy="48514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‹Nº›</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9" r:id="rId8"/>
    <p:sldLayoutId id="2147483670" r:id="rId9"/>
    <p:sldLayoutId id="2147483671" r:id="rId10"/>
    <p:sldLayoutId id="2147483672" r:id="rId1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9.jpeg"/><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svg"/><Relationship Id="rId9" Type="http://schemas.openxmlformats.org/officeDocument/2006/relationships/image" Target="../media/image17.svg"/></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chart" Target="../charts/char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0.xml"/><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9.xml"/><Relationship Id="rId5" Type="http://schemas.openxmlformats.org/officeDocument/2006/relationships/image" Target="../media/image21.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1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hyperlink" Target="https://jamboard.google.com/d/1HGnCX5_vrPaFeNTayJo13w6iIQUCWsXIJxrorT1q7R0/viewer?f=1" TargetMode="External"/><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9.xml"/><Relationship Id="rId6" Type="http://schemas.openxmlformats.org/officeDocument/2006/relationships/image" Target="../media/image41.jpeg"/><Relationship Id="rId11" Type="http://schemas.openxmlformats.org/officeDocument/2006/relationships/image" Target="../media/image46.png"/><Relationship Id="rId5" Type="http://schemas.openxmlformats.org/officeDocument/2006/relationships/image" Target="../media/image40.jpeg"/><Relationship Id="rId10" Type="http://schemas.openxmlformats.org/officeDocument/2006/relationships/image" Target="../media/image45.jpeg"/><Relationship Id="rId4" Type="http://schemas.openxmlformats.org/officeDocument/2006/relationships/image" Target="../media/image39.jpeg"/><Relationship Id="rId9" Type="http://schemas.openxmlformats.org/officeDocument/2006/relationships/image" Target="../media/image44.jpeg"/></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svg"/><Relationship Id="rId3" Type="http://schemas.openxmlformats.org/officeDocument/2006/relationships/image" Target="../media/image53.svg"/><Relationship Id="rId7" Type="http://schemas.openxmlformats.org/officeDocument/2006/relationships/image" Target="../media/image57.svg"/><Relationship Id="rId12" Type="http://schemas.openxmlformats.org/officeDocument/2006/relationships/image" Target="../media/image62.png"/><Relationship Id="rId17" Type="http://schemas.openxmlformats.org/officeDocument/2006/relationships/image" Target="../media/image67.svg"/><Relationship Id="rId2" Type="http://schemas.openxmlformats.org/officeDocument/2006/relationships/image" Target="../media/image52.png"/><Relationship Id="rId16" Type="http://schemas.openxmlformats.org/officeDocument/2006/relationships/image" Target="../media/image66.png"/><Relationship Id="rId1" Type="http://schemas.openxmlformats.org/officeDocument/2006/relationships/slideLayout" Target="../slideLayouts/slideLayout11.xml"/><Relationship Id="rId6" Type="http://schemas.openxmlformats.org/officeDocument/2006/relationships/image" Target="../media/image56.png"/><Relationship Id="rId11" Type="http://schemas.openxmlformats.org/officeDocument/2006/relationships/image" Target="../media/image61.svg"/><Relationship Id="rId5" Type="http://schemas.openxmlformats.org/officeDocument/2006/relationships/image" Target="../media/image55.svg"/><Relationship Id="rId15" Type="http://schemas.openxmlformats.org/officeDocument/2006/relationships/image" Target="../media/image65.sv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svg"/><Relationship Id="rId14" Type="http://schemas.openxmlformats.org/officeDocument/2006/relationships/image" Target="../media/image64.png"/></Relationships>
</file>

<file path=ppt/slides/_rels/slide44.xml.rels><?xml version="1.0" encoding="UTF-8" standalone="yes"?>
<Relationships xmlns="http://schemas.openxmlformats.org/package/2006/relationships"><Relationship Id="rId3" Type="http://schemas.openxmlformats.org/officeDocument/2006/relationships/hyperlink" Target="https://www.madrid.es/portales/munimadrid/es/Inicio/Actualidad/Noticias/El-Ayuntamiento-presenta-un-nuevo-modelo-de-multa-de-trafico-primer-resultado-del-proyecto-Comunicacion-Clara/?vgnextfmt=default&amp;vgnextoid=43f6b9df025e0610VgnVCM2000001f4a900aRCRD&amp;vgnextchannel=a12149fa40ec9410VgnVCM100000171f5a0aRCRD" TargetMode="External"/><Relationship Id="rId2" Type="http://schemas.openxmlformats.org/officeDocument/2006/relationships/image" Target="../media/image68.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xml"/><Relationship Id="rId4" Type="http://schemas.openxmlformats.org/officeDocument/2006/relationships/image" Target="../media/image74.png"/></Relationships>
</file>

<file path=ppt/slides/_rels/slide4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Tree>
    <p:extLst>
      <p:ext uri="{BB962C8B-B14F-4D97-AF65-F5344CB8AC3E}">
        <p14:creationId xmlns:p14="http://schemas.microsoft.com/office/powerpoint/2010/main" val="951122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11" name="Rectángulo 10">
            <a:extLst>
              <a:ext uri="{FF2B5EF4-FFF2-40B4-BE49-F238E27FC236}">
                <a16:creationId xmlns:a16="http://schemas.microsoft.com/office/drawing/2014/main" id="{129F41D6-FEC5-3349-9953-DF7AC08A04B5}"/>
              </a:ext>
            </a:extLst>
          </p:cNvPr>
          <p:cNvSpPr/>
          <p:nvPr/>
        </p:nvSpPr>
        <p:spPr>
          <a:xfrm>
            <a:off x="41506" y="0"/>
            <a:ext cx="8774940" cy="97028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3396"/>
          </a:p>
        </p:txBody>
      </p:sp>
      <p:sp>
        <p:nvSpPr>
          <p:cNvPr id="13" name="Google Shape;202;p26">
            <a:extLst>
              <a:ext uri="{FF2B5EF4-FFF2-40B4-BE49-F238E27FC236}">
                <a16:creationId xmlns:a16="http://schemas.microsoft.com/office/drawing/2014/main" id="{CFFEE4D0-2C6A-4564-98D4-4A2CB0DAC6CD}"/>
              </a:ext>
            </a:extLst>
          </p:cNvPr>
          <p:cNvSpPr txBox="1">
            <a:spLocks/>
          </p:cNvSpPr>
          <p:nvPr/>
        </p:nvSpPr>
        <p:spPr>
          <a:xfrm>
            <a:off x="1690012" y="720514"/>
            <a:ext cx="17296488" cy="1207682"/>
          </a:xfrm>
          <a:prstGeom prst="rect">
            <a:avLst/>
          </a:prstGeom>
          <a:noFill/>
          <a:ln>
            <a:noFill/>
          </a:ln>
        </p:spPr>
        <p:txBody>
          <a:bodyPr spcFirstLastPara="1" wrap="square" lIns="129361" tIns="64657" rIns="129361" bIns="64657"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54BC"/>
              </a:buClr>
              <a:buSzPts val="3000"/>
              <a:buFont typeface="Work Sans Light"/>
              <a:buNone/>
              <a:defRPr sz="3000" b="0" i="0" u="none" strike="noStrike" cap="none">
                <a:solidFill>
                  <a:srgbClr val="0054BC"/>
                </a:solidFill>
                <a:latin typeface="Work Sans Light"/>
                <a:ea typeface="Work Sans Light"/>
                <a:cs typeface="Work Sans Light"/>
                <a:sym typeface="Work Sans Light"/>
              </a:defRPr>
            </a:lvl1pPr>
            <a:lvl2pPr marR="0" lvl="1"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2pPr>
            <a:lvl3pPr marR="0" lvl="2"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3pPr>
            <a:lvl4pPr marR="0" lvl="3"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4pPr>
            <a:lvl5pPr marR="0" lvl="4"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5pPr>
            <a:lvl6pPr marR="0" lvl="5"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6pPr>
            <a:lvl7pPr marR="0" lvl="6"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7pPr>
            <a:lvl8pPr marR="0" lvl="7"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8pPr>
            <a:lvl9pPr marR="0" lvl="8"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9pPr>
          </a:lstStyle>
          <a:p>
            <a:pPr>
              <a:buClr>
                <a:srgbClr val="FFFFFF"/>
              </a:buClr>
              <a:buSzPts val="1400"/>
              <a:buFont typeface="Work Sans SemiBold"/>
              <a:buNone/>
            </a:pPr>
            <a:r>
              <a:rPr lang="es-CO" sz="5659" b="1" dirty="0">
                <a:solidFill>
                  <a:schemeClr val="bg1"/>
                </a:solidFill>
                <a:latin typeface="Work Sans" pitchFamily="2" charset="0"/>
              </a:rPr>
              <a:t>         Mito                           </a:t>
            </a:r>
            <a:r>
              <a:rPr lang="es-CO" sz="5659" b="1" dirty="0">
                <a:solidFill>
                  <a:schemeClr val="accent3">
                    <a:lumMod val="50000"/>
                  </a:schemeClr>
                </a:solidFill>
                <a:latin typeface="Work Sans" pitchFamily="2" charset="0"/>
              </a:rPr>
              <a:t>Realidad</a:t>
            </a:r>
            <a:endParaRPr lang="es-CO" sz="5659" b="1" dirty="0">
              <a:solidFill>
                <a:schemeClr val="accent3">
                  <a:lumMod val="50000"/>
                </a:schemeClr>
              </a:solidFill>
              <a:latin typeface="Work Sans" pitchFamily="2" charset="77"/>
            </a:endParaRPr>
          </a:p>
        </p:txBody>
      </p:sp>
      <p:sp>
        <p:nvSpPr>
          <p:cNvPr id="14" name="CuadroTexto 13">
            <a:extLst>
              <a:ext uri="{FF2B5EF4-FFF2-40B4-BE49-F238E27FC236}">
                <a16:creationId xmlns:a16="http://schemas.microsoft.com/office/drawing/2014/main" id="{4AB90910-A395-4F68-BB09-790303DC9EA0}"/>
              </a:ext>
            </a:extLst>
          </p:cNvPr>
          <p:cNvSpPr txBox="1"/>
          <p:nvPr/>
        </p:nvSpPr>
        <p:spPr>
          <a:xfrm>
            <a:off x="1750198" y="3370882"/>
            <a:ext cx="5821680" cy="2414444"/>
          </a:xfrm>
          <a:prstGeom prst="rect">
            <a:avLst/>
          </a:prstGeom>
          <a:noFill/>
        </p:spPr>
        <p:txBody>
          <a:bodyPr wrap="square">
            <a:spAutoFit/>
          </a:bodyPr>
          <a:lstStyle/>
          <a:p>
            <a:pPr marL="539039" indent="-539039">
              <a:buFont typeface="Arial" panose="020B0604020202020204" pitchFamily="34" charset="0"/>
              <a:buChar char="•"/>
            </a:pPr>
            <a:r>
              <a:rPr lang="es-CO" sz="3018" dirty="0">
                <a:solidFill>
                  <a:schemeClr val="bg1"/>
                </a:solidFill>
                <a:latin typeface="Work Sans" panose="020B0604020202020204" charset="0"/>
              </a:rPr>
              <a:t>Lenguaje claro es un curso de redacción o de corrección de estilo / oratoria o hablar en público.</a:t>
            </a:r>
          </a:p>
          <a:p>
            <a:pPr marL="539039" indent="-539039">
              <a:buFont typeface="Arial" panose="020B0604020202020204" pitchFamily="34" charset="0"/>
              <a:buChar char="•"/>
            </a:pPr>
            <a:endParaRPr lang="es-CO" sz="3018" dirty="0">
              <a:solidFill>
                <a:schemeClr val="bg1"/>
              </a:solidFill>
              <a:latin typeface="Work Sans" panose="020B0604020202020204" charset="0"/>
            </a:endParaRPr>
          </a:p>
        </p:txBody>
      </p:sp>
      <p:sp>
        <p:nvSpPr>
          <p:cNvPr id="16" name="CuadroTexto 15">
            <a:extLst>
              <a:ext uri="{FF2B5EF4-FFF2-40B4-BE49-F238E27FC236}">
                <a16:creationId xmlns:a16="http://schemas.microsoft.com/office/drawing/2014/main" id="{961290D0-CD44-4AB3-8594-F67EED9A9471}"/>
              </a:ext>
            </a:extLst>
          </p:cNvPr>
          <p:cNvSpPr txBox="1"/>
          <p:nvPr/>
        </p:nvSpPr>
        <p:spPr>
          <a:xfrm>
            <a:off x="9991989" y="3123488"/>
            <a:ext cx="6367423" cy="4736553"/>
          </a:xfrm>
          <a:prstGeom prst="rect">
            <a:avLst/>
          </a:prstGeom>
          <a:noFill/>
        </p:spPr>
        <p:txBody>
          <a:bodyPr wrap="square">
            <a:spAutoFit/>
          </a:bodyPr>
          <a:lstStyle/>
          <a:p>
            <a:pPr marL="539039" indent="-539039">
              <a:buFont typeface="Arial" panose="020B0604020202020204" pitchFamily="34" charset="0"/>
              <a:buChar char="•"/>
            </a:pPr>
            <a:r>
              <a:rPr lang="es-CO" sz="3018" dirty="0">
                <a:latin typeface="Work Sans" panose="020B0604020202020204" charset="0"/>
              </a:rPr>
              <a:t>Lenguaje claro aplica las reglas de la escritura y mejora la comunicación pero su énfasis es la claridad del mensaje.</a:t>
            </a:r>
          </a:p>
          <a:p>
            <a:pPr marL="539039" indent="-539039">
              <a:buFont typeface="Arial" panose="020B0604020202020204" pitchFamily="34" charset="0"/>
              <a:buChar char="•"/>
            </a:pPr>
            <a:endParaRPr lang="es-CO" sz="3018" dirty="0">
              <a:latin typeface="Work Sans" panose="020B0604020202020204" charset="0"/>
            </a:endParaRPr>
          </a:p>
          <a:p>
            <a:pPr marL="539039" indent="-539039">
              <a:buFont typeface="Arial" panose="020B0604020202020204" pitchFamily="34" charset="0"/>
              <a:buChar char="•"/>
            </a:pPr>
            <a:r>
              <a:rPr lang="es-CO" sz="3018" dirty="0">
                <a:latin typeface="Work Sans" panose="020B0604020202020204" charset="0"/>
              </a:rPr>
              <a:t>Excelente redacción no es igual a simplicidad.</a:t>
            </a:r>
          </a:p>
          <a:p>
            <a:endParaRPr lang="es-CO" sz="3018" dirty="0">
              <a:latin typeface="Work Sans" panose="020B0604020202020204" charset="0"/>
            </a:endParaRPr>
          </a:p>
          <a:p>
            <a:endParaRPr lang="es-CO" sz="3018" dirty="0">
              <a:latin typeface="Work Sans" panose="020B0604020202020204" charset="0"/>
            </a:endParaRPr>
          </a:p>
          <a:p>
            <a:endParaRPr lang="es-CO" sz="3018" dirty="0">
              <a:latin typeface="Work Sans" panose="020B0604020202020204" charset="0"/>
            </a:endParaRPr>
          </a:p>
        </p:txBody>
      </p:sp>
    </p:spTree>
    <p:extLst>
      <p:ext uri="{BB962C8B-B14F-4D97-AF65-F5344CB8AC3E}">
        <p14:creationId xmlns:p14="http://schemas.microsoft.com/office/powerpoint/2010/main" val="12035725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1" name="Google Shape;141;p22"/>
          <p:cNvSpPr txBox="1">
            <a:spLocks noGrp="1"/>
          </p:cNvSpPr>
          <p:nvPr>
            <p:ph type="title"/>
          </p:nvPr>
        </p:nvSpPr>
        <p:spPr>
          <a:xfrm>
            <a:off x="6705999" y="4058687"/>
            <a:ext cx="8965399" cy="1249414"/>
          </a:xfrm>
          <a:prstGeom prst="rect">
            <a:avLst/>
          </a:prstGeom>
          <a:noFill/>
          <a:ln>
            <a:noFill/>
          </a:ln>
        </p:spPr>
        <p:txBody>
          <a:bodyPr spcFirstLastPara="1" wrap="square" lIns="129361" tIns="64657" rIns="129361" bIns="64657" anchor="ctr" anchorCtr="0">
            <a:noAutofit/>
          </a:bodyPr>
          <a:lstStyle/>
          <a:p>
            <a:pPr>
              <a:lnSpc>
                <a:spcPct val="115000"/>
              </a:lnSpc>
            </a:pPr>
            <a:r>
              <a:rPr lang="es-CO" sz="4527" dirty="0">
                <a:latin typeface="Work Sans Medium"/>
                <a:ea typeface="Work Sans Medium"/>
                <a:cs typeface="Work Sans Medium"/>
                <a:sym typeface="Work Sans Medium"/>
              </a:rPr>
              <a:t>¿Qué es lenguaje claro?</a:t>
            </a:r>
            <a:endParaRPr sz="4527" dirty="0">
              <a:latin typeface="Work Sans Medium"/>
              <a:ea typeface="Work Sans Medium"/>
              <a:cs typeface="Work Sans Medium"/>
              <a:sym typeface="Work Sans Medium"/>
            </a:endParaRPr>
          </a:p>
        </p:txBody>
      </p:sp>
      <p:sp>
        <p:nvSpPr>
          <p:cNvPr id="142" name="Google Shape;142;p22"/>
          <p:cNvSpPr txBox="1">
            <a:spLocks noGrp="1"/>
          </p:cNvSpPr>
          <p:nvPr>
            <p:ph type="title"/>
          </p:nvPr>
        </p:nvSpPr>
        <p:spPr>
          <a:xfrm>
            <a:off x="1285399" y="3223905"/>
            <a:ext cx="5109745" cy="1214477"/>
          </a:xfrm>
          <a:prstGeom prst="rect">
            <a:avLst/>
          </a:prstGeom>
          <a:noFill/>
          <a:ln>
            <a:noFill/>
          </a:ln>
        </p:spPr>
        <p:txBody>
          <a:bodyPr spcFirstLastPara="1" wrap="square" lIns="129361" tIns="64657" rIns="129361" bIns="64657" anchor="ctr" anchorCtr="0">
            <a:noAutofit/>
          </a:bodyPr>
          <a:lstStyle/>
          <a:p>
            <a:pPr algn="r" rtl="0"/>
            <a:r>
              <a:rPr lang="es-CO" sz="13582" b="1" dirty="0">
                <a:latin typeface="Work Sans"/>
                <a:ea typeface="Work Sans"/>
                <a:cs typeface="Work Sans"/>
                <a:sym typeface="Work Sans"/>
              </a:rPr>
              <a:t>02.</a:t>
            </a:r>
            <a:endParaRPr sz="13582" b="1" dirty="0">
              <a:latin typeface="Work Sans"/>
              <a:ea typeface="Work Sans"/>
              <a:cs typeface="Work Sans"/>
              <a:sym typeface="Work Sans"/>
            </a:endParaRPr>
          </a:p>
        </p:txBody>
      </p:sp>
      <p:sp>
        <p:nvSpPr>
          <p:cNvPr id="2" name="Rectángulo 1">
            <a:extLst>
              <a:ext uri="{FF2B5EF4-FFF2-40B4-BE49-F238E27FC236}">
                <a16:creationId xmlns:a16="http://schemas.microsoft.com/office/drawing/2014/main" id="{4E010EE4-668E-4B41-AAD8-CD054C43C1DF}"/>
              </a:ext>
            </a:extLst>
          </p:cNvPr>
          <p:cNvSpPr/>
          <p:nvPr/>
        </p:nvSpPr>
        <p:spPr>
          <a:xfrm>
            <a:off x="1739837" y="1018195"/>
            <a:ext cx="1209855" cy="1293707"/>
          </a:xfrm>
          <a:prstGeom prst="rect">
            <a:avLst/>
          </a:prstGeom>
          <a:solidFill>
            <a:srgbClr val="2D6CF2"/>
          </a:solidFill>
          <a:ln>
            <a:solidFill>
              <a:srgbClr val="2D6C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3396"/>
          </a:p>
        </p:txBody>
      </p:sp>
    </p:spTree>
    <p:extLst>
      <p:ext uri="{BB962C8B-B14F-4D97-AF65-F5344CB8AC3E}">
        <p14:creationId xmlns:p14="http://schemas.microsoft.com/office/powerpoint/2010/main" val="3631016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2" name="CuadroTexto 11">
            <a:extLst>
              <a:ext uri="{FF2B5EF4-FFF2-40B4-BE49-F238E27FC236}">
                <a16:creationId xmlns:a16="http://schemas.microsoft.com/office/drawing/2014/main" id="{1605C217-FA96-4126-BD74-D0F102FEAE96}"/>
              </a:ext>
            </a:extLst>
          </p:cNvPr>
          <p:cNvSpPr txBox="1"/>
          <p:nvPr/>
        </p:nvSpPr>
        <p:spPr>
          <a:xfrm>
            <a:off x="7937500" y="2523990"/>
            <a:ext cx="8936463" cy="3970318"/>
          </a:xfrm>
          <a:prstGeom prst="rect">
            <a:avLst/>
          </a:prstGeom>
          <a:noFill/>
        </p:spPr>
        <p:txBody>
          <a:bodyPr wrap="square">
            <a:spAutoFit/>
          </a:bodyPr>
          <a:lstStyle/>
          <a:p>
            <a:pPr marL="0" indent="0">
              <a:buNone/>
            </a:pPr>
            <a:r>
              <a:rPr lang="es-CO" sz="3600" dirty="0">
                <a:latin typeface="Work Sans Light"/>
              </a:rPr>
              <a:t>“Aquel que está diseñado para </a:t>
            </a:r>
            <a:r>
              <a:rPr lang="es-CO" sz="3600" dirty="0">
                <a:highlight>
                  <a:srgbClr val="C0C0C0"/>
                </a:highlight>
                <a:latin typeface="Work Sans Light"/>
              </a:rPr>
              <a:t>entenderse a la primera</a:t>
            </a:r>
            <a:r>
              <a:rPr lang="es-CO" sz="3600" dirty="0">
                <a:latin typeface="Work Sans Light"/>
              </a:rPr>
              <a:t>. Se trata de buscar una comunicación lo más sencilla posible. </a:t>
            </a:r>
          </a:p>
          <a:p>
            <a:pPr marL="0" indent="0">
              <a:buNone/>
            </a:pPr>
            <a:r>
              <a:rPr lang="es-CO" sz="3600" dirty="0">
                <a:highlight>
                  <a:srgbClr val="C0C0C0"/>
                </a:highlight>
                <a:latin typeface="Work Sans Light"/>
              </a:rPr>
              <a:t>No es simplificar el discurso</a:t>
            </a:r>
            <a:r>
              <a:rPr lang="es-CO" sz="3600" dirty="0">
                <a:latin typeface="Work Sans Light"/>
              </a:rPr>
              <a:t>, sino </a:t>
            </a:r>
            <a:r>
              <a:rPr lang="es-CO" sz="3600" b="1" dirty="0">
                <a:latin typeface="Work Sans Light"/>
              </a:rPr>
              <a:t>evitar las estructuras enrevesadas, la jerga y otros elementos </a:t>
            </a:r>
            <a:r>
              <a:rPr lang="es-CO" sz="3600" dirty="0">
                <a:latin typeface="Work Sans Light"/>
              </a:rPr>
              <a:t>que complican la comprensión”.</a:t>
            </a:r>
            <a:endParaRPr lang="es-CL" sz="3600" dirty="0">
              <a:latin typeface="Work Sans Light"/>
            </a:endParaRPr>
          </a:p>
        </p:txBody>
      </p:sp>
      <p:sp>
        <p:nvSpPr>
          <p:cNvPr id="13" name="Rectángulo 12">
            <a:extLst>
              <a:ext uri="{FF2B5EF4-FFF2-40B4-BE49-F238E27FC236}">
                <a16:creationId xmlns:a16="http://schemas.microsoft.com/office/drawing/2014/main" id="{BA609657-6539-41A7-983D-C8A6AD8641DD}"/>
              </a:ext>
            </a:extLst>
          </p:cNvPr>
          <p:cNvSpPr/>
          <p:nvPr/>
        </p:nvSpPr>
        <p:spPr>
          <a:xfrm>
            <a:off x="14587963" y="6494308"/>
            <a:ext cx="4572000" cy="461665"/>
          </a:xfrm>
          <a:prstGeom prst="rect">
            <a:avLst/>
          </a:prstGeom>
        </p:spPr>
        <p:txBody>
          <a:bodyPr>
            <a:spAutoFit/>
          </a:bodyPr>
          <a:lstStyle/>
          <a:p>
            <a:pPr marL="0" indent="0">
              <a:buNone/>
            </a:pPr>
            <a:r>
              <a:rPr lang="es-CL" sz="2400" i="1" dirty="0">
                <a:latin typeface="Work Sans Light"/>
              </a:rPr>
              <a:t>* Blanca Rego</a:t>
            </a:r>
          </a:p>
        </p:txBody>
      </p:sp>
      <p:sp>
        <p:nvSpPr>
          <p:cNvPr id="14" name="Rectángulo 13">
            <a:extLst>
              <a:ext uri="{FF2B5EF4-FFF2-40B4-BE49-F238E27FC236}">
                <a16:creationId xmlns:a16="http://schemas.microsoft.com/office/drawing/2014/main" id="{C792E741-E7FF-4C3D-B36D-AB46213C4B87}"/>
              </a:ext>
            </a:extLst>
          </p:cNvPr>
          <p:cNvSpPr/>
          <p:nvPr/>
        </p:nvSpPr>
        <p:spPr>
          <a:xfrm>
            <a:off x="1106713" y="8119119"/>
            <a:ext cx="15544800" cy="830997"/>
          </a:xfrm>
          <a:prstGeom prst="rect">
            <a:avLst/>
          </a:prstGeom>
        </p:spPr>
        <p:txBody>
          <a:bodyPr wrap="square">
            <a:spAutoFit/>
          </a:bodyPr>
          <a:lstStyle/>
          <a:p>
            <a:pPr>
              <a:spcAft>
                <a:spcPts val="1800"/>
              </a:spcAft>
              <a:buClr>
                <a:srgbClr val="0054BC"/>
              </a:buClr>
            </a:pPr>
            <a:r>
              <a:rPr lang="es-CO" sz="4800" spc="-370" dirty="0">
                <a:solidFill>
                  <a:srgbClr val="FFC000"/>
                </a:solidFill>
                <a:latin typeface="Arial Black"/>
                <a:ea typeface="+mj-ea"/>
              </a:rPr>
              <a:t>- Asimetría comunicativa </a:t>
            </a:r>
            <a:r>
              <a:rPr lang="es-CO" sz="4800" spc="-370" dirty="0">
                <a:solidFill>
                  <a:srgbClr val="00B0F0"/>
                </a:solidFill>
                <a:latin typeface="Arial Black"/>
                <a:ea typeface="+mj-ea"/>
              </a:rPr>
              <a:t> + derecho a comprender</a:t>
            </a:r>
          </a:p>
        </p:txBody>
      </p:sp>
      <p:sp>
        <p:nvSpPr>
          <p:cNvPr id="15" name="object 2">
            <a:extLst>
              <a:ext uri="{FF2B5EF4-FFF2-40B4-BE49-F238E27FC236}">
                <a16:creationId xmlns:a16="http://schemas.microsoft.com/office/drawing/2014/main" id="{AA1A2988-2AA4-4E1B-AA17-7ADFC16BBC0D}"/>
              </a:ext>
            </a:extLst>
          </p:cNvPr>
          <p:cNvSpPr txBox="1">
            <a:spLocks/>
          </p:cNvSpPr>
          <p:nvPr/>
        </p:nvSpPr>
        <p:spPr>
          <a:xfrm>
            <a:off x="1079499" y="682327"/>
            <a:ext cx="10106381" cy="889987"/>
          </a:xfrm>
          <a:prstGeom prst="rect">
            <a:avLst/>
          </a:prstGeom>
        </p:spPr>
        <p:txBody>
          <a:bodyPr vert="horz" wrap="square" lIns="0" tIns="12700" rIns="0" bIns="0" rtlCol="0">
            <a:spAutoFit/>
          </a:bodyPr>
          <a:lstStyle>
            <a:lvl1pPr>
              <a:defRPr sz="5700" b="0" i="0">
                <a:solidFill>
                  <a:srgbClr val="F62F63"/>
                </a:solidFill>
                <a:latin typeface="Arial Black"/>
                <a:ea typeface="+mj-ea"/>
                <a:cs typeface="Arial Black"/>
              </a:defRPr>
            </a:lvl1pPr>
          </a:lstStyle>
          <a:p>
            <a:pPr marL="12700">
              <a:spcBef>
                <a:spcPts val="100"/>
              </a:spcBef>
            </a:pPr>
            <a:r>
              <a:rPr lang="es-CO" b="1" kern="0" spc="-370" dirty="0">
                <a:solidFill>
                  <a:srgbClr val="00B0F0"/>
                </a:solidFill>
                <a:latin typeface="Work Sans" panose="020B0604020202020204" charset="0"/>
              </a:rPr>
              <a:t>¿Qué es el lenguaje claro?</a:t>
            </a:r>
            <a:endParaRPr lang="es-CO" b="1" kern="0" spc="-320" dirty="0">
              <a:solidFill>
                <a:srgbClr val="00B0F0"/>
              </a:solidFill>
              <a:latin typeface="Work Sans" panose="020B0604020202020204" charset="0"/>
            </a:endParaRPr>
          </a:p>
        </p:txBody>
      </p:sp>
      <p:pic>
        <p:nvPicPr>
          <p:cNvPr id="16" name="Picture 2" descr="Vista de dos zapatos diferentes | Foto Premium">
            <a:extLst>
              <a:ext uri="{FF2B5EF4-FFF2-40B4-BE49-F238E27FC236}">
                <a16:creationId xmlns:a16="http://schemas.microsoft.com/office/drawing/2014/main" id="{49605BAF-28FD-4DFC-B0EC-9AB196408E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162" y="2323019"/>
            <a:ext cx="6615209" cy="4402121"/>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a:extLst>
              <a:ext uri="{FF2B5EF4-FFF2-40B4-BE49-F238E27FC236}">
                <a16:creationId xmlns:a16="http://schemas.microsoft.com/office/drawing/2014/main" id="{AACFD30A-BC9E-4615-9AF7-9E10F35F8060}"/>
              </a:ext>
            </a:extLst>
          </p:cNvPr>
          <p:cNvSpPr/>
          <p:nvPr/>
        </p:nvSpPr>
        <p:spPr>
          <a:xfrm>
            <a:off x="6583960" y="7609835"/>
            <a:ext cx="4572000" cy="461665"/>
          </a:xfrm>
          <a:prstGeom prst="rect">
            <a:avLst/>
          </a:prstGeom>
        </p:spPr>
        <p:txBody>
          <a:bodyPr>
            <a:spAutoFit/>
          </a:bodyPr>
          <a:lstStyle/>
          <a:p>
            <a:pPr marL="0" indent="0" algn="ctr">
              <a:buNone/>
            </a:pPr>
            <a:r>
              <a:rPr lang="es-CL" sz="2400" i="1" dirty="0">
                <a:latin typeface="Work Sans Light"/>
              </a:rPr>
              <a:t>Hablar y escribir </a:t>
            </a:r>
          </a:p>
        </p:txBody>
      </p:sp>
    </p:spTree>
    <p:extLst>
      <p:ext uri="{BB962C8B-B14F-4D97-AF65-F5344CB8AC3E}">
        <p14:creationId xmlns:p14="http://schemas.microsoft.com/office/powerpoint/2010/main" val="18156040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2" name="CuadroTexto 11">
            <a:extLst>
              <a:ext uri="{FF2B5EF4-FFF2-40B4-BE49-F238E27FC236}">
                <a16:creationId xmlns:a16="http://schemas.microsoft.com/office/drawing/2014/main" id="{1605C217-FA96-4126-BD74-D0F102FEAE96}"/>
              </a:ext>
            </a:extLst>
          </p:cNvPr>
          <p:cNvSpPr txBox="1"/>
          <p:nvPr/>
        </p:nvSpPr>
        <p:spPr>
          <a:xfrm>
            <a:off x="992214" y="2284559"/>
            <a:ext cx="5083228" cy="646331"/>
          </a:xfrm>
          <a:prstGeom prst="rect">
            <a:avLst/>
          </a:prstGeom>
          <a:noFill/>
        </p:spPr>
        <p:txBody>
          <a:bodyPr wrap="square">
            <a:spAutoFit/>
          </a:bodyPr>
          <a:lstStyle/>
          <a:p>
            <a:r>
              <a:rPr lang="es-CO" sz="3600" dirty="0">
                <a:latin typeface="Work Sans Light"/>
              </a:rPr>
              <a:t>Encontrar</a:t>
            </a:r>
          </a:p>
        </p:txBody>
      </p:sp>
      <p:sp>
        <p:nvSpPr>
          <p:cNvPr id="15" name="object 2">
            <a:extLst>
              <a:ext uri="{FF2B5EF4-FFF2-40B4-BE49-F238E27FC236}">
                <a16:creationId xmlns:a16="http://schemas.microsoft.com/office/drawing/2014/main" id="{AA1A2988-2AA4-4E1B-AA17-7ADFC16BBC0D}"/>
              </a:ext>
            </a:extLst>
          </p:cNvPr>
          <p:cNvSpPr txBox="1">
            <a:spLocks/>
          </p:cNvSpPr>
          <p:nvPr/>
        </p:nvSpPr>
        <p:spPr>
          <a:xfrm>
            <a:off x="1079499" y="682327"/>
            <a:ext cx="10106381" cy="889987"/>
          </a:xfrm>
          <a:prstGeom prst="rect">
            <a:avLst/>
          </a:prstGeom>
        </p:spPr>
        <p:txBody>
          <a:bodyPr vert="horz" wrap="square" lIns="0" tIns="12700" rIns="0" bIns="0" rtlCol="0">
            <a:spAutoFit/>
          </a:bodyPr>
          <a:lstStyle>
            <a:lvl1pPr>
              <a:defRPr sz="5700" b="0" i="0">
                <a:solidFill>
                  <a:srgbClr val="F62F63"/>
                </a:solidFill>
                <a:latin typeface="Arial Black"/>
                <a:ea typeface="+mj-ea"/>
                <a:cs typeface="Arial Black"/>
              </a:defRPr>
            </a:lvl1pPr>
          </a:lstStyle>
          <a:p>
            <a:pPr marL="12700">
              <a:spcBef>
                <a:spcPts val="100"/>
              </a:spcBef>
            </a:pPr>
            <a:r>
              <a:rPr lang="es-CO" b="1" kern="0" spc="-370" dirty="0">
                <a:solidFill>
                  <a:srgbClr val="00B0F0"/>
                </a:solidFill>
                <a:latin typeface="Work Sans" panose="020B0604020202020204" charset="0"/>
              </a:rPr>
              <a:t>¿Qué es el lenguaje claro?</a:t>
            </a:r>
            <a:endParaRPr lang="es-CO" b="1" kern="0" spc="-320" dirty="0">
              <a:solidFill>
                <a:srgbClr val="00B0F0"/>
              </a:solidFill>
              <a:latin typeface="Work Sans" panose="020B0604020202020204" charset="0"/>
            </a:endParaRPr>
          </a:p>
        </p:txBody>
      </p:sp>
      <p:pic>
        <p:nvPicPr>
          <p:cNvPr id="1026" name="Picture 2" descr="Qué es encontrar? Definición, concepto y significado.">
            <a:extLst>
              <a:ext uri="{FF2B5EF4-FFF2-40B4-BE49-F238E27FC236}">
                <a16:creationId xmlns:a16="http://schemas.microsoft.com/office/drawing/2014/main" id="{FD3F2C37-8792-4AFD-B1F2-66D1DE4CE3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33" r="23958"/>
          <a:stretch/>
        </p:blipFill>
        <p:spPr bwMode="auto">
          <a:xfrm>
            <a:off x="1057328" y="3142322"/>
            <a:ext cx="4953000" cy="4876800"/>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337D0EC6-FAF0-46A1-BB27-538C5A0301BC}"/>
              </a:ext>
            </a:extLst>
          </p:cNvPr>
          <p:cNvSpPr txBox="1"/>
          <p:nvPr/>
        </p:nvSpPr>
        <p:spPr>
          <a:xfrm>
            <a:off x="7121472" y="2284558"/>
            <a:ext cx="5083228" cy="646331"/>
          </a:xfrm>
          <a:prstGeom prst="rect">
            <a:avLst/>
          </a:prstGeom>
          <a:noFill/>
        </p:spPr>
        <p:txBody>
          <a:bodyPr wrap="square">
            <a:spAutoFit/>
          </a:bodyPr>
          <a:lstStyle/>
          <a:p>
            <a:r>
              <a:rPr lang="es-CO" sz="3600" dirty="0">
                <a:latin typeface="Work Sans Light"/>
              </a:rPr>
              <a:t>Comprender</a:t>
            </a:r>
          </a:p>
        </p:txBody>
      </p:sp>
      <p:pic>
        <p:nvPicPr>
          <p:cNvPr id="1032" name="Picture 8" descr="Joven estudiante frustrado con la tarea | Foto Premium">
            <a:extLst>
              <a:ext uri="{FF2B5EF4-FFF2-40B4-BE49-F238E27FC236}">
                <a16:creationId xmlns:a16="http://schemas.microsoft.com/office/drawing/2014/main" id="{CA279605-8B8D-46C9-A762-3E62F178E4A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8933" r="21240" b="6257"/>
          <a:stretch/>
        </p:blipFill>
        <p:spPr bwMode="auto">
          <a:xfrm>
            <a:off x="6489700" y="3142322"/>
            <a:ext cx="4696180" cy="4876800"/>
          </a:xfrm>
          <a:prstGeom prst="rect">
            <a:avLst/>
          </a:prstGeom>
          <a:noFill/>
          <a:extLst>
            <a:ext uri="{909E8E84-426E-40DD-AFC4-6F175D3DCCD1}">
              <a14:hiddenFill xmlns:a14="http://schemas.microsoft.com/office/drawing/2010/main">
                <a:solidFill>
                  <a:srgbClr val="FFFFFF"/>
                </a:solidFill>
              </a14:hiddenFill>
            </a:ext>
          </a:extLst>
        </p:spPr>
      </p:pic>
      <p:sp>
        <p:nvSpPr>
          <p:cNvPr id="17" name="CuadroTexto 16">
            <a:extLst>
              <a:ext uri="{FF2B5EF4-FFF2-40B4-BE49-F238E27FC236}">
                <a16:creationId xmlns:a16="http://schemas.microsoft.com/office/drawing/2014/main" id="{EA1EC8A1-038C-4C63-BE4C-36E20BCC3430}"/>
              </a:ext>
            </a:extLst>
          </p:cNvPr>
          <p:cNvSpPr txBox="1"/>
          <p:nvPr/>
        </p:nvSpPr>
        <p:spPr>
          <a:xfrm>
            <a:off x="13065072" y="2284557"/>
            <a:ext cx="5083228" cy="646331"/>
          </a:xfrm>
          <a:prstGeom prst="rect">
            <a:avLst/>
          </a:prstGeom>
          <a:noFill/>
        </p:spPr>
        <p:txBody>
          <a:bodyPr wrap="square">
            <a:spAutoFit/>
          </a:bodyPr>
          <a:lstStyle/>
          <a:p>
            <a:r>
              <a:rPr lang="es-CO" sz="3600" dirty="0">
                <a:latin typeface="Work Sans Light"/>
              </a:rPr>
              <a:t>Usar</a:t>
            </a:r>
          </a:p>
        </p:txBody>
      </p:sp>
      <p:pic>
        <p:nvPicPr>
          <p:cNvPr id="1036" name="Picture 12" descr="Cuánto Cuesta una Oficina Virtual?">
            <a:extLst>
              <a:ext uri="{FF2B5EF4-FFF2-40B4-BE49-F238E27FC236}">
                <a16:creationId xmlns:a16="http://schemas.microsoft.com/office/drawing/2014/main" id="{FC2A39B3-A8BC-404C-9722-C1D2A1BC745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418" r="14360"/>
          <a:stretch/>
        </p:blipFill>
        <p:spPr bwMode="auto">
          <a:xfrm>
            <a:off x="11645492" y="3142322"/>
            <a:ext cx="469618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62052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11" name="Rectángulo 10">
            <a:extLst>
              <a:ext uri="{FF2B5EF4-FFF2-40B4-BE49-F238E27FC236}">
                <a16:creationId xmlns:a16="http://schemas.microsoft.com/office/drawing/2014/main" id="{129F41D6-FEC5-3349-9953-DF7AC08A04B5}"/>
              </a:ext>
            </a:extLst>
          </p:cNvPr>
          <p:cNvSpPr/>
          <p:nvPr/>
        </p:nvSpPr>
        <p:spPr>
          <a:xfrm>
            <a:off x="41506" y="0"/>
            <a:ext cx="3947018" cy="97028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3396"/>
          </a:p>
        </p:txBody>
      </p:sp>
      <p:sp>
        <p:nvSpPr>
          <p:cNvPr id="8" name="Google Shape;202;p26">
            <a:extLst>
              <a:ext uri="{FF2B5EF4-FFF2-40B4-BE49-F238E27FC236}">
                <a16:creationId xmlns:a16="http://schemas.microsoft.com/office/drawing/2014/main" id="{C7BFCFB7-11EB-3548-BD0F-178CB7D30AD1}"/>
              </a:ext>
            </a:extLst>
          </p:cNvPr>
          <p:cNvSpPr txBox="1">
            <a:spLocks/>
          </p:cNvSpPr>
          <p:nvPr/>
        </p:nvSpPr>
        <p:spPr>
          <a:xfrm>
            <a:off x="1159106" y="806955"/>
            <a:ext cx="16344669" cy="1207682"/>
          </a:xfrm>
          <a:prstGeom prst="rect">
            <a:avLst/>
          </a:prstGeom>
          <a:noFill/>
          <a:ln>
            <a:noFill/>
          </a:ln>
        </p:spPr>
        <p:txBody>
          <a:bodyPr spcFirstLastPara="1" wrap="square" lIns="129361" tIns="64657" rIns="129361" bIns="64657"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54BC"/>
              </a:buClr>
              <a:buSzPts val="3000"/>
              <a:buFont typeface="Work Sans Light"/>
              <a:buNone/>
              <a:defRPr sz="3000" b="0" i="0" u="none" strike="noStrike" cap="none">
                <a:solidFill>
                  <a:srgbClr val="0054BC"/>
                </a:solidFill>
                <a:latin typeface="Work Sans Light"/>
                <a:ea typeface="Work Sans Light"/>
                <a:cs typeface="Work Sans Light"/>
                <a:sym typeface="Work Sans Light"/>
              </a:defRPr>
            </a:lvl1pPr>
            <a:lvl2pPr marR="0" lvl="1"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2pPr>
            <a:lvl3pPr marR="0" lvl="2"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3pPr>
            <a:lvl4pPr marR="0" lvl="3"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4pPr>
            <a:lvl5pPr marR="0" lvl="4"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5pPr>
            <a:lvl6pPr marR="0" lvl="5"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6pPr>
            <a:lvl7pPr marR="0" lvl="6"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7pPr>
            <a:lvl8pPr marR="0" lvl="7"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8pPr>
            <a:lvl9pPr marR="0" lvl="8"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9pPr>
          </a:lstStyle>
          <a:p>
            <a:pPr>
              <a:buClr>
                <a:srgbClr val="FFFFFF"/>
              </a:buClr>
              <a:buSzPts val="1400"/>
              <a:buFont typeface="Work Sans SemiBold"/>
              <a:buNone/>
            </a:pPr>
            <a:r>
              <a:rPr lang="es-CO" sz="5659" dirty="0">
                <a:solidFill>
                  <a:schemeClr val="bg1"/>
                </a:solidFill>
                <a:latin typeface="Work Sans" pitchFamily="2" charset="0"/>
              </a:rPr>
              <a:t>Lenguaje </a:t>
            </a:r>
            <a:r>
              <a:rPr lang="es-CO" sz="5659" dirty="0">
                <a:solidFill>
                  <a:schemeClr val="accent3">
                    <a:lumMod val="50000"/>
                  </a:schemeClr>
                </a:solidFill>
                <a:latin typeface="Work Sans" pitchFamily="2" charset="0"/>
              </a:rPr>
              <a:t>Claro</a:t>
            </a:r>
            <a:endParaRPr lang="es-CO" sz="5659" dirty="0">
              <a:solidFill>
                <a:schemeClr val="accent3">
                  <a:lumMod val="50000"/>
                </a:schemeClr>
              </a:solidFill>
              <a:latin typeface="Work Sans" pitchFamily="2" charset="77"/>
            </a:endParaRPr>
          </a:p>
        </p:txBody>
      </p:sp>
      <p:sp>
        <p:nvSpPr>
          <p:cNvPr id="9" name="CuadroTexto 8">
            <a:extLst>
              <a:ext uri="{FF2B5EF4-FFF2-40B4-BE49-F238E27FC236}">
                <a16:creationId xmlns:a16="http://schemas.microsoft.com/office/drawing/2014/main" id="{DB6E2FC7-077A-4F8F-9102-2ABCFBD4C3E7}"/>
              </a:ext>
            </a:extLst>
          </p:cNvPr>
          <p:cNvSpPr txBox="1"/>
          <p:nvPr/>
        </p:nvSpPr>
        <p:spPr>
          <a:xfrm>
            <a:off x="1196775" y="1774434"/>
            <a:ext cx="2778325" cy="788999"/>
          </a:xfrm>
          <a:prstGeom prst="rect">
            <a:avLst/>
          </a:prstGeom>
          <a:noFill/>
        </p:spPr>
        <p:txBody>
          <a:bodyPr wrap="none" rtlCol="0">
            <a:spAutoFit/>
          </a:bodyPr>
          <a:lstStyle/>
          <a:p>
            <a:r>
              <a:rPr lang="es-CO" sz="4527" dirty="0">
                <a:solidFill>
                  <a:schemeClr val="bg1"/>
                </a:solidFill>
                <a:latin typeface="Segoe Script" panose="030B0504020000000003" pitchFamily="66" charset="0"/>
              </a:rPr>
              <a:t>¿Qué es?</a:t>
            </a:r>
          </a:p>
        </p:txBody>
      </p:sp>
      <p:sp>
        <p:nvSpPr>
          <p:cNvPr id="7" name="Marcador de contenido 4">
            <a:extLst>
              <a:ext uri="{FF2B5EF4-FFF2-40B4-BE49-F238E27FC236}">
                <a16:creationId xmlns:a16="http://schemas.microsoft.com/office/drawing/2014/main" id="{FAF97873-A380-48A2-9C84-41334321D17D}"/>
              </a:ext>
            </a:extLst>
          </p:cNvPr>
          <p:cNvSpPr txBox="1">
            <a:spLocks/>
          </p:cNvSpPr>
          <p:nvPr/>
        </p:nvSpPr>
        <p:spPr>
          <a:xfrm>
            <a:off x="5037020" y="2779810"/>
            <a:ext cx="11355870" cy="6782088"/>
          </a:xfrm>
          <a:prstGeom prst="rect">
            <a:avLst/>
          </a:prstGeom>
          <a:noFill/>
          <a:ln>
            <a:noFill/>
          </a:ln>
        </p:spPr>
        <p:txBody>
          <a:bodyPr spcFirstLastPara="1" wrap="square" lIns="129361" tIns="64657" rIns="129361" bIns="64657" anchor="t" anchorCtr="0">
            <a:normAutofit/>
          </a:bodyPr>
          <a:lstStyle>
            <a:defPPr marR="0" lvl="0" algn="l" rtl="0">
              <a:lnSpc>
                <a:spcPct val="100000"/>
              </a:lnSpc>
              <a:spcBef>
                <a:spcPts val="0"/>
              </a:spcBef>
              <a:spcAft>
                <a:spcPts val="0"/>
              </a:spcAft>
            </a:defPPr>
            <a:lvl1pPr marL="457200" marR="0" lvl="0" indent="-298450" algn="l" rtl="0">
              <a:lnSpc>
                <a:spcPct val="90000"/>
              </a:lnSpc>
              <a:spcBef>
                <a:spcPts val="800"/>
              </a:spcBef>
              <a:spcAft>
                <a:spcPts val="0"/>
              </a:spcAft>
              <a:buClr>
                <a:srgbClr val="0054BC"/>
              </a:buClr>
              <a:buSzPts val="1100"/>
              <a:buFont typeface="Work Sans Light"/>
              <a:buChar char="•"/>
              <a:defRPr sz="1100" b="0" i="0" u="none" strike="noStrike" cap="none">
                <a:solidFill>
                  <a:srgbClr val="0054BC"/>
                </a:solidFill>
                <a:latin typeface="Work Sans Light"/>
                <a:ea typeface="Work Sans Light"/>
                <a:cs typeface="Work Sans Light"/>
                <a:sym typeface="Work Sans Light"/>
              </a:defRPr>
            </a:lvl1pPr>
            <a:lvl2pPr marL="914400" marR="0" lvl="1" indent="-298450" algn="l" rtl="0">
              <a:lnSpc>
                <a:spcPct val="90000"/>
              </a:lnSpc>
              <a:spcBef>
                <a:spcPts val="400"/>
              </a:spcBef>
              <a:spcAft>
                <a:spcPts val="0"/>
              </a:spcAft>
              <a:buClr>
                <a:srgbClr val="0054BC"/>
              </a:buClr>
              <a:buSzPts val="1100"/>
              <a:buFont typeface="Work Sans Light"/>
              <a:buChar char="•"/>
              <a:defRPr sz="1100" b="0" i="0" u="none" strike="noStrike" cap="none">
                <a:solidFill>
                  <a:srgbClr val="0054BC"/>
                </a:solidFill>
                <a:latin typeface="Work Sans Light"/>
                <a:ea typeface="Work Sans Light"/>
                <a:cs typeface="Work Sans Light"/>
                <a:sym typeface="Work Sans Light"/>
              </a:defRPr>
            </a:lvl2pPr>
            <a:lvl3pPr marL="1371600" marR="0" lvl="2" indent="-298450" algn="l" rtl="0">
              <a:lnSpc>
                <a:spcPct val="90000"/>
              </a:lnSpc>
              <a:spcBef>
                <a:spcPts val="400"/>
              </a:spcBef>
              <a:spcAft>
                <a:spcPts val="0"/>
              </a:spcAft>
              <a:buClr>
                <a:srgbClr val="0054BC"/>
              </a:buClr>
              <a:buSzPts val="1100"/>
              <a:buFont typeface="Work Sans Light"/>
              <a:buChar char="•"/>
              <a:defRPr sz="1100" b="0" i="0" u="none" strike="noStrike" cap="none">
                <a:solidFill>
                  <a:srgbClr val="0054BC"/>
                </a:solidFill>
                <a:latin typeface="Work Sans Light"/>
                <a:ea typeface="Work Sans Light"/>
                <a:cs typeface="Work Sans Light"/>
                <a:sym typeface="Work Sans Light"/>
              </a:defRPr>
            </a:lvl3pPr>
            <a:lvl4pPr marL="1828800" marR="0" lvl="3" indent="-298450" algn="l" rtl="0">
              <a:lnSpc>
                <a:spcPct val="90000"/>
              </a:lnSpc>
              <a:spcBef>
                <a:spcPts val="400"/>
              </a:spcBef>
              <a:spcAft>
                <a:spcPts val="0"/>
              </a:spcAft>
              <a:buClr>
                <a:srgbClr val="0054BC"/>
              </a:buClr>
              <a:buSzPts val="1100"/>
              <a:buFont typeface="Work Sans Light"/>
              <a:buChar char="•"/>
              <a:defRPr sz="1100" b="0" i="0" u="none" strike="noStrike" cap="none">
                <a:solidFill>
                  <a:srgbClr val="0054BC"/>
                </a:solidFill>
                <a:latin typeface="Work Sans Light"/>
                <a:ea typeface="Work Sans Light"/>
                <a:cs typeface="Work Sans Light"/>
                <a:sym typeface="Work Sans Light"/>
              </a:defRPr>
            </a:lvl4pPr>
            <a:lvl5pPr marL="2286000" marR="0" lvl="4" indent="-298450" algn="l" rtl="0">
              <a:lnSpc>
                <a:spcPct val="90000"/>
              </a:lnSpc>
              <a:spcBef>
                <a:spcPts val="400"/>
              </a:spcBef>
              <a:spcAft>
                <a:spcPts val="0"/>
              </a:spcAft>
              <a:buClr>
                <a:srgbClr val="0054BC"/>
              </a:buClr>
              <a:buSzPts val="1100"/>
              <a:buFont typeface="Work Sans Light"/>
              <a:buChar char="•"/>
              <a:defRPr sz="1100" b="0" i="0" u="none" strike="noStrike" cap="none">
                <a:solidFill>
                  <a:srgbClr val="0054BC"/>
                </a:solidFill>
                <a:latin typeface="Work Sans Light"/>
                <a:ea typeface="Work Sans Light"/>
                <a:cs typeface="Work Sans Light"/>
                <a:sym typeface="Work Sans Light"/>
              </a:defRPr>
            </a:lvl5pPr>
            <a:lvl6pPr marL="2743200" marR="0" lvl="5" indent="-298450" algn="l" rtl="0">
              <a:lnSpc>
                <a:spcPct val="90000"/>
              </a:lnSpc>
              <a:spcBef>
                <a:spcPts val="400"/>
              </a:spcBef>
              <a:spcAft>
                <a:spcPts val="0"/>
              </a:spcAft>
              <a:buClr>
                <a:srgbClr val="0054BC"/>
              </a:buClr>
              <a:buSzPts val="1100"/>
              <a:buFont typeface="Work Sans Light"/>
              <a:buChar char="•"/>
              <a:defRPr sz="1100" b="0" i="0" u="none" strike="noStrike" cap="none">
                <a:solidFill>
                  <a:srgbClr val="0054BC"/>
                </a:solidFill>
                <a:latin typeface="Work Sans Light"/>
                <a:ea typeface="Work Sans Light"/>
                <a:cs typeface="Work Sans Light"/>
                <a:sym typeface="Work Sans Light"/>
              </a:defRPr>
            </a:lvl6pPr>
            <a:lvl7pPr marL="3200400" marR="0" lvl="6" indent="-298450" algn="l" rtl="0">
              <a:lnSpc>
                <a:spcPct val="90000"/>
              </a:lnSpc>
              <a:spcBef>
                <a:spcPts val="400"/>
              </a:spcBef>
              <a:spcAft>
                <a:spcPts val="0"/>
              </a:spcAft>
              <a:buClr>
                <a:srgbClr val="0054BC"/>
              </a:buClr>
              <a:buSzPts val="1100"/>
              <a:buFont typeface="Work Sans Light"/>
              <a:buChar char="•"/>
              <a:defRPr sz="1100" b="0" i="0" u="none" strike="noStrike" cap="none">
                <a:solidFill>
                  <a:srgbClr val="0054BC"/>
                </a:solidFill>
                <a:latin typeface="Work Sans Light"/>
                <a:ea typeface="Work Sans Light"/>
                <a:cs typeface="Work Sans Light"/>
                <a:sym typeface="Work Sans Light"/>
              </a:defRPr>
            </a:lvl7pPr>
            <a:lvl8pPr marL="3657600" marR="0" lvl="7" indent="-298450" algn="l" rtl="0">
              <a:lnSpc>
                <a:spcPct val="90000"/>
              </a:lnSpc>
              <a:spcBef>
                <a:spcPts val="400"/>
              </a:spcBef>
              <a:spcAft>
                <a:spcPts val="0"/>
              </a:spcAft>
              <a:buClr>
                <a:srgbClr val="0054BC"/>
              </a:buClr>
              <a:buSzPts val="1100"/>
              <a:buFont typeface="Work Sans Light"/>
              <a:buChar char="•"/>
              <a:defRPr sz="1100" b="0" i="0" u="none" strike="noStrike" cap="none">
                <a:solidFill>
                  <a:srgbClr val="0054BC"/>
                </a:solidFill>
                <a:latin typeface="Work Sans Light"/>
                <a:ea typeface="Work Sans Light"/>
                <a:cs typeface="Work Sans Light"/>
                <a:sym typeface="Work Sans Light"/>
              </a:defRPr>
            </a:lvl8pPr>
            <a:lvl9pPr marL="4114800" marR="0" lvl="8" indent="-298450" algn="l" rtl="0">
              <a:lnSpc>
                <a:spcPct val="90000"/>
              </a:lnSpc>
              <a:spcBef>
                <a:spcPts val="400"/>
              </a:spcBef>
              <a:spcAft>
                <a:spcPts val="0"/>
              </a:spcAft>
              <a:buClr>
                <a:srgbClr val="0054BC"/>
              </a:buClr>
              <a:buSzPts val="1100"/>
              <a:buFont typeface="Work Sans Light"/>
              <a:buChar char="•"/>
              <a:defRPr sz="1100" b="0" i="0" u="none" strike="noStrike" cap="none">
                <a:solidFill>
                  <a:srgbClr val="0054BC"/>
                </a:solidFill>
                <a:latin typeface="Work Sans Light"/>
                <a:ea typeface="Work Sans Light"/>
                <a:cs typeface="Work Sans Light"/>
                <a:sym typeface="Work Sans Light"/>
              </a:defRPr>
            </a:lvl9pPr>
          </a:lstStyle>
          <a:p>
            <a:pPr marL="72770" indent="0">
              <a:buNone/>
            </a:pPr>
            <a:r>
              <a:rPr lang="es-CL" sz="4527" dirty="0">
                <a:cs typeface="Arial"/>
                <a:sym typeface="Arial"/>
              </a:rPr>
              <a:t>El paciente presenta una equimosis en el hipocondrio izquierdo y a caudal ipsilateral presenta un nevus hiperpigmentado.</a:t>
            </a:r>
          </a:p>
          <a:p>
            <a:pPr marL="72770" indent="0">
              <a:buNone/>
            </a:pPr>
            <a:endParaRPr lang="es-ES" sz="5093" dirty="0"/>
          </a:p>
        </p:txBody>
      </p:sp>
      <mc:AlternateContent xmlns:mc="http://schemas.openxmlformats.org/markup-compatibility/2006" xmlns:a14="http://schemas.microsoft.com/office/drawing/2010/main">
        <mc:Choice Requires="a14">
          <p:sp>
            <p:nvSpPr>
              <p:cNvPr id="10" name="CuadroTexto 9">
                <a:extLst>
                  <a:ext uri="{FF2B5EF4-FFF2-40B4-BE49-F238E27FC236}">
                    <a16:creationId xmlns:a16="http://schemas.microsoft.com/office/drawing/2014/main" id="{4749E6C7-F757-44F0-A6F9-C7D82BA79EB9}"/>
                  </a:ext>
                </a:extLst>
              </p:cNvPr>
              <p:cNvSpPr txBox="1"/>
              <p:nvPr/>
            </p:nvSpPr>
            <p:spPr>
              <a:xfrm>
                <a:off x="8903439" y="6016841"/>
                <a:ext cx="6927756" cy="142417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s-CL" sz="3396" b="1" i="1">
                              <a:latin typeface="Cambria Math" panose="02040503050406030204" pitchFamily="18" charset="0"/>
                            </a:rPr>
                          </m:ctrlPr>
                        </m:sSupPr>
                        <m:e>
                          <m:d>
                            <m:dPr>
                              <m:ctrlPr>
                                <a:rPr lang="es-CL" sz="3396" b="1" i="1">
                                  <a:latin typeface="Cambria Math" panose="02040503050406030204" pitchFamily="18" charset="0"/>
                                </a:rPr>
                              </m:ctrlPr>
                            </m:dPr>
                            <m:e>
                              <m:r>
                                <a:rPr lang="es-CL" sz="3396" b="1" i="1">
                                  <a:latin typeface="Cambria Math" panose="02040503050406030204" pitchFamily="18" charset="0"/>
                                </a:rPr>
                                <m:t>𝒙</m:t>
                              </m:r>
                              <m:r>
                                <a:rPr lang="es-CL" sz="3396" b="1" i="1">
                                  <a:latin typeface="Cambria Math" panose="02040503050406030204" pitchFamily="18" charset="0"/>
                                </a:rPr>
                                <m:t>+</m:t>
                              </m:r>
                              <m:r>
                                <a:rPr lang="es-CL" sz="3396" b="1" i="1">
                                  <a:latin typeface="Cambria Math" panose="02040503050406030204" pitchFamily="18" charset="0"/>
                                </a:rPr>
                                <m:t>𝒂</m:t>
                              </m:r>
                            </m:e>
                          </m:d>
                        </m:e>
                        <m:sup>
                          <m:r>
                            <a:rPr lang="es-CL" sz="3396" b="1" i="1">
                              <a:latin typeface="Cambria Math" panose="02040503050406030204" pitchFamily="18" charset="0"/>
                            </a:rPr>
                            <m:t>𝒏</m:t>
                          </m:r>
                        </m:sup>
                      </m:sSup>
                      <m:r>
                        <a:rPr lang="es-CL" sz="3396" b="1" i="1">
                          <a:latin typeface="Cambria Math" panose="02040503050406030204" pitchFamily="18" charset="0"/>
                        </a:rPr>
                        <m:t>=</m:t>
                      </m:r>
                      <m:nary>
                        <m:naryPr>
                          <m:chr m:val="∑"/>
                          <m:ctrlPr>
                            <a:rPr lang="es-CL" sz="3396" b="1" i="1">
                              <a:latin typeface="Cambria Math" panose="02040503050406030204" pitchFamily="18" charset="0"/>
                            </a:rPr>
                          </m:ctrlPr>
                        </m:naryPr>
                        <m:sub>
                          <m:r>
                            <a:rPr lang="es-CL" sz="3396" b="1" i="1">
                              <a:latin typeface="Cambria Math" panose="02040503050406030204" pitchFamily="18" charset="0"/>
                            </a:rPr>
                            <m:t>𝒌</m:t>
                          </m:r>
                          <m:r>
                            <a:rPr lang="es-CL" sz="3396" b="1" i="1">
                              <a:latin typeface="Cambria Math" panose="02040503050406030204" pitchFamily="18" charset="0"/>
                            </a:rPr>
                            <m:t>=</m:t>
                          </m:r>
                          <m:r>
                            <a:rPr lang="es-CL" sz="3396" b="1" i="1">
                              <a:latin typeface="Cambria Math" panose="02040503050406030204" pitchFamily="18" charset="0"/>
                            </a:rPr>
                            <m:t>𝟎</m:t>
                          </m:r>
                        </m:sub>
                        <m:sup>
                          <m:r>
                            <a:rPr lang="es-CL" sz="3396" b="1" i="1">
                              <a:latin typeface="Cambria Math" panose="02040503050406030204" pitchFamily="18" charset="0"/>
                            </a:rPr>
                            <m:t>𝒏</m:t>
                          </m:r>
                        </m:sup>
                        <m:e>
                          <m:d>
                            <m:dPr>
                              <m:ctrlPr>
                                <a:rPr lang="es-CL" sz="3396" b="1" i="1">
                                  <a:latin typeface="Cambria Math" panose="02040503050406030204" pitchFamily="18" charset="0"/>
                                </a:rPr>
                              </m:ctrlPr>
                            </m:dPr>
                            <m:e>
                              <m:f>
                                <m:fPr>
                                  <m:type m:val="noBar"/>
                                  <m:ctrlPr>
                                    <a:rPr lang="es-CL" sz="3396" b="1" i="1">
                                      <a:latin typeface="Cambria Math" panose="02040503050406030204" pitchFamily="18" charset="0"/>
                                    </a:rPr>
                                  </m:ctrlPr>
                                </m:fPr>
                                <m:num>
                                  <m:r>
                                    <a:rPr lang="es-CL" sz="3396" b="1" i="1">
                                      <a:latin typeface="Cambria Math" panose="02040503050406030204" pitchFamily="18" charset="0"/>
                                    </a:rPr>
                                    <m:t>𝒏</m:t>
                                  </m:r>
                                </m:num>
                                <m:den>
                                  <m:r>
                                    <a:rPr lang="es-CL" sz="3396" b="1" i="1">
                                      <a:latin typeface="Cambria Math" panose="02040503050406030204" pitchFamily="18" charset="0"/>
                                    </a:rPr>
                                    <m:t>𝒌</m:t>
                                  </m:r>
                                </m:den>
                              </m:f>
                            </m:e>
                          </m:d>
                          <m:sSup>
                            <m:sSupPr>
                              <m:ctrlPr>
                                <a:rPr lang="es-CL" sz="3396" b="1" i="1">
                                  <a:latin typeface="Cambria Math" panose="02040503050406030204" pitchFamily="18" charset="0"/>
                                </a:rPr>
                              </m:ctrlPr>
                            </m:sSupPr>
                            <m:e>
                              <m:r>
                                <a:rPr lang="es-CL" sz="3396" b="1" i="1">
                                  <a:latin typeface="Cambria Math" panose="02040503050406030204" pitchFamily="18" charset="0"/>
                                </a:rPr>
                                <m:t>𝒙</m:t>
                              </m:r>
                            </m:e>
                            <m:sup>
                              <m:r>
                                <a:rPr lang="es-CL" sz="3396" b="1" i="1">
                                  <a:latin typeface="Cambria Math" panose="02040503050406030204" pitchFamily="18" charset="0"/>
                                </a:rPr>
                                <m:t>𝒌</m:t>
                              </m:r>
                            </m:sup>
                          </m:sSup>
                          <m:sSup>
                            <m:sSupPr>
                              <m:ctrlPr>
                                <a:rPr lang="es-CL" sz="3396" b="1" i="1">
                                  <a:latin typeface="Cambria Math" panose="02040503050406030204" pitchFamily="18" charset="0"/>
                                </a:rPr>
                              </m:ctrlPr>
                            </m:sSupPr>
                            <m:e>
                              <m:r>
                                <a:rPr lang="es-CL" sz="3396" b="1" i="1">
                                  <a:latin typeface="Cambria Math" panose="02040503050406030204" pitchFamily="18" charset="0"/>
                                </a:rPr>
                                <m:t>𝒂</m:t>
                              </m:r>
                            </m:e>
                            <m:sup>
                              <m:r>
                                <a:rPr lang="es-CL" sz="3396" b="1" i="1">
                                  <a:latin typeface="Cambria Math" panose="02040503050406030204" pitchFamily="18" charset="0"/>
                                </a:rPr>
                                <m:t>𝒏</m:t>
                              </m:r>
                              <m:r>
                                <a:rPr lang="es-CL" sz="3396" b="1" i="1">
                                  <a:latin typeface="Cambria Math" panose="02040503050406030204" pitchFamily="18" charset="0"/>
                                </a:rPr>
                                <m:t>−</m:t>
                              </m:r>
                              <m:r>
                                <a:rPr lang="es-CL" sz="3396" b="1" i="1">
                                  <a:latin typeface="Cambria Math" panose="02040503050406030204" pitchFamily="18" charset="0"/>
                                </a:rPr>
                                <m:t>𝒌</m:t>
                              </m:r>
                            </m:sup>
                          </m:sSup>
                        </m:e>
                      </m:nary>
                    </m:oMath>
                  </m:oMathPara>
                </a14:m>
                <a:endParaRPr lang="es-CL" sz="3396" b="1" dirty="0">
                  <a:latin typeface="Arial" panose="020B0604020202020204" pitchFamily="34" charset="0"/>
                  <a:cs typeface="Arial" panose="020B0604020202020204" pitchFamily="34" charset="0"/>
                </a:endParaRPr>
              </a:p>
            </p:txBody>
          </p:sp>
        </mc:Choice>
        <mc:Fallback xmlns="">
          <p:sp>
            <p:nvSpPr>
              <p:cNvPr id="10" name="CuadroTexto 9">
                <a:extLst>
                  <a:ext uri="{FF2B5EF4-FFF2-40B4-BE49-F238E27FC236}">
                    <a16:creationId xmlns:a16="http://schemas.microsoft.com/office/drawing/2014/main" id="{4749E6C7-F757-44F0-A6F9-C7D82BA79EB9}"/>
                  </a:ext>
                </a:extLst>
              </p:cNvPr>
              <p:cNvSpPr txBox="1">
                <a:spLocks noRot="1" noChangeAspect="1" noMove="1" noResize="1" noEditPoints="1" noAdjustHandles="1" noChangeArrowheads="1" noChangeShapeType="1" noTextEdit="1"/>
              </p:cNvSpPr>
              <p:nvPr/>
            </p:nvSpPr>
            <p:spPr>
              <a:xfrm>
                <a:off x="8903439" y="6016841"/>
                <a:ext cx="6927756" cy="1424172"/>
              </a:xfrm>
              <a:prstGeom prst="rect">
                <a:avLst/>
              </a:prstGeom>
              <a:blipFill>
                <a:blip r:embed="rId3"/>
                <a:stretch>
                  <a:fillRect/>
                </a:stretch>
              </a:blipFill>
            </p:spPr>
            <p:txBody>
              <a:bodyPr/>
              <a:lstStyle/>
              <a:p>
                <a:r>
                  <a:rPr lang="es-CO">
                    <a:noFill/>
                  </a:rPr>
                  <a:t> </a:t>
                </a:r>
              </a:p>
            </p:txBody>
          </p:sp>
        </mc:Fallback>
      </mc:AlternateContent>
      <p:sp>
        <p:nvSpPr>
          <p:cNvPr id="3" name="Rectángulo 2">
            <a:extLst>
              <a:ext uri="{FF2B5EF4-FFF2-40B4-BE49-F238E27FC236}">
                <a16:creationId xmlns:a16="http://schemas.microsoft.com/office/drawing/2014/main" id="{E732CCB2-1D11-4592-8E37-5AB1C025E53E}"/>
              </a:ext>
            </a:extLst>
          </p:cNvPr>
          <p:cNvSpPr/>
          <p:nvPr/>
        </p:nvSpPr>
        <p:spPr>
          <a:xfrm>
            <a:off x="11765150" y="8757498"/>
            <a:ext cx="5186035" cy="440762"/>
          </a:xfrm>
          <a:prstGeom prst="rect">
            <a:avLst/>
          </a:prstGeom>
        </p:spPr>
        <p:txBody>
          <a:bodyPr wrap="none">
            <a:spAutoFit/>
          </a:bodyPr>
          <a:lstStyle/>
          <a:p>
            <a:r>
              <a:rPr lang="es-CL" sz="2264" b="1" dirty="0">
                <a:latin typeface="Segoe Script" panose="030B0504020000000003" pitchFamily="66" charset="0"/>
              </a:rPr>
              <a:t>Ejemplo: Dr. Juan Pablo </a:t>
            </a:r>
            <a:r>
              <a:rPr lang="es-CL" sz="2264" b="1" dirty="0" err="1">
                <a:latin typeface="Segoe Script" panose="030B0504020000000003" pitchFamily="66" charset="0"/>
              </a:rPr>
              <a:t>Harire</a:t>
            </a:r>
            <a:endParaRPr lang="es-CL" sz="2264" b="1" dirty="0">
              <a:latin typeface="Segoe Script" panose="030B0504020000000003" pitchFamily="66" charset="0"/>
            </a:endParaRPr>
          </a:p>
        </p:txBody>
      </p:sp>
    </p:spTree>
    <p:extLst>
      <p:ext uri="{BB962C8B-B14F-4D97-AF65-F5344CB8AC3E}">
        <p14:creationId xmlns:p14="http://schemas.microsoft.com/office/powerpoint/2010/main" val="39750862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11" name="Rectángulo 10">
            <a:extLst>
              <a:ext uri="{FF2B5EF4-FFF2-40B4-BE49-F238E27FC236}">
                <a16:creationId xmlns:a16="http://schemas.microsoft.com/office/drawing/2014/main" id="{129F41D6-FEC5-3349-9953-DF7AC08A04B5}"/>
              </a:ext>
            </a:extLst>
          </p:cNvPr>
          <p:cNvSpPr/>
          <p:nvPr/>
        </p:nvSpPr>
        <p:spPr>
          <a:xfrm>
            <a:off x="41506" y="0"/>
            <a:ext cx="3947018" cy="97028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3396"/>
          </a:p>
        </p:txBody>
      </p:sp>
      <p:sp>
        <p:nvSpPr>
          <p:cNvPr id="9" name="CuadroTexto 8">
            <a:extLst>
              <a:ext uri="{FF2B5EF4-FFF2-40B4-BE49-F238E27FC236}">
                <a16:creationId xmlns:a16="http://schemas.microsoft.com/office/drawing/2014/main" id="{DB6E2FC7-077A-4F8F-9102-2ABCFBD4C3E7}"/>
              </a:ext>
            </a:extLst>
          </p:cNvPr>
          <p:cNvSpPr txBox="1"/>
          <p:nvPr/>
        </p:nvSpPr>
        <p:spPr>
          <a:xfrm>
            <a:off x="815775" y="1774434"/>
            <a:ext cx="2778325" cy="788999"/>
          </a:xfrm>
          <a:prstGeom prst="rect">
            <a:avLst/>
          </a:prstGeom>
          <a:noFill/>
        </p:spPr>
        <p:txBody>
          <a:bodyPr wrap="none" rtlCol="0">
            <a:spAutoFit/>
          </a:bodyPr>
          <a:lstStyle/>
          <a:p>
            <a:r>
              <a:rPr lang="es-CO" sz="4527" dirty="0">
                <a:solidFill>
                  <a:schemeClr val="bg1"/>
                </a:solidFill>
                <a:latin typeface="Segoe Script" panose="030B0504020000000003" pitchFamily="66" charset="0"/>
              </a:rPr>
              <a:t>¿Qué es?</a:t>
            </a:r>
          </a:p>
        </p:txBody>
      </p:sp>
      <p:sp>
        <p:nvSpPr>
          <p:cNvPr id="7" name="Marcador de contenido 4">
            <a:extLst>
              <a:ext uri="{FF2B5EF4-FFF2-40B4-BE49-F238E27FC236}">
                <a16:creationId xmlns:a16="http://schemas.microsoft.com/office/drawing/2014/main" id="{FAF97873-A380-48A2-9C84-41334321D17D}"/>
              </a:ext>
            </a:extLst>
          </p:cNvPr>
          <p:cNvSpPr txBox="1">
            <a:spLocks/>
          </p:cNvSpPr>
          <p:nvPr/>
        </p:nvSpPr>
        <p:spPr>
          <a:xfrm>
            <a:off x="5037021" y="2573972"/>
            <a:ext cx="5560515" cy="5775902"/>
          </a:xfrm>
          <a:prstGeom prst="rect">
            <a:avLst/>
          </a:prstGeom>
          <a:noFill/>
          <a:ln>
            <a:noFill/>
          </a:ln>
        </p:spPr>
        <p:txBody>
          <a:bodyPr spcFirstLastPara="1" wrap="square" lIns="129361" tIns="64657" rIns="129361" bIns="64657" anchor="t" anchorCtr="0">
            <a:normAutofit/>
          </a:bodyPr>
          <a:lstStyle>
            <a:defPPr marR="0" lvl="0" algn="l" rtl="0">
              <a:lnSpc>
                <a:spcPct val="100000"/>
              </a:lnSpc>
              <a:spcBef>
                <a:spcPts val="0"/>
              </a:spcBef>
              <a:spcAft>
                <a:spcPts val="0"/>
              </a:spcAft>
            </a:defPPr>
            <a:lvl1pPr marL="457200" marR="0" lvl="0" indent="-298450" algn="l" rtl="0">
              <a:lnSpc>
                <a:spcPct val="90000"/>
              </a:lnSpc>
              <a:spcBef>
                <a:spcPts val="800"/>
              </a:spcBef>
              <a:spcAft>
                <a:spcPts val="0"/>
              </a:spcAft>
              <a:buClr>
                <a:srgbClr val="0054BC"/>
              </a:buClr>
              <a:buSzPts val="1100"/>
              <a:buFont typeface="Work Sans Light"/>
              <a:buChar char="•"/>
              <a:defRPr sz="1100" b="0" i="0" u="none" strike="noStrike" cap="none">
                <a:solidFill>
                  <a:srgbClr val="0054BC"/>
                </a:solidFill>
                <a:latin typeface="Work Sans Light"/>
                <a:ea typeface="Work Sans Light"/>
                <a:cs typeface="Work Sans Light"/>
                <a:sym typeface="Work Sans Light"/>
              </a:defRPr>
            </a:lvl1pPr>
            <a:lvl2pPr marL="914400" marR="0" lvl="1" indent="-298450" algn="l" rtl="0">
              <a:lnSpc>
                <a:spcPct val="90000"/>
              </a:lnSpc>
              <a:spcBef>
                <a:spcPts val="400"/>
              </a:spcBef>
              <a:spcAft>
                <a:spcPts val="0"/>
              </a:spcAft>
              <a:buClr>
                <a:srgbClr val="0054BC"/>
              </a:buClr>
              <a:buSzPts val="1100"/>
              <a:buFont typeface="Work Sans Light"/>
              <a:buChar char="•"/>
              <a:defRPr sz="1100" b="0" i="0" u="none" strike="noStrike" cap="none">
                <a:solidFill>
                  <a:srgbClr val="0054BC"/>
                </a:solidFill>
                <a:latin typeface="Work Sans Light"/>
                <a:ea typeface="Work Sans Light"/>
                <a:cs typeface="Work Sans Light"/>
                <a:sym typeface="Work Sans Light"/>
              </a:defRPr>
            </a:lvl2pPr>
            <a:lvl3pPr marL="1371600" marR="0" lvl="2" indent="-298450" algn="l" rtl="0">
              <a:lnSpc>
                <a:spcPct val="90000"/>
              </a:lnSpc>
              <a:spcBef>
                <a:spcPts val="400"/>
              </a:spcBef>
              <a:spcAft>
                <a:spcPts val="0"/>
              </a:spcAft>
              <a:buClr>
                <a:srgbClr val="0054BC"/>
              </a:buClr>
              <a:buSzPts val="1100"/>
              <a:buFont typeface="Work Sans Light"/>
              <a:buChar char="•"/>
              <a:defRPr sz="1100" b="0" i="0" u="none" strike="noStrike" cap="none">
                <a:solidFill>
                  <a:srgbClr val="0054BC"/>
                </a:solidFill>
                <a:latin typeface="Work Sans Light"/>
                <a:ea typeface="Work Sans Light"/>
                <a:cs typeface="Work Sans Light"/>
                <a:sym typeface="Work Sans Light"/>
              </a:defRPr>
            </a:lvl3pPr>
            <a:lvl4pPr marL="1828800" marR="0" lvl="3" indent="-298450" algn="l" rtl="0">
              <a:lnSpc>
                <a:spcPct val="90000"/>
              </a:lnSpc>
              <a:spcBef>
                <a:spcPts val="400"/>
              </a:spcBef>
              <a:spcAft>
                <a:spcPts val="0"/>
              </a:spcAft>
              <a:buClr>
                <a:srgbClr val="0054BC"/>
              </a:buClr>
              <a:buSzPts val="1100"/>
              <a:buFont typeface="Work Sans Light"/>
              <a:buChar char="•"/>
              <a:defRPr sz="1100" b="0" i="0" u="none" strike="noStrike" cap="none">
                <a:solidFill>
                  <a:srgbClr val="0054BC"/>
                </a:solidFill>
                <a:latin typeface="Work Sans Light"/>
                <a:ea typeface="Work Sans Light"/>
                <a:cs typeface="Work Sans Light"/>
                <a:sym typeface="Work Sans Light"/>
              </a:defRPr>
            </a:lvl4pPr>
            <a:lvl5pPr marL="2286000" marR="0" lvl="4" indent="-298450" algn="l" rtl="0">
              <a:lnSpc>
                <a:spcPct val="90000"/>
              </a:lnSpc>
              <a:spcBef>
                <a:spcPts val="400"/>
              </a:spcBef>
              <a:spcAft>
                <a:spcPts val="0"/>
              </a:spcAft>
              <a:buClr>
                <a:srgbClr val="0054BC"/>
              </a:buClr>
              <a:buSzPts val="1100"/>
              <a:buFont typeface="Work Sans Light"/>
              <a:buChar char="•"/>
              <a:defRPr sz="1100" b="0" i="0" u="none" strike="noStrike" cap="none">
                <a:solidFill>
                  <a:srgbClr val="0054BC"/>
                </a:solidFill>
                <a:latin typeface="Work Sans Light"/>
                <a:ea typeface="Work Sans Light"/>
                <a:cs typeface="Work Sans Light"/>
                <a:sym typeface="Work Sans Light"/>
              </a:defRPr>
            </a:lvl5pPr>
            <a:lvl6pPr marL="2743200" marR="0" lvl="5" indent="-298450" algn="l" rtl="0">
              <a:lnSpc>
                <a:spcPct val="90000"/>
              </a:lnSpc>
              <a:spcBef>
                <a:spcPts val="400"/>
              </a:spcBef>
              <a:spcAft>
                <a:spcPts val="0"/>
              </a:spcAft>
              <a:buClr>
                <a:srgbClr val="0054BC"/>
              </a:buClr>
              <a:buSzPts val="1100"/>
              <a:buFont typeface="Work Sans Light"/>
              <a:buChar char="•"/>
              <a:defRPr sz="1100" b="0" i="0" u="none" strike="noStrike" cap="none">
                <a:solidFill>
                  <a:srgbClr val="0054BC"/>
                </a:solidFill>
                <a:latin typeface="Work Sans Light"/>
                <a:ea typeface="Work Sans Light"/>
                <a:cs typeface="Work Sans Light"/>
                <a:sym typeface="Work Sans Light"/>
              </a:defRPr>
            </a:lvl6pPr>
            <a:lvl7pPr marL="3200400" marR="0" lvl="6" indent="-298450" algn="l" rtl="0">
              <a:lnSpc>
                <a:spcPct val="90000"/>
              </a:lnSpc>
              <a:spcBef>
                <a:spcPts val="400"/>
              </a:spcBef>
              <a:spcAft>
                <a:spcPts val="0"/>
              </a:spcAft>
              <a:buClr>
                <a:srgbClr val="0054BC"/>
              </a:buClr>
              <a:buSzPts val="1100"/>
              <a:buFont typeface="Work Sans Light"/>
              <a:buChar char="•"/>
              <a:defRPr sz="1100" b="0" i="0" u="none" strike="noStrike" cap="none">
                <a:solidFill>
                  <a:srgbClr val="0054BC"/>
                </a:solidFill>
                <a:latin typeface="Work Sans Light"/>
                <a:ea typeface="Work Sans Light"/>
                <a:cs typeface="Work Sans Light"/>
                <a:sym typeface="Work Sans Light"/>
              </a:defRPr>
            </a:lvl7pPr>
            <a:lvl8pPr marL="3657600" marR="0" lvl="7" indent="-298450" algn="l" rtl="0">
              <a:lnSpc>
                <a:spcPct val="90000"/>
              </a:lnSpc>
              <a:spcBef>
                <a:spcPts val="400"/>
              </a:spcBef>
              <a:spcAft>
                <a:spcPts val="0"/>
              </a:spcAft>
              <a:buClr>
                <a:srgbClr val="0054BC"/>
              </a:buClr>
              <a:buSzPts val="1100"/>
              <a:buFont typeface="Work Sans Light"/>
              <a:buChar char="•"/>
              <a:defRPr sz="1100" b="0" i="0" u="none" strike="noStrike" cap="none">
                <a:solidFill>
                  <a:srgbClr val="0054BC"/>
                </a:solidFill>
                <a:latin typeface="Work Sans Light"/>
                <a:ea typeface="Work Sans Light"/>
                <a:cs typeface="Work Sans Light"/>
                <a:sym typeface="Work Sans Light"/>
              </a:defRPr>
            </a:lvl8pPr>
            <a:lvl9pPr marL="4114800" marR="0" lvl="8" indent="-298450" algn="l" rtl="0">
              <a:lnSpc>
                <a:spcPct val="90000"/>
              </a:lnSpc>
              <a:spcBef>
                <a:spcPts val="400"/>
              </a:spcBef>
              <a:spcAft>
                <a:spcPts val="0"/>
              </a:spcAft>
              <a:buClr>
                <a:srgbClr val="0054BC"/>
              </a:buClr>
              <a:buSzPts val="1100"/>
              <a:buFont typeface="Work Sans Light"/>
              <a:buChar char="•"/>
              <a:defRPr sz="1100" b="0" i="0" u="none" strike="noStrike" cap="none">
                <a:solidFill>
                  <a:srgbClr val="0054BC"/>
                </a:solidFill>
                <a:latin typeface="Work Sans Light"/>
                <a:ea typeface="Work Sans Light"/>
                <a:cs typeface="Work Sans Light"/>
                <a:sym typeface="Work Sans Light"/>
              </a:defRPr>
            </a:lvl9pPr>
          </a:lstStyle>
          <a:p>
            <a:pPr marL="72770" indent="0">
              <a:buNone/>
            </a:pPr>
            <a:r>
              <a:rPr lang="es-CO" sz="4527" dirty="0">
                <a:cs typeface="Arial"/>
                <a:sym typeface="Arial"/>
              </a:rPr>
              <a:t>El paciente presenta un moretón debajo de la costilla derecha y debajo un lunar.</a:t>
            </a:r>
          </a:p>
          <a:p>
            <a:pPr marL="72770" indent="0">
              <a:buNone/>
            </a:pPr>
            <a:endParaRPr lang="es-ES" sz="5093" dirty="0"/>
          </a:p>
        </p:txBody>
      </p:sp>
      <p:sp>
        <p:nvSpPr>
          <p:cNvPr id="3" name="Rectángulo 2">
            <a:extLst>
              <a:ext uri="{FF2B5EF4-FFF2-40B4-BE49-F238E27FC236}">
                <a16:creationId xmlns:a16="http://schemas.microsoft.com/office/drawing/2014/main" id="{E732CCB2-1D11-4592-8E37-5AB1C025E53E}"/>
              </a:ext>
            </a:extLst>
          </p:cNvPr>
          <p:cNvSpPr/>
          <p:nvPr/>
        </p:nvSpPr>
        <p:spPr>
          <a:xfrm>
            <a:off x="11765150" y="8757498"/>
            <a:ext cx="5186035" cy="440762"/>
          </a:xfrm>
          <a:prstGeom prst="rect">
            <a:avLst/>
          </a:prstGeom>
        </p:spPr>
        <p:txBody>
          <a:bodyPr wrap="none">
            <a:spAutoFit/>
          </a:bodyPr>
          <a:lstStyle/>
          <a:p>
            <a:r>
              <a:rPr lang="es-CL" sz="2264" b="1" dirty="0">
                <a:latin typeface="Segoe Script" panose="030B0504020000000003" pitchFamily="66" charset="0"/>
              </a:rPr>
              <a:t>Ejemplo: Dr. Juan Pablo </a:t>
            </a:r>
            <a:r>
              <a:rPr lang="es-CL" sz="2264" b="1" dirty="0" err="1">
                <a:latin typeface="Segoe Script" panose="030B0504020000000003" pitchFamily="66" charset="0"/>
              </a:rPr>
              <a:t>Harire</a:t>
            </a:r>
            <a:endParaRPr lang="es-CL" sz="2264" b="1" dirty="0">
              <a:latin typeface="Segoe Script" panose="030B0504020000000003" pitchFamily="66" charset="0"/>
            </a:endParaRPr>
          </a:p>
        </p:txBody>
      </p:sp>
      <p:pic>
        <p:nvPicPr>
          <p:cNvPr id="12" name="Imagen 11">
            <a:extLst>
              <a:ext uri="{FF2B5EF4-FFF2-40B4-BE49-F238E27FC236}">
                <a16:creationId xmlns:a16="http://schemas.microsoft.com/office/drawing/2014/main" id="{A44DD2B2-7548-4E72-BDF9-234221935106}"/>
              </a:ext>
            </a:extLst>
          </p:cNvPr>
          <p:cNvPicPr>
            <a:picLocks noChangeAspect="1"/>
          </p:cNvPicPr>
          <p:nvPr/>
        </p:nvPicPr>
        <p:blipFill>
          <a:blip r:embed="rId3"/>
          <a:stretch>
            <a:fillRect/>
          </a:stretch>
        </p:blipFill>
        <p:spPr>
          <a:xfrm>
            <a:off x="10452100" y="2223648"/>
            <a:ext cx="6726677" cy="4685152"/>
          </a:xfrm>
          <a:prstGeom prst="rect">
            <a:avLst/>
          </a:prstGeom>
        </p:spPr>
      </p:pic>
      <p:sp>
        <p:nvSpPr>
          <p:cNvPr id="10" name="Google Shape;202;p26">
            <a:extLst>
              <a:ext uri="{FF2B5EF4-FFF2-40B4-BE49-F238E27FC236}">
                <a16:creationId xmlns:a16="http://schemas.microsoft.com/office/drawing/2014/main" id="{30C417F8-5BA3-442C-89FA-EECF3C1C87BF}"/>
              </a:ext>
            </a:extLst>
          </p:cNvPr>
          <p:cNvSpPr txBox="1">
            <a:spLocks/>
          </p:cNvSpPr>
          <p:nvPr/>
        </p:nvSpPr>
        <p:spPr>
          <a:xfrm>
            <a:off x="1117831" y="812800"/>
            <a:ext cx="16344669" cy="1207682"/>
          </a:xfrm>
          <a:prstGeom prst="rect">
            <a:avLst/>
          </a:prstGeom>
          <a:noFill/>
          <a:ln>
            <a:noFill/>
          </a:ln>
        </p:spPr>
        <p:txBody>
          <a:bodyPr spcFirstLastPara="1" wrap="square" lIns="129361" tIns="64657" rIns="129361" bIns="64657"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54BC"/>
              </a:buClr>
              <a:buSzPts val="3000"/>
              <a:buFont typeface="Work Sans Light"/>
              <a:buNone/>
              <a:defRPr sz="3000" b="0" i="0" u="none" strike="noStrike" cap="none">
                <a:solidFill>
                  <a:srgbClr val="0054BC"/>
                </a:solidFill>
                <a:latin typeface="Work Sans Light"/>
                <a:ea typeface="Work Sans Light"/>
                <a:cs typeface="Work Sans Light"/>
                <a:sym typeface="Work Sans Light"/>
              </a:defRPr>
            </a:lvl1pPr>
            <a:lvl2pPr marR="0" lvl="1"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2pPr>
            <a:lvl3pPr marR="0" lvl="2"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3pPr>
            <a:lvl4pPr marR="0" lvl="3"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4pPr>
            <a:lvl5pPr marR="0" lvl="4"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5pPr>
            <a:lvl6pPr marR="0" lvl="5"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6pPr>
            <a:lvl7pPr marR="0" lvl="6"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7pPr>
            <a:lvl8pPr marR="0" lvl="7"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8pPr>
            <a:lvl9pPr marR="0" lvl="8"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9pPr>
          </a:lstStyle>
          <a:p>
            <a:pPr>
              <a:buClr>
                <a:srgbClr val="FFFFFF"/>
              </a:buClr>
              <a:buSzPts val="1400"/>
              <a:buFont typeface="Work Sans SemiBold"/>
              <a:buNone/>
            </a:pPr>
            <a:r>
              <a:rPr lang="es-CO" sz="5659" dirty="0">
                <a:solidFill>
                  <a:schemeClr val="bg1"/>
                </a:solidFill>
                <a:latin typeface="Work Sans" pitchFamily="2" charset="0"/>
              </a:rPr>
              <a:t>Lenguaje </a:t>
            </a:r>
            <a:r>
              <a:rPr lang="es-CO" sz="5659" dirty="0">
                <a:solidFill>
                  <a:schemeClr val="accent3">
                    <a:lumMod val="50000"/>
                  </a:schemeClr>
                </a:solidFill>
                <a:latin typeface="Work Sans" pitchFamily="2" charset="0"/>
              </a:rPr>
              <a:t>Claro</a:t>
            </a:r>
            <a:endParaRPr lang="es-CO" sz="5659" dirty="0">
              <a:solidFill>
                <a:schemeClr val="accent3">
                  <a:lumMod val="50000"/>
                </a:schemeClr>
              </a:solidFill>
              <a:latin typeface="Work Sans" pitchFamily="2" charset="77"/>
            </a:endParaRPr>
          </a:p>
        </p:txBody>
      </p:sp>
    </p:spTree>
    <p:extLst>
      <p:ext uri="{BB962C8B-B14F-4D97-AF65-F5344CB8AC3E}">
        <p14:creationId xmlns:p14="http://schemas.microsoft.com/office/powerpoint/2010/main" val="36841227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1" name="Google Shape;141;p22"/>
          <p:cNvSpPr txBox="1">
            <a:spLocks noGrp="1"/>
          </p:cNvSpPr>
          <p:nvPr>
            <p:ph type="title"/>
          </p:nvPr>
        </p:nvSpPr>
        <p:spPr>
          <a:xfrm>
            <a:off x="6705999" y="4058687"/>
            <a:ext cx="8965399" cy="1249414"/>
          </a:xfrm>
          <a:prstGeom prst="rect">
            <a:avLst/>
          </a:prstGeom>
          <a:noFill/>
          <a:ln>
            <a:noFill/>
          </a:ln>
        </p:spPr>
        <p:txBody>
          <a:bodyPr spcFirstLastPara="1" wrap="square" lIns="129361" tIns="64657" rIns="129361" bIns="64657" anchor="ctr" anchorCtr="0">
            <a:noAutofit/>
          </a:bodyPr>
          <a:lstStyle/>
          <a:p>
            <a:pPr>
              <a:lnSpc>
                <a:spcPct val="115000"/>
              </a:lnSpc>
            </a:pPr>
            <a:r>
              <a:rPr lang="es-CO" sz="4527" dirty="0">
                <a:latin typeface="Work Sans Medium"/>
                <a:ea typeface="Work Sans Medium"/>
                <a:cs typeface="Work Sans Medium"/>
                <a:sym typeface="Work Sans Medium"/>
              </a:rPr>
              <a:t>¿Por qué es importante?</a:t>
            </a:r>
            <a:endParaRPr sz="4527" dirty="0">
              <a:latin typeface="Work Sans Medium"/>
              <a:ea typeface="Work Sans Medium"/>
              <a:cs typeface="Work Sans Medium"/>
              <a:sym typeface="Work Sans Medium"/>
            </a:endParaRPr>
          </a:p>
        </p:txBody>
      </p:sp>
      <p:sp>
        <p:nvSpPr>
          <p:cNvPr id="142" name="Google Shape;142;p22"/>
          <p:cNvSpPr txBox="1">
            <a:spLocks noGrp="1"/>
          </p:cNvSpPr>
          <p:nvPr>
            <p:ph type="title"/>
          </p:nvPr>
        </p:nvSpPr>
        <p:spPr>
          <a:xfrm>
            <a:off x="1285399" y="3223905"/>
            <a:ext cx="5109745" cy="1214477"/>
          </a:xfrm>
          <a:prstGeom prst="rect">
            <a:avLst/>
          </a:prstGeom>
          <a:noFill/>
          <a:ln>
            <a:noFill/>
          </a:ln>
        </p:spPr>
        <p:txBody>
          <a:bodyPr spcFirstLastPara="1" wrap="square" lIns="129361" tIns="64657" rIns="129361" bIns="64657" anchor="ctr" anchorCtr="0">
            <a:noAutofit/>
          </a:bodyPr>
          <a:lstStyle/>
          <a:p>
            <a:pPr algn="r" rtl="0"/>
            <a:r>
              <a:rPr lang="es-CO" sz="13582" b="1" dirty="0">
                <a:latin typeface="Work Sans"/>
                <a:ea typeface="Work Sans"/>
                <a:cs typeface="Work Sans"/>
                <a:sym typeface="Work Sans"/>
              </a:rPr>
              <a:t>03.</a:t>
            </a:r>
            <a:endParaRPr sz="13582" b="1" dirty="0">
              <a:latin typeface="Work Sans"/>
              <a:ea typeface="Work Sans"/>
              <a:cs typeface="Work Sans"/>
              <a:sym typeface="Work Sans"/>
            </a:endParaRPr>
          </a:p>
        </p:txBody>
      </p:sp>
      <p:sp>
        <p:nvSpPr>
          <p:cNvPr id="2" name="Rectángulo 1">
            <a:extLst>
              <a:ext uri="{FF2B5EF4-FFF2-40B4-BE49-F238E27FC236}">
                <a16:creationId xmlns:a16="http://schemas.microsoft.com/office/drawing/2014/main" id="{4E010EE4-668E-4B41-AAD8-CD054C43C1DF}"/>
              </a:ext>
            </a:extLst>
          </p:cNvPr>
          <p:cNvSpPr/>
          <p:nvPr/>
        </p:nvSpPr>
        <p:spPr>
          <a:xfrm>
            <a:off x="1739837" y="1018195"/>
            <a:ext cx="1209855" cy="1293707"/>
          </a:xfrm>
          <a:prstGeom prst="rect">
            <a:avLst/>
          </a:prstGeom>
          <a:solidFill>
            <a:srgbClr val="2D6CF2"/>
          </a:solidFill>
          <a:ln>
            <a:solidFill>
              <a:srgbClr val="2D6C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3396"/>
          </a:p>
        </p:txBody>
      </p:sp>
    </p:spTree>
    <p:extLst>
      <p:ext uri="{BB962C8B-B14F-4D97-AF65-F5344CB8AC3E}">
        <p14:creationId xmlns:p14="http://schemas.microsoft.com/office/powerpoint/2010/main" val="18170546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9" name="CuadroTexto 13">
            <a:extLst>
              <a:ext uri="{FF2B5EF4-FFF2-40B4-BE49-F238E27FC236}">
                <a16:creationId xmlns:a16="http://schemas.microsoft.com/office/drawing/2014/main" id="{449B3FC5-D166-354D-9F26-B6C1E49799B6}"/>
              </a:ext>
            </a:extLst>
          </p:cNvPr>
          <p:cNvSpPr txBox="1"/>
          <p:nvPr/>
        </p:nvSpPr>
        <p:spPr>
          <a:xfrm>
            <a:off x="-3482906" y="9057978"/>
            <a:ext cx="10460065" cy="353623"/>
          </a:xfrm>
          <a:prstGeom prst="rect">
            <a:avLst/>
          </a:prstGeom>
          <a:noFill/>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defTabSz="1293661">
              <a:defRPr/>
            </a:pPr>
            <a:r>
              <a:rPr lang="es-CO" sz="1698" dirty="0">
                <a:solidFill>
                  <a:srgbClr val="2A54A7"/>
                </a:solidFill>
                <a:latin typeface="Work Sans" pitchFamily="2" charset="0"/>
              </a:rPr>
              <a:t>Fuente: DANE. Encuesta de Cultura Política. ECP (2019) </a:t>
            </a:r>
          </a:p>
        </p:txBody>
      </p:sp>
      <p:sp>
        <p:nvSpPr>
          <p:cNvPr id="12" name="Rectángulo 11">
            <a:extLst>
              <a:ext uri="{FF2B5EF4-FFF2-40B4-BE49-F238E27FC236}">
                <a16:creationId xmlns:a16="http://schemas.microsoft.com/office/drawing/2014/main" id="{DC376FEE-62AE-41A0-8328-30E1560E49D1}"/>
              </a:ext>
            </a:extLst>
          </p:cNvPr>
          <p:cNvSpPr/>
          <p:nvPr/>
        </p:nvSpPr>
        <p:spPr>
          <a:xfrm>
            <a:off x="1085982" y="2430493"/>
            <a:ext cx="6775318" cy="954107"/>
          </a:xfrm>
          <a:prstGeom prst="rect">
            <a:avLst/>
          </a:prstGeom>
        </p:spPr>
        <p:txBody>
          <a:bodyPr wrap="square">
            <a:spAutoFit/>
          </a:bodyPr>
          <a:lstStyle/>
          <a:p>
            <a:pPr lvl="0" algn="ctr">
              <a:defRPr/>
            </a:pPr>
            <a:r>
              <a:rPr lang="es-CO" sz="2800" dirty="0">
                <a:latin typeface="Work Sans" panose="020B0604020202020204" charset="0"/>
                <a:cs typeface="Arial" panose="020B0604020202020204" pitchFamily="34" charset="0"/>
              </a:rPr>
              <a:t>*9 de cada 10 colombianos consideran que el Estado </a:t>
            </a:r>
            <a:r>
              <a:rPr lang="es-CO" sz="2800" b="1" dirty="0">
                <a:latin typeface="Work Sans" panose="020B0604020202020204" charset="0"/>
                <a:cs typeface="Arial" panose="020B0604020202020204" pitchFamily="34" charset="0"/>
              </a:rPr>
              <a:t>NO</a:t>
            </a:r>
            <a:r>
              <a:rPr lang="es-CO" sz="2800" dirty="0">
                <a:latin typeface="Work Sans" panose="020B0604020202020204" charset="0"/>
                <a:cs typeface="Arial" panose="020B0604020202020204" pitchFamily="34" charset="0"/>
              </a:rPr>
              <a:t> se comunica de manera clara</a:t>
            </a:r>
            <a:endParaRPr lang="es-CO" sz="2800" b="1" dirty="0">
              <a:latin typeface="Work Sans" panose="020B0604020202020204" charset="0"/>
              <a:cs typeface="Arial" panose="020B0604020202020204" pitchFamily="34" charset="0"/>
            </a:endParaRPr>
          </a:p>
        </p:txBody>
      </p:sp>
      <p:grpSp>
        <p:nvGrpSpPr>
          <p:cNvPr id="13" name="Grupo 4">
            <a:extLst>
              <a:ext uri="{FF2B5EF4-FFF2-40B4-BE49-F238E27FC236}">
                <a16:creationId xmlns:a16="http://schemas.microsoft.com/office/drawing/2014/main" id="{05949BDF-EAA3-4458-8497-FF36BE544343}"/>
              </a:ext>
            </a:extLst>
          </p:cNvPr>
          <p:cNvGrpSpPr/>
          <p:nvPr/>
        </p:nvGrpSpPr>
        <p:grpSpPr>
          <a:xfrm>
            <a:off x="1134183" y="834999"/>
            <a:ext cx="6288626" cy="1604073"/>
            <a:chOff x="3224380" y="3866064"/>
            <a:chExt cx="5468035" cy="1070294"/>
          </a:xfrm>
          <a:solidFill>
            <a:schemeClr val="accent1"/>
          </a:solidFill>
        </p:grpSpPr>
        <p:pic>
          <p:nvPicPr>
            <p:cNvPr id="14" name="Gráfico 5" descr="Hombre">
              <a:extLst>
                <a:ext uri="{FF2B5EF4-FFF2-40B4-BE49-F238E27FC236}">
                  <a16:creationId xmlns:a16="http://schemas.microsoft.com/office/drawing/2014/main" id="{C1C15ED5-53A2-4B38-98F8-6A889698D62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43353" y="3866064"/>
              <a:ext cx="1049062" cy="1043412"/>
            </a:xfrm>
            <a:prstGeom prst="rect">
              <a:avLst/>
            </a:prstGeom>
          </p:spPr>
        </p:pic>
        <p:pic>
          <p:nvPicPr>
            <p:cNvPr id="15" name="Gráfico 6" descr="Hombre">
              <a:extLst>
                <a:ext uri="{FF2B5EF4-FFF2-40B4-BE49-F238E27FC236}">
                  <a16:creationId xmlns:a16="http://schemas.microsoft.com/office/drawing/2014/main" id="{FCDA3D76-9D83-4504-9542-B068B4B7D8D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24380" y="3893232"/>
              <a:ext cx="1026956" cy="1021429"/>
            </a:xfrm>
            <a:prstGeom prst="rect">
              <a:avLst/>
            </a:prstGeom>
          </p:spPr>
        </p:pic>
        <p:pic>
          <p:nvPicPr>
            <p:cNvPr id="16" name="Gráfico 7" descr="Hombre">
              <a:extLst>
                <a:ext uri="{FF2B5EF4-FFF2-40B4-BE49-F238E27FC236}">
                  <a16:creationId xmlns:a16="http://schemas.microsoft.com/office/drawing/2014/main" id="{C826553D-C471-4593-8A97-73D1C82EDF2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19285" y="3893232"/>
              <a:ext cx="1026957" cy="1021429"/>
            </a:xfrm>
            <a:prstGeom prst="rect">
              <a:avLst/>
            </a:prstGeom>
          </p:spPr>
        </p:pic>
        <p:pic>
          <p:nvPicPr>
            <p:cNvPr id="17" name="Gráfico 8" descr="Hombre">
              <a:extLst>
                <a:ext uri="{FF2B5EF4-FFF2-40B4-BE49-F238E27FC236}">
                  <a16:creationId xmlns:a16="http://schemas.microsoft.com/office/drawing/2014/main" id="{BB8926FC-04EE-43AC-B551-C203B7F3734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214193" y="3893232"/>
              <a:ext cx="1026957" cy="1021429"/>
            </a:xfrm>
            <a:prstGeom prst="rect">
              <a:avLst/>
            </a:prstGeom>
          </p:spPr>
        </p:pic>
        <p:pic>
          <p:nvPicPr>
            <p:cNvPr id="18" name="Gráfico 9" descr="Hombre">
              <a:extLst>
                <a:ext uri="{FF2B5EF4-FFF2-40B4-BE49-F238E27FC236}">
                  <a16:creationId xmlns:a16="http://schemas.microsoft.com/office/drawing/2014/main" id="{1F2423FF-CF8E-4DE5-93BE-7AD01C86B5E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08778" y="3893232"/>
              <a:ext cx="1026957" cy="1021429"/>
            </a:xfrm>
            <a:prstGeom prst="rect">
              <a:avLst/>
            </a:prstGeom>
          </p:spPr>
        </p:pic>
        <p:pic>
          <p:nvPicPr>
            <p:cNvPr id="19" name="Gráfico 10" descr="Hombre">
              <a:extLst>
                <a:ext uri="{FF2B5EF4-FFF2-40B4-BE49-F238E27FC236}">
                  <a16:creationId xmlns:a16="http://schemas.microsoft.com/office/drawing/2014/main" id="{D4DB6389-1075-47B9-939E-C37A244B121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153436" y="3870060"/>
              <a:ext cx="1026956" cy="1021429"/>
            </a:xfrm>
            <a:prstGeom prst="rect">
              <a:avLst/>
            </a:prstGeom>
          </p:spPr>
        </p:pic>
        <p:pic>
          <p:nvPicPr>
            <p:cNvPr id="20" name="Gráfico 11" descr="Hombre">
              <a:extLst>
                <a:ext uri="{FF2B5EF4-FFF2-40B4-BE49-F238E27FC236}">
                  <a16:creationId xmlns:a16="http://schemas.microsoft.com/office/drawing/2014/main" id="{82A6FE77-A578-4A0E-87B8-D1B5B243945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675434" y="3888046"/>
              <a:ext cx="1026956" cy="1021429"/>
            </a:xfrm>
            <a:prstGeom prst="rect">
              <a:avLst/>
            </a:prstGeom>
          </p:spPr>
        </p:pic>
        <p:pic>
          <p:nvPicPr>
            <p:cNvPr id="21" name="Gráfico 12" descr="Hombre">
              <a:extLst>
                <a:ext uri="{FF2B5EF4-FFF2-40B4-BE49-F238E27FC236}">
                  <a16:creationId xmlns:a16="http://schemas.microsoft.com/office/drawing/2014/main" id="{3388AD50-C19E-4F2D-A801-D9C86A0A5F6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65260" y="3893060"/>
              <a:ext cx="1026956" cy="1021429"/>
            </a:xfrm>
            <a:prstGeom prst="rect">
              <a:avLst/>
            </a:prstGeom>
          </p:spPr>
        </p:pic>
        <p:pic>
          <p:nvPicPr>
            <p:cNvPr id="22" name="Gráfico 13" descr="Hombre">
              <a:extLst>
                <a:ext uri="{FF2B5EF4-FFF2-40B4-BE49-F238E27FC236}">
                  <a16:creationId xmlns:a16="http://schemas.microsoft.com/office/drawing/2014/main" id="{3F7AD61B-F224-46A3-9012-C91F20798CB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65391" y="3898073"/>
              <a:ext cx="1026956" cy="1021429"/>
            </a:xfrm>
            <a:prstGeom prst="rect">
              <a:avLst/>
            </a:prstGeom>
          </p:spPr>
        </p:pic>
        <p:pic>
          <p:nvPicPr>
            <p:cNvPr id="23" name="Gráfico 14" descr="Hombre">
              <a:extLst>
                <a:ext uri="{FF2B5EF4-FFF2-40B4-BE49-F238E27FC236}">
                  <a16:creationId xmlns:a16="http://schemas.microsoft.com/office/drawing/2014/main" id="{FE04B42A-A5A1-4BF9-9E59-2F7E3BA88DB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174372" y="3871190"/>
              <a:ext cx="1065167" cy="1065168"/>
            </a:xfrm>
            <a:prstGeom prst="rect">
              <a:avLst/>
            </a:prstGeom>
          </p:spPr>
        </p:pic>
      </p:grpSp>
      <p:grpSp>
        <p:nvGrpSpPr>
          <p:cNvPr id="24" name="Agrupar 6">
            <a:extLst>
              <a:ext uri="{FF2B5EF4-FFF2-40B4-BE49-F238E27FC236}">
                <a16:creationId xmlns:a16="http://schemas.microsoft.com/office/drawing/2014/main" id="{334BDEED-CB7D-44CF-B22F-2227A5A5F915}"/>
              </a:ext>
            </a:extLst>
          </p:cNvPr>
          <p:cNvGrpSpPr/>
          <p:nvPr/>
        </p:nvGrpSpPr>
        <p:grpSpPr>
          <a:xfrm>
            <a:off x="1227547" y="4266727"/>
            <a:ext cx="6265896" cy="4898076"/>
            <a:chOff x="1547162" y="2355978"/>
            <a:chExt cx="1952700" cy="1650099"/>
          </a:xfrm>
        </p:grpSpPr>
        <p:grpSp>
          <p:nvGrpSpPr>
            <p:cNvPr id="25" name="Grupo 24">
              <a:extLst>
                <a:ext uri="{FF2B5EF4-FFF2-40B4-BE49-F238E27FC236}">
                  <a16:creationId xmlns:a16="http://schemas.microsoft.com/office/drawing/2014/main" id="{F93EA842-ACF4-4139-9AF4-92A8BECFDEBD}"/>
                </a:ext>
              </a:extLst>
            </p:cNvPr>
            <p:cNvGrpSpPr/>
            <p:nvPr/>
          </p:nvGrpSpPr>
          <p:grpSpPr>
            <a:xfrm>
              <a:off x="1742293" y="2355978"/>
              <a:ext cx="1587860" cy="1650099"/>
              <a:chOff x="4136878" y="4161855"/>
              <a:chExt cx="2004268" cy="1961021"/>
            </a:xfrm>
          </p:grpSpPr>
          <p:grpSp>
            <p:nvGrpSpPr>
              <p:cNvPr id="29" name="Grupo 3">
                <a:extLst>
                  <a:ext uri="{FF2B5EF4-FFF2-40B4-BE49-F238E27FC236}">
                    <a16:creationId xmlns:a16="http://schemas.microsoft.com/office/drawing/2014/main" id="{76209859-3E11-4231-900E-EDD3B4237E8F}"/>
                  </a:ext>
                </a:extLst>
              </p:cNvPr>
              <p:cNvGrpSpPr/>
              <p:nvPr/>
            </p:nvGrpSpPr>
            <p:grpSpPr>
              <a:xfrm>
                <a:off x="4136878" y="4161855"/>
                <a:ext cx="2004268" cy="1961021"/>
                <a:chOff x="4136878" y="4161855"/>
                <a:chExt cx="2004268" cy="1961021"/>
              </a:xfrm>
            </p:grpSpPr>
            <p:sp>
              <p:nvSpPr>
                <p:cNvPr id="31" name="Arco de bloque 30">
                  <a:extLst>
                    <a:ext uri="{FF2B5EF4-FFF2-40B4-BE49-F238E27FC236}">
                      <a16:creationId xmlns:a16="http://schemas.microsoft.com/office/drawing/2014/main" id="{836C51BF-CD52-466A-89D3-910637211112}"/>
                    </a:ext>
                  </a:extLst>
                </p:cNvPr>
                <p:cNvSpPr/>
                <p:nvPr/>
              </p:nvSpPr>
              <p:spPr>
                <a:xfrm>
                  <a:off x="4136878" y="4161855"/>
                  <a:ext cx="1995337" cy="1961021"/>
                </a:xfrm>
                <a:prstGeom prst="blockArc">
                  <a:avLst/>
                </a:prstGeom>
                <a:solidFill>
                  <a:schemeClr val="bg1"/>
                </a:solidFill>
                <a:ln>
                  <a:solidFill>
                    <a:schemeClr val="bg2">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3600" b="0" i="0" u="none" strike="noStrike" kern="1200" cap="none" spc="0" normalizeH="0" baseline="0" noProof="0" dirty="0">
                    <a:ln>
                      <a:noFill/>
                    </a:ln>
                    <a:solidFill>
                      <a:srgbClr val="004A84"/>
                    </a:solidFill>
                    <a:effectLst/>
                    <a:uLnTx/>
                    <a:uFillTx/>
                    <a:ea typeface="+mn-ea"/>
                    <a:cs typeface="+mn-cs"/>
                  </a:endParaRPr>
                </a:p>
              </p:txBody>
            </p:sp>
            <p:sp>
              <p:nvSpPr>
                <p:cNvPr id="32" name="Arco de bloque 31">
                  <a:extLst>
                    <a:ext uri="{FF2B5EF4-FFF2-40B4-BE49-F238E27FC236}">
                      <a16:creationId xmlns:a16="http://schemas.microsoft.com/office/drawing/2014/main" id="{4AA0820D-1095-4C5C-A642-4CA2EDFE0677}"/>
                    </a:ext>
                  </a:extLst>
                </p:cNvPr>
                <p:cNvSpPr/>
                <p:nvPr/>
              </p:nvSpPr>
              <p:spPr>
                <a:xfrm>
                  <a:off x="4145807" y="4161856"/>
                  <a:ext cx="1995339" cy="1961019"/>
                </a:xfrm>
                <a:prstGeom prst="blockArc">
                  <a:avLst>
                    <a:gd name="adj1" fmla="val 10800000"/>
                    <a:gd name="adj2" fmla="val 15206305"/>
                    <a:gd name="adj3" fmla="val 25363"/>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3600" b="0" i="0" u="none" strike="noStrike" kern="1200" cap="none" spc="0" normalizeH="0" baseline="0" noProof="0" dirty="0">
                    <a:ln>
                      <a:noFill/>
                    </a:ln>
                    <a:solidFill>
                      <a:srgbClr val="004A84"/>
                    </a:solidFill>
                    <a:effectLst/>
                    <a:uLnTx/>
                    <a:uFillTx/>
                    <a:ea typeface="+mn-ea"/>
                    <a:cs typeface="+mn-cs"/>
                  </a:endParaRPr>
                </a:p>
              </p:txBody>
            </p:sp>
          </p:grpSp>
          <p:cxnSp>
            <p:nvCxnSpPr>
              <p:cNvPr id="30" name="Conector recto de flecha 29">
                <a:extLst>
                  <a:ext uri="{FF2B5EF4-FFF2-40B4-BE49-F238E27FC236}">
                    <a16:creationId xmlns:a16="http://schemas.microsoft.com/office/drawing/2014/main" id="{5F3940B4-F6C6-4BC2-BAA9-F04D5FFCDF0C}"/>
                  </a:ext>
                </a:extLst>
              </p:cNvPr>
              <p:cNvCxnSpPr>
                <a:cxnSpLocks/>
              </p:cNvCxnSpPr>
              <p:nvPr/>
            </p:nvCxnSpPr>
            <p:spPr>
              <a:xfrm flipH="1" flipV="1">
                <a:off x="5012303" y="4619152"/>
                <a:ext cx="186131" cy="517513"/>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26" name="CuadroTexto 25">
              <a:extLst>
                <a:ext uri="{FF2B5EF4-FFF2-40B4-BE49-F238E27FC236}">
                  <a16:creationId xmlns:a16="http://schemas.microsoft.com/office/drawing/2014/main" id="{CF7C0BFF-BE53-44E1-96F1-BBAB4670E949}"/>
                </a:ext>
              </a:extLst>
            </p:cNvPr>
            <p:cNvSpPr txBox="1"/>
            <p:nvPr/>
          </p:nvSpPr>
          <p:spPr>
            <a:xfrm>
              <a:off x="2470895" y="2416328"/>
              <a:ext cx="240388" cy="217741"/>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s-CO" sz="3600" b="1" i="0" u="none" strike="noStrike" kern="1200" cap="none" spc="0" normalizeH="0" baseline="0" noProof="0" dirty="0">
                  <a:ln>
                    <a:noFill/>
                  </a:ln>
                  <a:solidFill>
                    <a:schemeClr val="accent4"/>
                  </a:solidFill>
                  <a:effectLst/>
                  <a:uLnTx/>
                  <a:uFillTx/>
                  <a:ea typeface="+mn-ea"/>
                  <a:cs typeface="+mn-cs"/>
                </a:rPr>
                <a:t>4,8</a:t>
              </a:r>
            </a:p>
          </p:txBody>
        </p:sp>
        <p:sp>
          <p:nvSpPr>
            <p:cNvPr id="27" name="CuadroTexto 26">
              <a:extLst>
                <a:ext uri="{FF2B5EF4-FFF2-40B4-BE49-F238E27FC236}">
                  <a16:creationId xmlns:a16="http://schemas.microsoft.com/office/drawing/2014/main" id="{03968186-2D52-40A5-8539-B68F311062A4}"/>
                </a:ext>
              </a:extLst>
            </p:cNvPr>
            <p:cNvSpPr txBox="1"/>
            <p:nvPr/>
          </p:nvSpPr>
          <p:spPr>
            <a:xfrm>
              <a:off x="1547162" y="3044766"/>
              <a:ext cx="122492" cy="197003"/>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CO" sz="3200" b="1" i="0" u="none" strike="noStrike" kern="1200" cap="none" spc="0" normalizeH="0" baseline="0" noProof="0" dirty="0">
                  <a:ln>
                    <a:noFill/>
                  </a:ln>
                  <a:solidFill>
                    <a:srgbClr val="004A84"/>
                  </a:solidFill>
                  <a:effectLst/>
                  <a:uLnTx/>
                  <a:uFillTx/>
                  <a:ea typeface="+mn-ea"/>
                  <a:cs typeface="Arial" panose="020B0604020202020204" pitchFamily="34" charset="0"/>
                </a:rPr>
                <a:t>1</a:t>
              </a:r>
            </a:p>
          </p:txBody>
        </p:sp>
        <p:sp>
          <p:nvSpPr>
            <p:cNvPr id="28" name="CuadroTexto 27">
              <a:extLst>
                <a:ext uri="{FF2B5EF4-FFF2-40B4-BE49-F238E27FC236}">
                  <a16:creationId xmlns:a16="http://schemas.microsoft.com/office/drawing/2014/main" id="{E544B9FE-332C-406C-99F3-4FA4361F927B}"/>
                </a:ext>
              </a:extLst>
            </p:cNvPr>
            <p:cNvSpPr txBox="1"/>
            <p:nvPr/>
          </p:nvSpPr>
          <p:spPr>
            <a:xfrm>
              <a:off x="3312427" y="3029689"/>
              <a:ext cx="187435" cy="197003"/>
            </a:xfrm>
            <a:prstGeom prst="rect">
              <a:avLst/>
            </a:prstGeom>
            <a:noFill/>
          </p:spPr>
          <p:txBody>
            <a:bodyPr wrap="none" rtlCol="0" anchor="ctr">
              <a:spAutoFit/>
            </a:bodyPr>
            <a:lstStyle>
              <a:defPPr>
                <a:defRPr lang="es-ES"/>
              </a:defPPr>
              <a:lvl1pPr>
                <a:spcBef>
                  <a:spcPts val="600"/>
                </a:spcBef>
                <a:defRPr sz="105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CO" sz="3200" b="1" i="0" u="none" strike="noStrike" kern="1200" cap="none" spc="0" normalizeH="0" baseline="0" noProof="0" dirty="0">
                  <a:ln>
                    <a:noFill/>
                  </a:ln>
                  <a:solidFill>
                    <a:srgbClr val="004A84"/>
                  </a:solidFill>
                  <a:effectLst/>
                  <a:uLnTx/>
                  <a:uFillTx/>
                  <a:latin typeface="+mn-lt"/>
                  <a:ea typeface="+mn-ea"/>
                  <a:cs typeface="Arial" panose="020B0604020202020204" pitchFamily="34" charset="0"/>
                </a:rPr>
                <a:t>10</a:t>
              </a:r>
            </a:p>
          </p:txBody>
        </p:sp>
      </p:grpSp>
      <p:sp>
        <p:nvSpPr>
          <p:cNvPr id="33" name="Rectángulo 32">
            <a:extLst>
              <a:ext uri="{FF2B5EF4-FFF2-40B4-BE49-F238E27FC236}">
                <a16:creationId xmlns:a16="http://schemas.microsoft.com/office/drawing/2014/main" id="{EC344E4D-2DF5-4883-B40B-5E59D2F88496}"/>
              </a:ext>
            </a:extLst>
          </p:cNvPr>
          <p:cNvSpPr/>
          <p:nvPr/>
        </p:nvSpPr>
        <p:spPr>
          <a:xfrm>
            <a:off x="1161159" y="6880583"/>
            <a:ext cx="6398672"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2800" dirty="0">
                <a:latin typeface="Work Sans" panose="020B0604020202020204" charset="0"/>
                <a:cs typeface="Arial" panose="020B0604020202020204" pitchFamily="34" charset="0"/>
              </a:rPr>
              <a:t>*Baja claridad de las respuestas recibidas</a:t>
            </a:r>
          </a:p>
        </p:txBody>
      </p:sp>
      <p:sp>
        <p:nvSpPr>
          <p:cNvPr id="34" name="CuadroTexto 33">
            <a:extLst>
              <a:ext uri="{FF2B5EF4-FFF2-40B4-BE49-F238E27FC236}">
                <a16:creationId xmlns:a16="http://schemas.microsoft.com/office/drawing/2014/main" id="{FE7A2922-47C0-4436-A78E-ADAD3CA1887E}"/>
              </a:ext>
            </a:extLst>
          </p:cNvPr>
          <p:cNvSpPr txBox="1"/>
          <p:nvPr/>
        </p:nvSpPr>
        <p:spPr>
          <a:xfrm>
            <a:off x="2297074" y="7811097"/>
            <a:ext cx="4586118" cy="276998"/>
          </a:xfrm>
          <a:prstGeom prst="rect">
            <a:avLst/>
          </a:prstGeom>
          <a:noFill/>
        </p:spPr>
        <p:txBody>
          <a:bodyPr wrap="square">
            <a:spAutoFit/>
          </a:bodyPr>
          <a:lstStyle/>
          <a:p>
            <a:r>
              <a:rPr lang="es-CO" sz="1200" dirty="0">
                <a:latin typeface="Arial" panose="020B0604020202020204" pitchFamily="34" charset="0"/>
                <a:cs typeface="Arial" panose="020B0604020202020204" pitchFamily="34" charset="0"/>
              </a:rPr>
              <a:t>* Encuesta de percepción ciudadana, DNP-PNSC 2019</a:t>
            </a:r>
          </a:p>
        </p:txBody>
      </p:sp>
      <p:sp>
        <p:nvSpPr>
          <p:cNvPr id="35" name="CuadroTexto 34">
            <a:extLst>
              <a:ext uri="{FF2B5EF4-FFF2-40B4-BE49-F238E27FC236}">
                <a16:creationId xmlns:a16="http://schemas.microsoft.com/office/drawing/2014/main" id="{AD571B9B-08E4-4C47-821F-BB5A6CD94635}"/>
              </a:ext>
            </a:extLst>
          </p:cNvPr>
          <p:cNvSpPr txBox="1"/>
          <p:nvPr/>
        </p:nvSpPr>
        <p:spPr>
          <a:xfrm>
            <a:off x="9694523" y="8749305"/>
            <a:ext cx="7149094" cy="415498"/>
          </a:xfrm>
          <a:prstGeom prst="rect">
            <a:avLst/>
          </a:prstGeom>
          <a:noFill/>
        </p:spPr>
        <p:txBody>
          <a:bodyPr wrap="square">
            <a:spAutoFit/>
          </a:bodyPr>
          <a:lstStyle/>
          <a:p>
            <a:r>
              <a:rPr lang="es-CO" sz="1050" dirty="0">
                <a:latin typeface="Work Sans" panose="020B0604020202020204" charset="0"/>
              </a:rPr>
              <a:t>Resultados de la cuarta medición de Capital Social en Colombia sobre la confianza institucional para el año 2018. Fuente: (CONTRIAL, 2018)</a:t>
            </a:r>
          </a:p>
        </p:txBody>
      </p:sp>
      <p:sp>
        <p:nvSpPr>
          <p:cNvPr id="36" name="CuadroTexto 35">
            <a:extLst>
              <a:ext uri="{FF2B5EF4-FFF2-40B4-BE49-F238E27FC236}">
                <a16:creationId xmlns:a16="http://schemas.microsoft.com/office/drawing/2014/main" id="{3CF31FCC-36FE-41D2-A42D-E8014B843665}"/>
              </a:ext>
            </a:extLst>
          </p:cNvPr>
          <p:cNvSpPr txBox="1"/>
          <p:nvPr/>
        </p:nvSpPr>
        <p:spPr>
          <a:xfrm>
            <a:off x="9097234" y="1059129"/>
            <a:ext cx="7149094" cy="1200329"/>
          </a:xfrm>
          <a:prstGeom prst="rect">
            <a:avLst/>
          </a:prstGeom>
          <a:noFill/>
        </p:spPr>
        <p:txBody>
          <a:bodyPr wrap="square">
            <a:spAutoFit/>
          </a:bodyPr>
          <a:lstStyle/>
          <a:p>
            <a:pPr algn="ctr"/>
            <a:r>
              <a:rPr lang="es-CO" sz="3600" dirty="0">
                <a:latin typeface="Work Sans" panose="020B0604020202020204" charset="0"/>
              </a:rPr>
              <a:t>La confianza en la administración pública, en general, es muy baja:</a:t>
            </a:r>
          </a:p>
        </p:txBody>
      </p:sp>
      <p:sp>
        <p:nvSpPr>
          <p:cNvPr id="37" name="CuadroTexto 36">
            <a:extLst>
              <a:ext uri="{FF2B5EF4-FFF2-40B4-BE49-F238E27FC236}">
                <a16:creationId xmlns:a16="http://schemas.microsoft.com/office/drawing/2014/main" id="{168F2C1F-A084-472C-852C-F5886D73087B}"/>
              </a:ext>
            </a:extLst>
          </p:cNvPr>
          <p:cNvSpPr txBox="1"/>
          <p:nvPr/>
        </p:nvSpPr>
        <p:spPr>
          <a:xfrm>
            <a:off x="10570183" y="3263335"/>
            <a:ext cx="4592972" cy="646331"/>
          </a:xfrm>
          <a:prstGeom prst="rect">
            <a:avLst/>
          </a:prstGeom>
          <a:noFill/>
        </p:spPr>
        <p:txBody>
          <a:bodyPr wrap="square">
            <a:spAutoFit/>
          </a:bodyPr>
          <a:lstStyle/>
          <a:p>
            <a:pPr algn="ctr"/>
            <a:r>
              <a:rPr lang="es-CO" sz="3600" dirty="0">
                <a:highlight>
                  <a:srgbClr val="FF0000"/>
                </a:highlight>
                <a:latin typeface="Work Sans" panose="020B0604020202020204" charset="0"/>
              </a:rPr>
              <a:t>1,9</a:t>
            </a:r>
            <a:r>
              <a:rPr lang="es-CO" sz="3600" dirty="0">
                <a:latin typeface="Work Sans" panose="020B0604020202020204" charset="0"/>
              </a:rPr>
              <a:t> sobre 10</a:t>
            </a:r>
            <a:endParaRPr lang="es-CO" sz="3600" dirty="0"/>
          </a:p>
        </p:txBody>
      </p:sp>
      <p:sp>
        <p:nvSpPr>
          <p:cNvPr id="38" name="CuadroTexto 37">
            <a:extLst>
              <a:ext uri="{FF2B5EF4-FFF2-40B4-BE49-F238E27FC236}">
                <a16:creationId xmlns:a16="http://schemas.microsoft.com/office/drawing/2014/main" id="{81E925BF-3DA5-482E-B317-EC269489A604}"/>
              </a:ext>
            </a:extLst>
          </p:cNvPr>
          <p:cNvSpPr txBox="1"/>
          <p:nvPr/>
        </p:nvSpPr>
        <p:spPr>
          <a:xfrm>
            <a:off x="9858147" y="5622668"/>
            <a:ext cx="2092334" cy="1077218"/>
          </a:xfrm>
          <a:prstGeom prst="rect">
            <a:avLst/>
          </a:prstGeom>
          <a:noFill/>
        </p:spPr>
        <p:txBody>
          <a:bodyPr wrap="square">
            <a:spAutoFit/>
          </a:bodyPr>
          <a:lstStyle/>
          <a:p>
            <a:pPr algn="ctr"/>
            <a:r>
              <a:rPr lang="es-CO" sz="3200" dirty="0">
                <a:latin typeface="Work Sans" panose="020B0604020202020204" charset="0"/>
              </a:rPr>
              <a:t>Gobierno municipal:</a:t>
            </a:r>
          </a:p>
        </p:txBody>
      </p:sp>
      <p:sp>
        <p:nvSpPr>
          <p:cNvPr id="39" name="CuadroTexto 38">
            <a:extLst>
              <a:ext uri="{FF2B5EF4-FFF2-40B4-BE49-F238E27FC236}">
                <a16:creationId xmlns:a16="http://schemas.microsoft.com/office/drawing/2014/main" id="{FB3F335C-3125-4672-B190-C4D1F95D8B43}"/>
              </a:ext>
            </a:extLst>
          </p:cNvPr>
          <p:cNvSpPr txBox="1"/>
          <p:nvPr/>
        </p:nvSpPr>
        <p:spPr>
          <a:xfrm>
            <a:off x="10327178" y="6572520"/>
            <a:ext cx="1274194" cy="584775"/>
          </a:xfrm>
          <a:prstGeom prst="rect">
            <a:avLst/>
          </a:prstGeom>
          <a:noFill/>
        </p:spPr>
        <p:txBody>
          <a:bodyPr wrap="square">
            <a:spAutoFit/>
          </a:bodyPr>
          <a:lstStyle/>
          <a:p>
            <a:r>
              <a:rPr lang="es-CO" sz="3200" dirty="0">
                <a:highlight>
                  <a:srgbClr val="FF0000"/>
                </a:highlight>
                <a:latin typeface="Work Sans" panose="020B0604020202020204" charset="0"/>
              </a:rPr>
              <a:t>1,72</a:t>
            </a:r>
            <a:endParaRPr lang="es-CO" sz="3200" dirty="0"/>
          </a:p>
        </p:txBody>
      </p:sp>
      <p:sp>
        <p:nvSpPr>
          <p:cNvPr id="40" name="CuadroTexto 39">
            <a:extLst>
              <a:ext uri="{FF2B5EF4-FFF2-40B4-BE49-F238E27FC236}">
                <a16:creationId xmlns:a16="http://schemas.microsoft.com/office/drawing/2014/main" id="{F5744E26-7116-487F-B344-9FFF2F850773}"/>
              </a:ext>
            </a:extLst>
          </p:cNvPr>
          <p:cNvSpPr txBox="1"/>
          <p:nvPr/>
        </p:nvSpPr>
        <p:spPr>
          <a:xfrm>
            <a:off x="13342631" y="5551748"/>
            <a:ext cx="2952751" cy="1077218"/>
          </a:xfrm>
          <a:prstGeom prst="rect">
            <a:avLst/>
          </a:prstGeom>
          <a:noFill/>
        </p:spPr>
        <p:txBody>
          <a:bodyPr wrap="square">
            <a:spAutoFit/>
          </a:bodyPr>
          <a:lstStyle/>
          <a:p>
            <a:pPr algn="ctr"/>
            <a:r>
              <a:rPr lang="es-CO" sz="3200" dirty="0">
                <a:latin typeface="Work Sans" panose="020B0604020202020204" charset="0"/>
              </a:rPr>
              <a:t>Gobierno departamental:</a:t>
            </a:r>
          </a:p>
        </p:txBody>
      </p:sp>
      <p:sp>
        <p:nvSpPr>
          <p:cNvPr id="41" name="CuadroTexto 40">
            <a:extLst>
              <a:ext uri="{FF2B5EF4-FFF2-40B4-BE49-F238E27FC236}">
                <a16:creationId xmlns:a16="http://schemas.microsoft.com/office/drawing/2014/main" id="{BE3427FF-02B1-4FEF-9E13-2B6B1543B0FA}"/>
              </a:ext>
            </a:extLst>
          </p:cNvPr>
          <p:cNvSpPr txBox="1"/>
          <p:nvPr/>
        </p:nvSpPr>
        <p:spPr>
          <a:xfrm>
            <a:off x="14526058" y="6509398"/>
            <a:ext cx="1274194" cy="584775"/>
          </a:xfrm>
          <a:prstGeom prst="rect">
            <a:avLst/>
          </a:prstGeom>
          <a:noFill/>
        </p:spPr>
        <p:txBody>
          <a:bodyPr wrap="square">
            <a:spAutoFit/>
          </a:bodyPr>
          <a:lstStyle/>
          <a:p>
            <a:r>
              <a:rPr lang="es-CO" sz="3200" dirty="0">
                <a:highlight>
                  <a:srgbClr val="FF0000"/>
                </a:highlight>
                <a:latin typeface="Work Sans" panose="020B0604020202020204" charset="0"/>
              </a:rPr>
              <a:t>1,14</a:t>
            </a:r>
            <a:endParaRPr lang="es-CO" sz="3200" dirty="0"/>
          </a:p>
        </p:txBody>
      </p:sp>
      <p:pic>
        <p:nvPicPr>
          <p:cNvPr id="42" name="Picture 2">
            <a:extLst>
              <a:ext uri="{FF2B5EF4-FFF2-40B4-BE49-F238E27FC236}">
                <a16:creationId xmlns:a16="http://schemas.microsoft.com/office/drawing/2014/main" id="{C2A97F2A-852F-43CB-B81D-D7313C350916}"/>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4771" t="14158" r="16061" b="15759"/>
          <a:stretch/>
        </p:blipFill>
        <p:spPr bwMode="auto">
          <a:xfrm>
            <a:off x="12300281" y="4546600"/>
            <a:ext cx="1076176" cy="1090395"/>
          </a:xfrm>
          <a:prstGeom prst="rect">
            <a:avLst/>
          </a:prstGeom>
          <a:noFill/>
          <a:extLst>
            <a:ext uri="{909E8E84-426E-40DD-AFC4-6F175D3DCCD1}">
              <a14:hiddenFill xmlns:a14="http://schemas.microsoft.com/office/drawing/2010/main">
                <a:solidFill>
                  <a:srgbClr val="FFFFFF"/>
                </a:solidFill>
              </a14:hiddenFill>
            </a:ext>
          </a:extLst>
        </p:spPr>
      </p:pic>
      <p:cxnSp>
        <p:nvCxnSpPr>
          <p:cNvPr id="43" name="Conector recto 42">
            <a:extLst>
              <a:ext uri="{FF2B5EF4-FFF2-40B4-BE49-F238E27FC236}">
                <a16:creationId xmlns:a16="http://schemas.microsoft.com/office/drawing/2014/main" id="{D7D21B94-274E-4D18-901D-D82A9AD24683}"/>
              </a:ext>
            </a:extLst>
          </p:cNvPr>
          <p:cNvCxnSpPr>
            <a:cxnSpLocks/>
          </p:cNvCxnSpPr>
          <p:nvPr/>
        </p:nvCxnSpPr>
        <p:spPr>
          <a:xfrm>
            <a:off x="8623300" y="660400"/>
            <a:ext cx="0" cy="8088905"/>
          </a:xfrm>
          <a:prstGeom prst="line">
            <a:avLst/>
          </a:prstGeom>
          <a:ln>
            <a:solidFill>
              <a:schemeClr val="accent1"/>
            </a:solidFill>
            <a:prstDash val="dash"/>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5625538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2" name="CuadroTexto 1">
            <a:extLst>
              <a:ext uri="{FF2B5EF4-FFF2-40B4-BE49-F238E27FC236}">
                <a16:creationId xmlns:a16="http://schemas.microsoft.com/office/drawing/2014/main" id="{8841CB8B-4873-4E52-B6CE-507DA490574A}"/>
              </a:ext>
            </a:extLst>
          </p:cNvPr>
          <p:cNvSpPr txBox="1"/>
          <p:nvPr/>
        </p:nvSpPr>
        <p:spPr>
          <a:xfrm>
            <a:off x="9091658" y="2170736"/>
            <a:ext cx="7824420" cy="1268232"/>
          </a:xfrm>
          <a:prstGeom prst="rect">
            <a:avLst/>
          </a:prstGeom>
          <a:noFill/>
        </p:spPr>
        <p:txBody>
          <a:bodyPr wrap="square" rtlCol="0">
            <a:spAutoFit/>
          </a:bodyPr>
          <a:lstStyle/>
          <a:p>
            <a:pPr algn="ctr"/>
            <a:r>
              <a:rPr lang="es-CO" sz="2547" dirty="0">
                <a:solidFill>
                  <a:srgbClr val="1066CD"/>
                </a:solidFill>
                <a:latin typeface="Work Sans" pitchFamily="2" charset="0"/>
                <a:ea typeface="Arial" charset="0"/>
                <a:cs typeface="Arial" charset="0"/>
              </a:rPr>
              <a:t>De los siguientes factores ¿</a:t>
            </a:r>
            <a:r>
              <a:rPr lang="es-CO" sz="2547" b="1" dirty="0">
                <a:solidFill>
                  <a:srgbClr val="FF9933"/>
                </a:solidFill>
                <a:latin typeface="Work Sans" pitchFamily="2" charset="0"/>
                <a:cs typeface="Arial" charset="0"/>
              </a:rPr>
              <a:t>Cuál </a:t>
            </a:r>
            <a:r>
              <a:rPr lang="es-CO" sz="2547" dirty="0">
                <a:solidFill>
                  <a:srgbClr val="1066CD"/>
                </a:solidFill>
                <a:latin typeface="Work Sans" pitchFamily="2" charset="0"/>
                <a:ea typeface="Arial" charset="0"/>
                <a:cs typeface="Arial" charset="0"/>
              </a:rPr>
              <a:t>es el que más puede influir para que se presenten </a:t>
            </a:r>
            <a:r>
              <a:rPr lang="es-CO" sz="2547" b="1" dirty="0">
                <a:solidFill>
                  <a:srgbClr val="FF9933"/>
                </a:solidFill>
                <a:latin typeface="Work Sans" pitchFamily="2" charset="0"/>
                <a:ea typeface="Arial" charset="0"/>
                <a:cs typeface="Arial" charset="0"/>
              </a:rPr>
              <a:t>prácticas irregulares </a:t>
            </a:r>
            <a:r>
              <a:rPr lang="es-CO" sz="2547" dirty="0">
                <a:solidFill>
                  <a:srgbClr val="1066CD"/>
                </a:solidFill>
                <a:latin typeface="Work Sans" pitchFamily="2" charset="0"/>
                <a:ea typeface="Arial" charset="0"/>
                <a:cs typeface="Arial" charset="0"/>
              </a:rPr>
              <a:t>en la</a:t>
            </a:r>
            <a:r>
              <a:rPr lang="es-CO" sz="2547" dirty="0">
                <a:solidFill>
                  <a:srgbClr val="2D6DF3"/>
                </a:solidFill>
                <a:latin typeface="Work Sans" pitchFamily="2" charset="0"/>
                <a:ea typeface="Arial" charset="0"/>
                <a:cs typeface="Arial" charset="0"/>
              </a:rPr>
              <a:t> </a:t>
            </a:r>
            <a:r>
              <a:rPr lang="es-CO" sz="2547" b="1" dirty="0">
                <a:solidFill>
                  <a:srgbClr val="FF9933"/>
                </a:solidFill>
                <a:latin typeface="Work Sans" pitchFamily="2" charset="0"/>
                <a:ea typeface="Arial" charset="0"/>
                <a:cs typeface="Arial" charset="0"/>
              </a:rPr>
              <a:t>administración pública</a:t>
            </a:r>
            <a:r>
              <a:rPr lang="es-CO" sz="2547" dirty="0">
                <a:solidFill>
                  <a:srgbClr val="1066CD"/>
                </a:solidFill>
                <a:latin typeface="Work Sans" pitchFamily="2" charset="0"/>
                <a:ea typeface="Arial" charset="0"/>
                <a:cs typeface="Arial" charset="0"/>
              </a:rPr>
              <a:t>?</a:t>
            </a:r>
          </a:p>
        </p:txBody>
      </p:sp>
      <p:graphicFrame>
        <p:nvGraphicFramePr>
          <p:cNvPr id="5" name="Gráfico 4">
            <a:extLst>
              <a:ext uri="{FF2B5EF4-FFF2-40B4-BE49-F238E27FC236}">
                <a16:creationId xmlns:a16="http://schemas.microsoft.com/office/drawing/2014/main" id="{CEB57D67-A37A-48BA-BCE7-69F15E88C5F4}"/>
              </a:ext>
            </a:extLst>
          </p:cNvPr>
          <p:cNvGraphicFramePr>
            <a:graphicFrameLocks/>
          </p:cNvGraphicFramePr>
          <p:nvPr/>
        </p:nvGraphicFramePr>
        <p:xfrm>
          <a:off x="8479522" y="3356177"/>
          <a:ext cx="8632401" cy="5841779"/>
        </p:xfrm>
        <a:graphic>
          <a:graphicData uri="http://schemas.openxmlformats.org/drawingml/2006/chart">
            <c:chart xmlns:c="http://schemas.openxmlformats.org/drawingml/2006/chart" xmlns:r="http://schemas.openxmlformats.org/officeDocument/2006/relationships" r:id="rId3"/>
          </a:graphicData>
        </a:graphic>
      </p:graphicFrame>
      <p:sp>
        <p:nvSpPr>
          <p:cNvPr id="4" name="CuadroTexto 13">
            <a:extLst>
              <a:ext uri="{FF2B5EF4-FFF2-40B4-BE49-F238E27FC236}">
                <a16:creationId xmlns:a16="http://schemas.microsoft.com/office/drawing/2014/main" id="{7B1EF8D4-B805-684F-AD60-BB6AF8CD00F4}"/>
              </a:ext>
            </a:extLst>
          </p:cNvPr>
          <p:cNvSpPr txBox="1"/>
          <p:nvPr/>
        </p:nvSpPr>
        <p:spPr>
          <a:xfrm>
            <a:off x="8479522" y="9082981"/>
            <a:ext cx="10460065" cy="353623"/>
          </a:xfrm>
          <a:prstGeom prst="rect">
            <a:avLst/>
          </a:prstGeom>
          <a:noFill/>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1293661">
              <a:defRPr/>
            </a:pPr>
            <a:r>
              <a:rPr lang="es-CO" sz="1698" dirty="0">
                <a:solidFill>
                  <a:srgbClr val="2A54A7"/>
                </a:solidFill>
                <a:latin typeface="Work Sans" pitchFamily="2" charset="0"/>
              </a:rPr>
              <a:t>Fuente: DANE. Encuesta de Ambiente y Desempeño Institucional EDI (2019) </a:t>
            </a:r>
          </a:p>
        </p:txBody>
      </p:sp>
      <p:sp>
        <p:nvSpPr>
          <p:cNvPr id="6" name="CuadroTexto 5">
            <a:extLst>
              <a:ext uri="{FF2B5EF4-FFF2-40B4-BE49-F238E27FC236}">
                <a16:creationId xmlns:a16="http://schemas.microsoft.com/office/drawing/2014/main" id="{9A6F1939-BC1F-DD44-A5C2-9FE0E4B64B4D}"/>
              </a:ext>
            </a:extLst>
          </p:cNvPr>
          <p:cNvSpPr txBox="1"/>
          <p:nvPr/>
        </p:nvSpPr>
        <p:spPr>
          <a:xfrm>
            <a:off x="298107" y="2366719"/>
            <a:ext cx="7824420" cy="876266"/>
          </a:xfrm>
          <a:prstGeom prst="rect">
            <a:avLst/>
          </a:prstGeom>
          <a:noFill/>
        </p:spPr>
        <p:txBody>
          <a:bodyPr wrap="square" rtlCol="0">
            <a:spAutoFit/>
          </a:bodyPr>
          <a:lstStyle/>
          <a:p>
            <a:pPr algn="ctr"/>
            <a:r>
              <a:rPr lang="es-CO" sz="2547" dirty="0">
                <a:solidFill>
                  <a:srgbClr val="1066CD"/>
                </a:solidFill>
                <a:latin typeface="Work Sans" pitchFamily="2" charset="0"/>
                <a:ea typeface="Arial" charset="0"/>
                <a:cs typeface="Arial" charset="0"/>
              </a:rPr>
              <a:t>De los siguientes factores ¿</a:t>
            </a:r>
            <a:r>
              <a:rPr lang="es-CO" sz="2547" b="1" dirty="0">
                <a:solidFill>
                  <a:srgbClr val="FF9933"/>
                </a:solidFill>
                <a:latin typeface="Work Sans" pitchFamily="2" charset="0"/>
                <a:ea typeface="Arial" charset="0"/>
                <a:cs typeface="Arial" charset="0"/>
              </a:rPr>
              <a:t>C</a:t>
            </a:r>
            <a:r>
              <a:rPr lang="es-CO" sz="2547" b="1" dirty="0">
                <a:solidFill>
                  <a:srgbClr val="FF9933"/>
                </a:solidFill>
                <a:latin typeface="Work Sans" pitchFamily="2" charset="0"/>
                <a:cs typeface="Arial" charset="0"/>
              </a:rPr>
              <a:t>uáles</a:t>
            </a:r>
            <a:r>
              <a:rPr lang="es-CO" sz="2547" dirty="0">
                <a:solidFill>
                  <a:srgbClr val="1066CD"/>
                </a:solidFill>
                <a:latin typeface="Work Sans" pitchFamily="2" charset="0"/>
                <a:ea typeface="Arial" charset="0"/>
                <a:cs typeface="Arial" charset="0"/>
              </a:rPr>
              <a:t> pueden motivar o inducir a que se presenten </a:t>
            </a:r>
            <a:r>
              <a:rPr lang="es-CO" sz="2547" b="1" dirty="0">
                <a:solidFill>
                  <a:srgbClr val="FF9933"/>
                </a:solidFill>
                <a:latin typeface="Work Sans" pitchFamily="2" charset="0"/>
                <a:cs typeface="Arial" charset="0"/>
              </a:rPr>
              <a:t>actos de corrupción</a:t>
            </a:r>
            <a:r>
              <a:rPr lang="es-CO" sz="2547" b="1" dirty="0">
                <a:solidFill>
                  <a:srgbClr val="1066CD"/>
                </a:solidFill>
                <a:latin typeface="Work Sans" pitchFamily="2" charset="0"/>
                <a:cs typeface="Arial" charset="0"/>
              </a:rPr>
              <a:t>?</a:t>
            </a:r>
          </a:p>
        </p:txBody>
      </p:sp>
      <p:graphicFrame>
        <p:nvGraphicFramePr>
          <p:cNvPr id="7" name="Gráfico 6">
            <a:extLst>
              <a:ext uri="{FF2B5EF4-FFF2-40B4-BE49-F238E27FC236}">
                <a16:creationId xmlns:a16="http://schemas.microsoft.com/office/drawing/2014/main" id="{67060C54-4B6D-AF43-922C-066073FB54DC}"/>
              </a:ext>
            </a:extLst>
          </p:cNvPr>
          <p:cNvGraphicFramePr>
            <a:graphicFrameLocks/>
          </p:cNvGraphicFramePr>
          <p:nvPr/>
        </p:nvGraphicFramePr>
        <p:xfrm>
          <a:off x="74789" y="3326751"/>
          <a:ext cx="7824420" cy="5553972"/>
        </p:xfrm>
        <a:graphic>
          <a:graphicData uri="http://schemas.openxmlformats.org/drawingml/2006/chart">
            <c:chart xmlns:c="http://schemas.openxmlformats.org/drawingml/2006/chart" xmlns:r="http://schemas.openxmlformats.org/officeDocument/2006/relationships" r:id="rId4"/>
          </a:graphicData>
        </a:graphic>
      </p:graphicFrame>
      <p:sp>
        <p:nvSpPr>
          <p:cNvPr id="9" name="CuadroTexto 13">
            <a:extLst>
              <a:ext uri="{FF2B5EF4-FFF2-40B4-BE49-F238E27FC236}">
                <a16:creationId xmlns:a16="http://schemas.microsoft.com/office/drawing/2014/main" id="{449B3FC5-D166-354D-9F26-B6C1E49799B6}"/>
              </a:ext>
            </a:extLst>
          </p:cNvPr>
          <p:cNvSpPr txBox="1"/>
          <p:nvPr/>
        </p:nvSpPr>
        <p:spPr>
          <a:xfrm>
            <a:off x="-3482906" y="9057978"/>
            <a:ext cx="10460065" cy="353623"/>
          </a:xfrm>
          <a:prstGeom prst="rect">
            <a:avLst/>
          </a:prstGeom>
          <a:noFill/>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defTabSz="1293661">
              <a:defRPr/>
            </a:pPr>
            <a:r>
              <a:rPr lang="es-CO" sz="1698" dirty="0">
                <a:solidFill>
                  <a:srgbClr val="2A54A7"/>
                </a:solidFill>
                <a:latin typeface="Work Sans" pitchFamily="2" charset="0"/>
              </a:rPr>
              <a:t>Fuente: DANE. Encuesta de Cultura Política. ECP (2019) </a:t>
            </a:r>
          </a:p>
        </p:txBody>
      </p:sp>
      <p:sp>
        <p:nvSpPr>
          <p:cNvPr id="10" name="CuadroTexto 9">
            <a:extLst>
              <a:ext uri="{FF2B5EF4-FFF2-40B4-BE49-F238E27FC236}">
                <a16:creationId xmlns:a16="http://schemas.microsoft.com/office/drawing/2014/main" id="{0594692B-A5F0-7143-8CDB-9B85F4D076B6}"/>
              </a:ext>
            </a:extLst>
          </p:cNvPr>
          <p:cNvSpPr txBox="1"/>
          <p:nvPr/>
        </p:nvSpPr>
        <p:spPr>
          <a:xfrm>
            <a:off x="2337626" y="0"/>
            <a:ext cx="13508065" cy="2015936"/>
          </a:xfrm>
          <a:prstGeom prst="rect">
            <a:avLst/>
          </a:prstGeom>
          <a:noFill/>
        </p:spPr>
        <p:txBody>
          <a:bodyPr wrap="square" rtlCol="0">
            <a:spAutoFit/>
          </a:bodyPr>
          <a:lstStyle/>
          <a:p>
            <a:pPr algn="ctr"/>
            <a:r>
              <a:rPr lang="es-CO" sz="5700" b="1" kern="0" spc="-370" dirty="0">
                <a:solidFill>
                  <a:srgbClr val="00B0F0"/>
                </a:solidFill>
                <a:latin typeface="Work Sans" panose="020B0604020202020204" charset="0"/>
                <a:ea typeface="+mj-ea"/>
              </a:rPr>
              <a:t>Percepción</a:t>
            </a:r>
            <a:r>
              <a:rPr lang="es-CO" sz="5093" dirty="0">
                <a:solidFill>
                  <a:srgbClr val="1066CD"/>
                </a:solidFill>
                <a:latin typeface="Work Sans" pitchFamily="2" charset="0"/>
                <a:ea typeface="Arial" charset="0"/>
                <a:cs typeface="Arial" charset="0"/>
              </a:rPr>
              <a:t> </a:t>
            </a:r>
          </a:p>
          <a:p>
            <a:pPr algn="ctr"/>
            <a:endParaRPr lang="es-CO" sz="1100" dirty="0">
              <a:solidFill>
                <a:srgbClr val="1066CD"/>
              </a:solidFill>
              <a:latin typeface="Work Sans" pitchFamily="2" charset="0"/>
              <a:ea typeface="Arial" charset="0"/>
              <a:cs typeface="Arial" charset="0"/>
            </a:endParaRPr>
          </a:p>
          <a:p>
            <a:r>
              <a:rPr lang="es-CO" sz="5700" b="1" kern="0" spc="-370" dirty="0">
                <a:solidFill>
                  <a:srgbClr val="00B0F0"/>
                </a:solidFill>
                <a:latin typeface="Work Sans" panose="020B0604020202020204" charset="0"/>
                <a:ea typeface="+mj-ea"/>
              </a:rPr>
              <a:t>Ciudadanos</a:t>
            </a:r>
            <a:r>
              <a:rPr lang="es-CO" sz="4527" dirty="0">
                <a:solidFill>
                  <a:srgbClr val="1066CD"/>
                </a:solidFill>
                <a:latin typeface="Work Sans" pitchFamily="2" charset="0"/>
                <a:ea typeface="Arial" charset="0"/>
                <a:cs typeface="Arial" charset="0"/>
              </a:rPr>
              <a:t>                                </a:t>
            </a:r>
            <a:r>
              <a:rPr lang="es-CO" sz="5700" b="1" kern="0" spc="-370" dirty="0">
                <a:solidFill>
                  <a:srgbClr val="00B0F0"/>
                </a:solidFill>
                <a:latin typeface="Work Sans" panose="020B0604020202020204" charset="0"/>
                <a:ea typeface="+mj-ea"/>
              </a:rPr>
              <a:t>Servidores</a:t>
            </a:r>
          </a:p>
        </p:txBody>
      </p:sp>
      <p:sp>
        <p:nvSpPr>
          <p:cNvPr id="3" name="Elipse 2">
            <a:extLst>
              <a:ext uri="{FF2B5EF4-FFF2-40B4-BE49-F238E27FC236}">
                <a16:creationId xmlns:a16="http://schemas.microsoft.com/office/drawing/2014/main" id="{4EAE2224-DB20-4D5C-8363-4E0D067E757F}"/>
              </a:ext>
            </a:extLst>
          </p:cNvPr>
          <p:cNvSpPr/>
          <p:nvPr/>
        </p:nvSpPr>
        <p:spPr>
          <a:xfrm>
            <a:off x="283448" y="5384800"/>
            <a:ext cx="4724400" cy="789168"/>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Elipse 10">
            <a:extLst>
              <a:ext uri="{FF2B5EF4-FFF2-40B4-BE49-F238E27FC236}">
                <a16:creationId xmlns:a16="http://schemas.microsoft.com/office/drawing/2014/main" id="{D1EDAE37-F715-420D-A315-9734F70A8AFD}"/>
              </a:ext>
            </a:extLst>
          </p:cNvPr>
          <p:cNvSpPr/>
          <p:nvPr/>
        </p:nvSpPr>
        <p:spPr>
          <a:xfrm>
            <a:off x="8394700" y="5869168"/>
            <a:ext cx="4724400" cy="1268232"/>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951578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17" name="Rectángulo 16">
            <a:extLst>
              <a:ext uri="{FF2B5EF4-FFF2-40B4-BE49-F238E27FC236}">
                <a16:creationId xmlns:a16="http://schemas.microsoft.com/office/drawing/2014/main" id="{ADD05A9B-FE4C-4133-9193-C6EE6182B1C7}"/>
              </a:ext>
            </a:extLst>
          </p:cNvPr>
          <p:cNvSpPr/>
          <p:nvPr/>
        </p:nvSpPr>
        <p:spPr>
          <a:xfrm>
            <a:off x="3973015" y="0"/>
            <a:ext cx="13394274" cy="970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3396"/>
          </a:p>
        </p:txBody>
      </p:sp>
      <p:sp>
        <p:nvSpPr>
          <p:cNvPr id="11" name="Rectángulo 10">
            <a:extLst>
              <a:ext uri="{FF2B5EF4-FFF2-40B4-BE49-F238E27FC236}">
                <a16:creationId xmlns:a16="http://schemas.microsoft.com/office/drawing/2014/main" id="{129F41D6-FEC5-3349-9953-DF7AC08A04B5}"/>
              </a:ext>
            </a:extLst>
          </p:cNvPr>
          <p:cNvSpPr/>
          <p:nvPr/>
        </p:nvSpPr>
        <p:spPr>
          <a:xfrm>
            <a:off x="41506" y="0"/>
            <a:ext cx="3947018" cy="97028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3396"/>
          </a:p>
        </p:txBody>
      </p:sp>
      <p:sp>
        <p:nvSpPr>
          <p:cNvPr id="8" name="Google Shape;202;p26">
            <a:extLst>
              <a:ext uri="{FF2B5EF4-FFF2-40B4-BE49-F238E27FC236}">
                <a16:creationId xmlns:a16="http://schemas.microsoft.com/office/drawing/2014/main" id="{C7BFCFB7-11EB-3548-BD0F-178CB7D30AD1}"/>
              </a:ext>
            </a:extLst>
          </p:cNvPr>
          <p:cNvSpPr txBox="1">
            <a:spLocks/>
          </p:cNvSpPr>
          <p:nvPr/>
        </p:nvSpPr>
        <p:spPr>
          <a:xfrm>
            <a:off x="74790" y="630504"/>
            <a:ext cx="3913734" cy="1207682"/>
          </a:xfrm>
          <a:prstGeom prst="rect">
            <a:avLst/>
          </a:prstGeom>
          <a:noFill/>
          <a:ln>
            <a:noFill/>
          </a:ln>
        </p:spPr>
        <p:txBody>
          <a:bodyPr spcFirstLastPara="1" wrap="square" lIns="129361" tIns="64657" rIns="129361" bIns="64657"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54BC"/>
              </a:buClr>
              <a:buSzPts val="3000"/>
              <a:buFont typeface="Work Sans Light"/>
              <a:buNone/>
              <a:defRPr sz="3000" b="0" i="0" u="none" strike="noStrike" cap="none">
                <a:solidFill>
                  <a:srgbClr val="0054BC"/>
                </a:solidFill>
                <a:latin typeface="Work Sans Light"/>
                <a:ea typeface="Work Sans Light"/>
                <a:cs typeface="Work Sans Light"/>
                <a:sym typeface="Work Sans Light"/>
              </a:defRPr>
            </a:lvl1pPr>
            <a:lvl2pPr marR="0" lvl="1"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2pPr>
            <a:lvl3pPr marR="0" lvl="2"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3pPr>
            <a:lvl4pPr marR="0" lvl="3"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4pPr>
            <a:lvl5pPr marR="0" lvl="4"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5pPr>
            <a:lvl6pPr marR="0" lvl="5"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6pPr>
            <a:lvl7pPr marR="0" lvl="6"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7pPr>
            <a:lvl8pPr marR="0" lvl="7"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8pPr>
            <a:lvl9pPr marR="0" lvl="8"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9pPr>
          </a:lstStyle>
          <a:p>
            <a:pPr>
              <a:buClr>
                <a:srgbClr val="FFFFFF"/>
              </a:buClr>
              <a:buSzPts val="1400"/>
              <a:buFont typeface="Work Sans SemiBold"/>
              <a:buNone/>
            </a:pPr>
            <a:r>
              <a:rPr lang="es-CO" sz="5659" b="1" dirty="0">
                <a:solidFill>
                  <a:schemeClr val="bg1"/>
                </a:solidFill>
                <a:latin typeface="Work Sans" pitchFamily="2" charset="0"/>
              </a:rPr>
              <a:t>¿Por qué?</a:t>
            </a:r>
            <a:endParaRPr lang="es-CO" sz="5659" b="1" dirty="0">
              <a:solidFill>
                <a:schemeClr val="bg1"/>
              </a:solidFill>
              <a:latin typeface="Work Sans" pitchFamily="2" charset="77"/>
            </a:endParaRPr>
          </a:p>
        </p:txBody>
      </p:sp>
      <p:sp>
        <p:nvSpPr>
          <p:cNvPr id="21" name="Rectángulo 20">
            <a:extLst>
              <a:ext uri="{FF2B5EF4-FFF2-40B4-BE49-F238E27FC236}">
                <a16:creationId xmlns:a16="http://schemas.microsoft.com/office/drawing/2014/main" id="{521CD439-B08E-4C7C-A9F8-6BD2616281AE}"/>
              </a:ext>
            </a:extLst>
          </p:cNvPr>
          <p:cNvSpPr/>
          <p:nvPr/>
        </p:nvSpPr>
        <p:spPr>
          <a:xfrm>
            <a:off x="4497184" y="1123991"/>
            <a:ext cx="12461510" cy="4192430"/>
          </a:xfrm>
          <a:prstGeom prst="rect">
            <a:avLst/>
          </a:prstGeom>
        </p:spPr>
        <p:txBody>
          <a:bodyPr wrap="square">
            <a:spAutoFit/>
          </a:bodyPr>
          <a:lstStyle/>
          <a:p>
            <a:pPr marL="539039" lvl="1" indent="-539039">
              <a:spcBef>
                <a:spcPts val="638"/>
              </a:spcBef>
              <a:buClr>
                <a:schemeClr val="accent2"/>
              </a:buClr>
              <a:buFont typeface="Wingdings" panose="05000000000000000000" pitchFamily="2" charset="2"/>
              <a:buChar char="§"/>
            </a:pPr>
            <a:r>
              <a:rPr lang="es-CO" sz="3018" b="1" dirty="0">
                <a:solidFill>
                  <a:srgbClr val="0054BC"/>
                </a:solidFill>
                <a:latin typeface="Work Sans Light"/>
              </a:rPr>
              <a:t>Facilita el ejercicio de derechos y cumplimiento de deberes</a:t>
            </a:r>
            <a:r>
              <a:rPr lang="es-ES_tradnl" sz="3018" b="1" dirty="0">
                <a:solidFill>
                  <a:srgbClr val="0054BC"/>
                </a:solidFill>
                <a:latin typeface="Work Sans Light"/>
                <a:sym typeface="Work Sans Light"/>
              </a:rPr>
              <a:t>.</a:t>
            </a:r>
            <a:endParaRPr lang="es-ES_tradnl" sz="3018" dirty="0">
              <a:solidFill>
                <a:srgbClr val="0054BC"/>
              </a:solidFill>
              <a:latin typeface="Work Sans Light"/>
              <a:sym typeface="Work Sans Light"/>
            </a:endParaRPr>
          </a:p>
          <a:p>
            <a:pPr marL="539039" lvl="1" indent="-539039">
              <a:spcBef>
                <a:spcPts val="638"/>
              </a:spcBef>
              <a:buClr>
                <a:schemeClr val="accent2"/>
              </a:buClr>
              <a:buFont typeface="Wingdings" panose="05000000000000000000" pitchFamily="2" charset="2"/>
              <a:buChar char="§"/>
            </a:pPr>
            <a:r>
              <a:rPr lang="es-ES_tradnl" sz="3018" dirty="0">
                <a:solidFill>
                  <a:srgbClr val="0054BC"/>
                </a:solidFill>
                <a:latin typeface="Work Sans Light"/>
                <a:sym typeface="Work Sans Light"/>
              </a:rPr>
              <a:t>Garantiza la transparencia. No hay “gato encerrado”.</a:t>
            </a:r>
          </a:p>
          <a:p>
            <a:pPr marL="539039" lvl="1" indent="-539039">
              <a:spcBef>
                <a:spcPts val="638"/>
              </a:spcBef>
              <a:buClr>
                <a:schemeClr val="accent2"/>
              </a:buClr>
              <a:buFont typeface="Wingdings" panose="05000000000000000000" pitchFamily="2" charset="2"/>
              <a:buChar char="§"/>
            </a:pPr>
            <a:r>
              <a:rPr lang="es-ES_tradnl" sz="3018" dirty="0">
                <a:solidFill>
                  <a:srgbClr val="0054BC"/>
                </a:solidFill>
                <a:latin typeface="Work Sans Light"/>
                <a:sym typeface="Work Sans Light"/>
              </a:rPr>
              <a:t>Disminuye la percepción negativa de los procesos, trámites (ciudadanos y servidores)</a:t>
            </a:r>
          </a:p>
          <a:p>
            <a:pPr marL="539039" lvl="1" indent="-539039">
              <a:spcBef>
                <a:spcPts val="638"/>
              </a:spcBef>
              <a:buClr>
                <a:schemeClr val="accent2"/>
              </a:buClr>
              <a:buFont typeface="Wingdings" panose="05000000000000000000" pitchFamily="2" charset="2"/>
              <a:buChar char="§"/>
            </a:pPr>
            <a:r>
              <a:rPr lang="es-ES_tradnl" sz="3018" dirty="0">
                <a:solidFill>
                  <a:srgbClr val="0054BC"/>
                </a:solidFill>
                <a:latin typeface="Work Sans Light"/>
                <a:sym typeface="Work Sans Light"/>
              </a:rPr>
              <a:t>Disminuye </a:t>
            </a:r>
            <a:r>
              <a:rPr lang="es-ES_tradnl" sz="3018" b="1" dirty="0">
                <a:solidFill>
                  <a:srgbClr val="0054BC"/>
                </a:solidFill>
                <a:latin typeface="Work Sans Light"/>
                <a:sym typeface="Work Sans Light"/>
              </a:rPr>
              <a:t>la percepción negativa de los servidores </a:t>
            </a:r>
            <a:r>
              <a:rPr lang="es-ES_tradnl" sz="3018" dirty="0">
                <a:solidFill>
                  <a:srgbClr val="0054BC"/>
                </a:solidFill>
                <a:latin typeface="Work Sans Light"/>
                <a:sym typeface="Work Sans Light"/>
              </a:rPr>
              <a:t>(integridad = coherencia)</a:t>
            </a:r>
          </a:p>
          <a:p>
            <a:pPr marL="539039" lvl="1" indent="-539039">
              <a:spcBef>
                <a:spcPts val="638"/>
              </a:spcBef>
              <a:buClr>
                <a:schemeClr val="accent2"/>
              </a:buClr>
              <a:buFont typeface="Wingdings" panose="05000000000000000000" pitchFamily="2" charset="2"/>
              <a:buChar char="§"/>
            </a:pPr>
            <a:r>
              <a:rPr lang="es-ES_tradnl" sz="3018" dirty="0">
                <a:solidFill>
                  <a:srgbClr val="0054BC"/>
                </a:solidFill>
                <a:highlight>
                  <a:srgbClr val="C0C0C0"/>
                </a:highlight>
                <a:latin typeface="Work Sans Light"/>
                <a:sym typeface="Work Sans Light"/>
              </a:rPr>
              <a:t>Disminuye </a:t>
            </a:r>
            <a:r>
              <a:rPr lang="es-ES_tradnl" sz="3018" b="1" dirty="0">
                <a:solidFill>
                  <a:srgbClr val="0054BC"/>
                </a:solidFill>
                <a:highlight>
                  <a:srgbClr val="C0C0C0"/>
                </a:highlight>
                <a:latin typeface="Work Sans Light"/>
                <a:sym typeface="Work Sans Light"/>
              </a:rPr>
              <a:t>costos ciudadanos</a:t>
            </a:r>
          </a:p>
          <a:p>
            <a:pPr marL="539039" lvl="1" indent="-539039">
              <a:spcBef>
                <a:spcPts val="638"/>
              </a:spcBef>
              <a:buClr>
                <a:schemeClr val="accent2"/>
              </a:buClr>
              <a:buFont typeface="Wingdings" panose="05000000000000000000" pitchFamily="2" charset="2"/>
              <a:buChar char="§"/>
            </a:pPr>
            <a:r>
              <a:rPr lang="es-ES_tradnl" sz="3018" dirty="0">
                <a:solidFill>
                  <a:srgbClr val="0054BC"/>
                </a:solidFill>
                <a:highlight>
                  <a:srgbClr val="C0C0C0"/>
                </a:highlight>
                <a:latin typeface="Work Sans Light"/>
                <a:sym typeface="Work Sans Light"/>
              </a:rPr>
              <a:t>Aumenta la </a:t>
            </a:r>
            <a:r>
              <a:rPr lang="es-ES_tradnl" sz="3018" b="1" dirty="0">
                <a:solidFill>
                  <a:srgbClr val="0054BC"/>
                </a:solidFill>
                <a:highlight>
                  <a:srgbClr val="C0C0C0"/>
                </a:highlight>
                <a:latin typeface="Work Sans Light"/>
                <a:sym typeface="Work Sans Light"/>
              </a:rPr>
              <a:t>eficiencia administrativa</a:t>
            </a:r>
          </a:p>
        </p:txBody>
      </p:sp>
      <p:grpSp>
        <p:nvGrpSpPr>
          <p:cNvPr id="2" name="Grupo 1">
            <a:extLst>
              <a:ext uri="{FF2B5EF4-FFF2-40B4-BE49-F238E27FC236}">
                <a16:creationId xmlns:a16="http://schemas.microsoft.com/office/drawing/2014/main" id="{FE77A38D-7815-4BA3-A6C5-37E023FCB32A}"/>
              </a:ext>
            </a:extLst>
          </p:cNvPr>
          <p:cNvGrpSpPr/>
          <p:nvPr/>
        </p:nvGrpSpPr>
        <p:grpSpPr>
          <a:xfrm>
            <a:off x="5079612" y="5401426"/>
            <a:ext cx="10658477" cy="4351289"/>
            <a:chOff x="2653080" y="2863321"/>
            <a:chExt cx="5650109" cy="2306639"/>
          </a:xfrm>
        </p:grpSpPr>
        <p:pic>
          <p:nvPicPr>
            <p:cNvPr id="18" name="Imagen 17">
              <a:extLst>
                <a:ext uri="{FF2B5EF4-FFF2-40B4-BE49-F238E27FC236}">
                  <a16:creationId xmlns:a16="http://schemas.microsoft.com/office/drawing/2014/main" id="{54F5B00F-DD6D-4E54-AEFC-60E92EA1B45D}"/>
                </a:ext>
              </a:extLst>
            </p:cNvPr>
            <p:cNvPicPr>
              <a:picLocks noChangeAspect="1"/>
            </p:cNvPicPr>
            <p:nvPr/>
          </p:nvPicPr>
          <p:blipFill rotWithShape="1">
            <a:blip r:embed="rId3"/>
            <a:srcRect l="62300" t="43022" r="21600" b="27467"/>
            <a:stretch/>
          </p:blipFill>
          <p:spPr>
            <a:xfrm>
              <a:off x="6277860" y="3004088"/>
              <a:ext cx="2025329" cy="2088227"/>
            </a:xfrm>
            <a:prstGeom prst="rect">
              <a:avLst/>
            </a:prstGeom>
          </p:spPr>
        </p:pic>
        <p:pic>
          <p:nvPicPr>
            <p:cNvPr id="10" name="Imagen 9">
              <a:extLst>
                <a:ext uri="{FF2B5EF4-FFF2-40B4-BE49-F238E27FC236}">
                  <a16:creationId xmlns:a16="http://schemas.microsoft.com/office/drawing/2014/main" id="{DE4500F2-372E-4DE2-9775-6FF804A0AC86}"/>
                </a:ext>
              </a:extLst>
            </p:cNvPr>
            <p:cNvPicPr>
              <a:picLocks noChangeAspect="1"/>
            </p:cNvPicPr>
            <p:nvPr/>
          </p:nvPicPr>
          <p:blipFill rotWithShape="1">
            <a:blip r:embed="rId4"/>
            <a:srcRect l="61500" t="40889" r="24119" b="25156"/>
            <a:stretch/>
          </p:blipFill>
          <p:spPr>
            <a:xfrm>
              <a:off x="2653080" y="2863321"/>
              <a:ext cx="1706968" cy="2267154"/>
            </a:xfrm>
            <a:prstGeom prst="rect">
              <a:avLst/>
            </a:prstGeom>
          </p:spPr>
        </p:pic>
        <p:pic>
          <p:nvPicPr>
            <p:cNvPr id="12" name="Imagen 11">
              <a:extLst>
                <a:ext uri="{FF2B5EF4-FFF2-40B4-BE49-F238E27FC236}">
                  <a16:creationId xmlns:a16="http://schemas.microsoft.com/office/drawing/2014/main" id="{9FFCC4BD-F23D-46A6-98C2-B94A07585DA7}"/>
                </a:ext>
              </a:extLst>
            </p:cNvPr>
            <p:cNvPicPr>
              <a:picLocks noChangeAspect="1"/>
            </p:cNvPicPr>
            <p:nvPr/>
          </p:nvPicPr>
          <p:blipFill rotWithShape="1">
            <a:blip r:embed="rId5"/>
            <a:srcRect l="62568" t="46222" r="23100" b="28000"/>
            <a:stretch/>
          </p:blipFill>
          <p:spPr>
            <a:xfrm>
              <a:off x="4298039" y="3058037"/>
              <a:ext cx="2087338" cy="2111923"/>
            </a:xfrm>
            <a:prstGeom prst="rect">
              <a:avLst/>
            </a:prstGeom>
          </p:spPr>
        </p:pic>
      </p:grpSp>
    </p:spTree>
    <p:extLst>
      <p:ext uri="{BB962C8B-B14F-4D97-AF65-F5344CB8AC3E}">
        <p14:creationId xmlns:p14="http://schemas.microsoft.com/office/powerpoint/2010/main" val="8174362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0"/>
          <p:cNvSpPr txBox="1">
            <a:spLocks noGrp="1"/>
          </p:cNvSpPr>
          <p:nvPr>
            <p:ph type="subTitle" idx="4294967295"/>
          </p:nvPr>
        </p:nvSpPr>
        <p:spPr>
          <a:xfrm>
            <a:off x="2527300" y="6603895"/>
            <a:ext cx="14074876" cy="3120676"/>
          </a:xfrm>
          <a:prstGeom prst="rect">
            <a:avLst/>
          </a:prstGeom>
          <a:noFill/>
          <a:ln>
            <a:noFill/>
          </a:ln>
        </p:spPr>
        <p:txBody>
          <a:bodyPr spcFirstLastPara="1" wrap="square" lIns="129361" tIns="64657" rIns="129361" bIns="64657" anchor="t" anchorCtr="0">
            <a:noAutofit/>
          </a:bodyPr>
          <a:lstStyle/>
          <a:p>
            <a:pPr algn="r" rtl="0">
              <a:buClr>
                <a:srgbClr val="0054BC"/>
              </a:buClr>
              <a:buSzPts val="2100"/>
            </a:pPr>
            <a:r>
              <a:rPr lang="es-ES" sz="3200" b="1" dirty="0">
                <a:solidFill>
                  <a:srgbClr val="FFFFFF"/>
                </a:solidFill>
                <a:latin typeface="Work Sans SemiBold"/>
                <a:ea typeface="Work Sans SemiBold"/>
                <a:cs typeface="Work Sans SemiBold"/>
                <a:sym typeface="Work Sans SemiBold"/>
              </a:rPr>
              <a:t>Brigitte Marcela Quintero Galeano</a:t>
            </a:r>
          </a:p>
          <a:p>
            <a:pPr algn="r" rtl="0">
              <a:buClr>
                <a:srgbClr val="0054BC"/>
              </a:buClr>
              <a:buSzPts val="2100"/>
            </a:pPr>
            <a:r>
              <a:rPr lang="es-ES" sz="2830" dirty="0">
                <a:solidFill>
                  <a:srgbClr val="FFFFFF"/>
                </a:solidFill>
                <a:latin typeface="Work Sans SemiBold"/>
                <a:ea typeface="Work Sans SemiBold"/>
                <a:cs typeface="Work Sans SemiBold"/>
                <a:sym typeface="Work Sans SemiBold"/>
              </a:rPr>
              <a:t>Dirección de Participación, Transparencia y Servicio al Ciudadano</a:t>
            </a:r>
          </a:p>
          <a:p>
            <a:pPr algn="r" rtl="0">
              <a:buClr>
                <a:srgbClr val="0054BC"/>
              </a:buClr>
              <a:buSzPts val="2100"/>
            </a:pPr>
            <a:r>
              <a:rPr lang="es-ES" sz="2830" dirty="0">
                <a:solidFill>
                  <a:srgbClr val="FFFFFF"/>
                </a:solidFill>
                <a:latin typeface="Work Sans SemiBold"/>
                <a:ea typeface="Work Sans SemiBold"/>
                <a:cs typeface="Work Sans SemiBold"/>
                <a:sym typeface="Work Sans SemiBold"/>
              </a:rPr>
              <a:t>Departamento Administrativo de la Función Pública </a:t>
            </a:r>
          </a:p>
        </p:txBody>
      </p:sp>
      <p:sp>
        <p:nvSpPr>
          <p:cNvPr id="127" name="Google Shape;127;p20"/>
          <p:cNvSpPr txBox="1">
            <a:spLocks noGrp="1"/>
          </p:cNvSpPr>
          <p:nvPr>
            <p:ph type="title"/>
          </p:nvPr>
        </p:nvSpPr>
        <p:spPr>
          <a:xfrm>
            <a:off x="5339614" y="2478117"/>
            <a:ext cx="10901931" cy="1582187"/>
          </a:xfrm>
          <a:prstGeom prst="rect">
            <a:avLst/>
          </a:prstGeom>
          <a:noFill/>
          <a:ln>
            <a:noFill/>
          </a:ln>
        </p:spPr>
        <p:txBody>
          <a:bodyPr spcFirstLastPara="1" wrap="square" lIns="129361" tIns="64657" rIns="129361" bIns="64657" anchor="ctr" anchorCtr="0">
            <a:noAutofit/>
          </a:bodyPr>
          <a:lstStyle/>
          <a:p>
            <a:pPr rtl="0">
              <a:lnSpc>
                <a:spcPct val="100000"/>
              </a:lnSpc>
            </a:pPr>
            <a:r>
              <a:rPr lang="es-CO" b="1" dirty="0"/>
              <a:t>Lenguaje claro o el derecho a comprender</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17" name="Rectángulo 16">
            <a:extLst>
              <a:ext uri="{FF2B5EF4-FFF2-40B4-BE49-F238E27FC236}">
                <a16:creationId xmlns:a16="http://schemas.microsoft.com/office/drawing/2014/main" id="{ADD05A9B-FE4C-4133-9193-C6EE6182B1C7}"/>
              </a:ext>
            </a:extLst>
          </p:cNvPr>
          <p:cNvSpPr/>
          <p:nvPr/>
        </p:nvSpPr>
        <p:spPr>
          <a:xfrm>
            <a:off x="3973015" y="0"/>
            <a:ext cx="13394274" cy="970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3396"/>
          </a:p>
        </p:txBody>
      </p:sp>
      <p:sp>
        <p:nvSpPr>
          <p:cNvPr id="11" name="Rectángulo 10">
            <a:extLst>
              <a:ext uri="{FF2B5EF4-FFF2-40B4-BE49-F238E27FC236}">
                <a16:creationId xmlns:a16="http://schemas.microsoft.com/office/drawing/2014/main" id="{129F41D6-FEC5-3349-9953-DF7AC08A04B5}"/>
              </a:ext>
            </a:extLst>
          </p:cNvPr>
          <p:cNvSpPr/>
          <p:nvPr/>
        </p:nvSpPr>
        <p:spPr>
          <a:xfrm>
            <a:off x="41506" y="0"/>
            <a:ext cx="3947018" cy="97028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3396"/>
          </a:p>
        </p:txBody>
      </p:sp>
      <p:sp>
        <p:nvSpPr>
          <p:cNvPr id="13" name="CuadroTexto 12">
            <a:extLst>
              <a:ext uri="{FF2B5EF4-FFF2-40B4-BE49-F238E27FC236}">
                <a16:creationId xmlns:a16="http://schemas.microsoft.com/office/drawing/2014/main" id="{F86E4AFB-3E4B-4A9C-BBDD-A8EF4F4BDDE8}"/>
              </a:ext>
            </a:extLst>
          </p:cNvPr>
          <p:cNvSpPr txBox="1"/>
          <p:nvPr/>
        </p:nvSpPr>
        <p:spPr>
          <a:xfrm>
            <a:off x="4201501" y="8450770"/>
            <a:ext cx="12564403" cy="295466"/>
          </a:xfrm>
          <a:prstGeom prst="rect">
            <a:avLst/>
          </a:prstGeom>
          <a:noFill/>
        </p:spPr>
        <p:txBody>
          <a:bodyPr wrap="square">
            <a:spAutoFit/>
          </a:bodyPr>
          <a:lstStyle/>
          <a:p>
            <a:r>
              <a:rPr lang="en-US" sz="1320" dirty="0">
                <a:latin typeface="Work Sans" panose="020B0604020202020204" charset="0"/>
              </a:rPr>
              <a:t>Moynihan, D. y P. Herd. 2010. Red Tape and Democracy: How Rules Affect Citizenship Rights. The American Review of Public Administration 40(6):654–70.</a:t>
            </a:r>
            <a:endParaRPr lang="es-CO" sz="1320" dirty="0">
              <a:latin typeface="Work Sans" panose="020B0604020202020204" charset="0"/>
            </a:endParaRPr>
          </a:p>
        </p:txBody>
      </p:sp>
      <p:sp>
        <p:nvSpPr>
          <p:cNvPr id="9" name="CuadroTexto 8">
            <a:extLst>
              <a:ext uri="{FF2B5EF4-FFF2-40B4-BE49-F238E27FC236}">
                <a16:creationId xmlns:a16="http://schemas.microsoft.com/office/drawing/2014/main" id="{D1C6D11C-B47A-4BB3-803E-E3FAB33BFF17}"/>
              </a:ext>
            </a:extLst>
          </p:cNvPr>
          <p:cNvSpPr txBox="1"/>
          <p:nvPr/>
        </p:nvSpPr>
        <p:spPr>
          <a:xfrm>
            <a:off x="220917" y="988802"/>
            <a:ext cx="3649207" cy="1543371"/>
          </a:xfrm>
          <a:prstGeom prst="rect">
            <a:avLst/>
          </a:prstGeom>
          <a:noFill/>
        </p:spPr>
        <p:txBody>
          <a:bodyPr wrap="square">
            <a:spAutoFit/>
          </a:bodyPr>
          <a:lstStyle/>
          <a:p>
            <a:pPr lvl="1">
              <a:spcBef>
                <a:spcPts val="638"/>
              </a:spcBef>
              <a:buClr>
                <a:schemeClr val="accent2"/>
              </a:buClr>
            </a:pPr>
            <a:r>
              <a:rPr lang="es-ES_tradnl" sz="1886" b="1" dirty="0">
                <a:solidFill>
                  <a:schemeClr val="bg1"/>
                </a:solidFill>
                <a:latin typeface="Work Sans Light"/>
                <a:sym typeface="Work Sans Light"/>
              </a:rPr>
              <a:t>Medición BID. Impacto</a:t>
            </a:r>
            <a:r>
              <a:rPr lang="es-CO" sz="1886" dirty="0">
                <a:solidFill>
                  <a:schemeClr val="bg1"/>
                </a:solidFill>
                <a:latin typeface="Work Sans Light"/>
                <a:sym typeface="Work Sans Light"/>
              </a:rPr>
              <a:t> </a:t>
            </a:r>
            <a:r>
              <a:rPr lang="es-CO" sz="1886" b="1" dirty="0">
                <a:solidFill>
                  <a:schemeClr val="bg1"/>
                </a:solidFill>
                <a:latin typeface="Work Sans Light"/>
                <a:sym typeface="Work Sans Light"/>
              </a:rPr>
              <a:t>de una intervención del gobierno con el fin de reducir cargas administrativas y costos para los ciudadanos</a:t>
            </a:r>
            <a:r>
              <a:rPr lang="es-CO" sz="1886" dirty="0">
                <a:solidFill>
                  <a:schemeClr val="bg1"/>
                </a:solidFill>
                <a:latin typeface="Work Sans Light"/>
                <a:sym typeface="Work Sans Light"/>
              </a:rPr>
              <a:t> </a:t>
            </a:r>
          </a:p>
        </p:txBody>
      </p:sp>
      <p:pic>
        <p:nvPicPr>
          <p:cNvPr id="3" name="Imagen 2">
            <a:extLst>
              <a:ext uri="{FF2B5EF4-FFF2-40B4-BE49-F238E27FC236}">
                <a16:creationId xmlns:a16="http://schemas.microsoft.com/office/drawing/2014/main" id="{ABADE3C0-71B4-47DA-B5EF-78AC3DC7787F}"/>
              </a:ext>
            </a:extLst>
          </p:cNvPr>
          <p:cNvPicPr>
            <a:picLocks noChangeAspect="1"/>
          </p:cNvPicPr>
          <p:nvPr/>
        </p:nvPicPr>
        <p:blipFill rotWithShape="1">
          <a:blip r:embed="rId3"/>
          <a:srcRect l="59492" t="36158" r="18644" b="21959"/>
          <a:stretch/>
        </p:blipFill>
        <p:spPr>
          <a:xfrm>
            <a:off x="11459661" y="1903165"/>
            <a:ext cx="3771483" cy="4063848"/>
          </a:xfrm>
          <a:prstGeom prst="rect">
            <a:avLst/>
          </a:prstGeom>
        </p:spPr>
      </p:pic>
      <p:sp>
        <p:nvSpPr>
          <p:cNvPr id="10" name="CuadroTexto 9">
            <a:extLst>
              <a:ext uri="{FF2B5EF4-FFF2-40B4-BE49-F238E27FC236}">
                <a16:creationId xmlns:a16="http://schemas.microsoft.com/office/drawing/2014/main" id="{3A72750B-81EB-437A-AD52-E890C3A37C14}"/>
              </a:ext>
            </a:extLst>
          </p:cNvPr>
          <p:cNvSpPr txBox="1"/>
          <p:nvPr/>
        </p:nvSpPr>
        <p:spPr>
          <a:xfrm>
            <a:off x="5422900" y="2377697"/>
            <a:ext cx="5609716" cy="3970318"/>
          </a:xfrm>
          <a:prstGeom prst="rect">
            <a:avLst/>
          </a:prstGeom>
          <a:noFill/>
        </p:spPr>
        <p:txBody>
          <a:bodyPr wrap="square">
            <a:spAutoFit/>
          </a:bodyPr>
          <a:lstStyle/>
          <a:p>
            <a:pPr lvl="1">
              <a:spcBef>
                <a:spcPts val="638"/>
              </a:spcBef>
              <a:buClr>
                <a:schemeClr val="accent2"/>
              </a:buClr>
            </a:pPr>
            <a:r>
              <a:rPr lang="es-CO" sz="3600" b="1" dirty="0">
                <a:solidFill>
                  <a:srgbClr val="0054BC"/>
                </a:solidFill>
                <a:latin typeface="Work Sans Light"/>
                <a:sym typeface="Work Sans Light"/>
              </a:rPr>
              <a:t>1. Costos de aprendizaje: </a:t>
            </a:r>
            <a:r>
              <a:rPr lang="es-CO" sz="3600" dirty="0">
                <a:solidFill>
                  <a:srgbClr val="0054BC"/>
                </a:solidFill>
                <a:latin typeface="Work Sans Light"/>
                <a:sym typeface="Work Sans Light"/>
              </a:rPr>
              <a:t>conocer si son elegibles para un servicio y comprender el proceso y los trámites necesarios para su acceso.</a:t>
            </a:r>
          </a:p>
        </p:txBody>
      </p:sp>
      <p:sp>
        <p:nvSpPr>
          <p:cNvPr id="12" name="CuadroTexto 11">
            <a:extLst>
              <a:ext uri="{FF2B5EF4-FFF2-40B4-BE49-F238E27FC236}">
                <a16:creationId xmlns:a16="http://schemas.microsoft.com/office/drawing/2014/main" id="{A224482A-EFB6-4956-B2A6-ED6ED08CE61C}"/>
              </a:ext>
            </a:extLst>
          </p:cNvPr>
          <p:cNvSpPr txBox="1"/>
          <p:nvPr/>
        </p:nvSpPr>
        <p:spPr>
          <a:xfrm>
            <a:off x="4185992" y="9031366"/>
            <a:ext cx="13394274" cy="614912"/>
          </a:xfrm>
          <a:prstGeom prst="rect">
            <a:avLst/>
          </a:prstGeom>
          <a:noFill/>
        </p:spPr>
        <p:txBody>
          <a:bodyPr wrap="square">
            <a:spAutoFit/>
          </a:bodyPr>
          <a:lstStyle/>
          <a:p>
            <a:r>
              <a:rPr lang="es-CO" sz="1698" dirty="0">
                <a:latin typeface="Work Sans" panose="020B0604020202020204" charset="0"/>
              </a:rPr>
              <a:t>Adaptado de  la investigación del BID_importancia_de_ser_claro_Evidencia_en_la_reducci%C3%B3n_de_la_carga_administrativa_en_Colombia.pdf</a:t>
            </a:r>
          </a:p>
        </p:txBody>
      </p:sp>
    </p:spTree>
    <p:extLst>
      <p:ext uri="{BB962C8B-B14F-4D97-AF65-F5344CB8AC3E}">
        <p14:creationId xmlns:p14="http://schemas.microsoft.com/office/powerpoint/2010/main" val="26891145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17" name="Rectángulo 16">
            <a:extLst>
              <a:ext uri="{FF2B5EF4-FFF2-40B4-BE49-F238E27FC236}">
                <a16:creationId xmlns:a16="http://schemas.microsoft.com/office/drawing/2014/main" id="{ADD05A9B-FE4C-4133-9193-C6EE6182B1C7}"/>
              </a:ext>
            </a:extLst>
          </p:cNvPr>
          <p:cNvSpPr/>
          <p:nvPr/>
        </p:nvSpPr>
        <p:spPr>
          <a:xfrm>
            <a:off x="3973015" y="0"/>
            <a:ext cx="13394274" cy="970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3396"/>
          </a:p>
        </p:txBody>
      </p:sp>
      <p:sp>
        <p:nvSpPr>
          <p:cNvPr id="11" name="Rectángulo 10">
            <a:extLst>
              <a:ext uri="{FF2B5EF4-FFF2-40B4-BE49-F238E27FC236}">
                <a16:creationId xmlns:a16="http://schemas.microsoft.com/office/drawing/2014/main" id="{129F41D6-FEC5-3349-9953-DF7AC08A04B5}"/>
              </a:ext>
            </a:extLst>
          </p:cNvPr>
          <p:cNvSpPr/>
          <p:nvPr/>
        </p:nvSpPr>
        <p:spPr>
          <a:xfrm>
            <a:off x="41506" y="0"/>
            <a:ext cx="3947018" cy="97028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3396"/>
          </a:p>
        </p:txBody>
      </p:sp>
      <p:sp>
        <p:nvSpPr>
          <p:cNvPr id="21" name="Rectángulo 20">
            <a:extLst>
              <a:ext uri="{FF2B5EF4-FFF2-40B4-BE49-F238E27FC236}">
                <a16:creationId xmlns:a16="http://schemas.microsoft.com/office/drawing/2014/main" id="{521CD439-B08E-4C7C-A9F8-6BD2616281AE}"/>
              </a:ext>
            </a:extLst>
          </p:cNvPr>
          <p:cNvSpPr/>
          <p:nvPr/>
        </p:nvSpPr>
        <p:spPr>
          <a:xfrm>
            <a:off x="4662928" y="2146302"/>
            <a:ext cx="6277409" cy="5632311"/>
          </a:xfrm>
          <a:prstGeom prst="rect">
            <a:avLst/>
          </a:prstGeom>
        </p:spPr>
        <p:txBody>
          <a:bodyPr wrap="square">
            <a:spAutoFit/>
          </a:bodyPr>
          <a:lstStyle/>
          <a:p>
            <a:pPr lvl="1">
              <a:spcBef>
                <a:spcPts val="638"/>
              </a:spcBef>
              <a:buClr>
                <a:schemeClr val="accent2"/>
              </a:buClr>
            </a:pPr>
            <a:r>
              <a:rPr lang="es-CO" sz="3600" b="1" dirty="0">
                <a:solidFill>
                  <a:srgbClr val="0054BC"/>
                </a:solidFill>
                <a:latin typeface="Work Sans Light"/>
                <a:sym typeface="Work Sans Light"/>
              </a:rPr>
              <a:t>2. Costos de cumplimiento: </a:t>
            </a:r>
            <a:r>
              <a:rPr lang="es-CO" sz="3600" dirty="0">
                <a:solidFill>
                  <a:srgbClr val="0054BC"/>
                </a:solidFill>
                <a:latin typeface="Work Sans Light"/>
                <a:sym typeface="Work Sans Light"/>
              </a:rPr>
              <a:t>relacionados con seguir las reglas, los procesos y las regulaciones establecidas para acceder al servicio, como llenar formularios y solicitudes, proporcionar documentación y completar los requisitos. </a:t>
            </a:r>
          </a:p>
        </p:txBody>
      </p:sp>
      <p:sp>
        <p:nvSpPr>
          <p:cNvPr id="13" name="CuadroTexto 12">
            <a:extLst>
              <a:ext uri="{FF2B5EF4-FFF2-40B4-BE49-F238E27FC236}">
                <a16:creationId xmlns:a16="http://schemas.microsoft.com/office/drawing/2014/main" id="{F86E4AFB-3E4B-4A9C-BBDD-A8EF4F4BDDE8}"/>
              </a:ext>
            </a:extLst>
          </p:cNvPr>
          <p:cNvSpPr txBox="1"/>
          <p:nvPr/>
        </p:nvSpPr>
        <p:spPr>
          <a:xfrm>
            <a:off x="4439395" y="8602978"/>
            <a:ext cx="12564403" cy="295466"/>
          </a:xfrm>
          <a:prstGeom prst="rect">
            <a:avLst/>
          </a:prstGeom>
          <a:noFill/>
        </p:spPr>
        <p:txBody>
          <a:bodyPr wrap="square">
            <a:spAutoFit/>
          </a:bodyPr>
          <a:lstStyle/>
          <a:p>
            <a:r>
              <a:rPr lang="en-US" sz="1320" dirty="0">
                <a:latin typeface="Work Sans" panose="020B0604020202020204" charset="0"/>
              </a:rPr>
              <a:t>Moynihan, D. y P. Herd. 2010. Red Tape and Democracy: How Rules Affect Citizenship Rights. The American Review of Public Administration 40(6):654–70.</a:t>
            </a:r>
            <a:endParaRPr lang="es-CO" sz="1320" dirty="0">
              <a:latin typeface="Work Sans" panose="020B0604020202020204" charset="0"/>
            </a:endParaRPr>
          </a:p>
        </p:txBody>
      </p:sp>
      <p:sp>
        <p:nvSpPr>
          <p:cNvPr id="9" name="CuadroTexto 8">
            <a:extLst>
              <a:ext uri="{FF2B5EF4-FFF2-40B4-BE49-F238E27FC236}">
                <a16:creationId xmlns:a16="http://schemas.microsoft.com/office/drawing/2014/main" id="{D1C6D11C-B47A-4BB3-803E-E3FAB33BFF17}"/>
              </a:ext>
            </a:extLst>
          </p:cNvPr>
          <p:cNvSpPr txBox="1"/>
          <p:nvPr/>
        </p:nvSpPr>
        <p:spPr>
          <a:xfrm>
            <a:off x="220915" y="988802"/>
            <a:ext cx="3649207" cy="1543371"/>
          </a:xfrm>
          <a:prstGeom prst="rect">
            <a:avLst/>
          </a:prstGeom>
          <a:noFill/>
        </p:spPr>
        <p:txBody>
          <a:bodyPr wrap="square">
            <a:spAutoFit/>
          </a:bodyPr>
          <a:lstStyle/>
          <a:p>
            <a:pPr lvl="1">
              <a:spcBef>
                <a:spcPts val="638"/>
              </a:spcBef>
              <a:buClr>
                <a:schemeClr val="accent2"/>
              </a:buClr>
            </a:pPr>
            <a:r>
              <a:rPr lang="es-ES_tradnl" sz="1886" b="1" dirty="0">
                <a:solidFill>
                  <a:schemeClr val="bg1"/>
                </a:solidFill>
                <a:latin typeface="Work Sans Light"/>
                <a:sym typeface="Work Sans Light"/>
              </a:rPr>
              <a:t>Medición BID. Impacto</a:t>
            </a:r>
            <a:r>
              <a:rPr lang="es-CO" sz="1886" b="1" dirty="0">
                <a:solidFill>
                  <a:schemeClr val="bg1"/>
                </a:solidFill>
                <a:latin typeface="Work Sans Light"/>
                <a:sym typeface="Work Sans Light"/>
              </a:rPr>
              <a:t> de una intervención del gobierno con el fin de reducir cargas administrativas y costos para los ciudadanos </a:t>
            </a:r>
          </a:p>
        </p:txBody>
      </p:sp>
      <p:pic>
        <p:nvPicPr>
          <p:cNvPr id="5" name="Imagen 4">
            <a:extLst>
              <a:ext uri="{FF2B5EF4-FFF2-40B4-BE49-F238E27FC236}">
                <a16:creationId xmlns:a16="http://schemas.microsoft.com/office/drawing/2014/main" id="{6F43AB8A-39FB-4A65-A321-782D3AC00F09}"/>
              </a:ext>
            </a:extLst>
          </p:cNvPr>
          <p:cNvPicPr>
            <a:picLocks noChangeAspect="1"/>
          </p:cNvPicPr>
          <p:nvPr/>
        </p:nvPicPr>
        <p:blipFill rotWithShape="1">
          <a:blip r:embed="rId3"/>
          <a:srcRect l="66356" t="36912" r="24745" b="25391"/>
          <a:stretch/>
        </p:blipFill>
        <p:spPr>
          <a:xfrm>
            <a:off x="12237091" y="561990"/>
            <a:ext cx="3245231" cy="7733534"/>
          </a:xfrm>
          <a:prstGeom prst="rect">
            <a:avLst/>
          </a:prstGeom>
        </p:spPr>
      </p:pic>
      <p:sp>
        <p:nvSpPr>
          <p:cNvPr id="8" name="CuadroTexto 7">
            <a:extLst>
              <a:ext uri="{FF2B5EF4-FFF2-40B4-BE49-F238E27FC236}">
                <a16:creationId xmlns:a16="http://schemas.microsoft.com/office/drawing/2014/main" id="{A5598FEF-F32A-43A0-9A9B-77FB6C6D88E1}"/>
              </a:ext>
            </a:extLst>
          </p:cNvPr>
          <p:cNvSpPr txBox="1"/>
          <p:nvPr/>
        </p:nvSpPr>
        <p:spPr>
          <a:xfrm>
            <a:off x="4213402" y="9252736"/>
            <a:ext cx="13394274" cy="353623"/>
          </a:xfrm>
          <a:prstGeom prst="rect">
            <a:avLst/>
          </a:prstGeom>
          <a:noFill/>
        </p:spPr>
        <p:txBody>
          <a:bodyPr wrap="square">
            <a:spAutoFit/>
          </a:bodyPr>
          <a:lstStyle/>
          <a:p>
            <a:r>
              <a:rPr lang="es-CO" sz="1698" dirty="0">
                <a:latin typeface="Work Sans" panose="020B0604020202020204" charset="0"/>
              </a:rPr>
              <a:t>BID_importancia_de_ser_claro_Evidencia_en_la_reducci%C3%B3n_de_la_carga_administrativa_en_Colombia.pdf</a:t>
            </a:r>
          </a:p>
        </p:txBody>
      </p:sp>
    </p:spTree>
    <p:extLst>
      <p:ext uri="{BB962C8B-B14F-4D97-AF65-F5344CB8AC3E}">
        <p14:creationId xmlns:p14="http://schemas.microsoft.com/office/powerpoint/2010/main" val="37144778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17" name="Rectángulo 16">
            <a:extLst>
              <a:ext uri="{FF2B5EF4-FFF2-40B4-BE49-F238E27FC236}">
                <a16:creationId xmlns:a16="http://schemas.microsoft.com/office/drawing/2014/main" id="{ADD05A9B-FE4C-4133-9193-C6EE6182B1C7}"/>
              </a:ext>
            </a:extLst>
          </p:cNvPr>
          <p:cNvSpPr/>
          <p:nvPr/>
        </p:nvSpPr>
        <p:spPr>
          <a:xfrm>
            <a:off x="3973015" y="0"/>
            <a:ext cx="13394274" cy="970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3396"/>
          </a:p>
        </p:txBody>
      </p:sp>
      <p:sp>
        <p:nvSpPr>
          <p:cNvPr id="11" name="Rectángulo 10">
            <a:extLst>
              <a:ext uri="{FF2B5EF4-FFF2-40B4-BE49-F238E27FC236}">
                <a16:creationId xmlns:a16="http://schemas.microsoft.com/office/drawing/2014/main" id="{129F41D6-FEC5-3349-9953-DF7AC08A04B5}"/>
              </a:ext>
            </a:extLst>
          </p:cNvPr>
          <p:cNvSpPr/>
          <p:nvPr/>
        </p:nvSpPr>
        <p:spPr>
          <a:xfrm>
            <a:off x="41506" y="0"/>
            <a:ext cx="3947018" cy="97028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3396"/>
          </a:p>
        </p:txBody>
      </p:sp>
      <p:sp>
        <p:nvSpPr>
          <p:cNvPr id="21" name="Rectángulo 20">
            <a:extLst>
              <a:ext uri="{FF2B5EF4-FFF2-40B4-BE49-F238E27FC236}">
                <a16:creationId xmlns:a16="http://schemas.microsoft.com/office/drawing/2014/main" id="{521CD439-B08E-4C7C-A9F8-6BD2616281AE}"/>
              </a:ext>
            </a:extLst>
          </p:cNvPr>
          <p:cNvSpPr/>
          <p:nvPr/>
        </p:nvSpPr>
        <p:spPr>
          <a:xfrm>
            <a:off x="9799475" y="2073212"/>
            <a:ext cx="6277409" cy="5509200"/>
          </a:xfrm>
          <a:prstGeom prst="rect">
            <a:avLst/>
          </a:prstGeom>
        </p:spPr>
        <p:txBody>
          <a:bodyPr wrap="square">
            <a:spAutoFit/>
          </a:bodyPr>
          <a:lstStyle/>
          <a:p>
            <a:pPr lvl="1">
              <a:spcBef>
                <a:spcPts val="638"/>
              </a:spcBef>
              <a:buClr>
                <a:schemeClr val="accent2"/>
              </a:buClr>
            </a:pPr>
            <a:r>
              <a:rPr lang="es-CO" sz="3200" b="1" dirty="0">
                <a:solidFill>
                  <a:srgbClr val="0054BC"/>
                </a:solidFill>
                <a:latin typeface="Work Sans Light"/>
                <a:sym typeface="Work Sans Light"/>
              </a:rPr>
              <a:t>3. Costos psicológicos: </a:t>
            </a:r>
            <a:r>
              <a:rPr lang="es-CO" sz="3200" dirty="0">
                <a:solidFill>
                  <a:srgbClr val="0054BC"/>
                </a:solidFill>
                <a:latin typeface="Work Sans Light"/>
                <a:sym typeface="Work Sans Light"/>
              </a:rPr>
              <a:t> las emociones que los ciudadanos experimentan cuando interactúan con el Estado, como el </a:t>
            </a:r>
            <a:r>
              <a:rPr lang="es-CO" sz="3200" i="1" dirty="0">
                <a:solidFill>
                  <a:srgbClr val="0054BC"/>
                </a:solidFill>
                <a:latin typeface="Work Sans Light"/>
                <a:sym typeface="Work Sans Light"/>
              </a:rPr>
              <a:t>estrés</a:t>
            </a:r>
            <a:r>
              <a:rPr lang="es-CO" sz="3200" dirty="0">
                <a:solidFill>
                  <a:srgbClr val="0054BC"/>
                </a:solidFill>
                <a:latin typeface="Work Sans Light"/>
                <a:sym typeface="Work Sans Light"/>
              </a:rPr>
              <a:t> de cumplir con procesos administrativos complicados, o entender lo que hay que hacer, o sentimientos asociados con el </a:t>
            </a:r>
            <a:r>
              <a:rPr lang="es-CO" sz="3200" i="1" dirty="0">
                <a:solidFill>
                  <a:srgbClr val="0054BC"/>
                </a:solidFill>
                <a:latin typeface="Work Sans Light"/>
                <a:sym typeface="Work Sans Light"/>
              </a:rPr>
              <a:t>estigma</a:t>
            </a:r>
            <a:r>
              <a:rPr lang="es-CO" sz="3200" dirty="0">
                <a:solidFill>
                  <a:srgbClr val="0054BC"/>
                </a:solidFill>
                <a:latin typeface="Work Sans Light"/>
                <a:sym typeface="Work Sans Light"/>
              </a:rPr>
              <a:t> de postular a programas de ayuda.</a:t>
            </a:r>
          </a:p>
        </p:txBody>
      </p:sp>
      <p:sp>
        <p:nvSpPr>
          <p:cNvPr id="13" name="CuadroTexto 12">
            <a:extLst>
              <a:ext uri="{FF2B5EF4-FFF2-40B4-BE49-F238E27FC236}">
                <a16:creationId xmlns:a16="http://schemas.microsoft.com/office/drawing/2014/main" id="{F86E4AFB-3E4B-4A9C-BBDD-A8EF4F4BDDE8}"/>
              </a:ext>
            </a:extLst>
          </p:cNvPr>
          <p:cNvSpPr txBox="1"/>
          <p:nvPr/>
        </p:nvSpPr>
        <p:spPr>
          <a:xfrm>
            <a:off x="4439395" y="8641131"/>
            <a:ext cx="12564403" cy="295466"/>
          </a:xfrm>
          <a:prstGeom prst="rect">
            <a:avLst/>
          </a:prstGeom>
          <a:noFill/>
        </p:spPr>
        <p:txBody>
          <a:bodyPr wrap="square">
            <a:spAutoFit/>
          </a:bodyPr>
          <a:lstStyle/>
          <a:p>
            <a:r>
              <a:rPr lang="en-US" sz="1320" dirty="0">
                <a:latin typeface="Work Sans" panose="020B0604020202020204" charset="0"/>
              </a:rPr>
              <a:t>Moynihan, D. y P. Herd. 2010. Red Tape and Democracy: How Rules Affect Citizenship Rights. The American Review of Public Administration 40(6):654–70.</a:t>
            </a:r>
            <a:endParaRPr lang="es-CO" sz="1320" dirty="0">
              <a:latin typeface="Work Sans" panose="020B0604020202020204" charset="0"/>
            </a:endParaRPr>
          </a:p>
        </p:txBody>
      </p:sp>
      <p:sp>
        <p:nvSpPr>
          <p:cNvPr id="9" name="CuadroTexto 8">
            <a:extLst>
              <a:ext uri="{FF2B5EF4-FFF2-40B4-BE49-F238E27FC236}">
                <a16:creationId xmlns:a16="http://schemas.microsoft.com/office/drawing/2014/main" id="{D1C6D11C-B47A-4BB3-803E-E3FAB33BFF17}"/>
              </a:ext>
            </a:extLst>
          </p:cNvPr>
          <p:cNvSpPr txBox="1"/>
          <p:nvPr/>
        </p:nvSpPr>
        <p:spPr>
          <a:xfrm>
            <a:off x="220915" y="988802"/>
            <a:ext cx="3649207" cy="1543371"/>
          </a:xfrm>
          <a:prstGeom prst="rect">
            <a:avLst/>
          </a:prstGeom>
          <a:noFill/>
        </p:spPr>
        <p:txBody>
          <a:bodyPr wrap="square">
            <a:spAutoFit/>
          </a:bodyPr>
          <a:lstStyle/>
          <a:p>
            <a:pPr lvl="1">
              <a:spcBef>
                <a:spcPts val="638"/>
              </a:spcBef>
              <a:buClr>
                <a:schemeClr val="accent2"/>
              </a:buClr>
            </a:pPr>
            <a:r>
              <a:rPr lang="es-ES_tradnl" sz="1886" b="1" dirty="0">
                <a:solidFill>
                  <a:schemeClr val="bg1"/>
                </a:solidFill>
                <a:latin typeface="Work Sans Light"/>
                <a:sym typeface="Work Sans Light"/>
              </a:rPr>
              <a:t>Medición BID. Impacto</a:t>
            </a:r>
            <a:r>
              <a:rPr lang="es-CO" sz="1886" b="1" dirty="0">
                <a:solidFill>
                  <a:schemeClr val="bg1"/>
                </a:solidFill>
                <a:latin typeface="Work Sans Light"/>
                <a:sym typeface="Work Sans Light"/>
              </a:rPr>
              <a:t> de una intervención del gobierno con el fin de reducir cargas administrativas y costos para los ciudadanos </a:t>
            </a:r>
          </a:p>
        </p:txBody>
      </p:sp>
      <p:pic>
        <p:nvPicPr>
          <p:cNvPr id="3" name="Imagen 2">
            <a:extLst>
              <a:ext uri="{FF2B5EF4-FFF2-40B4-BE49-F238E27FC236}">
                <a16:creationId xmlns:a16="http://schemas.microsoft.com/office/drawing/2014/main" id="{DB5A5925-1DC1-440C-939B-FCF18AED217F}"/>
              </a:ext>
            </a:extLst>
          </p:cNvPr>
          <p:cNvPicPr>
            <a:picLocks noChangeAspect="1"/>
          </p:cNvPicPr>
          <p:nvPr/>
        </p:nvPicPr>
        <p:blipFill rotWithShape="1">
          <a:blip r:embed="rId3"/>
          <a:srcRect l="65763" t="37062" r="24322" b="25240"/>
          <a:stretch/>
        </p:blipFill>
        <p:spPr>
          <a:xfrm>
            <a:off x="5088658" y="771370"/>
            <a:ext cx="3610685" cy="7721923"/>
          </a:xfrm>
          <a:prstGeom prst="rect">
            <a:avLst/>
          </a:prstGeom>
        </p:spPr>
      </p:pic>
      <p:sp>
        <p:nvSpPr>
          <p:cNvPr id="8" name="CuadroTexto 7">
            <a:extLst>
              <a:ext uri="{FF2B5EF4-FFF2-40B4-BE49-F238E27FC236}">
                <a16:creationId xmlns:a16="http://schemas.microsoft.com/office/drawing/2014/main" id="{25A64C8D-35FC-4090-A425-184E6C0EBEC4}"/>
              </a:ext>
            </a:extLst>
          </p:cNvPr>
          <p:cNvSpPr txBox="1"/>
          <p:nvPr/>
        </p:nvSpPr>
        <p:spPr>
          <a:xfrm>
            <a:off x="4213402" y="9267354"/>
            <a:ext cx="13394274" cy="353623"/>
          </a:xfrm>
          <a:prstGeom prst="rect">
            <a:avLst/>
          </a:prstGeom>
          <a:noFill/>
        </p:spPr>
        <p:txBody>
          <a:bodyPr wrap="square">
            <a:spAutoFit/>
          </a:bodyPr>
          <a:lstStyle/>
          <a:p>
            <a:r>
              <a:rPr lang="es-CO" sz="1698" dirty="0">
                <a:latin typeface="Work Sans" panose="020B0604020202020204" charset="0"/>
              </a:rPr>
              <a:t>BID_importancia_de_ser_claro_Evidencia_en_la_reducci%C3%B3n_de_la_carga_administrativa_en_Colombia.pdf</a:t>
            </a:r>
          </a:p>
        </p:txBody>
      </p:sp>
    </p:spTree>
    <p:extLst>
      <p:ext uri="{BB962C8B-B14F-4D97-AF65-F5344CB8AC3E}">
        <p14:creationId xmlns:p14="http://schemas.microsoft.com/office/powerpoint/2010/main" val="29940579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2" name="object 2">
            <a:extLst>
              <a:ext uri="{FF2B5EF4-FFF2-40B4-BE49-F238E27FC236}">
                <a16:creationId xmlns:a16="http://schemas.microsoft.com/office/drawing/2014/main" id="{924FD22B-0672-4C90-A3F0-E079AC418676}"/>
              </a:ext>
            </a:extLst>
          </p:cNvPr>
          <p:cNvSpPr txBox="1">
            <a:spLocks/>
          </p:cNvSpPr>
          <p:nvPr/>
        </p:nvSpPr>
        <p:spPr>
          <a:xfrm>
            <a:off x="1079500" y="812800"/>
            <a:ext cx="15544800" cy="889987"/>
          </a:xfrm>
          <a:prstGeom prst="rect">
            <a:avLst/>
          </a:prstGeom>
        </p:spPr>
        <p:txBody>
          <a:bodyPr vert="horz" wrap="square" lIns="0" tIns="12700" rIns="0" bIns="0" rtlCol="0">
            <a:spAutoFit/>
          </a:bodyPr>
          <a:lstStyle>
            <a:lvl1pPr>
              <a:defRPr>
                <a:latin typeface="+mj-lt"/>
                <a:ea typeface="+mj-ea"/>
                <a:cs typeface="+mj-cs"/>
              </a:defRPr>
            </a:lvl1pPr>
          </a:lstStyle>
          <a:p>
            <a:pPr marL="12700">
              <a:spcBef>
                <a:spcPts val="100"/>
              </a:spcBef>
            </a:pPr>
            <a:r>
              <a:rPr lang="es-CO" sz="5700" spc="-370" dirty="0">
                <a:solidFill>
                  <a:srgbClr val="00B0F0"/>
                </a:solidFill>
                <a:latin typeface="Arial Black"/>
              </a:rPr>
              <a:t>¡Lenguaje claro funciona!</a:t>
            </a:r>
          </a:p>
        </p:txBody>
      </p:sp>
      <p:sp>
        <p:nvSpPr>
          <p:cNvPr id="3" name="CuadroTexto 2">
            <a:extLst>
              <a:ext uri="{FF2B5EF4-FFF2-40B4-BE49-F238E27FC236}">
                <a16:creationId xmlns:a16="http://schemas.microsoft.com/office/drawing/2014/main" id="{F99C5009-D6E3-452F-9CBF-3DD497CE3836}"/>
              </a:ext>
            </a:extLst>
          </p:cNvPr>
          <p:cNvSpPr txBox="1"/>
          <p:nvPr/>
        </p:nvSpPr>
        <p:spPr>
          <a:xfrm>
            <a:off x="1768060" y="1918399"/>
            <a:ext cx="13862879" cy="769441"/>
          </a:xfrm>
          <a:prstGeom prst="rect">
            <a:avLst/>
          </a:prstGeom>
          <a:noFill/>
        </p:spPr>
        <p:txBody>
          <a:bodyPr wrap="square">
            <a:spAutoFit/>
          </a:bodyPr>
          <a:lstStyle/>
          <a:p>
            <a:pPr marL="0" indent="0" algn="ctr">
              <a:buNone/>
            </a:pPr>
            <a:r>
              <a:rPr lang="es-CO" sz="4400" dirty="0">
                <a:latin typeface="Work Sans Light"/>
              </a:rPr>
              <a:t>Respuesta de aclaración de avalúo catastral </a:t>
            </a:r>
            <a:endParaRPr lang="es-CL" sz="4000" b="1" dirty="0">
              <a:solidFill>
                <a:srgbClr val="00B0F0"/>
              </a:solidFill>
              <a:latin typeface="Work Sans Light"/>
            </a:endParaRPr>
          </a:p>
        </p:txBody>
      </p:sp>
      <p:grpSp>
        <p:nvGrpSpPr>
          <p:cNvPr id="8" name="Grupo 7">
            <a:extLst>
              <a:ext uri="{FF2B5EF4-FFF2-40B4-BE49-F238E27FC236}">
                <a16:creationId xmlns:a16="http://schemas.microsoft.com/office/drawing/2014/main" id="{F7FDB158-EE24-49DE-A1F0-7281CC2637DB}"/>
              </a:ext>
            </a:extLst>
          </p:cNvPr>
          <p:cNvGrpSpPr/>
          <p:nvPr/>
        </p:nvGrpSpPr>
        <p:grpSpPr>
          <a:xfrm>
            <a:off x="3210337" y="2731141"/>
            <a:ext cx="10591800" cy="4936706"/>
            <a:chOff x="3975100" y="3094080"/>
            <a:chExt cx="10591800" cy="4936706"/>
          </a:xfrm>
        </p:grpSpPr>
        <p:pic>
          <p:nvPicPr>
            <p:cNvPr id="11" name="Imagen 10">
              <a:extLst>
                <a:ext uri="{FF2B5EF4-FFF2-40B4-BE49-F238E27FC236}">
                  <a16:creationId xmlns:a16="http://schemas.microsoft.com/office/drawing/2014/main" id="{4491C012-2211-44BF-A90F-37B27203D126}"/>
                </a:ext>
              </a:extLst>
            </p:cNvPr>
            <p:cNvPicPr>
              <a:picLocks noChangeAspect="1"/>
            </p:cNvPicPr>
            <p:nvPr/>
          </p:nvPicPr>
          <p:blipFill rotWithShape="1">
            <a:blip r:embed="rId3"/>
            <a:srcRect l="27040" t="29224" r="22531" b="33624"/>
            <a:stretch/>
          </p:blipFill>
          <p:spPr>
            <a:xfrm>
              <a:off x="3975100" y="3094080"/>
              <a:ext cx="10591800" cy="4343400"/>
            </a:xfrm>
            <a:prstGeom prst="rect">
              <a:avLst/>
            </a:prstGeom>
          </p:spPr>
        </p:pic>
        <p:sp>
          <p:nvSpPr>
            <p:cNvPr id="12" name="Cerrar llave 11">
              <a:extLst>
                <a:ext uri="{FF2B5EF4-FFF2-40B4-BE49-F238E27FC236}">
                  <a16:creationId xmlns:a16="http://schemas.microsoft.com/office/drawing/2014/main" id="{16343EB8-6025-4449-9873-1A18024C3B07}"/>
                </a:ext>
              </a:extLst>
            </p:cNvPr>
            <p:cNvSpPr/>
            <p:nvPr/>
          </p:nvSpPr>
          <p:spPr>
            <a:xfrm>
              <a:off x="12204700" y="3281612"/>
              <a:ext cx="293750" cy="3968336"/>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sz="2547"/>
            </a:p>
          </p:txBody>
        </p:sp>
        <p:sp>
          <p:nvSpPr>
            <p:cNvPr id="13" name="Cerrar llave 12">
              <a:extLst>
                <a:ext uri="{FF2B5EF4-FFF2-40B4-BE49-F238E27FC236}">
                  <a16:creationId xmlns:a16="http://schemas.microsoft.com/office/drawing/2014/main" id="{131C6133-BECA-4D4C-96E1-7E14D335FC71}"/>
                </a:ext>
              </a:extLst>
            </p:cNvPr>
            <p:cNvSpPr/>
            <p:nvPr/>
          </p:nvSpPr>
          <p:spPr>
            <a:xfrm rot="5400000">
              <a:off x="8476424" y="5899743"/>
              <a:ext cx="293750" cy="3968336"/>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sz="2547"/>
            </a:p>
          </p:txBody>
        </p:sp>
      </p:grpSp>
      <p:sp>
        <p:nvSpPr>
          <p:cNvPr id="14" name="CuadroTexto 13">
            <a:extLst>
              <a:ext uri="{FF2B5EF4-FFF2-40B4-BE49-F238E27FC236}">
                <a16:creationId xmlns:a16="http://schemas.microsoft.com/office/drawing/2014/main" id="{4BB9C33E-33E3-48A5-82F4-F142DFA5DF4D}"/>
              </a:ext>
            </a:extLst>
          </p:cNvPr>
          <p:cNvSpPr txBox="1"/>
          <p:nvPr/>
        </p:nvSpPr>
        <p:spPr>
          <a:xfrm>
            <a:off x="1574798" y="7667847"/>
            <a:ext cx="13862879" cy="461665"/>
          </a:xfrm>
          <a:prstGeom prst="rect">
            <a:avLst/>
          </a:prstGeom>
          <a:noFill/>
        </p:spPr>
        <p:txBody>
          <a:bodyPr wrap="square">
            <a:spAutoFit/>
          </a:bodyPr>
          <a:lstStyle/>
          <a:p>
            <a:pPr marL="0" indent="0" algn="ctr">
              <a:buNone/>
            </a:pPr>
            <a:r>
              <a:rPr lang="es-CO" sz="2400" dirty="0">
                <a:latin typeface="Work Sans Light"/>
              </a:rPr>
              <a:t>Cocreación ciudadanos y técnicos</a:t>
            </a:r>
            <a:endParaRPr lang="es-CL" sz="2000" b="1" dirty="0">
              <a:solidFill>
                <a:srgbClr val="00B0F0"/>
              </a:solidFill>
              <a:latin typeface="Work Sans Light"/>
            </a:endParaRPr>
          </a:p>
        </p:txBody>
      </p:sp>
      <p:sp>
        <p:nvSpPr>
          <p:cNvPr id="15" name="CuadroTexto 14">
            <a:extLst>
              <a:ext uri="{FF2B5EF4-FFF2-40B4-BE49-F238E27FC236}">
                <a16:creationId xmlns:a16="http://schemas.microsoft.com/office/drawing/2014/main" id="{ED9AE57A-605F-43B4-BD13-DE1290D984A9}"/>
              </a:ext>
            </a:extLst>
          </p:cNvPr>
          <p:cNvSpPr txBox="1"/>
          <p:nvPr/>
        </p:nvSpPr>
        <p:spPr>
          <a:xfrm>
            <a:off x="1804007" y="8129512"/>
            <a:ext cx="13862879" cy="954107"/>
          </a:xfrm>
          <a:prstGeom prst="rect">
            <a:avLst/>
          </a:prstGeom>
          <a:solidFill>
            <a:schemeClr val="bg1"/>
          </a:solidFill>
          <a:ln>
            <a:solidFill>
              <a:schemeClr val="bg1"/>
            </a:solidFill>
          </a:ln>
        </p:spPr>
        <p:txBody>
          <a:bodyPr wrap="square">
            <a:spAutoFit/>
          </a:bodyPr>
          <a:lstStyle/>
          <a:p>
            <a:pPr marL="0" indent="0" algn="ctr">
              <a:buNone/>
            </a:pPr>
            <a:r>
              <a:rPr lang="es-CO" sz="2800" dirty="0">
                <a:latin typeface="Work Sans Light"/>
              </a:rPr>
              <a:t>Disminuyó hasta en un 68% la probabilidad de interponer recursos de reposición o apelación. Cada uno cuesta entre $ 1 y $ 3 millones </a:t>
            </a:r>
            <a:r>
              <a:rPr lang="es-CO" dirty="0">
                <a:latin typeface="Work Sans Light"/>
              </a:rPr>
              <a:t>(BID. 2018)</a:t>
            </a:r>
            <a:endParaRPr lang="es-CL" sz="2400" b="1" dirty="0">
              <a:solidFill>
                <a:srgbClr val="00B0F0"/>
              </a:solidFill>
              <a:latin typeface="Work Sans Light"/>
            </a:endParaRPr>
          </a:p>
        </p:txBody>
      </p:sp>
    </p:spTree>
    <p:extLst>
      <p:ext uri="{BB962C8B-B14F-4D97-AF65-F5344CB8AC3E}">
        <p14:creationId xmlns:p14="http://schemas.microsoft.com/office/powerpoint/2010/main" val="6831853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0" name="Rectángulo 9">
            <a:extLst>
              <a:ext uri="{FF2B5EF4-FFF2-40B4-BE49-F238E27FC236}">
                <a16:creationId xmlns:a16="http://schemas.microsoft.com/office/drawing/2014/main" id="{E9462E31-D011-4C01-BF1C-50AF22CA23F4}"/>
              </a:ext>
            </a:extLst>
          </p:cNvPr>
          <p:cNvSpPr/>
          <p:nvPr/>
        </p:nvSpPr>
        <p:spPr>
          <a:xfrm>
            <a:off x="0" y="4165600"/>
            <a:ext cx="17399000" cy="51054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object 2">
            <a:extLst>
              <a:ext uri="{FF2B5EF4-FFF2-40B4-BE49-F238E27FC236}">
                <a16:creationId xmlns:a16="http://schemas.microsoft.com/office/drawing/2014/main" id="{924FD22B-0672-4C90-A3F0-E079AC418676}"/>
              </a:ext>
            </a:extLst>
          </p:cNvPr>
          <p:cNvSpPr txBox="1">
            <a:spLocks/>
          </p:cNvSpPr>
          <p:nvPr/>
        </p:nvSpPr>
        <p:spPr>
          <a:xfrm>
            <a:off x="1079500" y="812800"/>
            <a:ext cx="15544800" cy="889987"/>
          </a:xfrm>
          <a:prstGeom prst="rect">
            <a:avLst/>
          </a:prstGeom>
        </p:spPr>
        <p:txBody>
          <a:bodyPr vert="horz" wrap="square" lIns="0" tIns="12700" rIns="0" bIns="0" rtlCol="0">
            <a:spAutoFit/>
          </a:bodyPr>
          <a:lstStyle>
            <a:lvl1pPr>
              <a:defRPr>
                <a:latin typeface="+mj-lt"/>
                <a:ea typeface="+mj-ea"/>
                <a:cs typeface="+mj-cs"/>
              </a:defRPr>
            </a:lvl1pPr>
          </a:lstStyle>
          <a:p>
            <a:pPr marL="12700">
              <a:spcBef>
                <a:spcPts val="100"/>
              </a:spcBef>
            </a:pPr>
            <a:r>
              <a:rPr lang="es-CO" sz="5700" spc="-370" dirty="0">
                <a:solidFill>
                  <a:srgbClr val="00B0F0"/>
                </a:solidFill>
                <a:latin typeface="Arial Black"/>
              </a:rPr>
              <a:t>¿Qué hacer?</a:t>
            </a:r>
          </a:p>
        </p:txBody>
      </p:sp>
      <p:sp>
        <p:nvSpPr>
          <p:cNvPr id="3" name="CuadroTexto 2">
            <a:extLst>
              <a:ext uri="{FF2B5EF4-FFF2-40B4-BE49-F238E27FC236}">
                <a16:creationId xmlns:a16="http://schemas.microsoft.com/office/drawing/2014/main" id="{F99C5009-D6E3-452F-9CBF-3DD497CE3836}"/>
              </a:ext>
            </a:extLst>
          </p:cNvPr>
          <p:cNvSpPr txBox="1"/>
          <p:nvPr/>
        </p:nvSpPr>
        <p:spPr>
          <a:xfrm>
            <a:off x="1487124" y="2013713"/>
            <a:ext cx="13862879" cy="2123658"/>
          </a:xfrm>
          <a:prstGeom prst="rect">
            <a:avLst/>
          </a:prstGeom>
          <a:noFill/>
        </p:spPr>
        <p:txBody>
          <a:bodyPr wrap="square">
            <a:spAutoFit/>
          </a:bodyPr>
          <a:lstStyle/>
          <a:p>
            <a:pPr marL="0" indent="0" algn="ctr">
              <a:buNone/>
            </a:pPr>
            <a:r>
              <a:rPr lang="es-CO" sz="4400" dirty="0">
                <a:latin typeface="Work Sans Light"/>
              </a:rPr>
              <a:t>¡Comunicarnos en </a:t>
            </a:r>
            <a:r>
              <a:rPr lang="es-CO" sz="4400" b="1" dirty="0">
                <a:latin typeface="Work Sans Light"/>
              </a:rPr>
              <a:t>lenguaje claro</a:t>
            </a:r>
            <a:r>
              <a:rPr lang="es-CO" sz="4400" dirty="0">
                <a:latin typeface="Work Sans Light"/>
              </a:rPr>
              <a:t>!</a:t>
            </a:r>
          </a:p>
          <a:p>
            <a:pPr marL="0" indent="0" algn="ctr">
              <a:buNone/>
            </a:pPr>
            <a:r>
              <a:rPr lang="es-CO" sz="4400" dirty="0">
                <a:latin typeface="Work Sans Light"/>
              </a:rPr>
              <a:t>Ponernos en los zapatos de los demás </a:t>
            </a:r>
          </a:p>
          <a:p>
            <a:pPr marL="0" indent="0" algn="ctr">
              <a:buNone/>
            </a:pPr>
            <a:r>
              <a:rPr lang="es-CO" sz="4000" b="1" dirty="0">
                <a:solidFill>
                  <a:srgbClr val="00B0F0"/>
                </a:solidFill>
                <a:latin typeface="Work Sans Light"/>
              </a:rPr>
              <a:t>-pensar, sentir, hacer-</a:t>
            </a:r>
            <a:endParaRPr lang="es-CL" sz="4000" b="1" dirty="0">
              <a:solidFill>
                <a:srgbClr val="00B0F0"/>
              </a:solidFill>
              <a:latin typeface="Work Sans Light"/>
            </a:endParaRPr>
          </a:p>
        </p:txBody>
      </p:sp>
      <p:grpSp>
        <p:nvGrpSpPr>
          <p:cNvPr id="4" name="Grupo 3">
            <a:extLst>
              <a:ext uri="{FF2B5EF4-FFF2-40B4-BE49-F238E27FC236}">
                <a16:creationId xmlns:a16="http://schemas.microsoft.com/office/drawing/2014/main" id="{41F33B21-A12A-47CD-8D88-84D4A36C560A}"/>
              </a:ext>
            </a:extLst>
          </p:cNvPr>
          <p:cNvGrpSpPr/>
          <p:nvPr/>
        </p:nvGrpSpPr>
        <p:grpSpPr>
          <a:xfrm>
            <a:off x="2700711" y="4384443"/>
            <a:ext cx="12649292" cy="4511154"/>
            <a:chOff x="2653080" y="2863321"/>
            <a:chExt cx="5650109" cy="2306639"/>
          </a:xfrm>
        </p:grpSpPr>
        <p:pic>
          <p:nvPicPr>
            <p:cNvPr id="5" name="Imagen 4">
              <a:extLst>
                <a:ext uri="{FF2B5EF4-FFF2-40B4-BE49-F238E27FC236}">
                  <a16:creationId xmlns:a16="http://schemas.microsoft.com/office/drawing/2014/main" id="{8F3D8BC9-D2CA-45EB-A7FD-705A8CEFADD5}"/>
                </a:ext>
              </a:extLst>
            </p:cNvPr>
            <p:cNvPicPr>
              <a:picLocks noChangeAspect="1"/>
            </p:cNvPicPr>
            <p:nvPr/>
          </p:nvPicPr>
          <p:blipFill rotWithShape="1">
            <a:blip r:embed="rId3"/>
            <a:srcRect l="62300" t="43022" r="21600" b="27467"/>
            <a:stretch/>
          </p:blipFill>
          <p:spPr>
            <a:xfrm>
              <a:off x="6277860" y="3004088"/>
              <a:ext cx="2025329" cy="2088227"/>
            </a:xfrm>
            <a:prstGeom prst="rect">
              <a:avLst/>
            </a:prstGeom>
          </p:spPr>
        </p:pic>
        <p:pic>
          <p:nvPicPr>
            <p:cNvPr id="6" name="Imagen 5">
              <a:extLst>
                <a:ext uri="{FF2B5EF4-FFF2-40B4-BE49-F238E27FC236}">
                  <a16:creationId xmlns:a16="http://schemas.microsoft.com/office/drawing/2014/main" id="{03139821-D142-47E6-895C-FCE9F3CB09F4}"/>
                </a:ext>
              </a:extLst>
            </p:cNvPr>
            <p:cNvPicPr>
              <a:picLocks noChangeAspect="1"/>
            </p:cNvPicPr>
            <p:nvPr/>
          </p:nvPicPr>
          <p:blipFill rotWithShape="1">
            <a:blip r:embed="rId4"/>
            <a:srcRect l="61500" t="40889" r="24119" b="25156"/>
            <a:stretch/>
          </p:blipFill>
          <p:spPr>
            <a:xfrm>
              <a:off x="2653080" y="2863321"/>
              <a:ext cx="1706968" cy="2267154"/>
            </a:xfrm>
            <a:prstGeom prst="rect">
              <a:avLst/>
            </a:prstGeom>
          </p:spPr>
        </p:pic>
        <p:pic>
          <p:nvPicPr>
            <p:cNvPr id="7" name="Imagen 6">
              <a:extLst>
                <a:ext uri="{FF2B5EF4-FFF2-40B4-BE49-F238E27FC236}">
                  <a16:creationId xmlns:a16="http://schemas.microsoft.com/office/drawing/2014/main" id="{E906A15E-91B5-4CB4-97F2-C22D8B7A659A}"/>
                </a:ext>
              </a:extLst>
            </p:cNvPr>
            <p:cNvPicPr>
              <a:picLocks noChangeAspect="1"/>
            </p:cNvPicPr>
            <p:nvPr/>
          </p:nvPicPr>
          <p:blipFill rotWithShape="1">
            <a:blip r:embed="rId5"/>
            <a:srcRect l="62568" t="46222" r="23100" b="28000"/>
            <a:stretch/>
          </p:blipFill>
          <p:spPr>
            <a:xfrm>
              <a:off x="4298039" y="3058037"/>
              <a:ext cx="2087338" cy="2111923"/>
            </a:xfrm>
            <a:prstGeom prst="rect">
              <a:avLst/>
            </a:prstGeom>
          </p:spPr>
        </p:pic>
      </p:grpSp>
    </p:spTree>
    <p:extLst>
      <p:ext uri="{BB962C8B-B14F-4D97-AF65-F5344CB8AC3E}">
        <p14:creationId xmlns:p14="http://schemas.microsoft.com/office/powerpoint/2010/main" val="27670780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46CBD12-28E2-458F-B546-3A82633B58C7}"/>
              </a:ext>
            </a:extLst>
          </p:cNvPr>
          <p:cNvPicPr>
            <a:picLocks noChangeAspect="1"/>
          </p:cNvPicPr>
          <p:nvPr/>
        </p:nvPicPr>
        <p:blipFill rotWithShape="1">
          <a:blip r:embed="rId2"/>
          <a:srcRect l="27912" t="23299" r="30563" b="53926"/>
          <a:stretch/>
        </p:blipFill>
        <p:spPr>
          <a:xfrm>
            <a:off x="0" y="0"/>
            <a:ext cx="17386300" cy="9702800"/>
          </a:xfrm>
          <a:prstGeom prst="rect">
            <a:avLst/>
          </a:prstGeom>
        </p:spPr>
      </p:pic>
      <p:sp>
        <p:nvSpPr>
          <p:cNvPr id="5" name="object 42">
            <a:extLst>
              <a:ext uri="{FF2B5EF4-FFF2-40B4-BE49-F238E27FC236}">
                <a16:creationId xmlns:a16="http://schemas.microsoft.com/office/drawing/2014/main" id="{F76237EA-9A15-4E2F-8C8F-B046BE1140F2}"/>
              </a:ext>
            </a:extLst>
          </p:cNvPr>
          <p:cNvSpPr txBox="1">
            <a:spLocks/>
          </p:cNvSpPr>
          <p:nvPr/>
        </p:nvSpPr>
        <p:spPr>
          <a:xfrm>
            <a:off x="241300" y="2565400"/>
            <a:ext cx="16687800" cy="1367041"/>
          </a:xfrm>
          <a:prstGeom prst="rect">
            <a:avLst/>
          </a:prstGeom>
        </p:spPr>
        <p:txBody>
          <a:bodyPr vert="horz" wrap="square" lIns="0" tIns="12700" rIns="0" bIns="0" rtlCol="0">
            <a:spAutoFit/>
          </a:bodyPr>
          <a:lstStyle>
            <a:lvl1pPr>
              <a:defRPr>
                <a:latin typeface="+mj-lt"/>
                <a:ea typeface="+mj-ea"/>
                <a:cs typeface="+mj-cs"/>
              </a:defRPr>
            </a:lvl1pPr>
          </a:lstStyle>
          <a:p>
            <a:pPr marL="12700" algn="ctr">
              <a:spcBef>
                <a:spcPts val="100"/>
              </a:spcBef>
            </a:pPr>
            <a:r>
              <a:rPr lang="es-CO" sz="8800" b="1" spc="-300" dirty="0">
                <a:solidFill>
                  <a:srgbClr val="FFFFFF"/>
                </a:solidFill>
                <a:latin typeface="Work Sans Light"/>
                <a:sym typeface="Work Sans Light"/>
              </a:rPr>
              <a:t>¡Qué hacer!</a:t>
            </a:r>
          </a:p>
        </p:txBody>
      </p:sp>
      <p:sp>
        <p:nvSpPr>
          <p:cNvPr id="21" name="CuadroTexto 20">
            <a:extLst>
              <a:ext uri="{FF2B5EF4-FFF2-40B4-BE49-F238E27FC236}">
                <a16:creationId xmlns:a16="http://schemas.microsoft.com/office/drawing/2014/main" id="{EF2BAD0D-43DC-4116-98DA-6FF58EDCB79D}"/>
              </a:ext>
            </a:extLst>
          </p:cNvPr>
          <p:cNvSpPr txBox="1"/>
          <p:nvPr/>
        </p:nvSpPr>
        <p:spPr>
          <a:xfrm>
            <a:off x="2140154" y="4851400"/>
            <a:ext cx="13118692" cy="1569660"/>
          </a:xfrm>
          <a:prstGeom prst="rect">
            <a:avLst/>
          </a:prstGeom>
          <a:noFill/>
        </p:spPr>
        <p:txBody>
          <a:bodyPr wrap="square" rtlCol="0">
            <a:spAutoFit/>
          </a:bodyPr>
          <a:lstStyle/>
          <a:p>
            <a:pPr algn="ctr"/>
            <a:r>
              <a:rPr lang="es-CO" sz="4800" dirty="0">
                <a:solidFill>
                  <a:schemeClr val="bg1"/>
                </a:solidFill>
                <a:latin typeface="Source Sans Pro Light" panose="020B0604020202020204" pitchFamily="34" charset="0"/>
                <a:ea typeface="STCaiyun" panose="02010800040101010101" pitchFamily="2" charset="-122"/>
              </a:rPr>
              <a:t>Nuestra relación con el Estado es indispensable y por eso, debería ser la mejor</a:t>
            </a:r>
          </a:p>
        </p:txBody>
      </p:sp>
    </p:spTree>
    <p:extLst>
      <p:ext uri="{BB962C8B-B14F-4D97-AF65-F5344CB8AC3E}">
        <p14:creationId xmlns:p14="http://schemas.microsoft.com/office/powerpoint/2010/main" val="1134826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2" name="object 90">
            <a:extLst>
              <a:ext uri="{FF2B5EF4-FFF2-40B4-BE49-F238E27FC236}">
                <a16:creationId xmlns:a16="http://schemas.microsoft.com/office/drawing/2014/main" id="{50042B8F-0336-4FD9-985C-438338633A66}"/>
              </a:ext>
            </a:extLst>
          </p:cNvPr>
          <p:cNvSpPr/>
          <p:nvPr/>
        </p:nvSpPr>
        <p:spPr>
          <a:xfrm>
            <a:off x="3597109" y="8923641"/>
            <a:ext cx="24130" cy="20955"/>
          </a:xfrm>
          <a:custGeom>
            <a:avLst/>
            <a:gdLst/>
            <a:ahLst/>
            <a:cxnLst/>
            <a:rect l="l" t="t" r="r" b="b"/>
            <a:pathLst>
              <a:path w="24129" h="20954">
                <a:moveTo>
                  <a:pt x="17843" y="0"/>
                </a:moveTo>
                <a:lnTo>
                  <a:pt x="5943" y="0"/>
                </a:lnTo>
                <a:lnTo>
                  <a:pt x="0" y="10299"/>
                </a:lnTo>
                <a:lnTo>
                  <a:pt x="5943" y="20599"/>
                </a:lnTo>
                <a:lnTo>
                  <a:pt x="17843" y="20599"/>
                </a:lnTo>
                <a:lnTo>
                  <a:pt x="23799" y="10299"/>
                </a:lnTo>
                <a:lnTo>
                  <a:pt x="17843" y="0"/>
                </a:lnTo>
                <a:close/>
              </a:path>
            </a:pathLst>
          </a:custGeom>
          <a:ln w="3175">
            <a:solidFill>
              <a:srgbClr val="3265CC"/>
            </a:solidFill>
          </a:ln>
        </p:spPr>
        <p:txBody>
          <a:bodyPr wrap="square" lIns="0" tIns="0" rIns="0" bIns="0" rtlCol="0"/>
          <a:lstStyle/>
          <a:p>
            <a:endParaRPr/>
          </a:p>
        </p:txBody>
      </p:sp>
      <p:sp>
        <p:nvSpPr>
          <p:cNvPr id="3" name="Título 146">
            <a:extLst>
              <a:ext uri="{FF2B5EF4-FFF2-40B4-BE49-F238E27FC236}">
                <a16:creationId xmlns:a16="http://schemas.microsoft.com/office/drawing/2014/main" id="{7D5223E4-EFBE-4C56-9DCE-15F2F7E76CB1}"/>
              </a:ext>
            </a:extLst>
          </p:cNvPr>
          <p:cNvSpPr txBox="1">
            <a:spLocks/>
          </p:cNvSpPr>
          <p:nvPr/>
        </p:nvSpPr>
        <p:spPr>
          <a:xfrm>
            <a:off x="1228373" y="1452235"/>
            <a:ext cx="9868294" cy="640198"/>
          </a:xfrm>
          <a:prstGeom prst="rect">
            <a:avLst/>
          </a:prstGeom>
        </p:spPr>
        <p:txBody>
          <a:bodyPr>
            <a:noAutofit/>
          </a:bodyPr>
          <a:lstStyle>
            <a:lvl1pPr>
              <a:defRPr>
                <a:latin typeface="+mj-lt"/>
                <a:ea typeface="+mj-ea"/>
                <a:cs typeface="+mj-cs"/>
              </a:defRPr>
            </a:lvl1pPr>
          </a:lstStyle>
          <a:p>
            <a:r>
              <a:rPr lang="es-ES_tradnl" sz="2400" kern="0" dirty="0">
                <a:solidFill>
                  <a:sysClr val="windowText" lastClr="000000"/>
                </a:solidFill>
                <a:latin typeface="Work Sans" pitchFamily="2" charset="77"/>
              </a:rPr>
              <a:t>Escenarios de relacionamiento de los ciudadanos con el Estado </a:t>
            </a:r>
          </a:p>
        </p:txBody>
      </p:sp>
      <p:grpSp>
        <p:nvGrpSpPr>
          <p:cNvPr id="4" name="Grupo 3">
            <a:extLst>
              <a:ext uri="{FF2B5EF4-FFF2-40B4-BE49-F238E27FC236}">
                <a16:creationId xmlns:a16="http://schemas.microsoft.com/office/drawing/2014/main" id="{9FE6D378-0468-4E69-BB3D-E3172CA41D4D}"/>
              </a:ext>
            </a:extLst>
          </p:cNvPr>
          <p:cNvGrpSpPr/>
          <p:nvPr/>
        </p:nvGrpSpPr>
        <p:grpSpPr>
          <a:xfrm>
            <a:off x="1290603" y="2184400"/>
            <a:ext cx="15347387" cy="6538983"/>
            <a:chOff x="3709418" y="2974674"/>
            <a:chExt cx="9384114" cy="4322213"/>
          </a:xfrm>
        </p:grpSpPr>
        <p:sp>
          <p:nvSpPr>
            <p:cNvPr id="5" name="Shape">
              <a:extLst>
                <a:ext uri="{FF2B5EF4-FFF2-40B4-BE49-F238E27FC236}">
                  <a16:creationId xmlns:a16="http://schemas.microsoft.com/office/drawing/2014/main" id="{A04BA50C-B365-45D8-AE75-DA63AB69ABCF}"/>
                </a:ext>
              </a:extLst>
            </p:cNvPr>
            <p:cNvSpPr/>
            <p:nvPr/>
          </p:nvSpPr>
          <p:spPr>
            <a:xfrm>
              <a:off x="3737165" y="6503814"/>
              <a:ext cx="3243115" cy="664774"/>
            </a:xfrm>
            <a:custGeom>
              <a:avLst/>
              <a:gdLst/>
              <a:ahLst/>
              <a:cxnLst>
                <a:cxn ang="0">
                  <a:pos x="wd2" y="hd2"/>
                </a:cxn>
                <a:cxn ang="5400000">
                  <a:pos x="wd2" y="hd2"/>
                </a:cxn>
                <a:cxn ang="10800000">
                  <a:pos x="wd2" y="hd2"/>
                </a:cxn>
                <a:cxn ang="16200000">
                  <a:pos x="wd2" y="hd2"/>
                </a:cxn>
              </a:cxnLst>
              <a:rect l="0" t="0" r="r" b="b"/>
              <a:pathLst>
                <a:path w="21600" h="21600" extrusionOk="0">
                  <a:moveTo>
                    <a:pt x="17299" y="21600"/>
                  </a:moveTo>
                  <a:lnTo>
                    <a:pt x="126" y="21600"/>
                  </a:lnTo>
                  <a:cubicBezTo>
                    <a:pt x="63" y="21600"/>
                    <a:pt x="0" y="21291"/>
                    <a:pt x="0" y="20983"/>
                  </a:cubicBezTo>
                  <a:cubicBezTo>
                    <a:pt x="0" y="20674"/>
                    <a:pt x="63" y="20366"/>
                    <a:pt x="126" y="20366"/>
                  </a:cubicBezTo>
                  <a:lnTo>
                    <a:pt x="17299" y="20366"/>
                  </a:lnTo>
                  <a:cubicBezTo>
                    <a:pt x="19544" y="20366"/>
                    <a:pt x="21347" y="11417"/>
                    <a:pt x="21347" y="617"/>
                  </a:cubicBezTo>
                  <a:cubicBezTo>
                    <a:pt x="21347" y="309"/>
                    <a:pt x="21410" y="0"/>
                    <a:pt x="21473" y="0"/>
                  </a:cubicBezTo>
                  <a:cubicBezTo>
                    <a:pt x="21537" y="0"/>
                    <a:pt x="21600" y="309"/>
                    <a:pt x="21600" y="617"/>
                  </a:cubicBezTo>
                  <a:cubicBezTo>
                    <a:pt x="21600" y="12189"/>
                    <a:pt x="19671" y="21600"/>
                    <a:pt x="17299" y="21600"/>
                  </a:cubicBezTo>
                  <a:close/>
                </a:path>
              </a:pathLst>
            </a:custGeom>
            <a:solidFill>
              <a:srgbClr val="F19B0F"/>
            </a:solidFill>
            <a:ln w="12700">
              <a:solidFill>
                <a:srgbClr val="F19B0F"/>
              </a:solidFill>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6" name="Shape">
              <a:extLst>
                <a:ext uri="{FF2B5EF4-FFF2-40B4-BE49-F238E27FC236}">
                  <a16:creationId xmlns:a16="http://schemas.microsoft.com/office/drawing/2014/main" id="{07E237A8-0BB5-45A9-971D-DA4360BCBCC8}"/>
                </a:ext>
              </a:extLst>
            </p:cNvPr>
            <p:cNvSpPr/>
            <p:nvPr/>
          </p:nvSpPr>
          <p:spPr>
            <a:xfrm>
              <a:off x="9834346" y="6516827"/>
              <a:ext cx="3051970" cy="664770"/>
            </a:xfrm>
            <a:custGeom>
              <a:avLst/>
              <a:gdLst/>
              <a:ahLst/>
              <a:cxnLst>
                <a:cxn ang="0">
                  <a:pos x="wd2" y="hd2"/>
                </a:cxn>
                <a:cxn ang="5400000">
                  <a:pos x="wd2" y="hd2"/>
                </a:cxn>
                <a:cxn ang="10800000">
                  <a:pos x="wd2" y="hd2"/>
                </a:cxn>
                <a:cxn ang="16200000">
                  <a:pos x="wd2" y="hd2"/>
                </a:cxn>
              </a:cxnLst>
              <a:rect l="0" t="0" r="r" b="b"/>
              <a:pathLst>
                <a:path w="21600" h="21600" extrusionOk="0">
                  <a:moveTo>
                    <a:pt x="21474" y="21600"/>
                  </a:moveTo>
                  <a:lnTo>
                    <a:pt x="4301" y="21600"/>
                  </a:lnTo>
                  <a:cubicBezTo>
                    <a:pt x="1929" y="21600"/>
                    <a:pt x="0" y="12189"/>
                    <a:pt x="0" y="617"/>
                  </a:cubicBezTo>
                  <a:cubicBezTo>
                    <a:pt x="0" y="309"/>
                    <a:pt x="63" y="0"/>
                    <a:pt x="126" y="0"/>
                  </a:cubicBezTo>
                  <a:cubicBezTo>
                    <a:pt x="190" y="0"/>
                    <a:pt x="253" y="309"/>
                    <a:pt x="253" y="617"/>
                  </a:cubicBezTo>
                  <a:cubicBezTo>
                    <a:pt x="253" y="11571"/>
                    <a:pt x="2087" y="20366"/>
                    <a:pt x="4301" y="20366"/>
                  </a:cubicBezTo>
                  <a:lnTo>
                    <a:pt x="21474" y="20366"/>
                  </a:lnTo>
                  <a:cubicBezTo>
                    <a:pt x="21537" y="20366"/>
                    <a:pt x="21600" y="20674"/>
                    <a:pt x="21600" y="20983"/>
                  </a:cubicBezTo>
                  <a:cubicBezTo>
                    <a:pt x="21600" y="21291"/>
                    <a:pt x="21537" y="21600"/>
                    <a:pt x="21474" y="21600"/>
                  </a:cubicBezTo>
                  <a:close/>
                </a:path>
              </a:pathLst>
            </a:custGeom>
            <a:solidFill>
              <a:srgbClr val="F19B0F"/>
            </a:solidFill>
            <a:ln w="12700">
              <a:solidFill>
                <a:srgbClr val="F19B0F"/>
              </a:solidFill>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7" name="Shape">
              <a:extLst>
                <a:ext uri="{FF2B5EF4-FFF2-40B4-BE49-F238E27FC236}">
                  <a16:creationId xmlns:a16="http://schemas.microsoft.com/office/drawing/2014/main" id="{D69BE065-530D-48CC-B479-DC7602DA7A6F}"/>
                </a:ext>
              </a:extLst>
            </p:cNvPr>
            <p:cNvSpPr/>
            <p:nvPr/>
          </p:nvSpPr>
          <p:spPr>
            <a:xfrm>
              <a:off x="7509550" y="6232118"/>
              <a:ext cx="934240" cy="388182"/>
            </a:xfrm>
            <a:custGeom>
              <a:avLst/>
              <a:gdLst/>
              <a:ahLst/>
              <a:cxnLst>
                <a:cxn ang="0">
                  <a:pos x="wd2" y="hd2"/>
                </a:cxn>
                <a:cxn ang="5400000">
                  <a:pos x="wd2" y="hd2"/>
                </a:cxn>
                <a:cxn ang="10800000">
                  <a:pos x="wd2" y="hd2"/>
                </a:cxn>
                <a:cxn ang="16200000">
                  <a:pos x="wd2" y="hd2"/>
                </a:cxn>
              </a:cxnLst>
              <a:rect l="0" t="0" r="r" b="b"/>
              <a:pathLst>
                <a:path w="21573" h="21534" extrusionOk="0">
                  <a:moveTo>
                    <a:pt x="439" y="21534"/>
                  </a:moveTo>
                  <a:cubicBezTo>
                    <a:pt x="219" y="21534"/>
                    <a:pt x="0" y="21007"/>
                    <a:pt x="0" y="20480"/>
                  </a:cubicBezTo>
                  <a:cubicBezTo>
                    <a:pt x="0" y="19954"/>
                    <a:pt x="219" y="19427"/>
                    <a:pt x="439" y="19427"/>
                  </a:cubicBezTo>
                  <a:cubicBezTo>
                    <a:pt x="8333" y="19427"/>
                    <a:pt x="15570" y="12578"/>
                    <a:pt x="20942" y="197"/>
                  </a:cubicBezTo>
                  <a:cubicBezTo>
                    <a:pt x="21052" y="-66"/>
                    <a:pt x="21381" y="-66"/>
                    <a:pt x="21490" y="197"/>
                  </a:cubicBezTo>
                  <a:cubicBezTo>
                    <a:pt x="21600" y="461"/>
                    <a:pt x="21600" y="1251"/>
                    <a:pt x="21490" y="1515"/>
                  </a:cubicBezTo>
                  <a:cubicBezTo>
                    <a:pt x="16008" y="14422"/>
                    <a:pt x="8443" y="21534"/>
                    <a:pt x="439" y="21534"/>
                  </a:cubicBezTo>
                  <a:close/>
                </a:path>
              </a:pathLst>
            </a:custGeom>
            <a:solidFill>
              <a:srgbClr val="E6E7E9"/>
            </a:solidFill>
            <a:ln w="12700">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8" name="Shape">
              <a:extLst>
                <a:ext uri="{FF2B5EF4-FFF2-40B4-BE49-F238E27FC236}">
                  <a16:creationId xmlns:a16="http://schemas.microsoft.com/office/drawing/2014/main" id="{F05676B0-6C97-4847-A2D3-44E80B492515}"/>
                </a:ext>
              </a:extLst>
            </p:cNvPr>
            <p:cNvSpPr/>
            <p:nvPr/>
          </p:nvSpPr>
          <p:spPr>
            <a:xfrm>
              <a:off x="5420284" y="5994702"/>
              <a:ext cx="944922" cy="1000849"/>
            </a:xfrm>
            <a:custGeom>
              <a:avLst/>
              <a:gdLst/>
              <a:ahLst/>
              <a:cxnLst>
                <a:cxn ang="0">
                  <a:pos x="wd2" y="hd2"/>
                </a:cxn>
                <a:cxn ang="5400000">
                  <a:pos x="wd2" y="hd2"/>
                </a:cxn>
                <a:cxn ang="10800000">
                  <a:pos x="wd2" y="hd2"/>
                </a:cxn>
                <a:cxn ang="16200000">
                  <a:pos x="wd2" y="hd2"/>
                </a:cxn>
              </a:cxnLst>
              <a:rect l="0" t="0" r="r" b="b"/>
              <a:pathLst>
                <a:path w="21600" h="21600" extrusionOk="0">
                  <a:moveTo>
                    <a:pt x="19429" y="21600"/>
                  </a:moveTo>
                  <a:lnTo>
                    <a:pt x="109" y="21600"/>
                  </a:lnTo>
                  <a:lnTo>
                    <a:pt x="0" y="13805"/>
                  </a:lnTo>
                  <a:cubicBezTo>
                    <a:pt x="0" y="9673"/>
                    <a:pt x="543" y="5917"/>
                    <a:pt x="3908" y="2817"/>
                  </a:cubicBezTo>
                  <a:lnTo>
                    <a:pt x="6947" y="0"/>
                  </a:lnTo>
                  <a:lnTo>
                    <a:pt x="13025" y="188"/>
                  </a:lnTo>
                  <a:cubicBezTo>
                    <a:pt x="13242" y="282"/>
                    <a:pt x="13459" y="470"/>
                    <a:pt x="13676" y="563"/>
                  </a:cubicBezTo>
                  <a:cubicBezTo>
                    <a:pt x="16933" y="2442"/>
                    <a:pt x="19212" y="5353"/>
                    <a:pt x="20080" y="8734"/>
                  </a:cubicBezTo>
                  <a:cubicBezTo>
                    <a:pt x="20732" y="11457"/>
                    <a:pt x="21600" y="16059"/>
                    <a:pt x="21600" y="21600"/>
                  </a:cubicBezTo>
                  <a:lnTo>
                    <a:pt x="19429" y="21600"/>
                  </a:lnTo>
                  <a:close/>
                </a:path>
              </a:pathLst>
            </a:custGeom>
            <a:solidFill>
              <a:srgbClr val="3164C1"/>
            </a:solidFill>
            <a:ln w="24904" cap="flat">
              <a:noFill/>
              <a:prstDash val="solid"/>
              <a:miter/>
            </a:ln>
          </p:spPr>
          <p:txBody>
            <a:bodyPr lIns="28575" tIns="28575" rIns="28575" bIns="28575" anchor="ctr"/>
            <a:lstStyle/>
            <a:p>
              <a:endParaRPr sz="2250">
                <a:solidFill>
                  <a:srgbClr val="FFFFFF"/>
                </a:solidFill>
                <a:latin typeface="Work Sans" pitchFamily="2" charset="77"/>
              </a:endParaRPr>
            </a:p>
          </p:txBody>
        </p:sp>
        <p:sp>
          <p:nvSpPr>
            <p:cNvPr id="9" name="Shape">
              <a:extLst>
                <a:ext uri="{FF2B5EF4-FFF2-40B4-BE49-F238E27FC236}">
                  <a16:creationId xmlns:a16="http://schemas.microsoft.com/office/drawing/2014/main" id="{D208F7DA-D4B9-4CD0-BB94-8FED6033E4B5}"/>
                </a:ext>
              </a:extLst>
            </p:cNvPr>
            <p:cNvSpPr/>
            <p:nvPr/>
          </p:nvSpPr>
          <p:spPr>
            <a:xfrm>
              <a:off x="5752673" y="5804768"/>
              <a:ext cx="270655" cy="370377"/>
            </a:xfrm>
            <a:custGeom>
              <a:avLst/>
              <a:gdLst/>
              <a:ahLst/>
              <a:cxnLst>
                <a:cxn ang="0">
                  <a:pos x="wd2" y="hd2"/>
                </a:cxn>
                <a:cxn ang="5400000">
                  <a:pos x="wd2" y="hd2"/>
                </a:cxn>
                <a:cxn ang="10800000">
                  <a:pos x="wd2" y="hd2"/>
                </a:cxn>
                <a:cxn ang="16200000">
                  <a:pos x="wd2" y="hd2"/>
                </a:cxn>
              </a:cxnLst>
              <a:rect l="0" t="0" r="r" b="b"/>
              <a:pathLst>
                <a:path w="21600" h="21600" extrusionOk="0">
                  <a:moveTo>
                    <a:pt x="0" y="11908"/>
                  </a:moveTo>
                  <a:lnTo>
                    <a:pt x="14021" y="21600"/>
                  </a:lnTo>
                  <a:lnTo>
                    <a:pt x="21600" y="12462"/>
                  </a:lnTo>
                  <a:lnTo>
                    <a:pt x="19705" y="3046"/>
                  </a:lnTo>
                  <a:lnTo>
                    <a:pt x="1516" y="0"/>
                  </a:lnTo>
                  <a:close/>
                </a:path>
              </a:pathLst>
            </a:custGeom>
            <a:solidFill>
              <a:srgbClr val="FAC2A3"/>
            </a:solidFill>
            <a:ln w="12700">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10" name="Shape">
              <a:extLst>
                <a:ext uri="{FF2B5EF4-FFF2-40B4-BE49-F238E27FC236}">
                  <a16:creationId xmlns:a16="http://schemas.microsoft.com/office/drawing/2014/main" id="{669844ED-9811-471D-87AB-994004FBD85E}"/>
                </a:ext>
              </a:extLst>
            </p:cNvPr>
            <p:cNvSpPr/>
            <p:nvPr/>
          </p:nvSpPr>
          <p:spPr>
            <a:xfrm>
              <a:off x="5752673" y="5757286"/>
              <a:ext cx="242165" cy="233521"/>
            </a:xfrm>
            <a:custGeom>
              <a:avLst/>
              <a:gdLst/>
              <a:ahLst/>
              <a:cxnLst>
                <a:cxn ang="0">
                  <a:pos x="wd2" y="hd2"/>
                </a:cxn>
                <a:cxn ang="5400000">
                  <a:pos x="wd2" y="hd2"/>
                </a:cxn>
                <a:cxn ang="10800000">
                  <a:pos x="wd2" y="hd2"/>
                </a:cxn>
                <a:cxn ang="16200000">
                  <a:pos x="wd2" y="hd2"/>
                </a:cxn>
              </a:cxnLst>
              <a:rect l="0" t="0" r="r" b="b"/>
              <a:pathLst>
                <a:path w="21600" h="18004" extrusionOk="0">
                  <a:moveTo>
                    <a:pt x="21600" y="5492"/>
                  </a:moveTo>
                  <a:lnTo>
                    <a:pt x="21176" y="4393"/>
                  </a:lnTo>
                  <a:lnTo>
                    <a:pt x="847" y="0"/>
                  </a:lnTo>
                  <a:lnTo>
                    <a:pt x="0" y="9519"/>
                  </a:lnTo>
                  <a:cubicBezTo>
                    <a:pt x="7624" y="21600"/>
                    <a:pt x="19482" y="21234"/>
                    <a:pt x="21600" y="5492"/>
                  </a:cubicBezTo>
                  <a:close/>
                </a:path>
              </a:pathLst>
            </a:custGeom>
            <a:solidFill>
              <a:srgbClr val="D49977"/>
            </a:solidFill>
            <a:ln w="12700">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11" name="Shape">
              <a:extLst>
                <a:ext uri="{FF2B5EF4-FFF2-40B4-BE49-F238E27FC236}">
                  <a16:creationId xmlns:a16="http://schemas.microsoft.com/office/drawing/2014/main" id="{49897E00-3B39-4E35-A7DA-C302E3530E1E}"/>
                </a:ext>
              </a:extLst>
            </p:cNvPr>
            <p:cNvSpPr/>
            <p:nvPr/>
          </p:nvSpPr>
          <p:spPr>
            <a:xfrm>
              <a:off x="5942605" y="5424902"/>
              <a:ext cx="183671" cy="370377"/>
            </a:xfrm>
            <a:custGeom>
              <a:avLst/>
              <a:gdLst/>
              <a:ahLst/>
              <a:cxnLst>
                <a:cxn ang="0">
                  <a:pos x="wd2" y="hd2"/>
                </a:cxn>
                <a:cxn ang="5400000">
                  <a:pos x="wd2" y="hd2"/>
                </a:cxn>
                <a:cxn ang="10800000">
                  <a:pos x="wd2" y="hd2"/>
                </a:cxn>
                <a:cxn ang="16200000">
                  <a:pos x="wd2" y="hd2"/>
                </a:cxn>
              </a:cxnLst>
              <a:rect l="0" t="0" r="r" b="b"/>
              <a:pathLst>
                <a:path w="19893" h="21600" extrusionOk="0">
                  <a:moveTo>
                    <a:pt x="8404" y="0"/>
                  </a:moveTo>
                  <a:cubicBezTo>
                    <a:pt x="2747" y="0"/>
                    <a:pt x="-853" y="4985"/>
                    <a:pt x="175" y="10800"/>
                  </a:cubicBezTo>
                  <a:cubicBezTo>
                    <a:pt x="1204" y="16892"/>
                    <a:pt x="6347" y="21600"/>
                    <a:pt x="11490" y="21600"/>
                  </a:cubicBezTo>
                  <a:cubicBezTo>
                    <a:pt x="17147" y="21600"/>
                    <a:pt x="20747" y="16615"/>
                    <a:pt x="19719" y="10800"/>
                  </a:cubicBezTo>
                  <a:cubicBezTo>
                    <a:pt x="19204" y="4708"/>
                    <a:pt x="14061" y="0"/>
                    <a:pt x="8404" y="0"/>
                  </a:cubicBezTo>
                  <a:close/>
                </a:path>
              </a:pathLst>
            </a:custGeom>
            <a:solidFill>
              <a:srgbClr val="F6BB3C"/>
            </a:solidFill>
            <a:ln w="12700">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12" name="Shape">
              <a:extLst>
                <a:ext uri="{FF2B5EF4-FFF2-40B4-BE49-F238E27FC236}">
                  <a16:creationId xmlns:a16="http://schemas.microsoft.com/office/drawing/2014/main" id="{A41BC918-23A0-4D3A-AFBD-769E995D3CA4}"/>
                </a:ext>
              </a:extLst>
            </p:cNvPr>
            <p:cNvSpPr/>
            <p:nvPr/>
          </p:nvSpPr>
          <p:spPr>
            <a:xfrm>
              <a:off x="5681699" y="5472386"/>
              <a:ext cx="416690" cy="477563"/>
            </a:xfrm>
            <a:custGeom>
              <a:avLst/>
              <a:gdLst/>
              <a:ahLst/>
              <a:cxnLst>
                <a:cxn ang="0">
                  <a:pos x="wd2" y="hd2"/>
                </a:cxn>
                <a:cxn ang="5400000">
                  <a:pos x="wd2" y="hd2"/>
                </a:cxn>
                <a:cxn ang="10800000">
                  <a:pos x="wd2" y="hd2"/>
                </a:cxn>
                <a:cxn ang="16200000">
                  <a:pos x="wd2" y="hd2"/>
                </a:cxn>
              </a:cxnLst>
              <a:rect l="0" t="0" r="r" b="b"/>
              <a:pathLst>
                <a:path w="15537" h="15298" extrusionOk="0">
                  <a:moveTo>
                    <a:pt x="14174" y="0"/>
                  </a:moveTo>
                  <a:cubicBezTo>
                    <a:pt x="21079" y="21600"/>
                    <a:pt x="-521" y="19014"/>
                    <a:pt x="10" y="456"/>
                  </a:cubicBezTo>
                  <a:lnTo>
                    <a:pt x="14174" y="0"/>
                  </a:lnTo>
                  <a:close/>
                </a:path>
              </a:pathLst>
            </a:custGeom>
            <a:solidFill>
              <a:srgbClr val="FACDB7"/>
            </a:solidFill>
            <a:ln w="12700">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13" name="Shape">
              <a:extLst>
                <a:ext uri="{FF2B5EF4-FFF2-40B4-BE49-F238E27FC236}">
                  <a16:creationId xmlns:a16="http://schemas.microsoft.com/office/drawing/2014/main" id="{FB6B4CDE-EEC0-43CC-ADF4-FCECCEFE33F6}"/>
                </a:ext>
              </a:extLst>
            </p:cNvPr>
            <p:cNvSpPr/>
            <p:nvPr/>
          </p:nvSpPr>
          <p:spPr>
            <a:xfrm>
              <a:off x="5705190" y="5329936"/>
              <a:ext cx="417857" cy="3039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909" y="21600"/>
                    <a:pt x="0" y="16538"/>
                    <a:pt x="0" y="10800"/>
                  </a:cubicBezTo>
                  <a:cubicBezTo>
                    <a:pt x="0" y="4725"/>
                    <a:pt x="4909" y="0"/>
                    <a:pt x="10800" y="0"/>
                  </a:cubicBezTo>
                  <a:cubicBezTo>
                    <a:pt x="16691" y="0"/>
                    <a:pt x="21600" y="5062"/>
                    <a:pt x="21600" y="10800"/>
                  </a:cubicBezTo>
                  <a:cubicBezTo>
                    <a:pt x="21600" y="16875"/>
                    <a:pt x="16691" y="21600"/>
                    <a:pt x="10800" y="21600"/>
                  </a:cubicBezTo>
                  <a:close/>
                </a:path>
              </a:pathLst>
            </a:custGeom>
            <a:solidFill>
              <a:srgbClr val="F6BB3C"/>
            </a:solidFill>
            <a:ln w="12700">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14" name="Shape">
              <a:extLst>
                <a:ext uri="{FF2B5EF4-FFF2-40B4-BE49-F238E27FC236}">
                  <a16:creationId xmlns:a16="http://schemas.microsoft.com/office/drawing/2014/main" id="{6736276E-3D00-423F-820B-D4F01BF13395}"/>
                </a:ext>
              </a:extLst>
            </p:cNvPr>
            <p:cNvSpPr/>
            <p:nvPr/>
          </p:nvSpPr>
          <p:spPr>
            <a:xfrm>
              <a:off x="5610222" y="5424902"/>
              <a:ext cx="183671" cy="370377"/>
            </a:xfrm>
            <a:custGeom>
              <a:avLst/>
              <a:gdLst/>
              <a:ahLst/>
              <a:cxnLst>
                <a:cxn ang="0">
                  <a:pos x="wd2" y="hd2"/>
                </a:cxn>
                <a:cxn ang="5400000">
                  <a:pos x="wd2" y="hd2"/>
                </a:cxn>
                <a:cxn ang="10800000">
                  <a:pos x="wd2" y="hd2"/>
                </a:cxn>
                <a:cxn ang="16200000">
                  <a:pos x="wd2" y="hd2"/>
                </a:cxn>
              </a:cxnLst>
              <a:rect l="0" t="0" r="r" b="b"/>
              <a:pathLst>
                <a:path w="19893" h="21600" extrusionOk="0">
                  <a:moveTo>
                    <a:pt x="8404" y="0"/>
                  </a:moveTo>
                  <a:cubicBezTo>
                    <a:pt x="2747" y="0"/>
                    <a:pt x="-853" y="4985"/>
                    <a:pt x="175" y="10800"/>
                  </a:cubicBezTo>
                  <a:cubicBezTo>
                    <a:pt x="1204" y="16892"/>
                    <a:pt x="6347" y="21600"/>
                    <a:pt x="11490" y="21600"/>
                  </a:cubicBezTo>
                  <a:cubicBezTo>
                    <a:pt x="17147" y="21600"/>
                    <a:pt x="20747" y="16615"/>
                    <a:pt x="19719" y="10800"/>
                  </a:cubicBezTo>
                  <a:cubicBezTo>
                    <a:pt x="19204" y="4985"/>
                    <a:pt x="14061" y="0"/>
                    <a:pt x="8404" y="0"/>
                  </a:cubicBezTo>
                  <a:close/>
                </a:path>
              </a:pathLst>
            </a:custGeom>
            <a:solidFill>
              <a:srgbClr val="F6BB3C"/>
            </a:solidFill>
            <a:ln w="12700">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15" name="Shape">
              <a:extLst>
                <a:ext uri="{FF2B5EF4-FFF2-40B4-BE49-F238E27FC236}">
                  <a16:creationId xmlns:a16="http://schemas.microsoft.com/office/drawing/2014/main" id="{D419F346-B6B4-4441-B611-5FD47306C832}"/>
                </a:ext>
              </a:extLst>
            </p:cNvPr>
            <p:cNvSpPr/>
            <p:nvPr/>
          </p:nvSpPr>
          <p:spPr>
            <a:xfrm>
              <a:off x="5752668" y="5662319"/>
              <a:ext cx="82547" cy="161451"/>
            </a:xfrm>
            <a:custGeom>
              <a:avLst/>
              <a:gdLst/>
              <a:ahLst/>
              <a:cxnLst>
                <a:cxn ang="0">
                  <a:pos x="wd2" y="hd2"/>
                </a:cxn>
                <a:cxn ang="5400000">
                  <a:pos x="wd2" y="hd2"/>
                </a:cxn>
                <a:cxn ang="10800000">
                  <a:pos x="wd2" y="hd2"/>
                </a:cxn>
                <a:cxn ang="16200000">
                  <a:pos x="wd2" y="hd2"/>
                </a:cxn>
              </a:cxnLst>
              <a:rect l="0" t="0" r="r" b="b"/>
              <a:pathLst>
                <a:path w="19762" h="21600" extrusionOk="0">
                  <a:moveTo>
                    <a:pt x="8176" y="0"/>
                  </a:moveTo>
                  <a:cubicBezTo>
                    <a:pt x="2491" y="0"/>
                    <a:pt x="-919" y="5082"/>
                    <a:pt x="218" y="10800"/>
                  </a:cubicBezTo>
                  <a:cubicBezTo>
                    <a:pt x="1355" y="17153"/>
                    <a:pt x="5902" y="21600"/>
                    <a:pt x="11586" y="21600"/>
                  </a:cubicBezTo>
                  <a:cubicBezTo>
                    <a:pt x="17271" y="21600"/>
                    <a:pt x="20681" y="16518"/>
                    <a:pt x="19544" y="10800"/>
                  </a:cubicBezTo>
                  <a:cubicBezTo>
                    <a:pt x="18408" y="4447"/>
                    <a:pt x="13860" y="0"/>
                    <a:pt x="8176" y="0"/>
                  </a:cubicBezTo>
                  <a:close/>
                </a:path>
              </a:pathLst>
            </a:custGeom>
            <a:solidFill>
              <a:srgbClr val="FACDB7"/>
            </a:solidFill>
            <a:ln w="12700">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16" name="Shape">
              <a:extLst>
                <a:ext uri="{FF2B5EF4-FFF2-40B4-BE49-F238E27FC236}">
                  <a16:creationId xmlns:a16="http://schemas.microsoft.com/office/drawing/2014/main" id="{39D4B5FF-EF97-4B4D-8781-D4E327246BB1}"/>
                </a:ext>
              </a:extLst>
            </p:cNvPr>
            <p:cNvSpPr/>
            <p:nvPr/>
          </p:nvSpPr>
          <p:spPr>
            <a:xfrm>
              <a:off x="10358550" y="3715502"/>
              <a:ext cx="944922" cy="1092120"/>
            </a:xfrm>
            <a:custGeom>
              <a:avLst/>
              <a:gdLst/>
              <a:ahLst/>
              <a:cxnLst>
                <a:cxn ang="0">
                  <a:pos x="wd2" y="hd2"/>
                </a:cxn>
                <a:cxn ang="5400000">
                  <a:pos x="wd2" y="hd2"/>
                </a:cxn>
                <a:cxn ang="10800000">
                  <a:pos x="wd2" y="hd2"/>
                </a:cxn>
                <a:cxn ang="16200000">
                  <a:pos x="wd2" y="hd2"/>
                </a:cxn>
              </a:cxnLst>
              <a:rect l="0" t="0" r="r" b="b"/>
              <a:pathLst>
                <a:path w="21600" h="21600" extrusionOk="0">
                  <a:moveTo>
                    <a:pt x="2171" y="21600"/>
                  </a:moveTo>
                  <a:lnTo>
                    <a:pt x="21491" y="21600"/>
                  </a:lnTo>
                  <a:lnTo>
                    <a:pt x="21600" y="13805"/>
                  </a:lnTo>
                  <a:cubicBezTo>
                    <a:pt x="21600" y="9673"/>
                    <a:pt x="21057" y="5917"/>
                    <a:pt x="17692" y="2817"/>
                  </a:cubicBezTo>
                  <a:lnTo>
                    <a:pt x="14653" y="0"/>
                  </a:lnTo>
                  <a:lnTo>
                    <a:pt x="8575" y="188"/>
                  </a:lnTo>
                  <a:cubicBezTo>
                    <a:pt x="8358" y="282"/>
                    <a:pt x="8141" y="470"/>
                    <a:pt x="7924" y="563"/>
                  </a:cubicBezTo>
                  <a:cubicBezTo>
                    <a:pt x="4667" y="2442"/>
                    <a:pt x="2388" y="5353"/>
                    <a:pt x="1520" y="8734"/>
                  </a:cubicBezTo>
                  <a:cubicBezTo>
                    <a:pt x="868" y="11457"/>
                    <a:pt x="0" y="16059"/>
                    <a:pt x="0" y="21600"/>
                  </a:cubicBezTo>
                  <a:lnTo>
                    <a:pt x="2171" y="21600"/>
                  </a:lnTo>
                  <a:close/>
                </a:path>
              </a:pathLst>
            </a:custGeom>
            <a:solidFill>
              <a:srgbClr val="FCAB03"/>
            </a:solidFill>
            <a:ln w="24904" cap="flat">
              <a:noFill/>
              <a:prstDash val="solid"/>
              <a:miter/>
            </a:ln>
          </p:spPr>
          <p:txBody>
            <a:bodyPr lIns="28575" tIns="28575" rIns="28575" bIns="28575" anchor="ctr"/>
            <a:lstStyle/>
            <a:p>
              <a:endParaRPr sz="2250">
                <a:solidFill>
                  <a:srgbClr val="FFFFFF"/>
                </a:solidFill>
                <a:latin typeface="Work Sans" pitchFamily="2" charset="77"/>
              </a:endParaRPr>
            </a:p>
          </p:txBody>
        </p:sp>
        <p:sp>
          <p:nvSpPr>
            <p:cNvPr id="17" name="Shape">
              <a:extLst>
                <a:ext uri="{FF2B5EF4-FFF2-40B4-BE49-F238E27FC236}">
                  <a16:creationId xmlns:a16="http://schemas.microsoft.com/office/drawing/2014/main" id="{E90693F4-20EA-44D7-A647-0062B95B1DCF}"/>
                </a:ext>
              </a:extLst>
            </p:cNvPr>
            <p:cNvSpPr/>
            <p:nvPr/>
          </p:nvSpPr>
          <p:spPr>
            <a:xfrm>
              <a:off x="10738416" y="3525574"/>
              <a:ext cx="265914" cy="375122"/>
            </a:xfrm>
            <a:custGeom>
              <a:avLst/>
              <a:gdLst/>
              <a:ahLst/>
              <a:cxnLst>
                <a:cxn ang="0">
                  <a:pos x="wd2" y="hd2"/>
                </a:cxn>
                <a:cxn ang="5400000">
                  <a:pos x="wd2" y="hd2"/>
                </a:cxn>
                <a:cxn ang="10800000">
                  <a:pos x="wd2" y="hd2"/>
                </a:cxn>
                <a:cxn ang="16200000">
                  <a:pos x="wd2" y="hd2"/>
                </a:cxn>
              </a:cxnLst>
              <a:rect l="0" t="0" r="r" b="b"/>
              <a:pathLst>
                <a:path w="21600" h="21600" extrusionOk="0">
                  <a:moveTo>
                    <a:pt x="21600" y="12030"/>
                  </a:moveTo>
                  <a:lnTo>
                    <a:pt x="7714" y="21600"/>
                  </a:lnTo>
                  <a:lnTo>
                    <a:pt x="0" y="12577"/>
                  </a:lnTo>
                  <a:lnTo>
                    <a:pt x="1929" y="3281"/>
                  </a:lnTo>
                  <a:lnTo>
                    <a:pt x="20443" y="0"/>
                  </a:lnTo>
                  <a:close/>
                </a:path>
              </a:pathLst>
            </a:custGeom>
            <a:solidFill>
              <a:srgbClr val="AA6022"/>
            </a:solidFill>
            <a:ln w="12700">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18" name="Shape">
              <a:extLst>
                <a:ext uri="{FF2B5EF4-FFF2-40B4-BE49-F238E27FC236}">
                  <a16:creationId xmlns:a16="http://schemas.microsoft.com/office/drawing/2014/main" id="{27A35831-CFCD-49D2-8927-B2BA60C28320}"/>
                </a:ext>
              </a:extLst>
            </p:cNvPr>
            <p:cNvSpPr/>
            <p:nvPr/>
          </p:nvSpPr>
          <p:spPr>
            <a:xfrm>
              <a:off x="10738422" y="3525570"/>
              <a:ext cx="242165" cy="233521"/>
            </a:xfrm>
            <a:custGeom>
              <a:avLst/>
              <a:gdLst/>
              <a:ahLst/>
              <a:cxnLst>
                <a:cxn ang="0">
                  <a:pos x="wd2" y="hd2"/>
                </a:cxn>
                <a:cxn ang="5400000">
                  <a:pos x="wd2" y="hd2"/>
                </a:cxn>
                <a:cxn ang="10800000">
                  <a:pos x="wd2" y="hd2"/>
                </a:cxn>
                <a:cxn ang="16200000">
                  <a:pos x="wd2" y="hd2"/>
                </a:cxn>
              </a:cxnLst>
              <a:rect l="0" t="0" r="r" b="b"/>
              <a:pathLst>
                <a:path w="21600" h="18004" extrusionOk="0">
                  <a:moveTo>
                    <a:pt x="0" y="5492"/>
                  </a:moveTo>
                  <a:lnTo>
                    <a:pt x="424" y="4393"/>
                  </a:lnTo>
                  <a:lnTo>
                    <a:pt x="20753" y="0"/>
                  </a:lnTo>
                  <a:lnTo>
                    <a:pt x="21600" y="9519"/>
                  </a:lnTo>
                  <a:cubicBezTo>
                    <a:pt x="14400" y="21600"/>
                    <a:pt x="2541" y="21234"/>
                    <a:pt x="0" y="5492"/>
                  </a:cubicBezTo>
                  <a:close/>
                </a:path>
              </a:pathLst>
            </a:custGeom>
            <a:solidFill>
              <a:srgbClr val="AA6022"/>
            </a:solidFill>
            <a:ln w="12700">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19" name="Shape">
              <a:extLst>
                <a:ext uri="{FF2B5EF4-FFF2-40B4-BE49-F238E27FC236}">
                  <a16:creationId xmlns:a16="http://schemas.microsoft.com/office/drawing/2014/main" id="{255B99F8-BAF2-4BEB-915B-1DDC03EF050B}"/>
                </a:ext>
              </a:extLst>
            </p:cNvPr>
            <p:cNvSpPr/>
            <p:nvPr/>
          </p:nvSpPr>
          <p:spPr>
            <a:xfrm>
              <a:off x="10595970" y="3145703"/>
              <a:ext cx="183671" cy="370377"/>
            </a:xfrm>
            <a:custGeom>
              <a:avLst/>
              <a:gdLst/>
              <a:ahLst/>
              <a:cxnLst>
                <a:cxn ang="0">
                  <a:pos x="wd2" y="hd2"/>
                </a:cxn>
                <a:cxn ang="5400000">
                  <a:pos x="wd2" y="hd2"/>
                </a:cxn>
                <a:cxn ang="10800000">
                  <a:pos x="wd2" y="hd2"/>
                </a:cxn>
                <a:cxn ang="16200000">
                  <a:pos x="wd2" y="hd2"/>
                </a:cxn>
              </a:cxnLst>
              <a:rect l="0" t="0" r="r" b="b"/>
              <a:pathLst>
                <a:path w="19893" h="21600" extrusionOk="0">
                  <a:moveTo>
                    <a:pt x="11490" y="0"/>
                  </a:moveTo>
                  <a:cubicBezTo>
                    <a:pt x="17147" y="0"/>
                    <a:pt x="20747" y="4985"/>
                    <a:pt x="19719" y="10800"/>
                  </a:cubicBezTo>
                  <a:cubicBezTo>
                    <a:pt x="18690" y="16892"/>
                    <a:pt x="13547" y="21600"/>
                    <a:pt x="8404" y="21600"/>
                  </a:cubicBezTo>
                  <a:cubicBezTo>
                    <a:pt x="2747" y="21600"/>
                    <a:pt x="-853" y="16615"/>
                    <a:pt x="175" y="10800"/>
                  </a:cubicBezTo>
                  <a:cubicBezTo>
                    <a:pt x="690" y="4708"/>
                    <a:pt x="5833" y="0"/>
                    <a:pt x="11490" y="0"/>
                  </a:cubicBezTo>
                  <a:close/>
                </a:path>
              </a:pathLst>
            </a:custGeom>
            <a:solidFill>
              <a:srgbClr val="424145"/>
            </a:solidFill>
            <a:ln w="12700">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20" name="Shape">
              <a:extLst>
                <a:ext uri="{FF2B5EF4-FFF2-40B4-BE49-F238E27FC236}">
                  <a16:creationId xmlns:a16="http://schemas.microsoft.com/office/drawing/2014/main" id="{B1F81A27-B09A-41B3-B39D-6C048CDAD9B3}"/>
                </a:ext>
              </a:extLst>
            </p:cNvPr>
            <p:cNvSpPr/>
            <p:nvPr/>
          </p:nvSpPr>
          <p:spPr>
            <a:xfrm>
              <a:off x="10595966" y="3240670"/>
              <a:ext cx="416690" cy="477563"/>
            </a:xfrm>
            <a:custGeom>
              <a:avLst/>
              <a:gdLst/>
              <a:ahLst/>
              <a:cxnLst>
                <a:cxn ang="0">
                  <a:pos x="wd2" y="hd2"/>
                </a:cxn>
                <a:cxn ang="5400000">
                  <a:pos x="wd2" y="hd2"/>
                </a:cxn>
                <a:cxn ang="10800000">
                  <a:pos x="wd2" y="hd2"/>
                </a:cxn>
                <a:cxn ang="16200000">
                  <a:pos x="wd2" y="hd2"/>
                </a:cxn>
              </a:cxnLst>
              <a:rect l="0" t="0" r="r" b="b"/>
              <a:pathLst>
                <a:path w="15537" h="15298" extrusionOk="0">
                  <a:moveTo>
                    <a:pt x="1363" y="0"/>
                  </a:moveTo>
                  <a:cubicBezTo>
                    <a:pt x="-5542" y="21600"/>
                    <a:pt x="16058" y="19014"/>
                    <a:pt x="15527" y="456"/>
                  </a:cubicBezTo>
                  <a:lnTo>
                    <a:pt x="1363" y="0"/>
                  </a:lnTo>
                  <a:close/>
                </a:path>
              </a:pathLst>
            </a:custGeom>
            <a:solidFill>
              <a:srgbClr val="AA6022"/>
            </a:solidFill>
            <a:ln w="12700">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21" name="Triangle">
              <a:extLst>
                <a:ext uri="{FF2B5EF4-FFF2-40B4-BE49-F238E27FC236}">
                  <a16:creationId xmlns:a16="http://schemas.microsoft.com/office/drawing/2014/main" id="{5ADACFA4-474C-4C4D-A114-C57AE698F5B4}"/>
                </a:ext>
              </a:extLst>
            </p:cNvPr>
            <p:cNvSpPr/>
            <p:nvPr/>
          </p:nvSpPr>
          <p:spPr>
            <a:xfrm>
              <a:off x="10880867" y="4427757"/>
              <a:ext cx="109215" cy="413105"/>
            </a:xfrm>
            <a:custGeom>
              <a:avLst/>
              <a:gdLst/>
              <a:ahLst/>
              <a:cxnLst>
                <a:cxn ang="0">
                  <a:pos x="wd2" y="hd2"/>
                </a:cxn>
                <a:cxn ang="5400000">
                  <a:pos x="wd2" y="hd2"/>
                </a:cxn>
                <a:cxn ang="10800000">
                  <a:pos x="wd2" y="hd2"/>
                </a:cxn>
                <a:cxn ang="16200000">
                  <a:pos x="wd2" y="hd2"/>
                </a:cxn>
              </a:cxnLst>
              <a:rect l="0" t="0" r="r" b="b"/>
              <a:pathLst>
                <a:path w="21600" h="21600" extrusionOk="0">
                  <a:moveTo>
                    <a:pt x="15965" y="0"/>
                  </a:moveTo>
                  <a:lnTo>
                    <a:pt x="21600" y="21600"/>
                  </a:lnTo>
                  <a:lnTo>
                    <a:pt x="0" y="21600"/>
                  </a:lnTo>
                  <a:close/>
                </a:path>
              </a:pathLst>
            </a:custGeom>
            <a:solidFill>
              <a:srgbClr val="004357"/>
            </a:solidFill>
            <a:ln w="12700">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22" name="Shape">
              <a:extLst>
                <a:ext uri="{FF2B5EF4-FFF2-40B4-BE49-F238E27FC236}">
                  <a16:creationId xmlns:a16="http://schemas.microsoft.com/office/drawing/2014/main" id="{301A9854-DAC8-47C7-A9A9-CF02B4332F0B}"/>
                </a:ext>
              </a:extLst>
            </p:cNvPr>
            <p:cNvSpPr/>
            <p:nvPr/>
          </p:nvSpPr>
          <p:spPr>
            <a:xfrm>
              <a:off x="10595967" y="3050737"/>
              <a:ext cx="418029" cy="303901"/>
            </a:xfrm>
            <a:custGeom>
              <a:avLst/>
              <a:gdLst/>
              <a:ahLst/>
              <a:cxnLst>
                <a:cxn ang="0">
                  <a:pos x="wd2" y="hd2"/>
                </a:cxn>
                <a:cxn ang="5400000">
                  <a:pos x="wd2" y="hd2"/>
                </a:cxn>
                <a:cxn ang="10800000">
                  <a:pos x="wd2" y="hd2"/>
                </a:cxn>
                <a:cxn ang="16200000">
                  <a:pos x="wd2" y="hd2"/>
                </a:cxn>
              </a:cxnLst>
              <a:rect l="0" t="0" r="r" b="b"/>
              <a:pathLst>
                <a:path w="21366" h="21600" extrusionOk="0">
                  <a:moveTo>
                    <a:pt x="10687" y="21600"/>
                  </a:moveTo>
                  <a:cubicBezTo>
                    <a:pt x="16512" y="21600"/>
                    <a:pt x="21366" y="16538"/>
                    <a:pt x="21366" y="10800"/>
                  </a:cubicBezTo>
                  <a:cubicBezTo>
                    <a:pt x="21366" y="4725"/>
                    <a:pt x="16512" y="0"/>
                    <a:pt x="10687" y="0"/>
                  </a:cubicBezTo>
                  <a:cubicBezTo>
                    <a:pt x="4863" y="0"/>
                    <a:pt x="9" y="5062"/>
                    <a:pt x="9" y="10800"/>
                  </a:cubicBezTo>
                  <a:cubicBezTo>
                    <a:pt x="-234" y="16538"/>
                    <a:pt x="4620" y="21600"/>
                    <a:pt x="10687" y="21600"/>
                  </a:cubicBezTo>
                  <a:close/>
                </a:path>
              </a:pathLst>
            </a:custGeom>
            <a:solidFill>
              <a:srgbClr val="004357"/>
            </a:solidFill>
            <a:ln w="12700">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23" name="Shape">
              <a:extLst>
                <a:ext uri="{FF2B5EF4-FFF2-40B4-BE49-F238E27FC236}">
                  <a16:creationId xmlns:a16="http://schemas.microsoft.com/office/drawing/2014/main" id="{5AB354B0-E95D-470E-9ED0-E310FC7D6CC3}"/>
                </a:ext>
              </a:extLst>
            </p:cNvPr>
            <p:cNvSpPr/>
            <p:nvPr/>
          </p:nvSpPr>
          <p:spPr>
            <a:xfrm>
              <a:off x="10928354" y="3193186"/>
              <a:ext cx="183671" cy="370377"/>
            </a:xfrm>
            <a:custGeom>
              <a:avLst/>
              <a:gdLst/>
              <a:ahLst/>
              <a:cxnLst>
                <a:cxn ang="0">
                  <a:pos x="wd2" y="hd2"/>
                </a:cxn>
                <a:cxn ang="5400000">
                  <a:pos x="wd2" y="hd2"/>
                </a:cxn>
                <a:cxn ang="10800000">
                  <a:pos x="wd2" y="hd2"/>
                </a:cxn>
                <a:cxn ang="16200000">
                  <a:pos x="wd2" y="hd2"/>
                </a:cxn>
              </a:cxnLst>
              <a:rect l="0" t="0" r="r" b="b"/>
              <a:pathLst>
                <a:path w="19893" h="21600" extrusionOk="0">
                  <a:moveTo>
                    <a:pt x="11490" y="0"/>
                  </a:moveTo>
                  <a:cubicBezTo>
                    <a:pt x="17147" y="0"/>
                    <a:pt x="20747" y="4985"/>
                    <a:pt x="19719" y="10800"/>
                  </a:cubicBezTo>
                  <a:cubicBezTo>
                    <a:pt x="18690" y="16615"/>
                    <a:pt x="13547" y="21600"/>
                    <a:pt x="8404" y="21600"/>
                  </a:cubicBezTo>
                  <a:cubicBezTo>
                    <a:pt x="2747" y="21600"/>
                    <a:pt x="-853" y="16615"/>
                    <a:pt x="175" y="10800"/>
                  </a:cubicBezTo>
                  <a:cubicBezTo>
                    <a:pt x="690" y="4708"/>
                    <a:pt x="5833" y="0"/>
                    <a:pt x="11490" y="0"/>
                  </a:cubicBezTo>
                  <a:close/>
                </a:path>
              </a:pathLst>
            </a:custGeom>
            <a:solidFill>
              <a:srgbClr val="004357"/>
            </a:solidFill>
            <a:ln w="12700">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24" name="Shape">
              <a:extLst>
                <a:ext uri="{FF2B5EF4-FFF2-40B4-BE49-F238E27FC236}">
                  <a16:creationId xmlns:a16="http://schemas.microsoft.com/office/drawing/2014/main" id="{7E5ED4DF-660F-4D16-AE75-C6A12EF081D9}"/>
                </a:ext>
              </a:extLst>
            </p:cNvPr>
            <p:cNvSpPr/>
            <p:nvPr/>
          </p:nvSpPr>
          <p:spPr>
            <a:xfrm>
              <a:off x="10928350" y="3383120"/>
              <a:ext cx="82547" cy="161451"/>
            </a:xfrm>
            <a:custGeom>
              <a:avLst/>
              <a:gdLst/>
              <a:ahLst/>
              <a:cxnLst>
                <a:cxn ang="0">
                  <a:pos x="wd2" y="hd2"/>
                </a:cxn>
                <a:cxn ang="5400000">
                  <a:pos x="wd2" y="hd2"/>
                </a:cxn>
                <a:cxn ang="10800000">
                  <a:pos x="wd2" y="hd2"/>
                </a:cxn>
                <a:cxn ang="16200000">
                  <a:pos x="wd2" y="hd2"/>
                </a:cxn>
              </a:cxnLst>
              <a:rect l="0" t="0" r="r" b="b"/>
              <a:pathLst>
                <a:path w="19762" h="21600" extrusionOk="0">
                  <a:moveTo>
                    <a:pt x="11586" y="0"/>
                  </a:moveTo>
                  <a:cubicBezTo>
                    <a:pt x="17271" y="0"/>
                    <a:pt x="20681" y="5082"/>
                    <a:pt x="19544" y="10800"/>
                  </a:cubicBezTo>
                  <a:cubicBezTo>
                    <a:pt x="18407" y="17153"/>
                    <a:pt x="13860" y="21600"/>
                    <a:pt x="8176" y="21600"/>
                  </a:cubicBezTo>
                  <a:cubicBezTo>
                    <a:pt x="2491" y="21600"/>
                    <a:pt x="-919" y="16518"/>
                    <a:pt x="218" y="10800"/>
                  </a:cubicBezTo>
                  <a:cubicBezTo>
                    <a:pt x="1355" y="5082"/>
                    <a:pt x="5902" y="0"/>
                    <a:pt x="11586" y="0"/>
                  </a:cubicBezTo>
                  <a:close/>
                </a:path>
              </a:pathLst>
            </a:custGeom>
            <a:solidFill>
              <a:srgbClr val="AA6022"/>
            </a:solidFill>
            <a:ln w="12700">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25" name="Shape">
              <a:extLst>
                <a:ext uri="{FF2B5EF4-FFF2-40B4-BE49-F238E27FC236}">
                  <a16:creationId xmlns:a16="http://schemas.microsoft.com/office/drawing/2014/main" id="{149746DB-E80F-47F8-BD3C-23C50F98AA0B}"/>
                </a:ext>
              </a:extLst>
            </p:cNvPr>
            <p:cNvSpPr/>
            <p:nvPr/>
          </p:nvSpPr>
          <p:spPr>
            <a:xfrm>
              <a:off x="10880867" y="5804770"/>
              <a:ext cx="361079" cy="360877"/>
            </a:xfrm>
            <a:custGeom>
              <a:avLst/>
              <a:gdLst/>
              <a:ahLst/>
              <a:cxnLst>
                <a:cxn ang="0">
                  <a:pos x="wd2" y="hd2"/>
                </a:cxn>
                <a:cxn ang="5400000">
                  <a:pos x="wd2" y="hd2"/>
                </a:cxn>
                <a:cxn ang="10800000">
                  <a:pos x="wd2" y="hd2"/>
                </a:cxn>
                <a:cxn ang="16200000">
                  <a:pos x="wd2" y="hd2"/>
                </a:cxn>
              </a:cxnLst>
              <a:rect l="0" t="0" r="r" b="b"/>
              <a:pathLst>
                <a:path w="21331" h="21600" extrusionOk="0">
                  <a:moveTo>
                    <a:pt x="10671" y="21600"/>
                  </a:moveTo>
                  <a:cubicBezTo>
                    <a:pt x="16562" y="21600"/>
                    <a:pt x="21331" y="16768"/>
                    <a:pt x="21331" y="10800"/>
                  </a:cubicBezTo>
                  <a:cubicBezTo>
                    <a:pt x="21331" y="4832"/>
                    <a:pt x="16562" y="0"/>
                    <a:pt x="10671" y="0"/>
                  </a:cubicBezTo>
                  <a:cubicBezTo>
                    <a:pt x="4780" y="0"/>
                    <a:pt x="12" y="4832"/>
                    <a:pt x="12" y="10800"/>
                  </a:cubicBezTo>
                  <a:cubicBezTo>
                    <a:pt x="-269" y="16768"/>
                    <a:pt x="4500" y="21600"/>
                    <a:pt x="10671" y="21600"/>
                  </a:cubicBezTo>
                  <a:close/>
                </a:path>
              </a:pathLst>
            </a:custGeom>
            <a:solidFill>
              <a:srgbClr val="F6BB3C"/>
            </a:solidFill>
            <a:ln w="12700">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26" name="Shape">
              <a:extLst>
                <a:ext uri="{FF2B5EF4-FFF2-40B4-BE49-F238E27FC236}">
                  <a16:creationId xmlns:a16="http://schemas.microsoft.com/office/drawing/2014/main" id="{F9EE8D1D-FDD0-45C7-AC32-E170224ED541}"/>
                </a:ext>
              </a:extLst>
            </p:cNvPr>
            <p:cNvSpPr/>
            <p:nvPr/>
          </p:nvSpPr>
          <p:spPr>
            <a:xfrm>
              <a:off x="10311070" y="5947219"/>
              <a:ext cx="978160" cy="101757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78" y="13745"/>
                  </a:lnTo>
                  <a:cubicBezTo>
                    <a:pt x="2621" y="9104"/>
                    <a:pt x="5348" y="5355"/>
                    <a:pt x="9751" y="2499"/>
                  </a:cubicBezTo>
                  <a:lnTo>
                    <a:pt x="13526" y="0"/>
                  </a:lnTo>
                  <a:lnTo>
                    <a:pt x="16357" y="2231"/>
                  </a:lnTo>
                  <a:cubicBezTo>
                    <a:pt x="19817" y="4998"/>
                    <a:pt x="21600" y="8479"/>
                    <a:pt x="21600" y="12585"/>
                  </a:cubicBezTo>
                  <a:lnTo>
                    <a:pt x="21495" y="21511"/>
                  </a:lnTo>
                  <a:lnTo>
                    <a:pt x="0" y="21511"/>
                  </a:lnTo>
                  <a:close/>
                </a:path>
              </a:pathLst>
            </a:custGeom>
            <a:solidFill>
              <a:srgbClr val="95C6B0"/>
            </a:solidFill>
            <a:ln w="12700">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27" name="Shape">
              <a:extLst>
                <a:ext uri="{FF2B5EF4-FFF2-40B4-BE49-F238E27FC236}">
                  <a16:creationId xmlns:a16="http://schemas.microsoft.com/office/drawing/2014/main" id="{AF19F68E-DD01-4209-A73D-9CEB871A256B}"/>
                </a:ext>
              </a:extLst>
            </p:cNvPr>
            <p:cNvSpPr/>
            <p:nvPr/>
          </p:nvSpPr>
          <p:spPr>
            <a:xfrm>
              <a:off x="10833388" y="5804773"/>
              <a:ext cx="204182" cy="337136"/>
            </a:xfrm>
            <a:custGeom>
              <a:avLst/>
              <a:gdLst/>
              <a:ahLst/>
              <a:cxnLst>
                <a:cxn ang="0">
                  <a:pos x="wd2" y="hd2"/>
                </a:cxn>
                <a:cxn ang="5400000">
                  <a:pos x="wd2" y="hd2"/>
                </a:cxn>
                <a:cxn ang="10800000">
                  <a:pos x="wd2" y="hd2"/>
                </a:cxn>
                <a:cxn ang="16200000">
                  <a:pos x="wd2" y="hd2"/>
                </a:cxn>
              </a:cxnLst>
              <a:rect l="0" t="0" r="r" b="b"/>
              <a:pathLst>
                <a:path w="21600" h="21600" extrusionOk="0">
                  <a:moveTo>
                    <a:pt x="0" y="12473"/>
                  </a:moveTo>
                  <a:lnTo>
                    <a:pt x="3014" y="21600"/>
                  </a:lnTo>
                  <a:lnTo>
                    <a:pt x="21600" y="13082"/>
                  </a:lnTo>
                  <a:lnTo>
                    <a:pt x="19591" y="0"/>
                  </a:lnTo>
                  <a:lnTo>
                    <a:pt x="3014" y="304"/>
                  </a:lnTo>
                  <a:close/>
                </a:path>
              </a:pathLst>
            </a:custGeom>
            <a:solidFill>
              <a:srgbClr val="FAC2A3"/>
            </a:solidFill>
            <a:ln w="12700">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28" name="Shape">
              <a:extLst>
                <a:ext uri="{FF2B5EF4-FFF2-40B4-BE49-F238E27FC236}">
                  <a16:creationId xmlns:a16="http://schemas.microsoft.com/office/drawing/2014/main" id="{A9AA2841-9898-410B-B554-A6303E91604E}"/>
                </a:ext>
              </a:extLst>
            </p:cNvPr>
            <p:cNvSpPr/>
            <p:nvPr/>
          </p:nvSpPr>
          <p:spPr>
            <a:xfrm>
              <a:off x="10833388" y="5804773"/>
              <a:ext cx="194681" cy="174739"/>
            </a:xfrm>
            <a:custGeom>
              <a:avLst/>
              <a:gdLst/>
              <a:ahLst/>
              <a:cxnLst>
                <a:cxn ang="0">
                  <a:pos x="wd2" y="hd2"/>
                </a:cxn>
                <a:cxn ang="5400000">
                  <a:pos x="wd2" y="hd2"/>
                </a:cxn>
                <a:cxn ang="10800000">
                  <a:pos x="wd2" y="hd2"/>
                </a:cxn>
                <a:cxn ang="16200000">
                  <a:pos x="wd2" y="hd2"/>
                </a:cxn>
              </a:cxnLst>
              <a:rect l="0" t="0" r="r" b="b"/>
              <a:pathLst>
                <a:path w="21600" h="19872" extrusionOk="0">
                  <a:moveTo>
                    <a:pt x="21600" y="14040"/>
                  </a:moveTo>
                  <a:lnTo>
                    <a:pt x="20020" y="0"/>
                  </a:lnTo>
                  <a:lnTo>
                    <a:pt x="2634" y="1080"/>
                  </a:lnTo>
                  <a:lnTo>
                    <a:pt x="0" y="17280"/>
                  </a:lnTo>
                  <a:cubicBezTo>
                    <a:pt x="6322" y="21600"/>
                    <a:pt x="14751" y="20520"/>
                    <a:pt x="21600" y="14040"/>
                  </a:cubicBezTo>
                  <a:close/>
                </a:path>
              </a:pathLst>
            </a:custGeom>
            <a:solidFill>
              <a:srgbClr val="D49977"/>
            </a:solidFill>
            <a:ln w="12700">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29" name="Shape">
              <a:extLst>
                <a:ext uri="{FF2B5EF4-FFF2-40B4-BE49-F238E27FC236}">
                  <a16:creationId xmlns:a16="http://schemas.microsoft.com/office/drawing/2014/main" id="{95E076B7-0EC8-410D-AA1F-2483F7AA9A67}"/>
                </a:ext>
              </a:extLst>
            </p:cNvPr>
            <p:cNvSpPr/>
            <p:nvPr/>
          </p:nvSpPr>
          <p:spPr>
            <a:xfrm>
              <a:off x="10643453" y="5472390"/>
              <a:ext cx="284900" cy="28490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920" y="21600"/>
                    <a:pt x="21600" y="16560"/>
                    <a:pt x="21600" y="10800"/>
                  </a:cubicBezTo>
                  <a:cubicBezTo>
                    <a:pt x="21600" y="4680"/>
                    <a:pt x="16560" y="0"/>
                    <a:pt x="10800" y="0"/>
                  </a:cubicBezTo>
                  <a:cubicBezTo>
                    <a:pt x="5040" y="0"/>
                    <a:pt x="0" y="5040"/>
                    <a:pt x="0" y="10800"/>
                  </a:cubicBezTo>
                  <a:cubicBezTo>
                    <a:pt x="0" y="16920"/>
                    <a:pt x="4680" y="21600"/>
                    <a:pt x="10800" y="21600"/>
                  </a:cubicBezTo>
                  <a:close/>
                </a:path>
              </a:pathLst>
            </a:custGeom>
            <a:solidFill>
              <a:srgbClr val="F6BB3C"/>
            </a:solidFill>
            <a:ln w="12700">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30" name="Shape">
              <a:extLst>
                <a:ext uri="{FF2B5EF4-FFF2-40B4-BE49-F238E27FC236}">
                  <a16:creationId xmlns:a16="http://schemas.microsoft.com/office/drawing/2014/main" id="{5CA4DDCE-4E13-41B4-937F-CFB5A362A7FC}"/>
                </a:ext>
              </a:extLst>
            </p:cNvPr>
            <p:cNvSpPr/>
            <p:nvPr/>
          </p:nvSpPr>
          <p:spPr>
            <a:xfrm>
              <a:off x="10690934" y="5519872"/>
              <a:ext cx="389819" cy="447260"/>
            </a:xfrm>
            <a:custGeom>
              <a:avLst/>
              <a:gdLst/>
              <a:ahLst/>
              <a:cxnLst>
                <a:cxn ang="0">
                  <a:pos x="wd2" y="hd2"/>
                </a:cxn>
                <a:cxn ang="5400000">
                  <a:pos x="wd2" y="hd2"/>
                </a:cxn>
                <a:cxn ang="10800000">
                  <a:pos x="wd2" y="hd2"/>
                </a:cxn>
                <a:cxn ang="16200000">
                  <a:pos x="wd2" y="hd2"/>
                </a:cxn>
              </a:cxnLst>
              <a:rect l="0" t="0" r="r" b="b"/>
              <a:pathLst>
                <a:path w="15555" h="15297" extrusionOk="0">
                  <a:moveTo>
                    <a:pt x="1333" y="0"/>
                  </a:moveTo>
                  <a:cubicBezTo>
                    <a:pt x="-5488" y="21600"/>
                    <a:pt x="16112" y="19002"/>
                    <a:pt x="15544" y="487"/>
                  </a:cubicBezTo>
                  <a:lnTo>
                    <a:pt x="1333" y="0"/>
                  </a:lnTo>
                  <a:close/>
                </a:path>
              </a:pathLst>
            </a:custGeom>
            <a:solidFill>
              <a:srgbClr val="FACDB7"/>
            </a:solidFill>
            <a:ln w="12700">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31" name="Shape">
              <a:extLst>
                <a:ext uri="{FF2B5EF4-FFF2-40B4-BE49-F238E27FC236}">
                  <a16:creationId xmlns:a16="http://schemas.microsoft.com/office/drawing/2014/main" id="{9D423029-0012-40AB-9F0E-408F0BF91248}"/>
                </a:ext>
              </a:extLst>
            </p:cNvPr>
            <p:cNvSpPr/>
            <p:nvPr/>
          </p:nvSpPr>
          <p:spPr>
            <a:xfrm>
              <a:off x="10738422" y="5329940"/>
              <a:ext cx="417857" cy="417857"/>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691" y="21600"/>
                    <a:pt x="21600" y="16691"/>
                    <a:pt x="21600" y="10800"/>
                  </a:cubicBezTo>
                  <a:cubicBezTo>
                    <a:pt x="21600" y="4909"/>
                    <a:pt x="16691" y="0"/>
                    <a:pt x="10800" y="0"/>
                  </a:cubicBezTo>
                  <a:cubicBezTo>
                    <a:pt x="4909" y="0"/>
                    <a:pt x="0" y="4909"/>
                    <a:pt x="0" y="10800"/>
                  </a:cubicBezTo>
                  <a:cubicBezTo>
                    <a:pt x="245" y="16691"/>
                    <a:pt x="4909" y="21600"/>
                    <a:pt x="10800" y="21600"/>
                  </a:cubicBezTo>
                  <a:close/>
                </a:path>
              </a:pathLst>
            </a:custGeom>
            <a:solidFill>
              <a:srgbClr val="F6BB3C"/>
            </a:solidFill>
            <a:ln w="12700">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32" name="Shape">
              <a:extLst>
                <a:ext uri="{FF2B5EF4-FFF2-40B4-BE49-F238E27FC236}">
                  <a16:creationId xmlns:a16="http://schemas.microsoft.com/office/drawing/2014/main" id="{16C7D899-A128-46E1-BA03-C5629A8D2176}"/>
                </a:ext>
              </a:extLst>
            </p:cNvPr>
            <p:cNvSpPr/>
            <p:nvPr/>
          </p:nvSpPr>
          <p:spPr>
            <a:xfrm>
              <a:off x="10928354" y="5567356"/>
              <a:ext cx="379867" cy="379867"/>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740" y="21600"/>
                    <a:pt x="21600" y="16740"/>
                    <a:pt x="21600" y="10800"/>
                  </a:cubicBezTo>
                  <a:cubicBezTo>
                    <a:pt x="21600" y="4860"/>
                    <a:pt x="16740" y="0"/>
                    <a:pt x="10800" y="0"/>
                  </a:cubicBezTo>
                  <a:cubicBezTo>
                    <a:pt x="4860" y="0"/>
                    <a:pt x="0" y="4860"/>
                    <a:pt x="0" y="10800"/>
                  </a:cubicBezTo>
                  <a:cubicBezTo>
                    <a:pt x="0" y="16740"/>
                    <a:pt x="4860" y="21600"/>
                    <a:pt x="10800" y="21600"/>
                  </a:cubicBezTo>
                  <a:close/>
                </a:path>
              </a:pathLst>
            </a:custGeom>
            <a:solidFill>
              <a:srgbClr val="F6BB3C"/>
            </a:solidFill>
            <a:ln w="12700">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33" name="Shape">
              <a:extLst>
                <a:ext uri="{FF2B5EF4-FFF2-40B4-BE49-F238E27FC236}">
                  <a16:creationId xmlns:a16="http://schemas.microsoft.com/office/drawing/2014/main" id="{9372C127-FF47-437A-9C55-6B3081542126}"/>
                </a:ext>
              </a:extLst>
            </p:cNvPr>
            <p:cNvSpPr/>
            <p:nvPr/>
          </p:nvSpPr>
          <p:spPr>
            <a:xfrm>
              <a:off x="5467769" y="3573053"/>
              <a:ext cx="360877" cy="360877"/>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32" y="21600"/>
                    <a:pt x="0" y="16768"/>
                    <a:pt x="0" y="10800"/>
                  </a:cubicBezTo>
                  <a:cubicBezTo>
                    <a:pt x="0" y="4832"/>
                    <a:pt x="4832" y="0"/>
                    <a:pt x="10800" y="0"/>
                  </a:cubicBezTo>
                  <a:cubicBezTo>
                    <a:pt x="16768" y="0"/>
                    <a:pt x="21600" y="4832"/>
                    <a:pt x="21600" y="10800"/>
                  </a:cubicBezTo>
                  <a:cubicBezTo>
                    <a:pt x="21600" y="16484"/>
                    <a:pt x="16768" y="21600"/>
                    <a:pt x="10800" y="21600"/>
                  </a:cubicBezTo>
                  <a:close/>
                </a:path>
              </a:pathLst>
            </a:custGeom>
            <a:solidFill>
              <a:srgbClr val="004357"/>
            </a:solidFill>
            <a:ln w="12700">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34" name="Shape">
              <a:extLst>
                <a:ext uri="{FF2B5EF4-FFF2-40B4-BE49-F238E27FC236}">
                  <a16:creationId xmlns:a16="http://schemas.microsoft.com/office/drawing/2014/main" id="{C911E08E-B62B-4887-99A5-10F780812F53}"/>
                </a:ext>
              </a:extLst>
            </p:cNvPr>
            <p:cNvSpPr/>
            <p:nvPr/>
          </p:nvSpPr>
          <p:spPr>
            <a:xfrm>
              <a:off x="5420289" y="3668019"/>
              <a:ext cx="978160" cy="114910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922" y="13745"/>
                  </a:lnTo>
                  <a:cubicBezTo>
                    <a:pt x="18979" y="9104"/>
                    <a:pt x="16252" y="5355"/>
                    <a:pt x="11849" y="2499"/>
                  </a:cubicBezTo>
                  <a:lnTo>
                    <a:pt x="8074" y="0"/>
                  </a:lnTo>
                  <a:lnTo>
                    <a:pt x="5243" y="2231"/>
                  </a:lnTo>
                  <a:cubicBezTo>
                    <a:pt x="1783" y="4998"/>
                    <a:pt x="0" y="8479"/>
                    <a:pt x="0" y="12585"/>
                  </a:cubicBezTo>
                  <a:lnTo>
                    <a:pt x="105" y="21511"/>
                  </a:lnTo>
                  <a:lnTo>
                    <a:pt x="21600" y="21511"/>
                  </a:lnTo>
                  <a:close/>
                </a:path>
              </a:pathLst>
            </a:custGeom>
            <a:solidFill>
              <a:srgbClr val="6EA9A1"/>
            </a:solidFill>
            <a:ln w="12700">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35" name="Shape">
              <a:extLst>
                <a:ext uri="{FF2B5EF4-FFF2-40B4-BE49-F238E27FC236}">
                  <a16:creationId xmlns:a16="http://schemas.microsoft.com/office/drawing/2014/main" id="{C4293083-D02A-4E38-9371-692EA13B7941}"/>
                </a:ext>
              </a:extLst>
            </p:cNvPr>
            <p:cNvSpPr/>
            <p:nvPr/>
          </p:nvSpPr>
          <p:spPr>
            <a:xfrm>
              <a:off x="5657706" y="3573055"/>
              <a:ext cx="208931" cy="337136"/>
            </a:xfrm>
            <a:custGeom>
              <a:avLst/>
              <a:gdLst/>
              <a:ahLst/>
              <a:cxnLst>
                <a:cxn ang="0">
                  <a:pos x="wd2" y="hd2"/>
                </a:cxn>
                <a:cxn ang="5400000">
                  <a:pos x="wd2" y="hd2"/>
                </a:cxn>
                <a:cxn ang="10800000">
                  <a:pos x="wd2" y="hd2"/>
                </a:cxn>
                <a:cxn ang="16200000">
                  <a:pos x="wd2" y="hd2"/>
                </a:cxn>
              </a:cxnLst>
              <a:rect l="0" t="0" r="r" b="b"/>
              <a:pathLst>
                <a:path w="21600" h="21600" extrusionOk="0">
                  <a:moveTo>
                    <a:pt x="21600" y="12777"/>
                  </a:moveTo>
                  <a:lnTo>
                    <a:pt x="18164" y="21600"/>
                  </a:lnTo>
                  <a:lnTo>
                    <a:pt x="0" y="13386"/>
                  </a:lnTo>
                  <a:lnTo>
                    <a:pt x="2455" y="0"/>
                  </a:lnTo>
                  <a:lnTo>
                    <a:pt x="18164" y="608"/>
                  </a:lnTo>
                  <a:close/>
                </a:path>
              </a:pathLst>
            </a:custGeom>
            <a:solidFill>
              <a:srgbClr val="AA6022"/>
            </a:solidFill>
            <a:ln w="12700">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36" name="Shape">
              <a:extLst>
                <a:ext uri="{FF2B5EF4-FFF2-40B4-BE49-F238E27FC236}">
                  <a16:creationId xmlns:a16="http://schemas.microsoft.com/office/drawing/2014/main" id="{24A24237-22BF-4073-9205-22AC640E3F65}"/>
                </a:ext>
              </a:extLst>
            </p:cNvPr>
            <p:cNvSpPr/>
            <p:nvPr/>
          </p:nvSpPr>
          <p:spPr>
            <a:xfrm>
              <a:off x="5705190" y="3573053"/>
              <a:ext cx="194681" cy="174743"/>
            </a:xfrm>
            <a:custGeom>
              <a:avLst/>
              <a:gdLst/>
              <a:ahLst/>
              <a:cxnLst>
                <a:cxn ang="0">
                  <a:pos x="wd2" y="hd2"/>
                </a:cxn>
                <a:cxn ang="5400000">
                  <a:pos x="wd2" y="hd2"/>
                </a:cxn>
                <a:cxn ang="10800000">
                  <a:pos x="wd2" y="hd2"/>
                </a:cxn>
                <a:cxn ang="16200000">
                  <a:pos x="wd2" y="hd2"/>
                </a:cxn>
              </a:cxnLst>
              <a:rect l="0" t="0" r="r" b="b"/>
              <a:pathLst>
                <a:path w="21600" h="19872" extrusionOk="0">
                  <a:moveTo>
                    <a:pt x="0" y="14040"/>
                  </a:moveTo>
                  <a:lnTo>
                    <a:pt x="1580" y="0"/>
                  </a:lnTo>
                  <a:lnTo>
                    <a:pt x="18966" y="1080"/>
                  </a:lnTo>
                  <a:lnTo>
                    <a:pt x="21600" y="17280"/>
                  </a:lnTo>
                  <a:cubicBezTo>
                    <a:pt x="15278" y="21600"/>
                    <a:pt x="7376" y="20520"/>
                    <a:pt x="0" y="14040"/>
                  </a:cubicBezTo>
                  <a:close/>
                </a:path>
              </a:pathLst>
            </a:custGeom>
            <a:solidFill>
              <a:srgbClr val="AA6022"/>
            </a:solidFill>
            <a:ln w="12700">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37" name="Triangle">
              <a:extLst>
                <a:ext uri="{FF2B5EF4-FFF2-40B4-BE49-F238E27FC236}">
                  <a16:creationId xmlns:a16="http://schemas.microsoft.com/office/drawing/2014/main" id="{F3684625-1A57-45E0-AA22-62BA399AA223}"/>
                </a:ext>
              </a:extLst>
            </p:cNvPr>
            <p:cNvSpPr/>
            <p:nvPr/>
          </p:nvSpPr>
          <p:spPr>
            <a:xfrm>
              <a:off x="5610219" y="4522720"/>
              <a:ext cx="80729" cy="33238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812" y="0"/>
                  </a:lnTo>
                  <a:lnTo>
                    <a:pt x="21600" y="21600"/>
                  </a:lnTo>
                  <a:close/>
                </a:path>
              </a:pathLst>
            </a:custGeom>
            <a:solidFill>
              <a:srgbClr val="F6BB3C"/>
            </a:solidFill>
            <a:ln w="12700">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38" name="Shape">
              <a:extLst>
                <a:ext uri="{FF2B5EF4-FFF2-40B4-BE49-F238E27FC236}">
                  <a16:creationId xmlns:a16="http://schemas.microsoft.com/office/drawing/2014/main" id="{B47626B5-4D7F-41B8-8B25-19FDC6B4E701}"/>
                </a:ext>
              </a:extLst>
            </p:cNvPr>
            <p:cNvSpPr/>
            <p:nvPr/>
          </p:nvSpPr>
          <p:spPr>
            <a:xfrm>
              <a:off x="5800156" y="3193189"/>
              <a:ext cx="285143" cy="284900"/>
            </a:xfrm>
            <a:custGeom>
              <a:avLst/>
              <a:gdLst/>
              <a:ahLst/>
              <a:cxnLst>
                <a:cxn ang="0">
                  <a:pos x="wd2" y="hd2"/>
                </a:cxn>
                <a:cxn ang="5400000">
                  <a:pos x="wd2" y="hd2"/>
                </a:cxn>
                <a:cxn ang="10800000">
                  <a:pos x="wd2" y="hd2"/>
                </a:cxn>
                <a:cxn ang="16200000">
                  <a:pos x="wd2" y="hd2"/>
                </a:cxn>
              </a:cxnLst>
              <a:rect l="0" t="0" r="r" b="b"/>
              <a:pathLst>
                <a:path w="21264" h="21600" extrusionOk="0">
                  <a:moveTo>
                    <a:pt x="10623" y="21600"/>
                  </a:moveTo>
                  <a:cubicBezTo>
                    <a:pt x="4603" y="21600"/>
                    <a:pt x="0" y="16560"/>
                    <a:pt x="0" y="10800"/>
                  </a:cubicBezTo>
                  <a:cubicBezTo>
                    <a:pt x="0" y="4680"/>
                    <a:pt x="4957" y="0"/>
                    <a:pt x="10623" y="0"/>
                  </a:cubicBezTo>
                  <a:cubicBezTo>
                    <a:pt x="16643" y="0"/>
                    <a:pt x="21246" y="5040"/>
                    <a:pt x="21246" y="10800"/>
                  </a:cubicBezTo>
                  <a:cubicBezTo>
                    <a:pt x="21600" y="16560"/>
                    <a:pt x="16643" y="21600"/>
                    <a:pt x="10623" y="21600"/>
                  </a:cubicBezTo>
                  <a:close/>
                </a:path>
              </a:pathLst>
            </a:custGeom>
            <a:solidFill>
              <a:srgbClr val="004357"/>
            </a:solidFill>
            <a:ln w="12700">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39" name="Shape">
              <a:extLst>
                <a:ext uri="{FF2B5EF4-FFF2-40B4-BE49-F238E27FC236}">
                  <a16:creationId xmlns:a16="http://schemas.microsoft.com/office/drawing/2014/main" id="{FC2F9FFC-CAD6-4F2D-BDE5-1AABF8B45EF4}"/>
                </a:ext>
              </a:extLst>
            </p:cNvPr>
            <p:cNvSpPr/>
            <p:nvPr/>
          </p:nvSpPr>
          <p:spPr>
            <a:xfrm>
              <a:off x="5610221" y="3299218"/>
              <a:ext cx="389816" cy="447260"/>
            </a:xfrm>
            <a:custGeom>
              <a:avLst/>
              <a:gdLst/>
              <a:ahLst/>
              <a:cxnLst>
                <a:cxn ang="0">
                  <a:pos x="wd2" y="hd2"/>
                </a:cxn>
                <a:cxn ang="5400000">
                  <a:pos x="wd2" y="hd2"/>
                </a:cxn>
                <a:cxn ang="10800000">
                  <a:pos x="wd2" y="hd2"/>
                </a:cxn>
                <a:cxn ang="16200000">
                  <a:pos x="wd2" y="hd2"/>
                </a:cxn>
              </a:cxnLst>
              <a:rect l="0" t="0" r="r" b="b"/>
              <a:pathLst>
                <a:path w="15555" h="15297" extrusionOk="0">
                  <a:moveTo>
                    <a:pt x="14222" y="0"/>
                  </a:moveTo>
                  <a:cubicBezTo>
                    <a:pt x="21043" y="21600"/>
                    <a:pt x="-557" y="19002"/>
                    <a:pt x="11" y="487"/>
                  </a:cubicBezTo>
                  <a:lnTo>
                    <a:pt x="14222" y="0"/>
                  </a:lnTo>
                  <a:close/>
                </a:path>
              </a:pathLst>
            </a:custGeom>
            <a:solidFill>
              <a:srgbClr val="AA6022"/>
            </a:solidFill>
            <a:ln w="12700">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40" name="Shape">
              <a:extLst>
                <a:ext uri="{FF2B5EF4-FFF2-40B4-BE49-F238E27FC236}">
                  <a16:creationId xmlns:a16="http://schemas.microsoft.com/office/drawing/2014/main" id="{EB6B3CE4-5176-4B04-8FE7-02260A36025F}"/>
                </a:ext>
              </a:extLst>
            </p:cNvPr>
            <p:cNvSpPr/>
            <p:nvPr/>
          </p:nvSpPr>
          <p:spPr>
            <a:xfrm>
              <a:off x="5575326" y="3066910"/>
              <a:ext cx="417857" cy="417857"/>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909" y="21600"/>
                    <a:pt x="0" y="16691"/>
                    <a:pt x="0" y="10800"/>
                  </a:cubicBezTo>
                  <a:cubicBezTo>
                    <a:pt x="0" y="4909"/>
                    <a:pt x="4909" y="0"/>
                    <a:pt x="10800" y="0"/>
                  </a:cubicBezTo>
                  <a:cubicBezTo>
                    <a:pt x="16691" y="0"/>
                    <a:pt x="21600" y="4909"/>
                    <a:pt x="21600" y="10800"/>
                  </a:cubicBezTo>
                  <a:cubicBezTo>
                    <a:pt x="21600" y="16691"/>
                    <a:pt x="16691" y="21600"/>
                    <a:pt x="10800" y="21600"/>
                  </a:cubicBezTo>
                  <a:close/>
                </a:path>
              </a:pathLst>
            </a:custGeom>
            <a:solidFill>
              <a:srgbClr val="004357"/>
            </a:solidFill>
            <a:ln w="12700">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41" name="Shape">
              <a:extLst>
                <a:ext uri="{FF2B5EF4-FFF2-40B4-BE49-F238E27FC236}">
                  <a16:creationId xmlns:a16="http://schemas.microsoft.com/office/drawing/2014/main" id="{0B5B2EF8-974F-4FA8-B824-27E34E7D6EB4}"/>
                </a:ext>
              </a:extLst>
            </p:cNvPr>
            <p:cNvSpPr/>
            <p:nvPr/>
          </p:nvSpPr>
          <p:spPr>
            <a:xfrm>
              <a:off x="5420289" y="3335641"/>
              <a:ext cx="379867" cy="379867"/>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path>
              </a:pathLst>
            </a:custGeom>
            <a:solidFill>
              <a:srgbClr val="004357"/>
            </a:solidFill>
            <a:ln w="12700">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42" name="Shape">
              <a:extLst>
                <a:ext uri="{FF2B5EF4-FFF2-40B4-BE49-F238E27FC236}">
                  <a16:creationId xmlns:a16="http://schemas.microsoft.com/office/drawing/2014/main" id="{FC443609-F1D8-4F68-92CC-AFB651566943}"/>
                </a:ext>
              </a:extLst>
            </p:cNvPr>
            <p:cNvSpPr/>
            <p:nvPr/>
          </p:nvSpPr>
          <p:spPr>
            <a:xfrm>
              <a:off x="8173073" y="4803235"/>
              <a:ext cx="2415039" cy="1981205"/>
            </a:xfrm>
            <a:custGeom>
              <a:avLst/>
              <a:gdLst/>
              <a:ahLst/>
              <a:cxnLst>
                <a:cxn ang="0">
                  <a:pos x="wd2" y="hd2"/>
                </a:cxn>
                <a:cxn ang="5400000">
                  <a:pos x="wd2" y="hd2"/>
                </a:cxn>
                <a:cxn ang="10800000">
                  <a:pos x="wd2" y="hd2"/>
                </a:cxn>
                <a:cxn ang="16200000">
                  <a:pos x="wd2" y="hd2"/>
                </a:cxn>
              </a:cxnLst>
              <a:rect l="0" t="0" r="r" b="b"/>
              <a:pathLst>
                <a:path w="20491" h="19234" extrusionOk="0">
                  <a:moveTo>
                    <a:pt x="14688" y="2515"/>
                  </a:moveTo>
                  <a:cubicBezTo>
                    <a:pt x="11338" y="-882"/>
                    <a:pt x="5938" y="-829"/>
                    <a:pt x="2638" y="2621"/>
                  </a:cubicBezTo>
                  <a:cubicBezTo>
                    <a:pt x="-862" y="6230"/>
                    <a:pt x="-862" y="12120"/>
                    <a:pt x="2538" y="15782"/>
                  </a:cubicBezTo>
                  <a:cubicBezTo>
                    <a:pt x="2588" y="15835"/>
                    <a:pt x="2638" y="15889"/>
                    <a:pt x="2688" y="15942"/>
                  </a:cubicBezTo>
                  <a:cubicBezTo>
                    <a:pt x="7388" y="20718"/>
                    <a:pt x="15238" y="20240"/>
                    <a:pt x="20338" y="14880"/>
                  </a:cubicBezTo>
                  <a:cubicBezTo>
                    <a:pt x="20338" y="14880"/>
                    <a:pt x="20338" y="14880"/>
                    <a:pt x="20338" y="14880"/>
                  </a:cubicBezTo>
                  <a:cubicBezTo>
                    <a:pt x="20738" y="14456"/>
                    <a:pt x="20288" y="13766"/>
                    <a:pt x="19738" y="13978"/>
                  </a:cubicBezTo>
                  <a:cubicBezTo>
                    <a:pt x="19688" y="13978"/>
                    <a:pt x="19688" y="13978"/>
                    <a:pt x="19638" y="14031"/>
                  </a:cubicBezTo>
                  <a:cubicBezTo>
                    <a:pt x="18188" y="14668"/>
                    <a:pt x="16638" y="13235"/>
                    <a:pt x="17038" y="11590"/>
                  </a:cubicBezTo>
                  <a:cubicBezTo>
                    <a:pt x="17888" y="8459"/>
                    <a:pt x="17088" y="4956"/>
                    <a:pt x="14688" y="2515"/>
                  </a:cubicBezTo>
                  <a:close/>
                </a:path>
              </a:pathLst>
            </a:custGeom>
            <a:solidFill>
              <a:srgbClr val="95C6B0"/>
            </a:solidFill>
            <a:ln w="12700">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43" name="Shape">
              <a:extLst>
                <a:ext uri="{FF2B5EF4-FFF2-40B4-BE49-F238E27FC236}">
                  <a16:creationId xmlns:a16="http://schemas.microsoft.com/office/drawing/2014/main" id="{E1551686-3A48-4584-BE39-AE23B10955BC}"/>
                </a:ext>
              </a:extLst>
            </p:cNvPr>
            <p:cNvSpPr/>
            <p:nvPr/>
          </p:nvSpPr>
          <p:spPr>
            <a:xfrm>
              <a:off x="6179669" y="4819887"/>
              <a:ext cx="2415044" cy="1981205"/>
            </a:xfrm>
            <a:custGeom>
              <a:avLst/>
              <a:gdLst/>
              <a:ahLst/>
              <a:cxnLst>
                <a:cxn ang="0">
                  <a:pos x="wd2" y="hd2"/>
                </a:cxn>
                <a:cxn ang="5400000">
                  <a:pos x="wd2" y="hd2"/>
                </a:cxn>
                <a:cxn ang="10800000">
                  <a:pos x="wd2" y="hd2"/>
                </a:cxn>
                <a:cxn ang="16200000">
                  <a:pos x="wd2" y="hd2"/>
                </a:cxn>
              </a:cxnLst>
              <a:rect l="0" t="0" r="r" b="b"/>
              <a:pathLst>
                <a:path w="20491" h="19234" extrusionOk="0">
                  <a:moveTo>
                    <a:pt x="5803" y="2515"/>
                  </a:moveTo>
                  <a:cubicBezTo>
                    <a:pt x="9153" y="-882"/>
                    <a:pt x="14553" y="-829"/>
                    <a:pt x="17853" y="2621"/>
                  </a:cubicBezTo>
                  <a:cubicBezTo>
                    <a:pt x="21353" y="6230"/>
                    <a:pt x="21353" y="12120"/>
                    <a:pt x="17953" y="15782"/>
                  </a:cubicBezTo>
                  <a:cubicBezTo>
                    <a:pt x="17903" y="15835"/>
                    <a:pt x="17853" y="15889"/>
                    <a:pt x="17803" y="15942"/>
                  </a:cubicBezTo>
                  <a:cubicBezTo>
                    <a:pt x="13103" y="20718"/>
                    <a:pt x="5253" y="20240"/>
                    <a:pt x="153" y="14880"/>
                  </a:cubicBezTo>
                  <a:cubicBezTo>
                    <a:pt x="153" y="14880"/>
                    <a:pt x="153" y="14880"/>
                    <a:pt x="153" y="14880"/>
                  </a:cubicBezTo>
                  <a:cubicBezTo>
                    <a:pt x="-247" y="14456"/>
                    <a:pt x="203" y="13766"/>
                    <a:pt x="753" y="13978"/>
                  </a:cubicBezTo>
                  <a:cubicBezTo>
                    <a:pt x="803" y="13978"/>
                    <a:pt x="803" y="13978"/>
                    <a:pt x="853" y="14031"/>
                  </a:cubicBezTo>
                  <a:cubicBezTo>
                    <a:pt x="2303" y="14668"/>
                    <a:pt x="3853" y="13235"/>
                    <a:pt x="3453" y="11590"/>
                  </a:cubicBezTo>
                  <a:cubicBezTo>
                    <a:pt x="2603" y="8459"/>
                    <a:pt x="3403" y="4956"/>
                    <a:pt x="5803" y="2515"/>
                  </a:cubicBezTo>
                  <a:close/>
                </a:path>
              </a:pathLst>
            </a:custGeom>
            <a:solidFill>
              <a:srgbClr val="3164C1"/>
            </a:solidFill>
            <a:ln w="24904" cap="flat">
              <a:noFill/>
              <a:prstDash val="solid"/>
              <a:miter/>
            </a:ln>
          </p:spPr>
          <p:txBody>
            <a:bodyPr lIns="28575" tIns="28575" rIns="28575" bIns="28575" anchor="ctr"/>
            <a:lstStyle/>
            <a:p>
              <a:pPr>
                <a:defRPr sz="3000">
                  <a:solidFill>
                    <a:srgbClr val="FFFFFF"/>
                  </a:solidFill>
                </a:defRPr>
              </a:pPr>
              <a:endParaRPr sz="2250">
                <a:latin typeface="Work Sans" pitchFamily="2" charset="77"/>
              </a:endParaRPr>
            </a:p>
          </p:txBody>
        </p:sp>
        <p:sp>
          <p:nvSpPr>
            <p:cNvPr id="44" name="Shape">
              <a:extLst>
                <a:ext uri="{FF2B5EF4-FFF2-40B4-BE49-F238E27FC236}">
                  <a16:creationId xmlns:a16="http://schemas.microsoft.com/office/drawing/2014/main" id="{8F407381-69A8-4133-BAF1-B30083A79CA7}"/>
                </a:ext>
              </a:extLst>
            </p:cNvPr>
            <p:cNvSpPr/>
            <p:nvPr/>
          </p:nvSpPr>
          <p:spPr>
            <a:xfrm>
              <a:off x="8183313" y="3052040"/>
              <a:ext cx="2415039" cy="1981205"/>
            </a:xfrm>
            <a:custGeom>
              <a:avLst/>
              <a:gdLst/>
              <a:ahLst/>
              <a:cxnLst>
                <a:cxn ang="0">
                  <a:pos x="wd2" y="hd2"/>
                </a:cxn>
                <a:cxn ang="5400000">
                  <a:pos x="wd2" y="hd2"/>
                </a:cxn>
                <a:cxn ang="10800000">
                  <a:pos x="wd2" y="hd2"/>
                </a:cxn>
                <a:cxn ang="16200000">
                  <a:pos x="wd2" y="hd2"/>
                </a:cxn>
              </a:cxnLst>
              <a:rect l="0" t="0" r="r" b="b"/>
              <a:pathLst>
                <a:path w="20491" h="19234" extrusionOk="0">
                  <a:moveTo>
                    <a:pt x="14688" y="16719"/>
                  </a:moveTo>
                  <a:cubicBezTo>
                    <a:pt x="11338" y="20116"/>
                    <a:pt x="5938" y="20063"/>
                    <a:pt x="2638" y="16613"/>
                  </a:cubicBezTo>
                  <a:cubicBezTo>
                    <a:pt x="-862" y="13004"/>
                    <a:pt x="-862" y="7114"/>
                    <a:pt x="2538" y="3452"/>
                  </a:cubicBezTo>
                  <a:cubicBezTo>
                    <a:pt x="2588" y="3399"/>
                    <a:pt x="2638" y="3345"/>
                    <a:pt x="2688" y="3292"/>
                  </a:cubicBezTo>
                  <a:cubicBezTo>
                    <a:pt x="7388" y="-1484"/>
                    <a:pt x="15238" y="-1006"/>
                    <a:pt x="20338" y="4354"/>
                  </a:cubicBezTo>
                  <a:cubicBezTo>
                    <a:pt x="20338" y="4354"/>
                    <a:pt x="20338" y="4354"/>
                    <a:pt x="20338" y="4354"/>
                  </a:cubicBezTo>
                  <a:cubicBezTo>
                    <a:pt x="20738" y="4778"/>
                    <a:pt x="20288" y="5468"/>
                    <a:pt x="19738" y="5256"/>
                  </a:cubicBezTo>
                  <a:cubicBezTo>
                    <a:pt x="19688" y="5256"/>
                    <a:pt x="19688" y="5256"/>
                    <a:pt x="19638" y="5203"/>
                  </a:cubicBezTo>
                  <a:cubicBezTo>
                    <a:pt x="18188" y="4566"/>
                    <a:pt x="16638" y="5999"/>
                    <a:pt x="17038" y="7644"/>
                  </a:cubicBezTo>
                  <a:cubicBezTo>
                    <a:pt x="17888" y="10829"/>
                    <a:pt x="17088" y="14331"/>
                    <a:pt x="14688" y="16719"/>
                  </a:cubicBezTo>
                  <a:close/>
                </a:path>
              </a:pathLst>
            </a:custGeom>
            <a:solidFill>
              <a:srgbClr val="FCAB03"/>
            </a:solidFill>
            <a:ln w="24904" cap="flat">
              <a:noFill/>
              <a:prstDash val="solid"/>
              <a:miter/>
            </a:ln>
          </p:spPr>
          <p:txBody>
            <a:bodyPr lIns="28575" tIns="28575" rIns="28575" bIns="28575" anchor="ctr"/>
            <a:lstStyle/>
            <a:p>
              <a:endParaRPr sz="2250">
                <a:solidFill>
                  <a:srgbClr val="FFFFFF"/>
                </a:solidFill>
                <a:latin typeface="Work Sans" pitchFamily="2" charset="77"/>
              </a:endParaRPr>
            </a:p>
          </p:txBody>
        </p:sp>
        <p:sp>
          <p:nvSpPr>
            <p:cNvPr id="45" name="Shape">
              <a:extLst>
                <a:ext uri="{FF2B5EF4-FFF2-40B4-BE49-F238E27FC236}">
                  <a16:creationId xmlns:a16="http://schemas.microsoft.com/office/drawing/2014/main" id="{B19C51C1-4BFE-4BFA-AFA5-2E981A2DC835}"/>
                </a:ext>
              </a:extLst>
            </p:cNvPr>
            <p:cNvSpPr/>
            <p:nvPr/>
          </p:nvSpPr>
          <p:spPr>
            <a:xfrm>
              <a:off x="6179669" y="3052040"/>
              <a:ext cx="2415044" cy="1981205"/>
            </a:xfrm>
            <a:custGeom>
              <a:avLst/>
              <a:gdLst/>
              <a:ahLst/>
              <a:cxnLst>
                <a:cxn ang="0">
                  <a:pos x="wd2" y="hd2"/>
                </a:cxn>
                <a:cxn ang="5400000">
                  <a:pos x="wd2" y="hd2"/>
                </a:cxn>
                <a:cxn ang="10800000">
                  <a:pos x="wd2" y="hd2"/>
                </a:cxn>
                <a:cxn ang="16200000">
                  <a:pos x="wd2" y="hd2"/>
                </a:cxn>
              </a:cxnLst>
              <a:rect l="0" t="0" r="r" b="b"/>
              <a:pathLst>
                <a:path w="20491" h="19234" extrusionOk="0">
                  <a:moveTo>
                    <a:pt x="5803" y="16719"/>
                  </a:moveTo>
                  <a:cubicBezTo>
                    <a:pt x="9153" y="20116"/>
                    <a:pt x="14553" y="20063"/>
                    <a:pt x="17853" y="16613"/>
                  </a:cubicBezTo>
                  <a:cubicBezTo>
                    <a:pt x="21353" y="13004"/>
                    <a:pt x="21353" y="7114"/>
                    <a:pt x="17953" y="3452"/>
                  </a:cubicBezTo>
                  <a:cubicBezTo>
                    <a:pt x="17903" y="3399"/>
                    <a:pt x="17853" y="3345"/>
                    <a:pt x="17803" y="3292"/>
                  </a:cubicBezTo>
                  <a:cubicBezTo>
                    <a:pt x="13103" y="-1484"/>
                    <a:pt x="5253" y="-1006"/>
                    <a:pt x="153" y="4354"/>
                  </a:cubicBezTo>
                  <a:cubicBezTo>
                    <a:pt x="153" y="4354"/>
                    <a:pt x="153" y="4354"/>
                    <a:pt x="153" y="4354"/>
                  </a:cubicBezTo>
                  <a:cubicBezTo>
                    <a:pt x="-247" y="4778"/>
                    <a:pt x="203" y="5468"/>
                    <a:pt x="753" y="5256"/>
                  </a:cubicBezTo>
                  <a:cubicBezTo>
                    <a:pt x="803" y="5256"/>
                    <a:pt x="803" y="5256"/>
                    <a:pt x="853" y="5203"/>
                  </a:cubicBezTo>
                  <a:cubicBezTo>
                    <a:pt x="2303" y="4566"/>
                    <a:pt x="3853" y="5999"/>
                    <a:pt x="3453" y="7644"/>
                  </a:cubicBezTo>
                  <a:cubicBezTo>
                    <a:pt x="2603" y="10829"/>
                    <a:pt x="3403" y="14331"/>
                    <a:pt x="5803" y="16719"/>
                  </a:cubicBezTo>
                  <a:close/>
                </a:path>
              </a:pathLst>
            </a:custGeom>
            <a:solidFill>
              <a:srgbClr val="6EA9A1"/>
            </a:solidFill>
            <a:ln w="12700">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46" name="Shape">
              <a:extLst>
                <a:ext uri="{FF2B5EF4-FFF2-40B4-BE49-F238E27FC236}">
                  <a16:creationId xmlns:a16="http://schemas.microsoft.com/office/drawing/2014/main" id="{95DC643A-1283-4003-B8D3-6A43989662DC}"/>
                </a:ext>
              </a:extLst>
            </p:cNvPr>
            <p:cNvSpPr/>
            <p:nvPr/>
          </p:nvSpPr>
          <p:spPr>
            <a:xfrm>
              <a:off x="8183313" y="3872032"/>
              <a:ext cx="854493" cy="344401"/>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cubicBezTo>
                    <a:pt x="16386" y="0"/>
                    <a:pt x="15790" y="343"/>
                    <a:pt x="15195" y="1029"/>
                  </a:cubicBezTo>
                  <a:cubicBezTo>
                    <a:pt x="15195" y="1029"/>
                    <a:pt x="15046" y="1029"/>
                    <a:pt x="15046" y="1371"/>
                  </a:cubicBezTo>
                  <a:cubicBezTo>
                    <a:pt x="15046" y="1371"/>
                    <a:pt x="14897" y="1371"/>
                    <a:pt x="14897" y="1714"/>
                  </a:cubicBezTo>
                  <a:cubicBezTo>
                    <a:pt x="14897" y="1714"/>
                    <a:pt x="14748" y="1714"/>
                    <a:pt x="14748" y="2057"/>
                  </a:cubicBezTo>
                  <a:cubicBezTo>
                    <a:pt x="14748" y="2057"/>
                    <a:pt x="14599" y="2057"/>
                    <a:pt x="14599" y="2400"/>
                  </a:cubicBezTo>
                  <a:cubicBezTo>
                    <a:pt x="14301" y="2743"/>
                    <a:pt x="14003" y="3429"/>
                    <a:pt x="13705" y="4114"/>
                  </a:cubicBezTo>
                  <a:cubicBezTo>
                    <a:pt x="13705" y="4114"/>
                    <a:pt x="13705" y="4114"/>
                    <a:pt x="13705" y="4114"/>
                  </a:cubicBezTo>
                  <a:cubicBezTo>
                    <a:pt x="13705" y="4114"/>
                    <a:pt x="13556" y="4457"/>
                    <a:pt x="13556" y="4457"/>
                  </a:cubicBezTo>
                  <a:cubicBezTo>
                    <a:pt x="13258" y="5143"/>
                    <a:pt x="12513" y="6857"/>
                    <a:pt x="10725" y="6857"/>
                  </a:cubicBezTo>
                  <a:cubicBezTo>
                    <a:pt x="9087" y="6857"/>
                    <a:pt x="8342" y="5486"/>
                    <a:pt x="8044" y="4457"/>
                  </a:cubicBezTo>
                  <a:cubicBezTo>
                    <a:pt x="8044" y="4457"/>
                    <a:pt x="7895" y="4114"/>
                    <a:pt x="7895" y="4114"/>
                  </a:cubicBezTo>
                  <a:cubicBezTo>
                    <a:pt x="7001" y="1714"/>
                    <a:pt x="5810" y="343"/>
                    <a:pt x="4469" y="343"/>
                  </a:cubicBezTo>
                  <a:cubicBezTo>
                    <a:pt x="3724" y="343"/>
                    <a:pt x="3128" y="686"/>
                    <a:pt x="2532" y="1371"/>
                  </a:cubicBezTo>
                  <a:cubicBezTo>
                    <a:pt x="2532" y="1371"/>
                    <a:pt x="2383" y="1371"/>
                    <a:pt x="2383" y="1714"/>
                  </a:cubicBezTo>
                  <a:cubicBezTo>
                    <a:pt x="2383" y="1714"/>
                    <a:pt x="2234" y="1714"/>
                    <a:pt x="2234" y="2057"/>
                  </a:cubicBezTo>
                  <a:cubicBezTo>
                    <a:pt x="2234" y="2057"/>
                    <a:pt x="2086" y="2057"/>
                    <a:pt x="2086" y="2400"/>
                  </a:cubicBezTo>
                  <a:cubicBezTo>
                    <a:pt x="2086" y="2400"/>
                    <a:pt x="1937" y="2400"/>
                    <a:pt x="1937" y="2743"/>
                  </a:cubicBezTo>
                  <a:cubicBezTo>
                    <a:pt x="745" y="4800"/>
                    <a:pt x="0" y="7886"/>
                    <a:pt x="0" y="11314"/>
                  </a:cubicBezTo>
                  <a:cubicBezTo>
                    <a:pt x="0" y="16800"/>
                    <a:pt x="1937" y="21600"/>
                    <a:pt x="4469" y="21600"/>
                  </a:cubicBezTo>
                  <a:cubicBezTo>
                    <a:pt x="5214" y="21600"/>
                    <a:pt x="5810" y="21257"/>
                    <a:pt x="6405" y="20571"/>
                  </a:cubicBezTo>
                  <a:cubicBezTo>
                    <a:pt x="6405" y="20571"/>
                    <a:pt x="6554" y="20571"/>
                    <a:pt x="6554" y="20229"/>
                  </a:cubicBezTo>
                  <a:cubicBezTo>
                    <a:pt x="6554" y="20229"/>
                    <a:pt x="6703" y="20229"/>
                    <a:pt x="6703" y="19886"/>
                  </a:cubicBezTo>
                  <a:cubicBezTo>
                    <a:pt x="6703" y="19886"/>
                    <a:pt x="6852" y="19886"/>
                    <a:pt x="6852" y="19543"/>
                  </a:cubicBezTo>
                  <a:cubicBezTo>
                    <a:pt x="6852" y="19543"/>
                    <a:pt x="7001" y="19543"/>
                    <a:pt x="7001" y="19200"/>
                  </a:cubicBezTo>
                  <a:cubicBezTo>
                    <a:pt x="7299" y="18857"/>
                    <a:pt x="7597" y="18171"/>
                    <a:pt x="7895" y="17486"/>
                  </a:cubicBezTo>
                  <a:cubicBezTo>
                    <a:pt x="7895" y="17486"/>
                    <a:pt x="7895" y="17486"/>
                    <a:pt x="7895" y="17486"/>
                  </a:cubicBezTo>
                  <a:cubicBezTo>
                    <a:pt x="7895" y="17486"/>
                    <a:pt x="8044" y="17143"/>
                    <a:pt x="8044" y="17143"/>
                  </a:cubicBezTo>
                  <a:cubicBezTo>
                    <a:pt x="8342" y="16457"/>
                    <a:pt x="9087" y="14743"/>
                    <a:pt x="10875" y="14743"/>
                  </a:cubicBezTo>
                  <a:cubicBezTo>
                    <a:pt x="12513" y="14743"/>
                    <a:pt x="13258" y="16457"/>
                    <a:pt x="13556" y="17143"/>
                  </a:cubicBezTo>
                  <a:cubicBezTo>
                    <a:pt x="13556" y="17143"/>
                    <a:pt x="13705" y="17486"/>
                    <a:pt x="13705" y="17486"/>
                  </a:cubicBezTo>
                  <a:cubicBezTo>
                    <a:pt x="14599" y="19886"/>
                    <a:pt x="15790" y="21257"/>
                    <a:pt x="17131" y="21257"/>
                  </a:cubicBezTo>
                  <a:cubicBezTo>
                    <a:pt x="17876" y="21257"/>
                    <a:pt x="18472" y="20914"/>
                    <a:pt x="19068" y="20229"/>
                  </a:cubicBezTo>
                  <a:cubicBezTo>
                    <a:pt x="19068" y="20229"/>
                    <a:pt x="19217" y="20229"/>
                    <a:pt x="19217" y="19886"/>
                  </a:cubicBezTo>
                  <a:cubicBezTo>
                    <a:pt x="19217" y="19886"/>
                    <a:pt x="19366" y="19886"/>
                    <a:pt x="19366" y="19543"/>
                  </a:cubicBezTo>
                  <a:cubicBezTo>
                    <a:pt x="19366" y="19543"/>
                    <a:pt x="19514" y="19543"/>
                    <a:pt x="19514" y="19200"/>
                  </a:cubicBezTo>
                  <a:cubicBezTo>
                    <a:pt x="19514" y="19200"/>
                    <a:pt x="19663" y="19200"/>
                    <a:pt x="19663" y="18857"/>
                  </a:cubicBezTo>
                  <a:cubicBezTo>
                    <a:pt x="20855" y="16800"/>
                    <a:pt x="21600" y="13714"/>
                    <a:pt x="21600" y="10286"/>
                  </a:cubicBezTo>
                  <a:cubicBezTo>
                    <a:pt x="21600" y="4800"/>
                    <a:pt x="19663" y="0"/>
                    <a:pt x="17131" y="0"/>
                  </a:cubicBezTo>
                  <a:close/>
                </a:path>
              </a:pathLst>
            </a:custGeom>
            <a:solidFill>
              <a:srgbClr val="6EA9A1"/>
            </a:solidFill>
            <a:ln w="12700">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47" name="Shape">
              <a:extLst>
                <a:ext uri="{FF2B5EF4-FFF2-40B4-BE49-F238E27FC236}">
                  <a16:creationId xmlns:a16="http://schemas.microsoft.com/office/drawing/2014/main" id="{30A26838-5822-48BB-9412-E76BA8E69A26}"/>
                </a:ext>
              </a:extLst>
            </p:cNvPr>
            <p:cNvSpPr/>
            <p:nvPr/>
          </p:nvSpPr>
          <p:spPr>
            <a:xfrm>
              <a:off x="9156144" y="4459992"/>
              <a:ext cx="371267" cy="792658"/>
            </a:xfrm>
            <a:custGeom>
              <a:avLst/>
              <a:gdLst/>
              <a:ahLst/>
              <a:cxnLst>
                <a:cxn ang="0">
                  <a:pos x="wd2" y="hd2"/>
                </a:cxn>
                <a:cxn ang="5400000">
                  <a:pos x="wd2" y="hd2"/>
                </a:cxn>
                <a:cxn ang="10800000">
                  <a:pos x="wd2" y="hd2"/>
                </a:cxn>
                <a:cxn ang="16200000">
                  <a:pos x="wd2" y="hd2"/>
                </a:cxn>
              </a:cxnLst>
              <a:rect l="0" t="0" r="r" b="b"/>
              <a:pathLst>
                <a:path w="21600" h="21600" extrusionOk="0">
                  <a:moveTo>
                    <a:pt x="21600" y="17131"/>
                  </a:moveTo>
                  <a:cubicBezTo>
                    <a:pt x="21600" y="16386"/>
                    <a:pt x="21257" y="15790"/>
                    <a:pt x="20571" y="15195"/>
                  </a:cubicBezTo>
                  <a:cubicBezTo>
                    <a:pt x="20571" y="15195"/>
                    <a:pt x="20571" y="15046"/>
                    <a:pt x="20229" y="15046"/>
                  </a:cubicBezTo>
                  <a:cubicBezTo>
                    <a:pt x="20229" y="15046"/>
                    <a:pt x="20229" y="14897"/>
                    <a:pt x="19886" y="14897"/>
                  </a:cubicBezTo>
                  <a:cubicBezTo>
                    <a:pt x="19886" y="14897"/>
                    <a:pt x="19886" y="14748"/>
                    <a:pt x="19543" y="14748"/>
                  </a:cubicBezTo>
                  <a:cubicBezTo>
                    <a:pt x="19543" y="14748"/>
                    <a:pt x="19543" y="14599"/>
                    <a:pt x="19200" y="14599"/>
                  </a:cubicBezTo>
                  <a:cubicBezTo>
                    <a:pt x="18857" y="14301"/>
                    <a:pt x="18171" y="14003"/>
                    <a:pt x="17486" y="13705"/>
                  </a:cubicBezTo>
                  <a:cubicBezTo>
                    <a:pt x="17486" y="13705"/>
                    <a:pt x="17486" y="13705"/>
                    <a:pt x="17486" y="13705"/>
                  </a:cubicBezTo>
                  <a:cubicBezTo>
                    <a:pt x="17486" y="13705"/>
                    <a:pt x="17143" y="13556"/>
                    <a:pt x="17143" y="13556"/>
                  </a:cubicBezTo>
                  <a:cubicBezTo>
                    <a:pt x="16457" y="13258"/>
                    <a:pt x="14743" y="12513"/>
                    <a:pt x="14743" y="10725"/>
                  </a:cubicBezTo>
                  <a:cubicBezTo>
                    <a:pt x="14743" y="9087"/>
                    <a:pt x="16114" y="8342"/>
                    <a:pt x="17143" y="8044"/>
                  </a:cubicBezTo>
                  <a:cubicBezTo>
                    <a:pt x="17143" y="8044"/>
                    <a:pt x="17486" y="7895"/>
                    <a:pt x="17486" y="7895"/>
                  </a:cubicBezTo>
                  <a:cubicBezTo>
                    <a:pt x="19886" y="7001"/>
                    <a:pt x="21257" y="5810"/>
                    <a:pt x="21257" y="4469"/>
                  </a:cubicBezTo>
                  <a:cubicBezTo>
                    <a:pt x="21257" y="3724"/>
                    <a:pt x="20914" y="3128"/>
                    <a:pt x="20229" y="2532"/>
                  </a:cubicBezTo>
                  <a:cubicBezTo>
                    <a:pt x="20229" y="2532"/>
                    <a:pt x="20229" y="2383"/>
                    <a:pt x="19886" y="2383"/>
                  </a:cubicBezTo>
                  <a:cubicBezTo>
                    <a:pt x="19886" y="2383"/>
                    <a:pt x="19886" y="2234"/>
                    <a:pt x="19543" y="2234"/>
                  </a:cubicBezTo>
                  <a:cubicBezTo>
                    <a:pt x="19543" y="2234"/>
                    <a:pt x="19543" y="2086"/>
                    <a:pt x="19200" y="2086"/>
                  </a:cubicBezTo>
                  <a:cubicBezTo>
                    <a:pt x="19200" y="2086"/>
                    <a:pt x="19200" y="1937"/>
                    <a:pt x="18857" y="1937"/>
                  </a:cubicBezTo>
                  <a:cubicBezTo>
                    <a:pt x="16800" y="745"/>
                    <a:pt x="13714" y="0"/>
                    <a:pt x="10286" y="0"/>
                  </a:cubicBezTo>
                  <a:cubicBezTo>
                    <a:pt x="4800" y="0"/>
                    <a:pt x="0" y="1937"/>
                    <a:pt x="0" y="4469"/>
                  </a:cubicBezTo>
                  <a:cubicBezTo>
                    <a:pt x="0" y="5214"/>
                    <a:pt x="343" y="5810"/>
                    <a:pt x="1029" y="6405"/>
                  </a:cubicBezTo>
                  <a:cubicBezTo>
                    <a:pt x="1029" y="6405"/>
                    <a:pt x="1029" y="6554"/>
                    <a:pt x="1371" y="6554"/>
                  </a:cubicBezTo>
                  <a:cubicBezTo>
                    <a:pt x="1371" y="6554"/>
                    <a:pt x="1371" y="6703"/>
                    <a:pt x="1714" y="6703"/>
                  </a:cubicBezTo>
                  <a:cubicBezTo>
                    <a:pt x="1714" y="6703"/>
                    <a:pt x="1714" y="6852"/>
                    <a:pt x="2057" y="6852"/>
                  </a:cubicBezTo>
                  <a:cubicBezTo>
                    <a:pt x="2057" y="6852"/>
                    <a:pt x="2057" y="7001"/>
                    <a:pt x="2400" y="7001"/>
                  </a:cubicBezTo>
                  <a:cubicBezTo>
                    <a:pt x="2743" y="7299"/>
                    <a:pt x="3429" y="7597"/>
                    <a:pt x="4114" y="7895"/>
                  </a:cubicBezTo>
                  <a:cubicBezTo>
                    <a:pt x="4114" y="7895"/>
                    <a:pt x="4114" y="7895"/>
                    <a:pt x="4114" y="7895"/>
                  </a:cubicBezTo>
                  <a:cubicBezTo>
                    <a:pt x="4114" y="7895"/>
                    <a:pt x="4457" y="8044"/>
                    <a:pt x="4457" y="8044"/>
                  </a:cubicBezTo>
                  <a:cubicBezTo>
                    <a:pt x="5143" y="8342"/>
                    <a:pt x="6857" y="9087"/>
                    <a:pt x="6857" y="10875"/>
                  </a:cubicBezTo>
                  <a:cubicBezTo>
                    <a:pt x="6857" y="12513"/>
                    <a:pt x="5143" y="13258"/>
                    <a:pt x="4457" y="13556"/>
                  </a:cubicBezTo>
                  <a:cubicBezTo>
                    <a:pt x="4457" y="13556"/>
                    <a:pt x="4114" y="13705"/>
                    <a:pt x="4114" y="13705"/>
                  </a:cubicBezTo>
                  <a:cubicBezTo>
                    <a:pt x="1714" y="14599"/>
                    <a:pt x="343" y="15790"/>
                    <a:pt x="343" y="17131"/>
                  </a:cubicBezTo>
                  <a:cubicBezTo>
                    <a:pt x="343" y="17876"/>
                    <a:pt x="686" y="18472"/>
                    <a:pt x="1371" y="19068"/>
                  </a:cubicBezTo>
                  <a:cubicBezTo>
                    <a:pt x="1371" y="19068"/>
                    <a:pt x="1371" y="19217"/>
                    <a:pt x="1714" y="19217"/>
                  </a:cubicBezTo>
                  <a:cubicBezTo>
                    <a:pt x="1714" y="19217"/>
                    <a:pt x="1714" y="19366"/>
                    <a:pt x="2057" y="19366"/>
                  </a:cubicBezTo>
                  <a:cubicBezTo>
                    <a:pt x="2057" y="19366"/>
                    <a:pt x="2057" y="19514"/>
                    <a:pt x="2400" y="19514"/>
                  </a:cubicBezTo>
                  <a:cubicBezTo>
                    <a:pt x="2400" y="19514"/>
                    <a:pt x="2400" y="19663"/>
                    <a:pt x="2743" y="19663"/>
                  </a:cubicBezTo>
                  <a:cubicBezTo>
                    <a:pt x="4800" y="20855"/>
                    <a:pt x="7886" y="21600"/>
                    <a:pt x="11314" y="21600"/>
                  </a:cubicBezTo>
                  <a:cubicBezTo>
                    <a:pt x="17143" y="21600"/>
                    <a:pt x="21600" y="19514"/>
                    <a:pt x="21600" y="17131"/>
                  </a:cubicBezTo>
                  <a:close/>
                </a:path>
              </a:pathLst>
            </a:custGeom>
            <a:solidFill>
              <a:srgbClr val="FCAB03"/>
            </a:solidFill>
            <a:ln w="12700">
              <a:miter lim="400000"/>
            </a:ln>
          </p:spPr>
          <p:txBody>
            <a:bodyPr lIns="28575" tIns="28575" rIns="28575" bIns="28575" anchor="ctr"/>
            <a:lstStyle/>
            <a:p>
              <a:endParaRPr sz="2250">
                <a:solidFill>
                  <a:srgbClr val="FFFFFF"/>
                </a:solidFill>
                <a:latin typeface="Work Sans" pitchFamily="2" charset="77"/>
              </a:endParaRPr>
            </a:p>
          </p:txBody>
        </p:sp>
        <p:sp>
          <p:nvSpPr>
            <p:cNvPr id="48" name="Shape">
              <a:extLst>
                <a:ext uri="{FF2B5EF4-FFF2-40B4-BE49-F238E27FC236}">
                  <a16:creationId xmlns:a16="http://schemas.microsoft.com/office/drawing/2014/main" id="{1C658236-22D1-4C60-904D-965C5BAEB23B}"/>
                </a:ext>
              </a:extLst>
            </p:cNvPr>
            <p:cNvSpPr/>
            <p:nvPr/>
          </p:nvSpPr>
          <p:spPr>
            <a:xfrm>
              <a:off x="8183313" y="5566678"/>
              <a:ext cx="854493" cy="344401"/>
            </a:xfrm>
            <a:custGeom>
              <a:avLst/>
              <a:gdLst/>
              <a:ahLst/>
              <a:cxnLst>
                <a:cxn ang="0">
                  <a:pos x="wd2" y="hd2"/>
                </a:cxn>
                <a:cxn ang="5400000">
                  <a:pos x="wd2" y="hd2"/>
                </a:cxn>
                <a:cxn ang="10800000">
                  <a:pos x="wd2" y="hd2"/>
                </a:cxn>
                <a:cxn ang="16200000">
                  <a:pos x="wd2" y="hd2"/>
                </a:cxn>
              </a:cxnLst>
              <a:rect l="0" t="0" r="r" b="b"/>
              <a:pathLst>
                <a:path w="21600" h="21600" extrusionOk="0">
                  <a:moveTo>
                    <a:pt x="4469" y="21600"/>
                  </a:moveTo>
                  <a:cubicBezTo>
                    <a:pt x="5214" y="21600"/>
                    <a:pt x="5810" y="21257"/>
                    <a:pt x="6405" y="20571"/>
                  </a:cubicBezTo>
                  <a:cubicBezTo>
                    <a:pt x="6405" y="20571"/>
                    <a:pt x="6554" y="20571"/>
                    <a:pt x="6554" y="20229"/>
                  </a:cubicBezTo>
                  <a:cubicBezTo>
                    <a:pt x="6554" y="20229"/>
                    <a:pt x="6703" y="20229"/>
                    <a:pt x="6703" y="19886"/>
                  </a:cubicBezTo>
                  <a:cubicBezTo>
                    <a:pt x="6703" y="19886"/>
                    <a:pt x="6852" y="19886"/>
                    <a:pt x="6852" y="19543"/>
                  </a:cubicBezTo>
                  <a:cubicBezTo>
                    <a:pt x="6852" y="19543"/>
                    <a:pt x="7001" y="19543"/>
                    <a:pt x="7001" y="19200"/>
                  </a:cubicBezTo>
                  <a:cubicBezTo>
                    <a:pt x="7299" y="18857"/>
                    <a:pt x="7597" y="18171"/>
                    <a:pt x="7895" y="17486"/>
                  </a:cubicBezTo>
                  <a:cubicBezTo>
                    <a:pt x="7895" y="17486"/>
                    <a:pt x="7895" y="17486"/>
                    <a:pt x="7895" y="17486"/>
                  </a:cubicBezTo>
                  <a:cubicBezTo>
                    <a:pt x="7895" y="17486"/>
                    <a:pt x="8044" y="17143"/>
                    <a:pt x="8044" y="17143"/>
                  </a:cubicBezTo>
                  <a:cubicBezTo>
                    <a:pt x="8342" y="16457"/>
                    <a:pt x="9087" y="14743"/>
                    <a:pt x="10875" y="14743"/>
                  </a:cubicBezTo>
                  <a:cubicBezTo>
                    <a:pt x="12513" y="14743"/>
                    <a:pt x="13258" y="16114"/>
                    <a:pt x="13556" y="17143"/>
                  </a:cubicBezTo>
                  <a:cubicBezTo>
                    <a:pt x="13556" y="17143"/>
                    <a:pt x="13705" y="17486"/>
                    <a:pt x="13705" y="17486"/>
                  </a:cubicBezTo>
                  <a:cubicBezTo>
                    <a:pt x="14599" y="19886"/>
                    <a:pt x="15790" y="21257"/>
                    <a:pt x="17131" y="21257"/>
                  </a:cubicBezTo>
                  <a:cubicBezTo>
                    <a:pt x="17876" y="21257"/>
                    <a:pt x="18472" y="20914"/>
                    <a:pt x="19068" y="20229"/>
                  </a:cubicBezTo>
                  <a:cubicBezTo>
                    <a:pt x="19068" y="20229"/>
                    <a:pt x="19217" y="20229"/>
                    <a:pt x="19217" y="19886"/>
                  </a:cubicBezTo>
                  <a:cubicBezTo>
                    <a:pt x="19217" y="19886"/>
                    <a:pt x="19366" y="19886"/>
                    <a:pt x="19366" y="19543"/>
                  </a:cubicBezTo>
                  <a:cubicBezTo>
                    <a:pt x="19366" y="19543"/>
                    <a:pt x="19514" y="19543"/>
                    <a:pt x="19514" y="19200"/>
                  </a:cubicBezTo>
                  <a:cubicBezTo>
                    <a:pt x="19514" y="19200"/>
                    <a:pt x="19663" y="19200"/>
                    <a:pt x="19663" y="18857"/>
                  </a:cubicBezTo>
                  <a:cubicBezTo>
                    <a:pt x="20855" y="16800"/>
                    <a:pt x="21600" y="13714"/>
                    <a:pt x="21600" y="10286"/>
                  </a:cubicBezTo>
                  <a:cubicBezTo>
                    <a:pt x="21600" y="4800"/>
                    <a:pt x="19663" y="0"/>
                    <a:pt x="17131" y="0"/>
                  </a:cubicBezTo>
                  <a:cubicBezTo>
                    <a:pt x="16386" y="0"/>
                    <a:pt x="15790" y="343"/>
                    <a:pt x="15195" y="1029"/>
                  </a:cubicBezTo>
                  <a:cubicBezTo>
                    <a:pt x="15195" y="1029"/>
                    <a:pt x="15046" y="1029"/>
                    <a:pt x="15046" y="1371"/>
                  </a:cubicBezTo>
                  <a:cubicBezTo>
                    <a:pt x="15046" y="1371"/>
                    <a:pt x="14897" y="1371"/>
                    <a:pt x="14897" y="1714"/>
                  </a:cubicBezTo>
                  <a:cubicBezTo>
                    <a:pt x="14897" y="1714"/>
                    <a:pt x="14748" y="1714"/>
                    <a:pt x="14748" y="2057"/>
                  </a:cubicBezTo>
                  <a:cubicBezTo>
                    <a:pt x="14748" y="2057"/>
                    <a:pt x="14599" y="2057"/>
                    <a:pt x="14599" y="2400"/>
                  </a:cubicBezTo>
                  <a:cubicBezTo>
                    <a:pt x="14301" y="2743"/>
                    <a:pt x="14003" y="3429"/>
                    <a:pt x="13705" y="4114"/>
                  </a:cubicBezTo>
                  <a:cubicBezTo>
                    <a:pt x="13705" y="4114"/>
                    <a:pt x="13705" y="4114"/>
                    <a:pt x="13705" y="4114"/>
                  </a:cubicBezTo>
                  <a:cubicBezTo>
                    <a:pt x="13705" y="4114"/>
                    <a:pt x="13556" y="4457"/>
                    <a:pt x="13556" y="4457"/>
                  </a:cubicBezTo>
                  <a:cubicBezTo>
                    <a:pt x="13258" y="5143"/>
                    <a:pt x="12513" y="6857"/>
                    <a:pt x="10725" y="6857"/>
                  </a:cubicBezTo>
                  <a:cubicBezTo>
                    <a:pt x="9087" y="6857"/>
                    <a:pt x="8342" y="5143"/>
                    <a:pt x="8044" y="4457"/>
                  </a:cubicBezTo>
                  <a:cubicBezTo>
                    <a:pt x="8044" y="4457"/>
                    <a:pt x="7895" y="4114"/>
                    <a:pt x="7895" y="4114"/>
                  </a:cubicBezTo>
                  <a:cubicBezTo>
                    <a:pt x="7001" y="1714"/>
                    <a:pt x="5810" y="343"/>
                    <a:pt x="4469" y="343"/>
                  </a:cubicBezTo>
                  <a:cubicBezTo>
                    <a:pt x="3724" y="343"/>
                    <a:pt x="3128" y="686"/>
                    <a:pt x="2532" y="1371"/>
                  </a:cubicBezTo>
                  <a:cubicBezTo>
                    <a:pt x="2532" y="1371"/>
                    <a:pt x="2383" y="1371"/>
                    <a:pt x="2383" y="1714"/>
                  </a:cubicBezTo>
                  <a:cubicBezTo>
                    <a:pt x="2383" y="1714"/>
                    <a:pt x="2234" y="1714"/>
                    <a:pt x="2234" y="2057"/>
                  </a:cubicBezTo>
                  <a:cubicBezTo>
                    <a:pt x="2234" y="2057"/>
                    <a:pt x="2086" y="2057"/>
                    <a:pt x="2086" y="2400"/>
                  </a:cubicBezTo>
                  <a:cubicBezTo>
                    <a:pt x="2086" y="2400"/>
                    <a:pt x="1937" y="2400"/>
                    <a:pt x="1937" y="2743"/>
                  </a:cubicBezTo>
                  <a:cubicBezTo>
                    <a:pt x="745" y="4800"/>
                    <a:pt x="0" y="7886"/>
                    <a:pt x="0" y="11314"/>
                  </a:cubicBezTo>
                  <a:cubicBezTo>
                    <a:pt x="0" y="16800"/>
                    <a:pt x="1937" y="21600"/>
                    <a:pt x="4469" y="21600"/>
                  </a:cubicBezTo>
                  <a:close/>
                </a:path>
              </a:pathLst>
            </a:custGeom>
            <a:solidFill>
              <a:srgbClr val="95C6B0"/>
            </a:solidFill>
            <a:ln w="12700">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49" name="Shape">
              <a:extLst>
                <a:ext uri="{FF2B5EF4-FFF2-40B4-BE49-F238E27FC236}">
                  <a16:creationId xmlns:a16="http://schemas.microsoft.com/office/drawing/2014/main" id="{7C4FB8DC-2803-40EB-87B8-CC60477BE069}"/>
                </a:ext>
              </a:extLst>
            </p:cNvPr>
            <p:cNvSpPr/>
            <p:nvPr/>
          </p:nvSpPr>
          <p:spPr>
            <a:xfrm>
              <a:off x="7417216" y="4637355"/>
              <a:ext cx="371267" cy="792658"/>
            </a:xfrm>
            <a:custGeom>
              <a:avLst/>
              <a:gdLst/>
              <a:ahLst/>
              <a:cxnLst>
                <a:cxn ang="0">
                  <a:pos x="wd2" y="hd2"/>
                </a:cxn>
                <a:cxn ang="5400000">
                  <a:pos x="wd2" y="hd2"/>
                </a:cxn>
                <a:cxn ang="10800000">
                  <a:pos x="wd2" y="hd2"/>
                </a:cxn>
                <a:cxn ang="16200000">
                  <a:pos x="wd2" y="hd2"/>
                </a:cxn>
              </a:cxnLst>
              <a:rect l="0" t="0" r="r" b="b"/>
              <a:pathLst>
                <a:path w="21600" h="21600" extrusionOk="0">
                  <a:moveTo>
                    <a:pt x="0" y="4469"/>
                  </a:moveTo>
                  <a:cubicBezTo>
                    <a:pt x="0" y="5214"/>
                    <a:pt x="343" y="5810"/>
                    <a:pt x="1029" y="6405"/>
                  </a:cubicBezTo>
                  <a:cubicBezTo>
                    <a:pt x="1029" y="6405"/>
                    <a:pt x="1029" y="6554"/>
                    <a:pt x="1371" y="6554"/>
                  </a:cubicBezTo>
                  <a:cubicBezTo>
                    <a:pt x="1371" y="6554"/>
                    <a:pt x="1371" y="6703"/>
                    <a:pt x="1714" y="6703"/>
                  </a:cubicBezTo>
                  <a:cubicBezTo>
                    <a:pt x="1714" y="6703"/>
                    <a:pt x="1714" y="6852"/>
                    <a:pt x="2057" y="6852"/>
                  </a:cubicBezTo>
                  <a:cubicBezTo>
                    <a:pt x="2057" y="6852"/>
                    <a:pt x="2057" y="7001"/>
                    <a:pt x="2400" y="7001"/>
                  </a:cubicBezTo>
                  <a:cubicBezTo>
                    <a:pt x="2743" y="7299"/>
                    <a:pt x="3429" y="7597"/>
                    <a:pt x="4114" y="7895"/>
                  </a:cubicBezTo>
                  <a:cubicBezTo>
                    <a:pt x="4114" y="7895"/>
                    <a:pt x="4114" y="7895"/>
                    <a:pt x="4114" y="7895"/>
                  </a:cubicBezTo>
                  <a:cubicBezTo>
                    <a:pt x="4114" y="7895"/>
                    <a:pt x="4457" y="8044"/>
                    <a:pt x="4457" y="8044"/>
                  </a:cubicBezTo>
                  <a:cubicBezTo>
                    <a:pt x="5143" y="8342"/>
                    <a:pt x="6857" y="9087"/>
                    <a:pt x="6857" y="10875"/>
                  </a:cubicBezTo>
                  <a:cubicBezTo>
                    <a:pt x="6857" y="12513"/>
                    <a:pt x="5486" y="13258"/>
                    <a:pt x="4457" y="13556"/>
                  </a:cubicBezTo>
                  <a:cubicBezTo>
                    <a:pt x="4457" y="13556"/>
                    <a:pt x="4114" y="13705"/>
                    <a:pt x="4114" y="13705"/>
                  </a:cubicBezTo>
                  <a:cubicBezTo>
                    <a:pt x="1714" y="14599"/>
                    <a:pt x="343" y="15790"/>
                    <a:pt x="343" y="17131"/>
                  </a:cubicBezTo>
                  <a:cubicBezTo>
                    <a:pt x="343" y="17876"/>
                    <a:pt x="686" y="18472"/>
                    <a:pt x="1371" y="19068"/>
                  </a:cubicBezTo>
                  <a:cubicBezTo>
                    <a:pt x="1371" y="19068"/>
                    <a:pt x="1371" y="19217"/>
                    <a:pt x="1714" y="19217"/>
                  </a:cubicBezTo>
                  <a:cubicBezTo>
                    <a:pt x="1714" y="19217"/>
                    <a:pt x="1714" y="19366"/>
                    <a:pt x="2057" y="19366"/>
                  </a:cubicBezTo>
                  <a:cubicBezTo>
                    <a:pt x="2057" y="19366"/>
                    <a:pt x="2057" y="19514"/>
                    <a:pt x="2400" y="19514"/>
                  </a:cubicBezTo>
                  <a:cubicBezTo>
                    <a:pt x="2400" y="19514"/>
                    <a:pt x="2400" y="19663"/>
                    <a:pt x="2743" y="19663"/>
                  </a:cubicBezTo>
                  <a:cubicBezTo>
                    <a:pt x="4800" y="20855"/>
                    <a:pt x="7886" y="21600"/>
                    <a:pt x="11314" y="21600"/>
                  </a:cubicBezTo>
                  <a:cubicBezTo>
                    <a:pt x="16800" y="21600"/>
                    <a:pt x="21600" y="19663"/>
                    <a:pt x="21600" y="17131"/>
                  </a:cubicBezTo>
                  <a:cubicBezTo>
                    <a:pt x="21600" y="16386"/>
                    <a:pt x="21257" y="15790"/>
                    <a:pt x="20571" y="15195"/>
                  </a:cubicBezTo>
                  <a:cubicBezTo>
                    <a:pt x="20571" y="15195"/>
                    <a:pt x="20571" y="15046"/>
                    <a:pt x="20229" y="15046"/>
                  </a:cubicBezTo>
                  <a:cubicBezTo>
                    <a:pt x="20229" y="15046"/>
                    <a:pt x="20229" y="14897"/>
                    <a:pt x="19886" y="14897"/>
                  </a:cubicBezTo>
                  <a:cubicBezTo>
                    <a:pt x="19886" y="14897"/>
                    <a:pt x="19886" y="14748"/>
                    <a:pt x="19543" y="14748"/>
                  </a:cubicBezTo>
                  <a:cubicBezTo>
                    <a:pt x="19543" y="14748"/>
                    <a:pt x="19543" y="14599"/>
                    <a:pt x="19200" y="14599"/>
                  </a:cubicBezTo>
                  <a:cubicBezTo>
                    <a:pt x="18857" y="14301"/>
                    <a:pt x="18171" y="14003"/>
                    <a:pt x="17486" y="13705"/>
                  </a:cubicBezTo>
                  <a:cubicBezTo>
                    <a:pt x="17486" y="13705"/>
                    <a:pt x="17486" y="13705"/>
                    <a:pt x="17486" y="13705"/>
                  </a:cubicBezTo>
                  <a:cubicBezTo>
                    <a:pt x="17486" y="13705"/>
                    <a:pt x="17143" y="13556"/>
                    <a:pt x="17143" y="13556"/>
                  </a:cubicBezTo>
                  <a:cubicBezTo>
                    <a:pt x="16457" y="13258"/>
                    <a:pt x="14743" y="12513"/>
                    <a:pt x="14743" y="10725"/>
                  </a:cubicBezTo>
                  <a:cubicBezTo>
                    <a:pt x="14743" y="9087"/>
                    <a:pt x="16457" y="8342"/>
                    <a:pt x="17143" y="8044"/>
                  </a:cubicBezTo>
                  <a:cubicBezTo>
                    <a:pt x="17143" y="8044"/>
                    <a:pt x="17486" y="7895"/>
                    <a:pt x="17486" y="7895"/>
                  </a:cubicBezTo>
                  <a:cubicBezTo>
                    <a:pt x="19886" y="7001"/>
                    <a:pt x="21257" y="5810"/>
                    <a:pt x="21257" y="4469"/>
                  </a:cubicBezTo>
                  <a:cubicBezTo>
                    <a:pt x="21257" y="3724"/>
                    <a:pt x="20914" y="3128"/>
                    <a:pt x="20229" y="2532"/>
                  </a:cubicBezTo>
                  <a:cubicBezTo>
                    <a:pt x="20229" y="2532"/>
                    <a:pt x="20229" y="2383"/>
                    <a:pt x="19886" y="2383"/>
                  </a:cubicBezTo>
                  <a:cubicBezTo>
                    <a:pt x="19886" y="2383"/>
                    <a:pt x="19886" y="2234"/>
                    <a:pt x="19543" y="2234"/>
                  </a:cubicBezTo>
                  <a:cubicBezTo>
                    <a:pt x="19543" y="2234"/>
                    <a:pt x="19543" y="2086"/>
                    <a:pt x="19200" y="2086"/>
                  </a:cubicBezTo>
                  <a:cubicBezTo>
                    <a:pt x="19200" y="2086"/>
                    <a:pt x="19200" y="1937"/>
                    <a:pt x="18857" y="1937"/>
                  </a:cubicBezTo>
                  <a:cubicBezTo>
                    <a:pt x="16800" y="745"/>
                    <a:pt x="13714" y="0"/>
                    <a:pt x="10286" y="0"/>
                  </a:cubicBezTo>
                  <a:cubicBezTo>
                    <a:pt x="4457" y="0"/>
                    <a:pt x="0" y="1937"/>
                    <a:pt x="0" y="4469"/>
                  </a:cubicBezTo>
                  <a:close/>
                </a:path>
              </a:pathLst>
            </a:custGeom>
            <a:solidFill>
              <a:srgbClr val="3164C1"/>
            </a:solidFill>
            <a:ln w="24904" cap="flat">
              <a:noFill/>
              <a:prstDash val="solid"/>
              <a:miter/>
            </a:ln>
          </p:spPr>
          <p:txBody>
            <a:bodyPr lIns="28575" tIns="28575" rIns="28575" bIns="28575" anchor="ctr"/>
            <a:lstStyle/>
            <a:p>
              <a:endParaRPr sz="2250">
                <a:solidFill>
                  <a:srgbClr val="FFFFFF"/>
                </a:solidFill>
                <a:latin typeface="Work Sans" pitchFamily="2" charset="77"/>
              </a:endParaRPr>
            </a:p>
          </p:txBody>
        </p:sp>
        <p:sp>
          <p:nvSpPr>
            <p:cNvPr id="50" name="Shape">
              <a:extLst>
                <a:ext uri="{FF2B5EF4-FFF2-40B4-BE49-F238E27FC236}">
                  <a16:creationId xmlns:a16="http://schemas.microsoft.com/office/drawing/2014/main" id="{EECDBDFA-DEDE-4571-A384-A352EA0AB251}"/>
                </a:ext>
              </a:extLst>
            </p:cNvPr>
            <p:cNvSpPr/>
            <p:nvPr/>
          </p:nvSpPr>
          <p:spPr>
            <a:xfrm>
              <a:off x="3758373" y="4105602"/>
              <a:ext cx="2767703" cy="826210"/>
            </a:xfrm>
            <a:custGeom>
              <a:avLst/>
              <a:gdLst/>
              <a:ahLst/>
              <a:cxnLst>
                <a:cxn ang="0">
                  <a:pos x="wd2" y="hd2"/>
                </a:cxn>
                <a:cxn ang="5400000">
                  <a:pos x="wd2" y="hd2"/>
                </a:cxn>
                <a:cxn ang="10800000">
                  <a:pos x="wd2" y="hd2"/>
                </a:cxn>
                <a:cxn ang="16200000">
                  <a:pos x="wd2" y="hd2"/>
                </a:cxn>
              </a:cxnLst>
              <a:rect l="0" t="0" r="r" b="b"/>
              <a:pathLst>
                <a:path w="21600" h="21600" extrusionOk="0">
                  <a:moveTo>
                    <a:pt x="18617" y="0"/>
                  </a:moveTo>
                  <a:lnTo>
                    <a:pt x="0" y="0"/>
                  </a:lnTo>
                  <a:lnTo>
                    <a:pt x="0" y="21600"/>
                  </a:lnTo>
                  <a:lnTo>
                    <a:pt x="18617" y="21600"/>
                  </a:lnTo>
                  <a:cubicBezTo>
                    <a:pt x="20263" y="21600"/>
                    <a:pt x="21600" y="16759"/>
                    <a:pt x="21600" y="10800"/>
                  </a:cubicBezTo>
                  <a:lnTo>
                    <a:pt x="21600" y="10800"/>
                  </a:lnTo>
                  <a:cubicBezTo>
                    <a:pt x="21600" y="4841"/>
                    <a:pt x="20263" y="0"/>
                    <a:pt x="18617" y="0"/>
                  </a:cubicBezTo>
                  <a:close/>
                </a:path>
              </a:pathLst>
            </a:custGeom>
            <a:solidFill>
              <a:srgbClr val="6EA9A1"/>
            </a:solidFill>
            <a:ln w="12700">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51" name="Shape">
              <a:extLst>
                <a:ext uri="{FF2B5EF4-FFF2-40B4-BE49-F238E27FC236}">
                  <a16:creationId xmlns:a16="http://schemas.microsoft.com/office/drawing/2014/main" id="{B15FB9CA-2DE0-4DDD-8782-0BE2105FA669}"/>
                </a:ext>
              </a:extLst>
            </p:cNvPr>
            <p:cNvSpPr/>
            <p:nvPr/>
          </p:nvSpPr>
          <p:spPr>
            <a:xfrm>
              <a:off x="10117121" y="4105602"/>
              <a:ext cx="2805533" cy="82621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983" y="0"/>
                  </a:lnTo>
                  <a:cubicBezTo>
                    <a:pt x="1337" y="0"/>
                    <a:pt x="0" y="4841"/>
                    <a:pt x="0" y="10800"/>
                  </a:cubicBezTo>
                  <a:lnTo>
                    <a:pt x="0" y="10800"/>
                  </a:lnTo>
                  <a:cubicBezTo>
                    <a:pt x="0" y="16759"/>
                    <a:pt x="1337" y="21600"/>
                    <a:pt x="2983" y="21600"/>
                  </a:cubicBezTo>
                  <a:lnTo>
                    <a:pt x="21600" y="21600"/>
                  </a:lnTo>
                  <a:lnTo>
                    <a:pt x="21600" y="0"/>
                  </a:lnTo>
                  <a:close/>
                </a:path>
              </a:pathLst>
            </a:custGeom>
            <a:solidFill>
              <a:srgbClr val="FCAB03"/>
            </a:solidFill>
            <a:ln w="24904" cap="flat">
              <a:noFill/>
              <a:prstDash val="solid"/>
              <a:miter/>
            </a:ln>
          </p:spPr>
          <p:txBody>
            <a:bodyPr lIns="28575" tIns="28575" rIns="28575" bIns="28575" anchor="ctr"/>
            <a:lstStyle/>
            <a:p>
              <a:endParaRPr sz="2400" dirty="0">
                <a:solidFill>
                  <a:srgbClr val="FFFFFF"/>
                </a:solidFill>
                <a:latin typeface="Work Sans" pitchFamily="2" charset="77"/>
              </a:endParaRPr>
            </a:p>
          </p:txBody>
        </p:sp>
        <p:sp>
          <p:nvSpPr>
            <p:cNvPr id="52" name="Shape">
              <a:extLst>
                <a:ext uri="{FF2B5EF4-FFF2-40B4-BE49-F238E27FC236}">
                  <a16:creationId xmlns:a16="http://schemas.microsoft.com/office/drawing/2014/main" id="{AAC593B5-AECC-4319-B7ED-BDE19C9870DB}"/>
                </a:ext>
              </a:extLst>
            </p:cNvPr>
            <p:cNvSpPr/>
            <p:nvPr/>
          </p:nvSpPr>
          <p:spPr>
            <a:xfrm>
              <a:off x="3769681" y="6240453"/>
              <a:ext cx="2785021" cy="830958"/>
            </a:xfrm>
            <a:custGeom>
              <a:avLst/>
              <a:gdLst/>
              <a:ahLst/>
              <a:cxnLst>
                <a:cxn ang="0">
                  <a:pos x="wd2" y="hd2"/>
                </a:cxn>
                <a:cxn ang="5400000">
                  <a:pos x="wd2" y="hd2"/>
                </a:cxn>
                <a:cxn ang="10800000">
                  <a:pos x="wd2" y="hd2"/>
                </a:cxn>
                <a:cxn ang="16200000">
                  <a:pos x="wd2" y="hd2"/>
                </a:cxn>
              </a:cxnLst>
              <a:rect l="0" t="0" r="r" b="b"/>
              <a:pathLst>
                <a:path w="21600" h="21600" extrusionOk="0">
                  <a:moveTo>
                    <a:pt x="18617" y="0"/>
                  </a:moveTo>
                  <a:lnTo>
                    <a:pt x="0" y="0"/>
                  </a:lnTo>
                  <a:lnTo>
                    <a:pt x="0" y="21600"/>
                  </a:lnTo>
                  <a:lnTo>
                    <a:pt x="18617" y="21600"/>
                  </a:lnTo>
                  <a:cubicBezTo>
                    <a:pt x="20263" y="21600"/>
                    <a:pt x="21600" y="16786"/>
                    <a:pt x="21600" y="10862"/>
                  </a:cubicBezTo>
                  <a:lnTo>
                    <a:pt x="21600" y="10862"/>
                  </a:lnTo>
                  <a:cubicBezTo>
                    <a:pt x="21600" y="4814"/>
                    <a:pt x="20263" y="0"/>
                    <a:pt x="18617" y="0"/>
                  </a:cubicBezTo>
                  <a:close/>
                </a:path>
              </a:pathLst>
            </a:custGeom>
            <a:solidFill>
              <a:srgbClr val="3164C1"/>
            </a:solidFill>
            <a:ln w="24904" cap="flat">
              <a:noFill/>
              <a:prstDash val="solid"/>
              <a:miter/>
            </a:ln>
          </p:spPr>
          <p:txBody>
            <a:bodyPr lIns="28575" tIns="28575" rIns="28575" bIns="28575" anchor="ctr"/>
            <a:lstStyle/>
            <a:p>
              <a:endParaRPr sz="2250">
                <a:solidFill>
                  <a:srgbClr val="FFFFFF"/>
                </a:solidFill>
                <a:latin typeface="Work Sans" pitchFamily="2" charset="77"/>
              </a:endParaRPr>
            </a:p>
          </p:txBody>
        </p:sp>
        <p:sp>
          <p:nvSpPr>
            <p:cNvPr id="53" name="Shape">
              <a:extLst>
                <a:ext uri="{FF2B5EF4-FFF2-40B4-BE49-F238E27FC236}">
                  <a16:creationId xmlns:a16="http://schemas.microsoft.com/office/drawing/2014/main" id="{37441E8C-DCDE-4819-B2A9-77E153BDC838}"/>
                </a:ext>
              </a:extLst>
            </p:cNvPr>
            <p:cNvSpPr/>
            <p:nvPr/>
          </p:nvSpPr>
          <p:spPr>
            <a:xfrm>
              <a:off x="10037343" y="6211205"/>
              <a:ext cx="2805533" cy="82621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983" y="0"/>
                  </a:lnTo>
                  <a:cubicBezTo>
                    <a:pt x="1337" y="0"/>
                    <a:pt x="0" y="4841"/>
                    <a:pt x="0" y="10800"/>
                  </a:cubicBezTo>
                  <a:lnTo>
                    <a:pt x="0" y="10800"/>
                  </a:lnTo>
                  <a:cubicBezTo>
                    <a:pt x="0" y="16759"/>
                    <a:pt x="1337" y="21600"/>
                    <a:pt x="2983" y="21600"/>
                  </a:cubicBezTo>
                  <a:lnTo>
                    <a:pt x="21600" y="21600"/>
                  </a:lnTo>
                  <a:lnTo>
                    <a:pt x="21600" y="0"/>
                  </a:lnTo>
                  <a:close/>
                </a:path>
              </a:pathLst>
            </a:custGeom>
            <a:solidFill>
              <a:srgbClr val="95C6B0"/>
            </a:solidFill>
            <a:ln w="12700">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54" name="CuadroTexto 53">
              <a:extLst>
                <a:ext uri="{FF2B5EF4-FFF2-40B4-BE49-F238E27FC236}">
                  <a16:creationId xmlns:a16="http://schemas.microsoft.com/office/drawing/2014/main" id="{31DFF735-0979-4E4C-A3C1-9C0262706A03}"/>
                </a:ext>
              </a:extLst>
            </p:cNvPr>
            <p:cNvSpPr txBox="1"/>
            <p:nvPr/>
          </p:nvSpPr>
          <p:spPr>
            <a:xfrm>
              <a:off x="3925384" y="4178333"/>
              <a:ext cx="2430467" cy="619585"/>
            </a:xfrm>
            <a:prstGeom prst="rect">
              <a:avLst/>
            </a:prstGeom>
            <a:noFill/>
          </p:spPr>
          <p:txBody>
            <a:bodyPr wrap="square" rtlCol="0">
              <a:spAutoFit/>
            </a:bodyPr>
            <a:lstStyle/>
            <a:p>
              <a:r>
                <a:rPr lang="es-ES_tradnl" sz="2400" dirty="0">
                  <a:solidFill>
                    <a:schemeClr val="bg1"/>
                  </a:solidFill>
                  <a:latin typeface="Work Sans" pitchFamily="2" charset="77"/>
                </a:rPr>
                <a:t>Acceso a información pública </a:t>
              </a:r>
            </a:p>
          </p:txBody>
        </p:sp>
        <p:sp>
          <p:nvSpPr>
            <p:cNvPr id="55" name="CuadroTexto 54">
              <a:extLst>
                <a:ext uri="{FF2B5EF4-FFF2-40B4-BE49-F238E27FC236}">
                  <a16:creationId xmlns:a16="http://schemas.microsoft.com/office/drawing/2014/main" id="{328BEA1C-4FCF-4C34-9B2A-88F5EB070A9C}"/>
                </a:ext>
              </a:extLst>
            </p:cNvPr>
            <p:cNvSpPr txBox="1"/>
            <p:nvPr/>
          </p:nvSpPr>
          <p:spPr>
            <a:xfrm>
              <a:off x="10402579" y="6457075"/>
              <a:ext cx="2430467" cy="344214"/>
            </a:xfrm>
            <a:prstGeom prst="rect">
              <a:avLst/>
            </a:prstGeom>
            <a:noFill/>
          </p:spPr>
          <p:txBody>
            <a:bodyPr wrap="square" rtlCol="0">
              <a:spAutoFit/>
            </a:bodyPr>
            <a:lstStyle/>
            <a:p>
              <a:r>
                <a:rPr lang="es-ES_tradnl" sz="2400" dirty="0">
                  <a:solidFill>
                    <a:schemeClr val="bg1"/>
                  </a:solidFill>
                  <a:latin typeface="Work Sans" pitchFamily="2" charset="77"/>
                </a:rPr>
                <a:t>Participa y colabora</a:t>
              </a:r>
            </a:p>
          </p:txBody>
        </p:sp>
        <p:sp>
          <p:nvSpPr>
            <p:cNvPr id="56" name="CuadroTexto 55">
              <a:extLst>
                <a:ext uri="{FF2B5EF4-FFF2-40B4-BE49-F238E27FC236}">
                  <a16:creationId xmlns:a16="http://schemas.microsoft.com/office/drawing/2014/main" id="{A94CDB4E-8C66-485E-B288-A436CB26AD80}"/>
                </a:ext>
              </a:extLst>
            </p:cNvPr>
            <p:cNvSpPr txBox="1"/>
            <p:nvPr/>
          </p:nvSpPr>
          <p:spPr>
            <a:xfrm>
              <a:off x="3809035" y="6306172"/>
              <a:ext cx="2723886" cy="619585"/>
            </a:xfrm>
            <a:prstGeom prst="rect">
              <a:avLst/>
            </a:prstGeom>
            <a:noFill/>
          </p:spPr>
          <p:txBody>
            <a:bodyPr wrap="square" rtlCol="0">
              <a:spAutoFit/>
            </a:bodyPr>
            <a:lstStyle/>
            <a:p>
              <a:r>
                <a:rPr lang="es-ES_tradnl" sz="2400" dirty="0">
                  <a:solidFill>
                    <a:schemeClr val="bg1"/>
                  </a:solidFill>
                  <a:latin typeface="Work Sans" pitchFamily="2" charset="77"/>
                </a:rPr>
                <a:t>Adelanta trámites y otros procedimientos administrativos </a:t>
              </a:r>
            </a:p>
          </p:txBody>
        </p:sp>
        <p:sp>
          <p:nvSpPr>
            <p:cNvPr id="57" name="CuadroTexto 56">
              <a:extLst>
                <a:ext uri="{FF2B5EF4-FFF2-40B4-BE49-F238E27FC236}">
                  <a16:creationId xmlns:a16="http://schemas.microsoft.com/office/drawing/2014/main" id="{312CFF36-15F9-4FAA-BBE4-BA46070D3D06}"/>
                </a:ext>
              </a:extLst>
            </p:cNvPr>
            <p:cNvSpPr txBox="1"/>
            <p:nvPr/>
          </p:nvSpPr>
          <p:spPr>
            <a:xfrm>
              <a:off x="10663065" y="4195085"/>
              <a:ext cx="2430467" cy="619585"/>
            </a:xfrm>
            <a:prstGeom prst="rect">
              <a:avLst/>
            </a:prstGeom>
            <a:noFill/>
          </p:spPr>
          <p:txBody>
            <a:bodyPr wrap="square" rtlCol="0">
              <a:spAutoFit/>
            </a:bodyPr>
            <a:lstStyle/>
            <a:p>
              <a:r>
                <a:rPr lang="es-ES_tradnl" sz="2400" dirty="0">
                  <a:solidFill>
                    <a:schemeClr val="bg1"/>
                  </a:solidFill>
                  <a:latin typeface="Work Sans" pitchFamily="2" charset="77"/>
                </a:rPr>
                <a:t>Hace control y exige cuentas</a:t>
              </a:r>
            </a:p>
          </p:txBody>
        </p:sp>
        <p:sp>
          <p:nvSpPr>
            <p:cNvPr id="58" name="CuadroTexto 57">
              <a:extLst>
                <a:ext uri="{FF2B5EF4-FFF2-40B4-BE49-F238E27FC236}">
                  <a16:creationId xmlns:a16="http://schemas.microsoft.com/office/drawing/2014/main" id="{08C7F320-2FFF-485E-BD1B-846720DC79B8}"/>
                </a:ext>
              </a:extLst>
            </p:cNvPr>
            <p:cNvSpPr txBox="1"/>
            <p:nvPr/>
          </p:nvSpPr>
          <p:spPr>
            <a:xfrm>
              <a:off x="6685921" y="5288483"/>
              <a:ext cx="1786585" cy="1101485"/>
            </a:xfrm>
            <a:prstGeom prst="rect">
              <a:avLst/>
            </a:prstGeom>
            <a:noFill/>
          </p:spPr>
          <p:txBody>
            <a:bodyPr wrap="square" rtlCol="0">
              <a:spAutoFit/>
            </a:bodyPr>
            <a:lstStyle/>
            <a:p>
              <a:pPr marL="214308" indent="-214308">
                <a:buFont typeface="Arial" panose="020B0604020202020204" pitchFamily="34" charset="0"/>
                <a:buChar char="•"/>
              </a:pPr>
              <a:r>
                <a:rPr lang="es-ES_tradnl" dirty="0">
                  <a:solidFill>
                    <a:schemeClr val="bg1"/>
                  </a:solidFill>
                  <a:latin typeface="Work Sans" pitchFamily="2" charset="77"/>
                </a:rPr>
                <a:t>Accede a servicios públicos</a:t>
              </a:r>
            </a:p>
            <a:p>
              <a:pPr marL="214308" indent="-214308">
                <a:buFont typeface="Arial" panose="020B0604020202020204" pitchFamily="34" charset="0"/>
                <a:buChar char="•"/>
              </a:pPr>
              <a:r>
                <a:rPr lang="es-ES_tradnl" dirty="0">
                  <a:solidFill>
                    <a:schemeClr val="bg1"/>
                  </a:solidFill>
                  <a:latin typeface="Work Sans" pitchFamily="2" charset="77"/>
                </a:rPr>
                <a:t>Paga impuestos</a:t>
              </a:r>
            </a:p>
            <a:p>
              <a:pPr marL="214308" indent="-214308">
                <a:buFont typeface="Arial" panose="020B0604020202020204" pitchFamily="34" charset="0"/>
                <a:buChar char="•"/>
              </a:pPr>
              <a:r>
                <a:rPr lang="es-ES_tradnl" dirty="0">
                  <a:solidFill>
                    <a:schemeClr val="bg1"/>
                  </a:solidFill>
                  <a:latin typeface="Work Sans" pitchFamily="2" charset="77"/>
                </a:rPr>
                <a:t>Accede a bienes y servicios</a:t>
              </a:r>
            </a:p>
          </p:txBody>
        </p:sp>
        <p:sp>
          <p:nvSpPr>
            <p:cNvPr id="59" name="CuadroTexto 58">
              <a:extLst>
                <a:ext uri="{FF2B5EF4-FFF2-40B4-BE49-F238E27FC236}">
                  <a16:creationId xmlns:a16="http://schemas.microsoft.com/office/drawing/2014/main" id="{8C50EA9E-0FDB-4043-8B52-03B8FD218814}"/>
                </a:ext>
              </a:extLst>
            </p:cNvPr>
            <p:cNvSpPr txBox="1"/>
            <p:nvPr/>
          </p:nvSpPr>
          <p:spPr>
            <a:xfrm>
              <a:off x="6610958" y="3316032"/>
              <a:ext cx="1892300" cy="1101485"/>
            </a:xfrm>
            <a:prstGeom prst="rect">
              <a:avLst/>
            </a:prstGeom>
            <a:noFill/>
          </p:spPr>
          <p:txBody>
            <a:bodyPr wrap="square" rtlCol="0">
              <a:spAutoFit/>
            </a:bodyPr>
            <a:lstStyle>
              <a:defPPr>
                <a:defRPr lang="es-CO"/>
              </a:defPPr>
              <a:lvl1pPr marL="285750" indent="-285750">
                <a:buFont typeface="Arial" panose="020B0604020202020204" pitchFamily="34" charset="0"/>
                <a:buChar char="•"/>
                <a:defRPr sz="1600"/>
              </a:lvl1pPr>
            </a:lstStyle>
            <a:p>
              <a:r>
                <a:rPr lang="es-ES_tradnl" sz="1800" dirty="0">
                  <a:solidFill>
                    <a:schemeClr val="bg1"/>
                  </a:solidFill>
                  <a:latin typeface="Work Sans" pitchFamily="2" charset="77"/>
                </a:rPr>
                <a:t>Consulta sitios web</a:t>
              </a:r>
            </a:p>
            <a:p>
              <a:r>
                <a:rPr lang="es-ES_tradnl" sz="1800" dirty="0">
                  <a:solidFill>
                    <a:schemeClr val="bg1"/>
                  </a:solidFill>
                  <a:latin typeface="Work Sans" pitchFamily="2" charset="77"/>
                </a:rPr>
                <a:t>Solicitud información</a:t>
              </a:r>
            </a:p>
            <a:p>
              <a:r>
                <a:rPr lang="es-ES_tradnl" sz="1800" dirty="0">
                  <a:solidFill>
                    <a:schemeClr val="bg1"/>
                  </a:solidFill>
                  <a:latin typeface="Work Sans" pitchFamily="2" charset="77"/>
                </a:rPr>
                <a:t>Hace uso de los diferentes medios de consulta</a:t>
              </a:r>
            </a:p>
          </p:txBody>
        </p:sp>
        <p:sp>
          <p:nvSpPr>
            <p:cNvPr id="60" name="CuadroTexto 59">
              <a:extLst>
                <a:ext uri="{FF2B5EF4-FFF2-40B4-BE49-F238E27FC236}">
                  <a16:creationId xmlns:a16="http://schemas.microsoft.com/office/drawing/2014/main" id="{46AFF11A-CE01-45AE-A4D0-3960D3500F09}"/>
                </a:ext>
              </a:extLst>
            </p:cNvPr>
            <p:cNvSpPr txBox="1"/>
            <p:nvPr/>
          </p:nvSpPr>
          <p:spPr>
            <a:xfrm>
              <a:off x="8826934" y="3299218"/>
              <a:ext cx="1469889" cy="1445698"/>
            </a:xfrm>
            <a:prstGeom prst="rect">
              <a:avLst/>
            </a:prstGeom>
            <a:noFill/>
          </p:spPr>
          <p:txBody>
            <a:bodyPr wrap="square" rtlCol="0">
              <a:spAutoFit/>
            </a:bodyPr>
            <a:lstStyle>
              <a:defPPr>
                <a:defRPr lang="es-CO"/>
              </a:defPPr>
              <a:lvl1pPr marL="285750" indent="-285750">
                <a:buFont typeface="Arial" panose="020B0604020202020204" pitchFamily="34" charset="0"/>
                <a:buChar char="•"/>
                <a:defRPr sz="1600"/>
              </a:lvl1pPr>
            </a:lstStyle>
            <a:p>
              <a:r>
                <a:rPr lang="es-ES_tradnl" sz="2000" dirty="0">
                  <a:solidFill>
                    <a:schemeClr val="bg1"/>
                  </a:solidFill>
                  <a:latin typeface="Work Sans" pitchFamily="2" charset="77"/>
                </a:rPr>
                <a:t>Retroalimenta la gestión </a:t>
              </a:r>
            </a:p>
            <a:p>
              <a:r>
                <a:rPr lang="es-ES_tradnl" sz="2000" dirty="0">
                  <a:solidFill>
                    <a:schemeClr val="bg1"/>
                  </a:solidFill>
                  <a:latin typeface="Work Sans" pitchFamily="2" charset="77"/>
                </a:rPr>
                <a:t>Quejas, denuncias, reclamos</a:t>
              </a:r>
            </a:p>
            <a:p>
              <a:pPr marL="0" indent="0">
                <a:buNone/>
              </a:pPr>
              <a:r>
                <a:rPr lang="es-ES_tradnl" sz="2000" dirty="0">
                  <a:solidFill>
                    <a:schemeClr val="bg1"/>
                  </a:solidFill>
                  <a:latin typeface="Work Sans" pitchFamily="2" charset="77"/>
                </a:rPr>
                <a:t> </a:t>
              </a:r>
            </a:p>
          </p:txBody>
        </p:sp>
        <p:sp>
          <p:nvSpPr>
            <p:cNvPr id="61" name="CuadroTexto 60">
              <a:extLst>
                <a:ext uri="{FF2B5EF4-FFF2-40B4-BE49-F238E27FC236}">
                  <a16:creationId xmlns:a16="http://schemas.microsoft.com/office/drawing/2014/main" id="{D9B78C8F-0DAD-4D73-A96C-AF349F88C598}"/>
                </a:ext>
              </a:extLst>
            </p:cNvPr>
            <p:cNvSpPr txBox="1"/>
            <p:nvPr/>
          </p:nvSpPr>
          <p:spPr>
            <a:xfrm>
              <a:off x="8576531" y="5252835"/>
              <a:ext cx="1646217" cy="1353908"/>
            </a:xfrm>
            <a:prstGeom prst="rect">
              <a:avLst/>
            </a:prstGeom>
            <a:noFill/>
          </p:spPr>
          <p:txBody>
            <a:bodyPr wrap="square" rtlCol="0">
              <a:spAutoFit/>
            </a:bodyPr>
            <a:lstStyle>
              <a:defPPr>
                <a:defRPr lang="es-CO"/>
              </a:defPPr>
              <a:lvl1pPr marL="285750" indent="-285750">
                <a:buFont typeface="Arial" panose="020B0604020202020204" pitchFamily="34" charset="0"/>
                <a:buChar char="•"/>
                <a:defRPr sz="1600"/>
              </a:lvl1pPr>
            </a:lstStyle>
            <a:p>
              <a:r>
                <a:rPr lang="es-ES_tradnl" dirty="0">
                  <a:solidFill>
                    <a:schemeClr val="bg1"/>
                  </a:solidFill>
                  <a:latin typeface="Work Sans" pitchFamily="2" charset="77"/>
                </a:rPr>
                <a:t>Identifica necesidades</a:t>
              </a:r>
            </a:p>
            <a:p>
              <a:r>
                <a:rPr lang="es-ES_tradnl" dirty="0">
                  <a:solidFill>
                    <a:schemeClr val="bg1"/>
                  </a:solidFill>
                  <a:latin typeface="Work Sans" pitchFamily="2" charset="77"/>
                </a:rPr>
                <a:t>Apoya formulación de planes, normas y proyectos</a:t>
              </a:r>
            </a:p>
            <a:p>
              <a:r>
                <a:rPr lang="es-ES_tradnl" dirty="0">
                  <a:solidFill>
                    <a:schemeClr val="bg1"/>
                  </a:solidFill>
                  <a:latin typeface="Work Sans" pitchFamily="2" charset="77"/>
                </a:rPr>
                <a:t>Plantea soluciones</a:t>
              </a:r>
            </a:p>
            <a:p>
              <a:r>
                <a:rPr lang="es-ES_tradnl" dirty="0">
                  <a:solidFill>
                    <a:schemeClr val="bg1"/>
                  </a:solidFill>
                  <a:latin typeface="Work Sans" pitchFamily="2" charset="77"/>
                </a:rPr>
                <a:t>Hace seguimiento y evaluación</a:t>
              </a:r>
            </a:p>
          </p:txBody>
        </p:sp>
        <p:sp>
          <p:nvSpPr>
            <p:cNvPr id="62" name="Rectángulo 61">
              <a:extLst>
                <a:ext uri="{FF2B5EF4-FFF2-40B4-BE49-F238E27FC236}">
                  <a16:creationId xmlns:a16="http://schemas.microsoft.com/office/drawing/2014/main" id="{EA7573FE-7E02-438D-A5A0-0617746BC334}"/>
                </a:ext>
              </a:extLst>
            </p:cNvPr>
            <p:cNvSpPr/>
            <p:nvPr/>
          </p:nvSpPr>
          <p:spPr>
            <a:xfrm>
              <a:off x="7387444" y="6944379"/>
              <a:ext cx="1892025" cy="298319"/>
            </a:xfrm>
            <a:prstGeom prst="rect">
              <a:avLst/>
            </a:prstGeom>
          </p:spPr>
          <p:txBody>
            <a:bodyPr wrap="square">
              <a:spAutoFit/>
            </a:bodyPr>
            <a:lstStyle/>
            <a:p>
              <a:pPr algn="ctr"/>
              <a:r>
                <a:rPr lang="es-CO" sz="2000" b="1" dirty="0">
                  <a:solidFill>
                    <a:srgbClr val="002060"/>
                  </a:solidFill>
                  <a:latin typeface="Work Sans" panose="020B0604020202020204" charset="0"/>
                </a:rPr>
                <a:t>servicio al ciudadano</a:t>
              </a:r>
            </a:p>
          </p:txBody>
        </p:sp>
        <p:sp>
          <p:nvSpPr>
            <p:cNvPr id="63" name="Shape">
              <a:extLst>
                <a:ext uri="{FF2B5EF4-FFF2-40B4-BE49-F238E27FC236}">
                  <a16:creationId xmlns:a16="http://schemas.microsoft.com/office/drawing/2014/main" id="{B8AF4C08-7CF6-4E6D-A638-27B43943A59C}"/>
                </a:ext>
              </a:extLst>
            </p:cNvPr>
            <p:cNvSpPr/>
            <p:nvPr/>
          </p:nvSpPr>
          <p:spPr>
            <a:xfrm>
              <a:off x="9980095" y="5030655"/>
              <a:ext cx="360470" cy="1129745"/>
            </a:xfrm>
            <a:custGeom>
              <a:avLst/>
              <a:gdLst/>
              <a:ahLst/>
              <a:cxnLst>
                <a:cxn ang="0">
                  <a:pos x="wd2" y="hd2"/>
                </a:cxn>
                <a:cxn ang="5400000">
                  <a:pos x="wd2" y="hd2"/>
                </a:cxn>
                <a:cxn ang="10800000">
                  <a:pos x="wd2" y="hd2"/>
                </a:cxn>
                <a:cxn ang="16200000">
                  <a:pos x="wd2" y="hd2"/>
                </a:cxn>
              </a:cxnLst>
              <a:rect l="0" t="0" r="r" b="b"/>
              <a:pathLst>
                <a:path w="18634" h="21549" extrusionOk="0">
                  <a:moveTo>
                    <a:pt x="16729" y="21549"/>
                  </a:moveTo>
                  <a:cubicBezTo>
                    <a:pt x="16484" y="21549"/>
                    <a:pt x="16484" y="21549"/>
                    <a:pt x="16729" y="21549"/>
                  </a:cubicBezTo>
                  <a:cubicBezTo>
                    <a:pt x="15993" y="21549"/>
                    <a:pt x="15748" y="21345"/>
                    <a:pt x="15748" y="21040"/>
                  </a:cubicBezTo>
                  <a:cubicBezTo>
                    <a:pt x="19429" y="13602"/>
                    <a:pt x="13784" y="5960"/>
                    <a:pt x="284" y="662"/>
                  </a:cubicBezTo>
                  <a:cubicBezTo>
                    <a:pt x="38" y="560"/>
                    <a:pt x="-207" y="255"/>
                    <a:pt x="284" y="153"/>
                  </a:cubicBezTo>
                  <a:cubicBezTo>
                    <a:pt x="529" y="-51"/>
                    <a:pt x="1266" y="-51"/>
                    <a:pt x="1511" y="153"/>
                  </a:cubicBezTo>
                  <a:cubicBezTo>
                    <a:pt x="15257" y="5553"/>
                    <a:pt x="21393" y="13500"/>
                    <a:pt x="17466" y="21243"/>
                  </a:cubicBezTo>
                  <a:cubicBezTo>
                    <a:pt x="17466" y="21345"/>
                    <a:pt x="16975" y="21549"/>
                    <a:pt x="16729" y="21549"/>
                  </a:cubicBezTo>
                  <a:close/>
                </a:path>
              </a:pathLst>
            </a:custGeom>
            <a:solidFill>
              <a:srgbClr val="F19B0F"/>
            </a:solidFill>
            <a:ln w="12700">
              <a:solidFill>
                <a:srgbClr val="F19B0F"/>
              </a:solidFill>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64" name="Shape">
              <a:extLst>
                <a:ext uri="{FF2B5EF4-FFF2-40B4-BE49-F238E27FC236}">
                  <a16:creationId xmlns:a16="http://schemas.microsoft.com/office/drawing/2014/main" id="{036FE544-1327-4D6C-8A7D-8D1D99A7EF37}"/>
                </a:ext>
              </a:extLst>
            </p:cNvPr>
            <p:cNvSpPr/>
            <p:nvPr/>
          </p:nvSpPr>
          <p:spPr>
            <a:xfrm>
              <a:off x="6211742" y="2974674"/>
              <a:ext cx="2155193" cy="419645"/>
            </a:xfrm>
            <a:custGeom>
              <a:avLst/>
              <a:gdLst/>
              <a:ahLst/>
              <a:cxnLst>
                <a:cxn ang="0">
                  <a:pos x="wd2" y="hd2"/>
                </a:cxn>
                <a:cxn ang="5400000">
                  <a:pos x="wd2" y="hd2"/>
                </a:cxn>
                <a:cxn ang="10800000">
                  <a:pos x="wd2" y="hd2"/>
                </a:cxn>
                <a:cxn ang="16200000">
                  <a:pos x="wd2" y="hd2"/>
                </a:cxn>
              </a:cxnLst>
              <a:rect l="0" t="0" r="r" b="b"/>
              <a:pathLst>
                <a:path w="21575" h="16346" extrusionOk="0">
                  <a:moveTo>
                    <a:pt x="189" y="16346"/>
                  </a:moveTo>
                  <a:cubicBezTo>
                    <a:pt x="138" y="16346"/>
                    <a:pt x="88" y="16346"/>
                    <a:pt x="37" y="16187"/>
                  </a:cubicBezTo>
                  <a:cubicBezTo>
                    <a:pt x="-13" y="16028"/>
                    <a:pt x="-13" y="15552"/>
                    <a:pt x="37" y="15393"/>
                  </a:cubicBezTo>
                  <a:cubicBezTo>
                    <a:pt x="6094" y="-3666"/>
                    <a:pt x="15632" y="-5254"/>
                    <a:pt x="21335" y="11899"/>
                  </a:cubicBezTo>
                  <a:cubicBezTo>
                    <a:pt x="21385" y="12058"/>
                    <a:pt x="21486" y="12375"/>
                    <a:pt x="21537" y="12534"/>
                  </a:cubicBezTo>
                  <a:cubicBezTo>
                    <a:pt x="21587" y="12693"/>
                    <a:pt x="21587" y="13169"/>
                    <a:pt x="21537" y="13328"/>
                  </a:cubicBezTo>
                  <a:cubicBezTo>
                    <a:pt x="21486" y="13487"/>
                    <a:pt x="21335" y="13487"/>
                    <a:pt x="21284" y="13328"/>
                  </a:cubicBezTo>
                  <a:cubicBezTo>
                    <a:pt x="21234" y="13169"/>
                    <a:pt x="21133" y="12852"/>
                    <a:pt x="21082" y="12693"/>
                  </a:cubicBezTo>
                  <a:cubicBezTo>
                    <a:pt x="15531" y="-3983"/>
                    <a:pt x="6245" y="-2554"/>
                    <a:pt x="340" y="16028"/>
                  </a:cubicBezTo>
                  <a:cubicBezTo>
                    <a:pt x="290" y="16346"/>
                    <a:pt x="239" y="16346"/>
                    <a:pt x="189" y="16346"/>
                  </a:cubicBezTo>
                  <a:close/>
                </a:path>
              </a:pathLst>
            </a:custGeom>
            <a:solidFill>
              <a:srgbClr val="F19B0F"/>
            </a:solidFill>
            <a:ln w="12700">
              <a:solidFill>
                <a:srgbClr val="F19B0F"/>
              </a:solidFill>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65" name="Shape">
              <a:extLst>
                <a:ext uri="{FF2B5EF4-FFF2-40B4-BE49-F238E27FC236}">
                  <a16:creationId xmlns:a16="http://schemas.microsoft.com/office/drawing/2014/main" id="{6FC530E6-3361-462D-80A1-52ADD03B1332}"/>
                </a:ext>
              </a:extLst>
            </p:cNvPr>
            <p:cNvSpPr/>
            <p:nvPr/>
          </p:nvSpPr>
          <p:spPr>
            <a:xfrm>
              <a:off x="3848589" y="3969613"/>
              <a:ext cx="1538463" cy="52235"/>
            </a:xfrm>
            <a:custGeom>
              <a:avLst/>
              <a:gdLst/>
              <a:ahLst/>
              <a:cxnLst>
                <a:cxn ang="0">
                  <a:pos x="wd2" y="hd2"/>
                </a:cxn>
                <a:cxn ang="5400000">
                  <a:pos x="wd2" y="hd2"/>
                </a:cxn>
                <a:cxn ang="10800000">
                  <a:pos x="wd2" y="hd2"/>
                </a:cxn>
                <a:cxn ang="16200000">
                  <a:pos x="wd2" y="hd2"/>
                </a:cxn>
              </a:cxnLst>
              <a:rect l="0" t="0" r="r" b="b"/>
              <a:pathLst>
                <a:path w="21600" h="21600" extrusionOk="0">
                  <a:moveTo>
                    <a:pt x="267" y="21600"/>
                  </a:moveTo>
                  <a:cubicBezTo>
                    <a:pt x="133" y="21600"/>
                    <a:pt x="0" y="17672"/>
                    <a:pt x="0" y="13745"/>
                  </a:cubicBezTo>
                  <a:cubicBezTo>
                    <a:pt x="0" y="9818"/>
                    <a:pt x="133" y="5891"/>
                    <a:pt x="267" y="5891"/>
                  </a:cubicBezTo>
                  <a:lnTo>
                    <a:pt x="21333" y="0"/>
                  </a:lnTo>
                  <a:cubicBezTo>
                    <a:pt x="21333" y="0"/>
                    <a:pt x="21333" y="0"/>
                    <a:pt x="21333" y="0"/>
                  </a:cubicBezTo>
                  <a:cubicBezTo>
                    <a:pt x="21467" y="0"/>
                    <a:pt x="21600" y="3928"/>
                    <a:pt x="21600" y="7855"/>
                  </a:cubicBezTo>
                  <a:cubicBezTo>
                    <a:pt x="21600" y="11782"/>
                    <a:pt x="21467" y="15709"/>
                    <a:pt x="21333" y="15709"/>
                  </a:cubicBezTo>
                  <a:lnTo>
                    <a:pt x="267" y="21600"/>
                  </a:lnTo>
                  <a:cubicBezTo>
                    <a:pt x="267" y="21600"/>
                    <a:pt x="267" y="21600"/>
                    <a:pt x="267" y="21600"/>
                  </a:cubicBezTo>
                  <a:close/>
                </a:path>
              </a:pathLst>
            </a:custGeom>
            <a:solidFill>
              <a:srgbClr val="F19B0F"/>
            </a:solidFill>
            <a:ln w="12700">
              <a:solidFill>
                <a:srgbClr val="F19B0F"/>
              </a:solidFill>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66" name="Shape">
              <a:extLst>
                <a:ext uri="{FF2B5EF4-FFF2-40B4-BE49-F238E27FC236}">
                  <a16:creationId xmlns:a16="http://schemas.microsoft.com/office/drawing/2014/main" id="{C04E519B-B8DC-48F1-A5A2-50CF51F194FE}"/>
                </a:ext>
              </a:extLst>
            </p:cNvPr>
            <p:cNvSpPr/>
            <p:nvPr/>
          </p:nvSpPr>
          <p:spPr>
            <a:xfrm>
              <a:off x="3758369" y="5070745"/>
              <a:ext cx="2616335" cy="52235"/>
            </a:xfrm>
            <a:custGeom>
              <a:avLst/>
              <a:gdLst/>
              <a:ahLst/>
              <a:cxnLst>
                <a:cxn ang="0">
                  <a:pos x="wd2" y="hd2"/>
                </a:cxn>
                <a:cxn ang="5400000">
                  <a:pos x="wd2" y="hd2"/>
                </a:cxn>
                <a:cxn ang="10800000">
                  <a:pos x="wd2" y="hd2"/>
                </a:cxn>
                <a:cxn ang="16200000">
                  <a:pos x="wd2" y="hd2"/>
                </a:cxn>
              </a:cxnLst>
              <a:rect l="0" t="0" r="r" b="b"/>
              <a:pathLst>
                <a:path w="21600" h="21600" extrusionOk="0">
                  <a:moveTo>
                    <a:pt x="157" y="21600"/>
                  </a:moveTo>
                  <a:cubicBezTo>
                    <a:pt x="78" y="21600"/>
                    <a:pt x="0" y="17672"/>
                    <a:pt x="0" y="13745"/>
                  </a:cubicBezTo>
                  <a:cubicBezTo>
                    <a:pt x="0" y="9818"/>
                    <a:pt x="78" y="5891"/>
                    <a:pt x="157" y="5891"/>
                  </a:cubicBezTo>
                  <a:lnTo>
                    <a:pt x="21443" y="0"/>
                  </a:lnTo>
                  <a:cubicBezTo>
                    <a:pt x="21443" y="0"/>
                    <a:pt x="21443" y="0"/>
                    <a:pt x="21443" y="0"/>
                  </a:cubicBezTo>
                  <a:cubicBezTo>
                    <a:pt x="21522" y="0"/>
                    <a:pt x="21600" y="3928"/>
                    <a:pt x="21600" y="7855"/>
                  </a:cubicBezTo>
                  <a:cubicBezTo>
                    <a:pt x="21600" y="11782"/>
                    <a:pt x="21522" y="15709"/>
                    <a:pt x="21443" y="15709"/>
                  </a:cubicBezTo>
                  <a:lnTo>
                    <a:pt x="157" y="21600"/>
                  </a:lnTo>
                  <a:cubicBezTo>
                    <a:pt x="157" y="21600"/>
                    <a:pt x="157" y="21600"/>
                    <a:pt x="157" y="21600"/>
                  </a:cubicBezTo>
                  <a:close/>
                </a:path>
              </a:pathLst>
            </a:custGeom>
            <a:solidFill>
              <a:srgbClr val="F19B0F"/>
            </a:solidFill>
            <a:ln w="12700">
              <a:solidFill>
                <a:srgbClr val="F19B0F"/>
              </a:solidFill>
              <a:miter lim="400000"/>
            </a:ln>
          </p:spPr>
          <p:txBody>
            <a:bodyPr lIns="28575" tIns="28575" rIns="28575" bIns="28575" anchor="ctr"/>
            <a:lstStyle/>
            <a:p>
              <a:pPr>
                <a:defRPr sz="3000">
                  <a:solidFill>
                    <a:srgbClr val="FFFFFF"/>
                  </a:solidFill>
                </a:defRPr>
              </a:pPr>
              <a:endParaRPr sz="2250" dirty="0">
                <a:highlight>
                  <a:srgbClr val="0054BC"/>
                </a:highlight>
                <a:latin typeface="Work Sans" pitchFamily="2" charset="77"/>
              </a:endParaRPr>
            </a:p>
          </p:txBody>
        </p:sp>
        <p:sp>
          <p:nvSpPr>
            <p:cNvPr id="67" name="Shape">
              <a:extLst>
                <a:ext uri="{FF2B5EF4-FFF2-40B4-BE49-F238E27FC236}">
                  <a16:creationId xmlns:a16="http://schemas.microsoft.com/office/drawing/2014/main" id="{F3BE35BC-5E05-48C6-9934-47108C93B779}"/>
                </a:ext>
              </a:extLst>
            </p:cNvPr>
            <p:cNvSpPr/>
            <p:nvPr/>
          </p:nvSpPr>
          <p:spPr>
            <a:xfrm>
              <a:off x="10358550" y="5070740"/>
              <a:ext cx="2616335" cy="37991"/>
            </a:xfrm>
            <a:custGeom>
              <a:avLst/>
              <a:gdLst/>
              <a:ahLst/>
              <a:cxnLst>
                <a:cxn ang="0">
                  <a:pos x="wd2" y="hd2"/>
                </a:cxn>
                <a:cxn ang="5400000">
                  <a:pos x="wd2" y="hd2"/>
                </a:cxn>
                <a:cxn ang="10800000">
                  <a:pos x="wd2" y="hd2"/>
                </a:cxn>
                <a:cxn ang="16200000">
                  <a:pos x="wd2" y="hd2"/>
                </a:cxn>
              </a:cxnLst>
              <a:rect l="0" t="0" r="r" b="b"/>
              <a:pathLst>
                <a:path w="21600" h="21600" extrusionOk="0">
                  <a:moveTo>
                    <a:pt x="21443" y="21600"/>
                  </a:moveTo>
                  <a:lnTo>
                    <a:pt x="157" y="21600"/>
                  </a:lnTo>
                  <a:cubicBezTo>
                    <a:pt x="78" y="21600"/>
                    <a:pt x="0" y="16200"/>
                    <a:pt x="0" y="10800"/>
                  </a:cubicBezTo>
                  <a:cubicBezTo>
                    <a:pt x="0" y="5400"/>
                    <a:pt x="78" y="0"/>
                    <a:pt x="157" y="0"/>
                  </a:cubicBezTo>
                  <a:lnTo>
                    <a:pt x="21443" y="0"/>
                  </a:lnTo>
                  <a:cubicBezTo>
                    <a:pt x="21522" y="0"/>
                    <a:pt x="21600" y="5400"/>
                    <a:pt x="21600" y="10800"/>
                  </a:cubicBezTo>
                  <a:cubicBezTo>
                    <a:pt x="21600" y="16200"/>
                    <a:pt x="21522" y="21600"/>
                    <a:pt x="21443" y="21600"/>
                  </a:cubicBezTo>
                  <a:close/>
                </a:path>
              </a:pathLst>
            </a:custGeom>
            <a:solidFill>
              <a:srgbClr val="F19B0F"/>
            </a:solidFill>
            <a:ln w="12700">
              <a:solidFill>
                <a:srgbClr val="F19B0F"/>
              </a:solidFill>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68" name="Shape">
              <a:extLst>
                <a:ext uri="{FF2B5EF4-FFF2-40B4-BE49-F238E27FC236}">
                  <a16:creationId xmlns:a16="http://schemas.microsoft.com/office/drawing/2014/main" id="{9830548E-3C29-4F1C-8C14-F1292B78B186}"/>
                </a:ext>
              </a:extLst>
            </p:cNvPr>
            <p:cNvSpPr/>
            <p:nvPr/>
          </p:nvSpPr>
          <p:spPr>
            <a:xfrm>
              <a:off x="3758373" y="6042185"/>
              <a:ext cx="1718897" cy="37991"/>
            </a:xfrm>
            <a:custGeom>
              <a:avLst/>
              <a:gdLst/>
              <a:ahLst/>
              <a:cxnLst>
                <a:cxn ang="0">
                  <a:pos x="wd2" y="hd2"/>
                </a:cxn>
                <a:cxn ang="5400000">
                  <a:pos x="wd2" y="hd2"/>
                </a:cxn>
                <a:cxn ang="10800000">
                  <a:pos x="wd2" y="hd2"/>
                </a:cxn>
                <a:cxn ang="16200000">
                  <a:pos x="wd2" y="hd2"/>
                </a:cxn>
              </a:cxnLst>
              <a:rect l="0" t="0" r="r" b="b"/>
              <a:pathLst>
                <a:path w="21600" h="21600" extrusionOk="0">
                  <a:moveTo>
                    <a:pt x="21361" y="21600"/>
                  </a:moveTo>
                  <a:lnTo>
                    <a:pt x="239" y="21600"/>
                  </a:lnTo>
                  <a:cubicBezTo>
                    <a:pt x="119" y="21600"/>
                    <a:pt x="0" y="16200"/>
                    <a:pt x="0" y="10800"/>
                  </a:cubicBezTo>
                  <a:cubicBezTo>
                    <a:pt x="0" y="5400"/>
                    <a:pt x="119" y="0"/>
                    <a:pt x="239" y="0"/>
                  </a:cubicBezTo>
                  <a:lnTo>
                    <a:pt x="21361" y="0"/>
                  </a:lnTo>
                  <a:cubicBezTo>
                    <a:pt x="21481" y="0"/>
                    <a:pt x="21600" y="5400"/>
                    <a:pt x="21600" y="10800"/>
                  </a:cubicBezTo>
                  <a:cubicBezTo>
                    <a:pt x="21600" y="16200"/>
                    <a:pt x="21481" y="21600"/>
                    <a:pt x="21361" y="21600"/>
                  </a:cubicBezTo>
                  <a:close/>
                </a:path>
              </a:pathLst>
            </a:custGeom>
            <a:solidFill>
              <a:srgbClr val="F19B0F"/>
            </a:solidFill>
            <a:ln w="12700">
              <a:solidFill>
                <a:srgbClr val="F19B0F"/>
              </a:solidFill>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69" name="Shape">
              <a:extLst>
                <a:ext uri="{FF2B5EF4-FFF2-40B4-BE49-F238E27FC236}">
                  <a16:creationId xmlns:a16="http://schemas.microsoft.com/office/drawing/2014/main" id="{7FE3D32F-4CC6-4BE0-A2D6-BE66EF6E8E12}"/>
                </a:ext>
              </a:extLst>
            </p:cNvPr>
            <p:cNvSpPr/>
            <p:nvPr/>
          </p:nvSpPr>
          <p:spPr>
            <a:xfrm>
              <a:off x="11355701" y="6042185"/>
              <a:ext cx="1585946" cy="37991"/>
            </a:xfrm>
            <a:custGeom>
              <a:avLst/>
              <a:gdLst/>
              <a:ahLst/>
              <a:cxnLst>
                <a:cxn ang="0">
                  <a:pos x="wd2" y="hd2"/>
                </a:cxn>
                <a:cxn ang="5400000">
                  <a:pos x="wd2" y="hd2"/>
                </a:cxn>
                <a:cxn ang="10800000">
                  <a:pos x="wd2" y="hd2"/>
                </a:cxn>
                <a:cxn ang="16200000">
                  <a:pos x="wd2" y="hd2"/>
                </a:cxn>
              </a:cxnLst>
              <a:rect l="0" t="0" r="r" b="b"/>
              <a:pathLst>
                <a:path w="21600" h="21600" extrusionOk="0">
                  <a:moveTo>
                    <a:pt x="21341" y="21600"/>
                  </a:moveTo>
                  <a:lnTo>
                    <a:pt x="259" y="21600"/>
                  </a:lnTo>
                  <a:cubicBezTo>
                    <a:pt x="129" y="21600"/>
                    <a:pt x="0" y="16200"/>
                    <a:pt x="0" y="10800"/>
                  </a:cubicBezTo>
                  <a:cubicBezTo>
                    <a:pt x="0" y="5400"/>
                    <a:pt x="129" y="0"/>
                    <a:pt x="259" y="0"/>
                  </a:cubicBezTo>
                  <a:lnTo>
                    <a:pt x="21341" y="0"/>
                  </a:lnTo>
                  <a:cubicBezTo>
                    <a:pt x="21471" y="0"/>
                    <a:pt x="21600" y="5400"/>
                    <a:pt x="21600" y="10800"/>
                  </a:cubicBezTo>
                  <a:cubicBezTo>
                    <a:pt x="21600" y="16200"/>
                    <a:pt x="21471" y="21600"/>
                    <a:pt x="21341" y="21600"/>
                  </a:cubicBezTo>
                  <a:close/>
                </a:path>
              </a:pathLst>
            </a:custGeom>
            <a:solidFill>
              <a:srgbClr val="F19B0F"/>
            </a:solidFill>
            <a:ln w="12700">
              <a:solidFill>
                <a:srgbClr val="F19B0F"/>
              </a:solidFill>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70" name="Shape">
              <a:extLst>
                <a:ext uri="{FF2B5EF4-FFF2-40B4-BE49-F238E27FC236}">
                  <a16:creationId xmlns:a16="http://schemas.microsoft.com/office/drawing/2014/main" id="{2170FB62-3CFD-4BD9-BC23-B237FB3FC73F}"/>
                </a:ext>
              </a:extLst>
            </p:cNvPr>
            <p:cNvSpPr/>
            <p:nvPr/>
          </p:nvSpPr>
          <p:spPr>
            <a:xfrm>
              <a:off x="8351335" y="2980251"/>
              <a:ext cx="2029919" cy="353479"/>
            </a:xfrm>
            <a:custGeom>
              <a:avLst/>
              <a:gdLst/>
              <a:ahLst/>
              <a:cxnLst>
                <a:cxn ang="0">
                  <a:pos x="wd2" y="hd2"/>
                </a:cxn>
                <a:cxn ang="5400000">
                  <a:pos x="wd2" y="hd2"/>
                </a:cxn>
                <a:cxn ang="10800000">
                  <a:pos x="wd2" y="hd2"/>
                </a:cxn>
                <a:cxn ang="16200000">
                  <a:pos x="wd2" y="hd2"/>
                </a:cxn>
              </a:cxnLst>
              <a:rect l="0" t="0" r="r" b="b"/>
              <a:pathLst>
                <a:path w="21575" h="16346" extrusionOk="0">
                  <a:moveTo>
                    <a:pt x="189" y="16346"/>
                  </a:moveTo>
                  <a:cubicBezTo>
                    <a:pt x="138" y="16346"/>
                    <a:pt x="88" y="16346"/>
                    <a:pt x="37" y="16187"/>
                  </a:cubicBezTo>
                  <a:cubicBezTo>
                    <a:pt x="-13" y="16028"/>
                    <a:pt x="-13" y="15552"/>
                    <a:pt x="37" y="15393"/>
                  </a:cubicBezTo>
                  <a:cubicBezTo>
                    <a:pt x="6094" y="-3666"/>
                    <a:pt x="15632" y="-5254"/>
                    <a:pt x="21335" y="11899"/>
                  </a:cubicBezTo>
                  <a:cubicBezTo>
                    <a:pt x="21385" y="12058"/>
                    <a:pt x="21486" y="12375"/>
                    <a:pt x="21537" y="12534"/>
                  </a:cubicBezTo>
                  <a:cubicBezTo>
                    <a:pt x="21587" y="12693"/>
                    <a:pt x="21587" y="13169"/>
                    <a:pt x="21537" y="13328"/>
                  </a:cubicBezTo>
                  <a:cubicBezTo>
                    <a:pt x="21486" y="13487"/>
                    <a:pt x="21335" y="13487"/>
                    <a:pt x="21284" y="13328"/>
                  </a:cubicBezTo>
                  <a:cubicBezTo>
                    <a:pt x="21234" y="13169"/>
                    <a:pt x="21133" y="12852"/>
                    <a:pt x="21082" y="12693"/>
                  </a:cubicBezTo>
                  <a:cubicBezTo>
                    <a:pt x="15531" y="-3983"/>
                    <a:pt x="6245" y="-2554"/>
                    <a:pt x="340" y="16028"/>
                  </a:cubicBezTo>
                  <a:cubicBezTo>
                    <a:pt x="290" y="16346"/>
                    <a:pt x="239" y="16346"/>
                    <a:pt x="189" y="16346"/>
                  </a:cubicBezTo>
                  <a:close/>
                </a:path>
              </a:pathLst>
            </a:custGeom>
            <a:solidFill>
              <a:srgbClr val="F19B0F"/>
            </a:solidFill>
            <a:ln w="12700">
              <a:solidFill>
                <a:srgbClr val="F19B0F"/>
              </a:solidFill>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71" name="Shape">
              <a:extLst>
                <a:ext uri="{FF2B5EF4-FFF2-40B4-BE49-F238E27FC236}">
                  <a16:creationId xmlns:a16="http://schemas.microsoft.com/office/drawing/2014/main" id="{402E505C-B3B0-4730-83E9-2F7F100840DD}"/>
                </a:ext>
              </a:extLst>
            </p:cNvPr>
            <p:cNvSpPr/>
            <p:nvPr/>
          </p:nvSpPr>
          <p:spPr>
            <a:xfrm rot="12609012">
              <a:off x="6428663" y="5028452"/>
              <a:ext cx="360470" cy="1129745"/>
            </a:xfrm>
            <a:custGeom>
              <a:avLst/>
              <a:gdLst/>
              <a:ahLst/>
              <a:cxnLst>
                <a:cxn ang="0">
                  <a:pos x="wd2" y="hd2"/>
                </a:cxn>
                <a:cxn ang="5400000">
                  <a:pos x="wd2" y="hd2"/>
                </a:cxn>
                <a:cxn ang="10800000">
                  <a:pos x="wd2" y="hd2"/>
                </a:cxn>
                <a:cxn ang="16200000">
                  <a:pos x="wd2" y="hd2"/>
                </a:cxn>
              </a:cxnLst>
              <a:rect l="0" t="0" r="r" b="b"/>
              <a:pathLst>
                <a:path w="18634" h="21549" extrusionOk="0">
                  <a:moveTo>
                    <a:pt x="16729" y="21549"/>
                  </a:moveTo>
                  <a:cubicBezTo>
                    <a:pt x="16484" y="21549"/>
                    <a:pt x="16484" y="21549"/>
                    <a:pt x="16729" y="21549"/>
                  </a:cubicBezTo>
                  <a:cubicBezTo>
                    <a:pt x="15993" y="21549"/>
                    <a:pt x="15748" y="21345"/>
                    <a:pt x="15748" y="21040"/>
                  </a:cubicBezTo>
                  <a:cubicBezTo>
                    <a:pt x="19429" y="13602"/>
                    <a:pt x="13784" y="5960"/>
                    <a:pt x="284" y="662"/>
                  </a:cubicBezTo>
                  <a:cubicBezTo>
                    <a:pt x="38" y="560"/>
                    <a:pt x="-207" y="255"/>
                    <a:pt x="284" y="153"/>
                  </a:cubicBezTo>
                  <a:cubicBezTo>
                    <a:pt x="529" y="-51"/>
                    <a:pt x="1266" y="-51"/>
                    <a:pt x="1511" y="153"/>
                  </a:cubicBezTo>
                  <a:cubicBezTo>
                    <a:pt x="15257" y="5553"/>
                    <a:pt x="21393" y="13500"/>
                    <a:pt x="17466" y="21243"/>
                  </a:cubicBezTo>
                  <a:cubicBezTo>
                    <a:pt x="17466" y="21345"/>
                    <a:pt x="16975" y="21549"/>
                    <a:pt x="16729" y="21549"/>
                  </a:cubicBezTo>
                  <a:close/>
                </a:path>
              </a:pathLst>
            </a:custGeom>
            <a:solidFill>
              <a:srgbClr val="F19B0F"/>
            </a:solidFill>
            <a:ln w="12700">
              <a:solidFill>
                <a:srgbClr val="F19B0F"/>
              </a:solidFill>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72" name="Shape">
              <a:extLst>
                <a:ext uri="{FF2B5EF4-FFF2-40B4-BE49-F238E27FC236}">
                  <a16:creationId xmlns:a16="http://schemas.microsoft.com/office/drawing/2014/main" id="{7B6B9084-CD49-4742-B039-364879074B72}"/>
                </a:ext>
              </a:extLst>
            </p:cNvPr>
            <p:cNvSpPr/>
            <p:nvPr/>
          </p:nvSpPr>
          <p:spPr>
            <a:xfrm>
              <a:off x="11347853" y="3948456"/>
              <a:ext cx="1538463" cy="52235"/>
            </a:xfrm>
            <a:custGeom>
              <a:avLst/>
              <a:gdLst/>
              <a:ahLst/>
              <a:cxnLst>
                <a:cxn ang="0">
                  <a:pos x="wd2" y="hd2"/>
                </a:cxn>
                <a:cxn ang="5400000">
                  <a:pos x="wd2" y="hd2"/>
                </a:cxn>
                <a:cxn ang="10800000">
                  <a:pos x="wd2" y="hd2"/>
                </a:cxn>
                <a:cxn ang="16200000">
                  <a:pos x="wd2" y="hd2"/>
                </a:cxn>
              </a:cxnLst>
              <a:rect l="0" t="0" r="r" b="b"/>
              <a:pathLst>
                <a:path w="21600" h="21600" extrusionOk="0">
                  <a:moveTo>
                    <a:pt x="267" y="21600"/>
                  </a:moveTo>
                  <a:cubicBezTo>
                    <a:pt x="133" y="21600"/>
                    <a:pt x="0" y="17672"/>
                    <a:pt x="0" y="13745"/>
                  </a:cubicBezTo>
                  <a:cubicBezTo>
                    <a:pt x="0" y="9818"/>
                    <a:pt x="133" y="5891"/>
                    <a:pt x="267" y="5891"/>
                  </a:cubicBezTo>
                  <a:lnTo>
                    <a:pt x="21333" y="0"/>
                  </a:lnTo>
                  <a:cubicBezTo>
                    <a:pt x="21333" y="0"/>
                    <a:pt x="21333" y="0"/>
                    <a:pt x="21333" y="0"/>
                  </a:cubicBezTo>
                  <a:cubicBezTo>
                    <a:pt x="21467" y="0"/>
                    <a:pt x="21600" y="3928"/>
                    <a:pt x="21600" y="7855"/>
                  </a:cubicBezTo>
                  <a:cubicBezTo>
                    <a:pt x="21600" y="11782"/>
                    <a:pt x="21467" y="15709"/>
                    <a:pt x="21333" y="15709"/>
                  </a:cubicBezTo>
                  <a:lnTo>
                    <a:pt x="267" y="21600"/>
                  </a:lnTo>
                  <a:cubicBezTo>
                    <a:pt x="267" y="21600"/>
                    <a:pt x="267" y="21600"/>
                    <a:pt x="267" y="21600"/>
                  </a:cubicBezTo>
                  <a:close/>
                </a:path>
              </a:pathLst>
            </a:custGeom>
            <a:solidFill>
              <a:srgbClr val="F19B0F"/>
            </a:solidFill>
            <a:ln w="12700">
              <a:solidFill>
                <a:srgbClr val="F19B0F"/>
              </a:solidFill>
              <a:miter lim="400000"/>
            </a:ln>
          </p:spPr>
          <p:txBody>
            <a:bodyPr lIns="28575" tIns="28575" rIns="28575" bIns="28575" anchor="ctr"/>
            <a:lstStyle/>
            <a:p>
              <a:pPr>
                <a:defRPr sz="3000">
                  <a:solidFill>
                    <a:srgbClr val="FFFFFF"/>
                  </a:solidFill>
                </a:defRPr>
              </a:pPr>
              <a:endParaRPr sz="2250">
                <a:latin typeface="Work Sans" pitchFamily="2" charset="77"/>
              </a:endParaRPr>
            </a:p>
          </p:txBody>
        </p:sp>
        <p:grpSp>
          <p:nvGrpSpPr>
            <p:cNvPr id="73" name="Grupo 72">
              <a:extLst>
                <a:ext uri="{FF2B5EF4-FFF2-40B4-BE49-F238E27FC236}">
                  <a16:creationId xmlns:a16="http://schemas.microsoft.com/office/drawing/2014/main" id="{96903490-4C17-4C53-ABF6-59305061170E}"/>
                </a:ext>
              </a:extLst>
            </p:cNvPr>
            <p:cNvGrpSpPr/>
            <p:nvPr/>
          </p:nvGrpSpPr>
          <p:grpSpPr>
            <a:xfrm>
              <a:off x="7436800" y="6936675"/>
              <a:ext cx="1760444" cy="360212"/>
              <a:chOff x="3708452" y="4839814"/>
              <a:chExt cx="1760444" cy="360212"/>
            </a:xfrm>
          </p:grpSpPr>
          <p:sp>
            <p:nvSpPr>
              <p:cNvPr id="78" name="Shape">
                <a:extLst>
                  <a:ext uri="{FF2B5EF4-FFF2-40B4-BE49-F238E27FC236}">
                    <a16:creationId xmlns:a16="http://schemas.microsoft.com/office/drawing/2014/main" id="{1FAC3B90-471B-4A1B-B414-16195A1802F8}"/>
                  </a:ext>
                </a:extLst>
              </p:cNvPr>
              <p:cNvSpPr/>
              <p:nvPr/>
            </p:nvSpPr>
            <p:spPr>
              <a:xfrm>
                <a:off x="3741928" y="5162035"/>
                <a:ext cx="1718897" cy="37991"/>
              </a:xfrm>
              <a:custGeom>
                <a:avLst/>
                <a:gdLst/>
                <a:ahLst/>
                <a:cxnLst>
                  <a:cxn ang="0">
                    <a:pos x="wd2" y="hd2"/>
                  </a:cxn>
                  <a:cxn ang="5400000">
                    <a:pos x="wd2" y="hd2"/>
                  </a:cxn>
                  <a:cxn ang="10800000">
                    <a:pos x="wd2" y="hd2"/>
                  </a:cxn>
                  <a:cxn ang="16200000">
                    <a:pos x="wd2" y="hd2"/>
                  </a:cxn>
                </a:cxnLst>
                <a:rect l="0" t="0" r="r" b="b"/>
                <a:pathLst>
                  <a:path w="21600" h="21600" extrusionOk="0">
                    <a:moveTo>
                      <a:pt x="21361" y="21600"/>
                    </a:moveTo>
                    <a:lnTo>
                      <a:pt x="239" y="21600"/>
                    </a:lnTo>
                    <a:cubicBezTo>
                      <a:pt x="119" y="21600"/>
                      <a:pt x="0" y="16200"/>
                      <a:pt x="0" y="10800"/>
                    </a:cubicBezTo>
                    <a:cubicBezTo>
                      <a:pt x="0" y="5400"/>
                      <a:pt x="119" y="0"/>
                      <a:pt x="239" y="0"/>
                    </a:cubicBezTo>
                    <a:lnTo>
                      <a:pt x="21361" y="0"/>
                    </a:lnTo>
                    <a:cubicBezTo>
                      <a:pt x="21481" y="0"/>
                      <a:pt x="21600" y="5400"/>
                      <a:pt x="21600" y="10800"/>
                    </a:cubicBezTo>
                    <a:cubicBezTo>
                      <a:pt x="21600" y="16200"/>
                      <a:pt x="21481" y="21600"/>
                      <a:pt x="21361" y="21600"/>
                    </a:cubicBezTo>
                    <a:close/>
                  </a:path>
                </a:pathLst>
              </a:custGeom>
              <a:solidFill>
                <a:srgbClr val="F19B0F"/>
              </a:solidFill>
              <a:ln w="12700">
                <a:solidFill>
                  <a:srgbClr val="F19B0F"/>
                </a:solidFill>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79" name="Shape">
                <a:extLst>
                  <a:ext uri="{FF2B5EF4-FFF2-40B4-BE49-F238E27FC236}">
                    <a16:creationId xmlns:a16="http://schemas.microsoft.com/office/drawing/2014/main" id="{EDD95E1D-B46C-4FB3-8CF4-4634AFBB0F9E}"/>
                  </a:ext>
                </a:extLst>
              </p:cNvPr>
              <p:cNvSpPr/>
              <p:nvPr/>
            </p:nvSpPr>
            <p:spPr>
              <a:xfrm flipV="1">
                <a:off x="3708452" y="4840317"/>
                <a:ext cx="1754626" cy="34088"/>
              </a:xfrm>
              <a:custGeom>
                <a:avLst/>
                <a:gdLst/>
                <a:ahLst/>
                <a:cxnLst>
                  <a:cxn ang="0">
                    <a:pos x="wd2" y="hd2"/>
                  </a:cxn>
                  <a:cxn ang="5400000">
                    <a:pos x="wd2" y="hd2"/>
                  </a:cxn>
                  <a:cxn ang="10800000">
                    <a:pos x="wd2" y="hd2"/>
                  </a:cxn>
                  <a:cxn ang="16200000">
                    <a:pos x="wd2" y="hd2"/>
                  </a:cxn>
                </a:cxnLst>
                <a:rect l="0" t="0" r="r" b="b"/>
                <a:pathLst>
                  <a:path w="21600" h="21600" extrusionOk="0">
                    <a:moveTo>
                      <a:pt x="21361" y="21600"/>
                    </a:moveTo>
                    <a:lnTo>
                      <a:pt x="239" y="21600"/>
                    </a:lnTo>
                    <a:cubicBezTo>
                      <a:pt x="119" y="21600"/>
                      <a:pt x="0" y="16200"/>
                      <a:pt x="0" y="10800"/>
                    </a:cubicBezTo>
                    <a:cubicBezTo>
                      <a:pt x="0" y="5400"/>
                      <a:pt x="119" y="0"/>
                      <a:pt x="239" y="0"/>
                    </a:cubicBezTo>
                    <a:lnTo>
                      <a:pt x="21361" y="0"/>
                    </a:lnTo>
                    <a:cubicBezTo>
                      <a:pt x="21481" y="0"/>
                      <a:pt x="21600" y="5400"/>
                      <a:pt x="21600" y="10800"/>
                    </a:cubicBezTo>
                    <a:cubicBezTo>
                      <a:pt x="21600" y="16200"/>
                      <a:pt x="21481" y="21600"/>
                      <a:pt x="21361" y="21600"/>
                    </a:cubicBezTo>
                    <a:close/>
                  </a:path>
                </a:pathLst>
              </a:custGeom>
              <a:solidFill>
                <a:srgbClr val="F19B0F"/>
              </a:solidFill>
              <a:ln w="12700">
                <a:solidFill>
                  <a:srgbClr val="F19B0F"/>
                </a:solidFill>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80" name="Shape">
                <a:extLst>
                  <a:ext uri="{FF2B5EF4-FFF2-40B4-BE49-F238E27FC236}">
                    <a16:creationId xmlns:a16="http://schemas.microsoft.com/office/drawing/2014/main" id="{9453B936-BC29-4636-949B-E48772442FD9}"/>
                  </a:ext>
                </a:extLst>
              </p:cNvPr>
              <p:cNvSpPr/>
              <p:nvPr/>
            </p:nvSpPr>
            <p:spPr>
              <a:xfrm rot="16200000">
                <a:off x="3545378" y="5008997"/>
                <a:ext cx="354103" cy="27955"/>
              </a:xfrm>
              <a:custGeom>
                <a:avLst/>
                <a:gdLst/>
                <a:ahLst/>
                <a:cxnLst>
                  <a:cxn ang="0">
                    <a:pos x="wd2" y="hd2"/>
                  </a:cxn>
                  <a:cxn ang="5400000">
                    <a:pos x="wd2" y="hd2"/>
                  </a:cxn>
                  <a:cxn ang="10800000">
                    <a:pos x="wd2" y="hd2"/>
                  </a:cxn>
                  <a:cxn ang="16200000">
                    <a:pos x="wd2" y="hd2"/>
                  </a:cxn>
                </a:cxnLst>
                <a:rect l="0" t="0" r="r" b="b"/>
                <a:pathLst>
                  <a:path w="21600" h="21600" extrusionOk="0">
                    <a:moveTo>
                      <a:pt x="21361" y="21600"/>
                    </a:moveTo>
                    <a:lnTo>
                      <a:pt x="239" y="21600"/>
                    </a:lnTo>
                    <a:cubicBezTo>
                      <a:pt x="119" y="21600"/>
                      <a:pt x="0" y="16200"/>
                      <a:pt x="0" y="10800"/>
                    </a:cubicBezTo>
                    <a:cubicBezTo>
                      <a:pt x="0" y="5400"/>
                      <a:pt x="119" y="0"/>
                      <a:pt x="239" y="0"/>
                    </a:cubicBezTo>
                    <a:lnTo>
                      <a:pt x="21361" y="0"/>
                    </a:lnTo>
                    <a:cubicBezTo>
                      <a:pt x="21481" y="0"/>
                      <a:pt x="21600" y="5400"/>
                      <a:pt x="21600" y="10800"/>
                    </a:cubicBezTo>
                    <a:cubicBezTo>
                      <a:pt x="21600" y="16200"/>
                      <a:pt x="21481" y="21600"/>
                      <a:pt x="21361" y="21600"/>
                    </a:cubicBezTo>
                    <a:close/>
                  </a:path>
                </a:pathLst>
              </a:custGeom>
              <a:solidFill>
                <a:srgbClr val="F19B0F"/>
              </a:solidFill>
              <a:ln w="12700">
                <a:solidFill>
                  <a:srgbClr val="F19B0F"/>
                </a:solidFill>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81" name="Shape">
                <a:extLst>
                  <a:ext uri="{FF2B5EF4-FFF2-40B4-BE49-F238E27FC236}">
                    <a16:creationId xmlns:a16="http://schemas.microsoft.com/office/drawing/2014/main" id="{44A13C42-6809-427D-A74C-786424A60FE3}"/>
                  </a:ext>
                </a:extLst>
              </p:cNvPr>
              <p:cNvSpPr/>
              <p:nvPr/>
            </p:nvSpPr>
            <p:spPr>
              <a:xfrm rot="16200000">
                <a:off x="5279932" y="5000823"/>
                <a:ext cx="349973" cy="27955"/>
              </a:xfrm>
              <a:custGeom>
                <a:avLst/>
                <a:gdLst/>
                <a:ahLst/>
                <a:cxnLst>
                  <a:cxn ang="0">
                    <a:pos x="wd2" y="hd2"/>
                  </a:cxn>
                  <a:cxn ang="5400000">
                    <a:pos x="wd2" y="hd2"/>
                  </a:cxn>
                  <a:cxn ang="10800000">
                    <a:pos x="wd2" y="hd2"/>
                  </a:cxn>
                  <a:cxn ang="16200000">
                    <a:pos x="wd2" y="hd2"/>
                  </a:cxn>
                </a:cxnLst>
                <a:rect l="0" t="0" r="r" b="b"/>
                <a:pathLst>
                  <a:path w="21600" h="21600" extrusionOk="0">
                    <a:moveTo>
                      <a:pt x="21361" y="21600"/>
                    </a:moveTo>
                    <a:lnTo>
                      <a:pt x="239" y="21600"/>
                    </a:lnTo>
                    <a:cubicBezTo>
                      <a:pt x="119" y="21600"/>
                      <a:pt x="0" y="16200"/>
                      <a:pt x="0" y="10800"/>
                    </a:cubicBezTo>
                    <a:cubicBezTo>
                      <a:pt x="0" y="5400"/>
                      <a:pt x="119" y="0"/>
                      <a:pt x="239" y="0"/>
                    </a:cubicBezTo>
                    <a:lnTo>
                      <a:pt x="21361" y="0"/>
                    </a:lnTo>
                    <a:cubicBezTo>
                      <a:pt x="21481" y="0"/>
                      <a:pt x="21600" y="5400"/>
                      <a:pt x="21600" y="10800"/>
                    </a:cubicBezTo>
                    <a:cubicBezTo>
                      <a:pt x="21600" y="16200"/>
                      <a:pt x="21481" y="21600"/>
                      <a:pt x="21361" y="21600"/>
                    </a:cubicBezTo>
                    <a:close/>
                  </a:path>
                </a:pathLst>
              </a:custGeom>
              <a:solidFill>
                <a:srgbClr val="F19B0F"/>
              </a:solidFill>
              <a:ln w="12700">
                <a:solidFill>
                  <a:srgbClr val="F19B0F"/>
                </a:solidFill>
                <a:miter lim="400000"/>
              </a:ln>
            </p:spPr>
            <p:txBody>
              <a:bodyPr lIns="28575" tIns="28575" rIns="28575" bIns="28575" anchor="ctr"/>
              <a:lstStyle/>
              <a:p>
                <a:pPr>
                  <a:defRPr sz="3000">
                    <a:solidFill>
                      <a:srgbClr val="FFFFFF"/>
                    </a:solidFill>
                  </a:defRPr>
                </a:pPr>
                <a:endParaRPr sz="2250">
                  <a:latin typeface="Work Sans" pitchFamily="2" charset="77"/>
                </a:endParaRPr>
              </a:p>
            </p:txBody>
          </p:sp>
        </p:grpSp>
        <p:sp>
          <p:nvSpPr>
            <p:cNvPr id="74" name="Cuadro de texto 3">
              <a:extLst>
                <a:ext uri="{FF2B5EF4-FFF2-40B4-BE49-F238E27FC236}">
                  <a16:creationId xmlns:a16="http://schemas.microsoft.com/office/drawing/2014/main" id="{10394BFE-5147-4387-AE32-7CABB583BF96}"/>
                </a:ext>
              </a:extLst>
            </p:cNvPr>
            <p:cNvSpPr txBox="1"/>
            <p:nvPr/>
          </p:nvSpPr>
          <p:spPr>
            <a:xfrm>
              <a:off x="3709418" y="3366179"/>
              <a:ext cx="610012" cy="896991"/>
            </a:xfrm>
            <a:prstGeom prst="rect">
              <a:avLst/>
            </a:prstGeom>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S" sz="4000" b="1" dirty="0">
                  <a:solidFill>
                    <a:schemeClr val="accent2">
                      <a:lumMod val="75000"/>
                    </a:schemeClr>
                  </a:solidFill>
                  <a:latin typeface="+mj-lt"/>
                  <a:ea typeface="Calibri" panose="020F0502020204030204" pitchFamily="34" charset="0"/>
                  <a:cs typeface="Times New Roman" panose="02020603050405020304" pitchFamily="18" charset="0"/>
                </a:rPr>
                <a:t>1</a:t>
              </a:r>
              <a:endParaRPr lang="es-CO" sz="4000" dirty="0">
                <a:solidFill>
                  <a:schemeClr val="accent2">
                    <a:lumMod val="75000"/>
                  </a:schemeClr>
                </a:solidFill>
                <a:effectLst/>
                <a:latin typeface="+mj-lt"/>
                <a:ea typeface="Calibri" panose="020F0502020204030204" pitchFamily="34" charset="0"/>
                <a:cs typeface="Times New Roman" panose="02020603050405020304" pitchFamily="18" charset="0"/>
              </a:endParaRPr>
            </a:p>
          </p:txBody>
        </p:sp>
        <p:sp>
          <p:nvSpPr>
            <p:cNvPr id="75" name="Rectangle 9">
              <a:extLst>
                <a:ext uri="{FF2B5EF4-FFF2-40B4-BE49-F238E27FC236}">
                  <a16:creationId xmlns:a16="http://schemas.microsoft.com/office/drawing/2014/main" id="{9758ACB4-FE52-4DC8-96AF-F06B2E6222FF}"/>
                </a:ext>
              </a:extLst>
            </p:cNvPr>
            <p:cNvSpPr/>
            <p:nvPr/>
          </p:nvSpPr>
          <p:spPr>
            <a:xfrm>
              <a:off x="3730402" y="5441336"/>
              <a:ext cx="482824" cy="707886"/>
            </a:xfrm>
            <a:prstGeom prst="rect">
              <a:avLst/>
            </a:prstGeom>
          </p:spPr>
          <p:txBody>
            <a:bodyPr wrap="square">
              <a:spAutoFit/>
            </a:bodyPr>
            <a:lstStyle/>
            <a:p>
              <a:r>
                <a:rPr lang="es-ES_tradnl" sz="4000" b="1" kern="1400" spc="100" dirty="0">
                  <a:solidFill>
                    <a:schemeClr val="accent2">
                      <a:lumMod val="75000"/>
                    </a:schemeClr>
                  </a:solidFill>
                  <a:latin typeface="+mj-lt"/>
                  <a:cs typeface="Arial" panose="020B0604020202020204" pitchFamily="34" charset="0"/>
                </a:rPr>
                <a:t>2</a:t>
              </a:r>
              <a:endParaRPr lang="en-US" sz="4000" dirty="0">
                <a:solidFill>
                  <a:schemeClr val="accent2">
                    <a:lumMod val="75000"/>
                  </a:schemeClr>
                </a:solidFill>
                <a:latin typeface="+mj-lt"/>
                <a:cs typeface="Arial" panose="020B0604020202020204" pitchFamily="34" charset="0"/>
              </a:endParaRPr>
            </a:p>
          </p:txBody>
        </p:sp>
        <p:sp>
          <p:nvSpPr>
            <p:cNvPr id="76" name="Rectangle 9">
              <a:extLst>
                <a:ext uri="{FF2B5EF4-FFF2-40B4-BE49-F238E27FC236}">
                  <a16:creationId xmlns:a16="http://schemas.microsoft.com/office/drawing/2014/main" id="{38C7781B-A5D2-476F-82F6-38ABEB22EEA1}"/>
                </a:ext>
              </a:extLst>
            </p:cNvPr>
            <p:cNvSpPr/>
            <p:nvPr/>
          </p:nvSpPr>
          <p:spPr>
            <a:xfrm>
              <a:off x="11318865" y="3347445"/>
              <a:ext cx="482824" cy="707886"/>
            </a:xfrm>
            <a:prstGeom prst="rect">
              <a:avLst/>
            </a:prstGeom>
          </p:spPr>
          <p:txBody>
            <a:bodyPr wrap="square">
              <a:spAutoFit/>
            </a:bodyPr>
            <a:lstStyle/>
            <a:p>
              <a:r>
                <a:rPr lang="es-ES_tradnl" sz="4000" b="1" kern="1400" spc="100" dirty="0">
                  <a:solidFill>
                    <a:schemeClr val="accent2">
                      <a:lumMod val="75000"/>
                    </a:schemeClr>
                  </a:solidFill>
                  <a:latin typeface="+mj-lt"/>
                  <a:cs typeface="Arial" panose="020B0604020202020204" pitchFamily="34" charset="0"/>
                </a:rPr>
                <a:t>3</a:t>
              </a:r>
              <a:endParaRPr lang="en-US" sz="4000" dirty="0">
                <a:solidFill>
                  <a:schemeClr val="accent2">
                    <a:lumMod val="75000"/>
                  </a:schemeClr>
                </a:solidFill>
                <a:latin typeface="+mj-lt"/>
                <a:cs typeface="Arial" panose="020B0604020202020204" pitchFamily="34" charset="0"/>
              </a:endParaRPr>
            </a:p>
          </p:txBody>
        </p:sp>
        <p:sp>
          <p:nvSpPr>
            <p:cNvPr id="77" name="Rectangle 9">
              <a:extLst>
                <a:ext uri="{FF2B5EF4-FFF2-40B4-BE49-F238E27FC236}">
                  <a16:creationId xmlns:a16="http://schemas.microsoft.com/office/drawing/2014/main" id="{17B29839-2940-4EC5-BA1A-4F4658505A69}"/>
                </a:ext>
              </a:extLst>
            </p:cNvPr>
            <p:cNvSpPr/>
            <p:nvPr/>
          </p:nvSpPr>
          <p:spPr>
            <a:xfrm>
              <a:off x="11384899" y="5394593"/>
              <a:ext cx="482824" cy="707886"/>
            </a:xfrm>
            <a:prstGeom prst="rect">
              <a:avLst/>
            </a:prstGeom>
          </p:spPr>
          <p:txBody>
            <a:bodyPr wrap="square">
              <a:spAutoFit/>
            </a:bodyPr>
            <a:lstStyle/>
            <a:p>
              <a:r>
                <a:rPr lang="es-ES_tradnl" sz="4000" b="1" kern="1400" spc="100" dirty="0">
                  <a:solidFill>
                    <a:schemeClr val="accent2">
                      <a:lumMod val="75000"/>
                    </a:schemeClr>
                  </a:solidFill>
                  <a:latin typeface="+mj-lt"/>
                  <a:cs typeface="Arial" panose="020B0604020202020204" pitchFamily="34" charset="0"/>
                </a:rPr>
                <a:t>4</a:t>
              </a:r>
              <a:endParaRPr lang="en-US" sz="4000" dirty="0">
                <a:solidFill>
                  <a:schemeClr val="accent2">
                    <a:lumMod val="75000"/>
                  </a:schemeClr>
                </a:solidFill>
                <a:latin typeface="+mj-lt"/>
                <a:cs typeface="Arial" panose="020B0604020202020204" pitchFamily="34" charset="0"/>
              </a:endParaRPr>
            </a:p>
          </p:txBody>
        </p:sp>
      </p:grpSp>
      <p:sp>
        <p:nvSpPr>
          <p:cNvPr id="82" name="object 2">
            <a:extLst>
              <a:ext uri="{FF2B5EF4-FFF2-40B4-BE49-F238E27FC236}">
                <a16:creationId xmlns:a16="http://schemas.microsoft.com/office/drawing/2014/main" id="{0B9C78E3-A472-4D2D-BBC3-2A9225045F15}"/>
              </a:ext>
            </a:extLst>
          </p:cNvPr>
          <p:cNvSpPr txBox="1">
            <a:spLocks/>
          </p:cNvSpPr>
          <p:nvPr/>
        </p:nvSpPr>
        <p:spPr>
          <a:xfrm>
            <a:off x="941520" y="623995"/>
            <a:ext cx="14085741" cy="889987"/>
          </a:xfrm>
          <a:prstGeom prst="rect">
            <a:avLst/>
          </a:prstGeom>
        </p:spPr>
        <p:txBody>
          <a:bodyPr vert="horz" wrap="square" lIns="0" tIns="12700" rIns="0" bIns="0" rtlCol="0">
            <a:spAutoFit/>
          </a:bodyPr>
          <a:lstStyle>
            <a:lvl1pPr>
              <a:defRPr>
                <a:latin typeface="+mj-lt"/>
                <a:ea typeface="+mj-ea"/>
                <a:cs typeface="+mj-cs"/>
              </a:defRPr>
            </a:lvl1pPr>
          </a:lstStyle>
          <a:p>
            <a:pPr marL="12700">
              <a:spcBef>
                <a:spcPts val="100"/>
              </a:spcBef>
            </a:pPr>
            <a:r>
              <a:rPr lang="es-CO" sz="5700" spc="-370" dirty="0">
                <a:solidFill>
                  <a:srgbClr val="00B0F0"/>
                </a:solidFill>
                <a:latin typeface="Arial Black"/>
              </a:rPr>
              <a:t>¿Cuándo usar lenguaje claro? </a:t>
            </a:r>
          </a:p>
        </p:txBody>
      </p:sp>
    </p:spTree>
    <p:extLst>
      <p:ext uri="{BB962C8B-B14F-4D97-AF65-F5344CB8AC3E}">
        <p14:creationId xmlns:p14="http://schemas.microsoft.com/office/powerpoint/2010/main" val="17224801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1" name="Google Shape;141;p22"/>
          <p:cNvSpPr txBox="1">
            <a:spLocks noGrp="1"/>
          </p:cNvSpPr>
          <p:nvPr>
            <p:ph type="title"/>
          </p:nvPr>
        </p:nvSpPr>
        <p:spPr>
          <a:xfrm>
            <a:off x="6705999" y="4058687"/>
            <a:ext cx="8965399" cy="1249414"/>
          </a:xfrm>
          <a:prstGeom prst="rect">
            <a:avLst/>
          </a:prstGeom>
          <a:noFill/>
          <a:ln>
            <a:noFill/>
          </a:ln>
        </p:spPr>
        <p:txBody>
          <a:bodyPr spcFirstLastPara="1" wrap="square" lIns="129361" tIns="64657" rIns="129361" bIns="64657" anchor="ctr" anchorCtr="0">
            <a:noAutofit/>
          </a:bodyPr>
          <a:lstStyle/>
          <a:p>
            <a:pPr>
              <a:lnSpc>
                <a:spcPct val="115000"/>
              </a:lnSpc>
            </a:pPr>
            <a:r>
              <a:rPr lang="es-CO" sz="4527" dirty="0">
                <a:latin typeface="Work Sans Medium"/>
                <a:ea typeface="Work Sans Medium"/>
                <a:cs typeface="Work Sans Medium"/>
                <a:sym typeface="Work Sans Medium"/>
              </a:rPr>
              <a:t>¿Cómo sé si me comunico en lenguaje claro?</a:t>
            </a:r>
            <a:endParaRPr sz="4527" dirty="0">
              <a:latin typeface="Work Sans Medium"/>
              <a:ea typeface="Work Sans Medium"/>
              <a:cs typeface="Work Sans Medium"/>
              <a:sym typeface="Work Sans Medium"/>
            </a:endParaRPr>
          </a:p>
        </p:txBody>
      </p:sp>
      <p:sp>
        <p:nvSpPr>
          <p:cNvPr id="142" name="Google Shape;142;p22"/>
          <p:cNvSpPr txBox="1">
            <a:spLocks noGrp="1"/>
          </p:cNvSpPr>
          <p:nvPr>
            <p:ph type="title"/>
          </p:nvPr>
        </p:nvSpPr>
        <p:spPr>
          <a:xfrm>
            <a:off x="1285399" y="3223905"/>
            <a:ext cx="5109745" cy="1214477"/>
          </a:xfrm>
          <a:prstGeom prst="rect">
            <a:avLst/>
          </a:prstGeom>
          <a:noFill/>
          <a:ln>
            <a:noFill/>
          </a:ln>
        </p:spPr>
        <p:txBody>
          <a:bodyPr spcFirstLastPara="1" wrap="square" lIns="129361" tIns="64657" rIns="129361" bIns="64657" anchor="ctr" anchorCtr="0">
            <a:noAutofit/>
          </a:bodyPr>
          <a:lstStyle/>
          <a:p>
            <a:pPr algn="r" rtl="0"/>
            <a:r>
              <a:rPr lang="es-CO" sz="13582" b="1" dirty="0">
                <a:latin typeface="Work Sans"/>
                <a:ea typeface="Work Sans"/>
                <a:cs typeface="Work Sans"/>
                <a:sym typeface="Work Sans"/>
              </a:rPr>
              <a:t>04.</a:t>
            </a:r>
            <a:endParaRPr sz="13582" b="1" dirty="0">
              <a:latin typeface="Work Sans"/>
              <a:ea typeface="Work Sans"/>
              <a:cs typeface="Work Sans"/>
              <a:sym typeface="Work Sans"/>
            </a:endParaRPr>
          </a:p>
        </p:txBody>
      </p:sp>
      <p:sp>
        <p:nvSpPr>
          <p:cNvPr id="2" name="Rectángulo 1">
            <a:extLst>
              <a:ext uri="{FF2B5EF4-FFF2-40B4-BE49-F238E27FC236}">
                <a16:creationId xmlns:a16="http://schemas.microsoft.com/office/drawing/2014/main" id="{4E010EE4-668E-4B41-AAD8-CD054C43C1DF}"/>
              </a:ext>
            </a:extLst>
          </p:cNvPr>
          <p:cNvSpPr/>
          <p:nvPr/>
        </p:nvSpPr>
        <p:spPr>
          <a:xfrm>
            <a:off x="1739837" y="1018195"/>
            <a:ext cx="1209855" cy="1293707"/>
          </a:xfrm>
          <a:prstGeom prst="rect">
            <a:avLst/>
          </a:prstGeom>
          <a:solidFill>
            <a:srgbClr val="2D6CF2"/>
          </a:solidFill>
          <a:ln>
            <a:solidFill>
              <a:srgbClr val="2D6C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3396"/>
          </a:p>
        </p:txBody>
      </p:sp>
    </p:spTree>
    <p:extLst>
      <p:ext uri="{BB962C8B-B14F-4D97-AF65-F5344CB8AC3E}">
        <p14:creationId xmlns:p14="http://schemas.microsoft.com/office/powerpoint/2010/main" val="17151281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46CBD12-28E2-458F-B546-3A82633B58C7}"/>
              </a:ext>
            </a:extLst>
          </p:cNvPr>
          <p:cNvPicPr>
            <a:picLocks noChangeAspect="1"/>
          </p:cNvPicPr>
          <p:nvPr/>
        </p:nvPicPr>
        <p:blipFill rotWithShape="1">
          <a:blip r:embed="rId2"/>
          <a:srcRect l="27912" t="23299" r="30563" b="53926"/>
          <a:stretch/>
        </p:blipFill>
        <p:spPr>
          <a:xfrm>
            <a:off x="0" y="0"/>
            <a:ext cx="17386300" cy="9702800"/>
          </a:xfrm>
          <a:prstGeom prst="rect">
            <a:avLst/>
          </a:prstGeom>
        </p:spPr>
      </p:pic>
      <p:sp>
        <p:nvSpPr>
          <p:cNvPr id="5" name="object 42">
            <a:extLst>
              <a:ext uri="{FF2B5EF4-FFF2-40B4-BE49-F238E27FC236}">
                <a16:creationId xmlns:a16="http://schemas.microsoft.com/office/drawing/2014/main" id="{F76237EA-9A15-4E2F-8C8F-B046BE1140F2}"/>
              </a:ext>
            </a:extLst>
          </p:cNvPr>
          <p:cNvSpPr txBox="1">
            <a:spLocks/>
          </p:cNvSpPr>
          <p:nvPr/>
        </p:nvSpPr>
        <p:spPr>
          <a:xfrm>
            <a:off x="355600" y="2521625"/>
            <a:ext cx="16687800" cy="1120820"/>
          </a:xfrm>
          <a:prstGeom prst="rect">
            <a:avLst/>
          </a:prstGeom>
        </p:spPr>
        <p:txBody>
          <a:bodyPr vert="horz" wrap="square" lIns="0" tIns="12700" rIns="0" bIns="0" rtlCol="0">
            <a:spAutoFit/>
          </a:bodyPr>
          <a:lstStyle>
            <a:lvl1pPr>
              <a:defRPr>
                <a:latin typeface="+mj-lt"/>
                <a:ea typeface="+mj-ea"/>
                <a:cs typeface="+mj-cs"/>
              </a:defRPr>
            </a:lvl1pPr>
          </a:lstStyle>
          <a:p>
            <a:pPr marL="12700" algn="ctr">
              <a:spcBef>
                <a:spcPts val="100"/>
              </a:spcBef>
            </a:pPr>
            <a:r>
              <a:rPr lang="es-CO" sz="7200" b="1" spc="-300" dirty="0">
                <a:solidFill>
                  <a:srgbClr val="FFFFFF"/>
                </a:solidFill>
                <a:latin typeface="Work Sans Light"/>
                <a:sym typeface="Work Sans Light"/>
              </a:rPr>
              <a:t>Nuestra fórmula de análisis:</a:t>
            </a:r>
          </a:p>
        </p:txBody>
      </p:sp>
      <p:sp>
        <p:nvSpPr>
          <p:cNvPr id="21" name="CuadroTexto 20">
            <a:extLst>
              <a:ext uri="{FF2B5EF4-FFF2-40B4-BE49-F238E27FC236}">
                <a16:creationId xmlns:a16="http://schemas.microsoft.com/office/drawing/2014/main" id="{EF2BAD0D-43DC-4116-98DA-6FF58EDCB79D}"/>
              </a:ext>
            </a:extLst>
          </p:cNvPr>
          <p:cNvSpPr txBox="1"/>
          <p:nvPr/>
        </p:nvSpPr>
        <p:spPr>
          <a:xfrm>
            <a:off x="927100" y="4111420"/>
            <a:ext cx="15966230" cy="1569660"/>
          </a:xfrm>
          <a:prstGeom prst="rect">
            <a:avLst/>
          </a:prstGeom>
          <a:noFill/>
        </p:spPr>
        <p:txBody>
          <a:bodyPr wrap="none" rtlCol="0">
            <a:spAutoFit/>
          </a:bodyPr>
          <a:lstStyle/>
          <a:p>
            <a:r>
              <a:rPr lang="es-CO" sz="9600" dirty="0">
                <a:solidFill>
                  <a:schemeClr val="bg1"/>
                </a:solidFill>
                <a:latin typeface="Source Sans Pro Light" panose="020B0604020202020204" pitchFamily="34" charset="0"/>
                <a:ea typeface="STCaiyun" panose="02010800040101010101" pitchFamily="2" charset="-122"/>
              </a:rPr>
              <a:t>Estructura + contenido + diseño</a:t>
            </a:r>
          </a:p>
        </p:txBody>
      </p:sp>
    </p:spTree>
    <p:extLst>
      <p:ext uri="{BB962C8B-B14F-4D97-AF65-F5344CB8AC3E}">
        <p14:creationId xmlns:p14="http://schemas.microsoft.com/office/powerpoint/2010/main" val="34753483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86" name="Rectángulo 85">
            <a:extLst>
              <a:ext uri="{FF2B5EF4-FFF2-40B4-BE49-F238E27FC236}">
                <a16:creationId xmlns:a16="http://schemas.microsoft.com/office/drawing/2014/main" id="{78D94194-C40A-4BFB-B7AD-0FC321EC744D}"/>
              </a:ext>
            </a:extLst>
          </p:cNvPr>
          <p:cNvSpPr/>
          <p:nvPr/>
        </p:nvSpPr>
        <p:spPr>
          <a:xfrm>
            <a:off x="5956301" y="0"/>
            <a:ext cx="11410988" cy="970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3396"/>
          </a:p>
        </p:txBody>
      </p:sp>
      <p:sp>
        <p:nvSpPr>
          <p:cNvPr id="83" name="CuadroTexto 82">
            <a:extLst>
              <a:ext uri="{FF2B5EF4-FFF2-40B4-BE49-F238E27FC236}">
                <a16:creationId xmlns:a16="http://schemas.microsoft.com/office/drawing/2014/main" id="{71A3E280-ED04-4DFD-A725-CC4816384327}"/>
              </a:ext>
            </a:extLst>
          </p:cNvPr>
          <p:cNvSpPr txBox="1"/>
          <p:nvPr/>
        </p:nvSpPr>
        <p:spPr>
          <a:xfrm>
            <a:off x="788411" y="1995519"/>
            <a:ext cx="8868228" cy="1107996"/>
          </a:xfrm>
          <a:prstGeom prst="rect">
            <a:avLst/>
          </a:prstGeom>
          <a:noFill/>
        </p:spPr>
        <p:txBody>
          <a:bodyPr wrap="square">
            <a:spAutoFit/>
          </a:bodyPr>
          <a:lstStyle/>
          <a:p>
            <a:r>
              <a:rPr lang="es-CL" sz="6600" kern="1200" spc="-370" dirty="0">
                <a:solidFill>
                  <a:schemeClr val="accent1"/>
                </a:solidFill>
                <a:latin typeface="Arial Black"/>
                <a:ea typeface="+mj-ea"/>
                <a:cs typeface="+mj-cs"/>
              </a:rPr>
              <a:t>Estructura</a:t>
            </a:r>
            <a:endParaRPr lang="es-CO" sz="6600" kern="1200" spc="-370" dirty="0">
              <a:solidFill>
                <a:schemeClr val="accent1"/>
              </a:solidFill>
              <a:latin typeface="Arial Black"/>
              <a:ea typeface="+mj-ea"/>
              <a:cs typeface="+mj-cs"/>
            </a:endParaRPr>
          </a:p>
        </p:txBody>
      </p:sp>
      <p:pic>
        <p:nvPicPr>
          <p:cNvPr id="84" name="Picture 2" descr="ilustraciones, imágenes clip art, dibujos animados e iconos de stock de dibujos animados color cuerpo humano anatomía set. vector - cuerpo">
            <a:extLst>
              <a:ext uri="{FF2B5EF4-FFF2-40B4-BE49-F238E27FC236}">
                <a16:creationId xmlns:a16="http://schemas.microsoft.com/office/drawing/2014/main" id="{C89539F2-DA7B-4FB5-8271-6065F95CAA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2247" y="1869804"/>
            <a:ext cx="9348342" cy="5758701"/>
          </a:xfrm>
          <a:prstGeom prst="rect">
            <a:avLst/>
          </a:prstGeom>
          <a:noFill/>
          <a:extLst>
            <a:ext uri="{909E8E84-426E-40DD-AFC4-6F175D3DCCD1}">
              <a14:hiddenFill xmlns:a14="http://schemas.microsoft.com/office/drawing/2010/main">
                <a:solidFill>
                  <a:srgbClr val="FFFFFF"/>
                </a:solidFill>
              </a14:hiddenFill>
            </a:ext>
          </a:extLst>
        </p:spPr>
      </p:pic>
      <p:sp>
        <p:nvSpPr>
          <p:cNvPr id="85" name="CuadroTexto 84">
            <a:extLst>
              <a:ext uri="{FF2B5EF4-FFF2-40B4-BE49-F238E27FC236}">
                <a16:creationId xmlns:a16="http://schemas.microsoft.com/office/drawing/2014/main" id="{92A6E133-0977-47E0-B4D8-AB692AA98241}"/>
              </a:ext>
            </a:extLst>
          </p:cNvPr>
          <p:cNvSpPr txBox="1"/>
          <p:nvPr/>
        </p:nvSpPr>
        <p:spPr>
          <a:xfrm>
            <a:off x="788411" y="3265823"/>
            <a:ext cx="5977462" cy="2246769"/>
          </a:xfrm>
          <a:prstGeom prst="rect">
            <a:avLst/>
          </a:prstGeom>
          <a:noFill/>
        </p:spPr>
        <p:txBody>
          <a:bodyPr wrap="square">
            <a:spAutoFit/>
          </a:bodyPr>
          <a:lstStyle/>
          <a:p>
            <a:pPr marL="0" indent="0">
              <a:buNone/>
            </a:pPr>
            <a:r>
              <a:rPr lang="es-CO" sz="2800" b="1" dirty="0">
                <a:latin typeface="Work Sans Light"/>
              </a:rPr>
              <a:t>1, 2, 3…</a:t>
            </a:r>
          </a:p>
          <a:p>
            <a:pPr marL="0" indent="0">
              <a:buNone/>
            </a:pPr>
            <a:endParaRPr lang="es-CO" sz="2800" b="1" dirty="0">
              <a:latin typeface="Work Sans Light"/>
            </a:endParaRPr>
          </a:p>
          <a:p>
            <a:pPr marL="457200" indent="-457200">
              <a:buFont typeface="Arial" panose="020B0604020202020204" pitchFamily="34" charset="0"/>
              <a:buChar char="•"/>
            </a:pPr>
            <a:r>
              <a:rPr lang="es-CO" sz="2800" dirty="0">
                <a:latin typeface="Work Sans Light"/>
              </a:rPr>
              <a:t>Orden</a:t>
            </a:r>
          </a:p>
          <a:p>
            <a:pPr marL="457200" indent="-457200">
              <a:buFont typeface="Arial" panose="020B0604020202020204" pitchFamily="34" charset="0"/>
              <a:buChar char="•"/>
            </a:pPr>
            <a:r>
              <a:rPr lang="es-CO" sz="2800" dirty="0">
                <a:latin typeface="Work Sans Light"/>
              </a:rPr>
              <a:t>Secuencia</a:t>
            </a:r>
          </a:p>
          <a:p>
            <a:pPr marL="457200" indent="-457200">
              <a:buFont typeface="Arial" panose="020B0604020202020204" pitchFamily="34" charset="0"/>
              <a:buChar char="•"/>
            </a:pPr>
            <a:r>
              <a:rPr lang="es-CO" sz="2800" dirty="0">
                <a:latin typeface="Work Sans Light"/>
              </a:rPr>
              <a:t>Mensajes importantes</a:t>
            </a:r>
          </a:p>
        </p:txBody>
      </p:sp>
    </p:spTree>
    <p:extLst>
      <p:ext uri="{BB962C8B-B14F-4D97-AF65-F5344CB8AC3E}">
        <p14:creationId xmlns:p14="http://schemas.microsoft.com/office/powerpoint/2010/main" val="36129874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2E55A79-03DD-4FE9-A66A-C09D34312C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35" y="0"/>
            <a:ext cx="17512551" cy="970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Chewbacca_sounds">
            <a:hlinkClick r:id="" action="ppaction://media"/>
            <a:extLst>
              <a:ext uri="{FF2B5EF4-FFF2-40B4-BE49-F238E27FC236}">
                <a16:creationId xmlns:a16="http://schemas.microsoft.com/office/drawing/2014/main" id="{D97EDBEC-26D8-4AC4-96FD-DD686904EF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99028" y="4442625"/>
            <a:ext cx="574981" cy="574981"/>
          </a:xfrm>
          <a:prstGeom prst="rect">
            <a:avLst/>
          </a:prstGeom>
        </p:spPr>
      </p:pic>
    </p:spTree>
    <p:extLst>
      <p:ext uri="{BB962C8B-B14F-4D97-AF65-F5344CB8AC3E}">
        <p14:creationId xmlns:p14="http://schemas.microsoft.com/office/powerpoint/2010/main" val="2963180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6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86" name="Rectángulo 85">
            <a:extLst>
              <a:ext uri="{FF2B5EF4-FFF2-40B4-BE49-F238E27FC236}">
                <a16:creationId xmlns:a16="http://schemas.microsoft.com/office/drawing/2014/main" id="{78D94194-C40A-4BFB-B7AD-0FC321EC744D}"/>
              </a:ext>
            </a:extLst>
          </p:cNvPr>
          <p:cNvSpPr/>
          <p:nvPr/>
        </p:nvSpPr>
        <p:spPr>
          <a:xfrm>
            <a:off x="6946900" y="0"/>
            <a:ext cx="10420388" cy="970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3396"/>
          </a:p>
        </p:txBody>
      </p:sp>
      <p:sp>
        <p:nvSpPr>
          <p:cNvPr id="6" name="CuadroTexto 5">
            <a:extLst>
              <a:ext uri="{FF2B5EF4-FFF2-40B4-BE49-F238E27FC236}">
                <a16:creationId xmlns:a16="http://schemas.microsoft.com/office/drawing/2014/main" id="{D8E5ADFD-B690-420C-803A-2E8AE8B10B74}"/>
              </a:ext>
            </a:extLst>
          </p:cNvPr>
          <p:cNvSpPr txBox="1"/>
          <p:nvPr/>
        </p:nvSpPr>
        <p:spPr>
          <a:xfrm>
            <a:off x="1079500" y="1995519"/>
            <a:ext cx="8868228" cy="1107996"/>
          </a:xfrm>
          <a:prstGeom prst="rect">
            <a:avLst/>
          </a:prstGeom>
          <a:noFill/>
        </p:spPr>
        <p:txBody>
          <a:bodyPr wrap="square">
            <a:spAutoFit/>
          </a:bodyPr>
          <a:lstStyle/>
          <a:p>
            <a:r>
              <a:rPr lang="es-CL" sz="6600" kern="1200" spc="-370" dirty="0">
                <a:solidFill>
                  <a:schemeClr val="accent1"/>
                </a:solidFill>
                <a:latin typeface="Arial Black"/>
                <a:ea typeface="+mj-ea"/>
                <a:cs typeface="+mj-cs"/>
              </a:rPr>
              <a:t>Contenid</a:t>
            </a:r>
            <a:r>
              <a:rPr lang="es-CL" sz="6600" spc="-370" dirty="0">
                <a:solidFill>
                  <a:schemeClr val="accent1"/>
                </a:solidFill>
                <a:latin typeface="Arial Black"/>
                <a:ea typeface="+mj-ea"/>
                <a:cs typeface="+mj-cs"/>
              </a:rPr>
              <a:t>o</a:t>
            </a:r>
            <a:endParaRPr lang="es-CO" sz="6600" kern="1200" spc="-370" dirty="0">
              <a:solidFill>
                <a:schemeClr val="accent1"/>
              </a:solidFill>
              <a:latin typeface="Arial Black"/>
              <a:ea typeface="+mj-ea"/>
              <a:cs typeface="+mj-cs"/>
            </a:endParaRPr>
          </a:p>
        </p:txBody>
      </p:sp>
      <p:sp>
        <p:nvSpPr>
          <p:cNvPr id="7" name="CuadroTexto 6">
            <a:extLst>
              <a:ext uri="{FF2B5EF4-FFF2-40B4-BE49-F238E27FC236}">
                <a16:creationId xmlns:a16="http://schemas.microsoft.com/office/drawing/2014/main" id="{B7557D59-A8ED-497A-9590-40F50A8CBCD2}"/>
              </a:ext>
            </a:extLst>
          </p:cNvPr>
          <p:cNvSpPr txBox="1"/>
          <p:nvPr/>
        </p:nvSpPr>
        <p:spPr>
          <a:xfrm>
            <a:off x="1162186" y="3179083"/>
            <a:ext cx="5977462" cy="3970318"/>
          </a:xfrm>
          <a:prstGeom prst="rect">
            <a:avLst/>
          </a:prstGeom>
          <a:noFill/>
        </p:spPr>
        <p:txBody>
          <a:bodyPr wrap="square">
            <a:spAutoFit/>
          </a:bodyPr>
          <a:lstStyle/>
          <a:p>
            <a:r>
              <a:rPr lang="es-CL" sz="2800" b="1" dirty="0"/>
              <a:t>Familiaridad para comprender + utilidad para hacer </a:t>
            </a:r>
          </a:p>
          <a:p>
            <a:endParaRPr lang="es-CL" sz="2800" dirty="0"/>
          </a:p>
          <a:p>
            <a:pPr marL="457200" indent="-457200">
              <a:buFont typeface="Arial" panose="020B0604020202020204" pitchFamily="34" charset="0"/>
              <a:buChar char="•"/>
            </a:pPr>
            <a:r>
              <a:rPr lang="es-CO" sz="2800" dirty="0"/>
              <a:t>No nos comunicamos en neutro</a:t>
            </a:r>
          </a:p>
          <a:p>
            <a:pPr marL="457200" indent="-457200">
              <a:buFont typeface="Arial" panose="020B0604020202020204" pitchFamily="34" charset="0"/>
              <a:buChar char="•"/>
            </a:pPr>
            <a:r>
              <a:rPr lang="es-CO" sz="2800" dirty="0"/>
              <a:t>Palabras simples</a:t>
            </a:r>
          </a:p>
          <a:p>
            <a:pPr marL="457200" indent="-457200">
              <a:buFont typeface="Arial" panose="020B0604020202020204" pitchFamily="34" charset="0"/>
              <a:buChar char="•"/>
            </a:pPr>
            <a:r>
              <a:rPr lang="es-CO" sz="2800" dirty="0"/>
              <a:t>Párrafos concretos</a:t>
            </a:r>
          </a:p>
          <a:p>
            <a:pPr marL="457200" indent="-457200">
              <a:buFont typeface="Arial" panose="020B0604020202020204" pitchFamily="34" charset="0"/>
              <a:buChar char="•"/>
            </a:pPr>
            <a:r>
              <a:rPr lang="es-CO" sz="2800" dirty="0"/>
              <a:t>Mensajes directos y cercanos</a:t>
            </a:r>
          </a:p>
          <a:p>
            <a:pPr marL="457200" indent="-457200">
              <a:buFont typeface="Arial" panose="020B0604020202020204" pitchFamily="34" charset="0"/>
              <a:buChar char="•"/>
            </a:pPr>
            <a:r>
              <a:rPr lang="es-CO" sz="2800" dirty="0"/>
              <a:t>Ejemplos</a:t>
            </a:r>
          </a:p>
          <a:p>
            <a:pPr marL="457200" indent="-457200">
              <a:buFont typeface="Arial" panose="020B0604020202020204" pitchFamily="34" charset="0"/>
              <a:buChar char="•"/>
            </a:pPr>
            <a:endParaRPr lang="es-CO" sz="2800" dirty="0"/>
          </a:p>
        </p:txBody>
      </p:sp>
      <p:pic>
        <p:nvPicPr>
          <p:cNvPr id="8" name="Imagen 7">
            <a:extLst>
              <a:ext uri="{FF2B5EF4-FFF2-40B4-BE49-F238E27FC236}">
                <a16:creationId xmlns:a16="http://schemas.microsoft.com/office/drawing/2014/main" id="{B5781244-AACC-4C16-8B25-FFBC37E8AED1}"/>
              </a:ext>
            </a:extLst>
          </p:cNvPr>
          <p:cNvPicPr>
            <a:picLocks noChangeAspect="1"/>
          </p:cNvPicPr>
          <p:nvPr/>
        </p:nvPicPr>
        <p:blipFill rotWithShape="1">
          <a:blip r:embed="rId3"/>
          <a:srcRect l="25125" t="19031" r="26331" b="5776"/>
          <a:stretch/>
        </p:blipFill>
        <p:spPr>
          <a:xfrm>
            <a:off x="8066659" y="1041400"/>
            <a:ext cx="8373618" cy="7295803"/>
          </a:xfrm>
          <a:prstGeom prst="rect">
            <a:avLst/>
          </a:prstGeom>
          <a:ln w="38100">
            <a:solidFill>
              <a:srgbClr val="E0326C"/>
            </a:solidFill>
          </a:ln>
        </p:spPr>
      </p:pic>
    </p:spTree>
    <p:extLst>
      <p:ext uri="{BB962C8B-B14F-4D97-AF65-F5344CB8AC3E}">
        <p14:creationId xmlns:p14="http://schemas.microsoft.com/office/powerpoint/2010/main" val="34252128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86" name="Rectángulo 85">
            <a:extLst>
              <a:ext uri="{FF2B5EF4-FFF2-40B4-BE49-F238E27FC236}">
                <a16:creationId xmlns:a16="http://schemas.microsoft.com/office/drawing/2014/main" id="{78D94194-C40A-4BFB-B7AD-0FC321EC744D}"/>
              </a:ext>
            </a:extLst>
          </p:cNvPr>
          <p:cNvSpPr/>
          <p:nvPr/>
        </p:nvSpPr>
        <p:spPr>
          <a:xfrm>
            <a:off x="5880100" y="0"/>
            <a:ext cx="11487188" cy="970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3396"/>
          </a:p>
        </p:txBody>
      </p:sp>
      <p:sp>
        <p:nvSpPr>
          <p:cNvPr id="9" name="CuadroTexto 8">
            <a:extLst>
              <a:ext uri="{FF2B5EF4-FFF2-40B4-BE49-F238E27FC236}">
                <a16:creationId xmlns:a16="http://schemas.microsoft.com/office/drawing/2014/main" id="{C130BE07-0D1D-4343-887B-9D66D34DB218}"/>
              </a:ext>
            </a:extLst>
          </p:cNvPr>
          <p:cNvSpPr txBox="1"/>
          <p:nvPr/>
        </p:nvSpPr>
        <p:spPr>
          <a:xfrm>
            <a:off x="1070244" y="2413000"/>
            <a:ext cx="8868228" cy="1107996"/>
          </a:xfrm>
          <a:prstGeom prst="rect">
            <a:avLst/>
          </a:prstGeom>
          <a:noFill/>
        </p:spPr>
        <p:txBody>
          <a:bodyPr wrap="square">
            <a:spAutoFit/>
          </a:bodyPr>
          <a:lstStyle/>
          <a:p>
            <a:r>
              <a:rPr lang="es-CL" sz="6600" kern="1200" spc="-370" dirty="0">
                <a:solidFill>
                  <a:schemeClr val="accent1"/>
                </a:solidFill>
                <a:latin typeface="Arial Black"/>
                <a:ea typeface="+mj-ea"/>
                <a:cs typeface="+mj-cs"/>
              </a:rPr>
              <a:t>Diseño</a:t>
            </a:r>
            <a:endParaRPr lang="es-CO" sz="6600" kern="1200" spc="-370" dirty="0">
              <a:solidFill>
                <a:schemeClr val="accent1"/>
              </a:solidFill>
              <a:latin typeface="Arial Black"/>
              <a:ea typeface="+mj-ea"/>
              <a:cs typeface="+mj-cs"/>
            </a:endParaRPr>
          </a:p>
        </p:txBody>
      </p:sp>
      <p:sp>
        <p:nvSpPr>
          <p:cNvPr id="10" name="CuadroTexto 9">
            <a:extLst>
              <a:ext uri="{FF2B5EF4-FFF2-40B4-BE49-F238E27FC236}">
                <a16:creationId xmlns:a16="http://schemas.microsoft.com/office/drawing/2014/main" id="{5247AF66-6500-4E7D-A586-9466AC3ED8F7}"/>
              </a:ext>
            </a:extLst>
          </p:cNvPr>
          <p:cNvSpPr txBox="1"/>
          <p:nvPr/>
        </p:nvSpPr>
        <p:spPr>
          <a:xfrm>
            <a:off x="1079500" y="3728015"/>
            <a:ext cx="5977462" cy="2246769"/>
          </a:xfrm>
          <a:prstGeom prst="rect">
            <a:avLst/>
          </a:prstGeom>
          <a:noFill/>
        </p:spPr>
        <p:txBody>
          <a:bodyPr wrap="square">
            <a:spAutoFit/>
          </a:bodyPr>
          <a:lstStyle/>
          <a:p>
            <a:pPr marL="457200" indent="-457200">
              <a:buFont typeface="Arial" panose="020B0604020202020204" pitchFamily="34" charset="0"/>
              <a:buChar char="•"/>
            </a:pPr>
            <a:r>
              <a:rPr lang="es-CL" sz="2800" b="1" dirty="0"/>
              <a:t>Formato </a:t>
            </a:r>
          </a:p>
          <a:p>
            <a:pPr marL="457200" indent="-457200">
              <a:buFont typeface="Arial" panose="020B0604020202020204" pitchFamily="34" charset="0"/>
              <a:buChar char="•"/>
            </a:pPr>
            <a:r>
              <a:rPr lang="es-CL" sz="2800" b="1" dirty="0"/>
              <a:t>Estética </a:t>
            </a:r>
          </a:p>
          <a:p>
            <a:pPr marL="457200" indent="-457200">
              <a:buFont typeface="Arial" panose="020B0604020202020204" pitchFamily="34" charset="0"/>
              <a:buChar char="•"/>
            </a:pPr>
            <a:r>
              <a:rPr lang="es-CL" sz="2800" b="1" dirty="0"/>
              <a:t>USABILIDAD</a:t>
            </a:r>
          </a:p>
          <a:p>
            <a:endParaRPr lang="es-CL" sz="2800" dirty="0"/>
          </a:p>
          <a:p>
            <a:endParaRPr lang="es-CO" sz="2800" dirty="0"/>
          </a:p>
        </p:txBody>
      </p:sp>
      <p:pic>
        <p:nvPicPr>
          <p:cNvPr id="11" name="Picture 4" descr="ilustraciones, imágenes clip art, dibujos animados e iconos de stock de cajas de mensajes. cuadro de diálogo de color de la plantilla de burbuja de texto de la página cita páginas vacías pegatinas de dibujos animados vector aislado - letras">
            <a:extLst>
              <a:ext uri="{FF2B5EF4-FFF2-40B4-BE49-F238E27FC236}">
                <a16:creationId xmlns:a16="http://schemas.microsoft.com/office/drawing/2014/main" id="{C0893B53-AFD7-4A60-9181-4D42B24DBC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0100" y="1269999"/>
            <a:ext cx="11474057" cy="7949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51132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1" name="Google Shape;141;p22"/>
          <p:cNvSpPr txBox="1">
            <a:spLocks noGrp="1"/>
          </p:cNvSpPr>
          <p:nvPr>
            <p:ph type="title"/>
          </p:nvPr>
        </p:nvSpPr>
        <p:spPr>
          <a:xfrm>
            <a:off x="6705999" y="4058687"/>
            <a:ext cx="8965399" cy="1249414"/>
          </a:xfrm>
          <a:prstGeom prst="rect">
            <a:avLst/>
          </a:prstGeom>
          <a:noFill/>
          <a:ln>
            <a:noFill/>
          </a:ln>
        </p:spPr>
        <p:txBody>
          <a:bodyPr spcFirstLastPara="1" wrap="square" lIns="129361" tIns="64657" rIns="129361" bIns="64657" anchor="ctr" anchorCtr="0">
            <a:noAutofit/>
          </a:bodyPr>
          <a:lstStyle/>
          <a:p>
            <a:pPr>
              <a:lnSpc>
                <a:spcPct val="115000"/>
              </a:lnSpc>
            </a:pPr>
            <a:r>
              <a:rPr lang="es-CO" sz="4527" dirty="0">
                <a:latin typeface="Work Sans Medium"/>
                <a:ea typeface="Work Sans Medium"/>
                <a:cs typeface="Work Sans Medium"/>
                <a:sym typeface="Work Sans Medium"/>
              </a:rPr>
              <a:t>¿Cómo implementarlo?</a:t>
            </a:r>
            <a:endParaRPr sz="4527" dirty="0">
              <a:latin typeface="Work Sans Medium"/>
              <a:ea typeface="Work Sans Medium"/>
              <a:cs typeface="Work Sans Medium"/>
              <a:sym typeface="Work Sans Medium"/>
            </a:endParaRPr>
          </a:p>
        </p:txBody>
      </p:sp>
      <p:sp>
        <p:nvSpPr>
          <p:cNvPr id="142" name="Google Shape;142;p22"/>
          <p:cNvSpPr txBox="1">
            <a:spLocks noGrp="1"/>
          </p:cNvSpPr>
          <p:nvPr>
            <p:ph type="title"/>
          </p:nvPr>
        </p:nvSpPr>
        <p:spPr>
          <a:xfrm>
            <a:off x="1285399" y="3223905"/>
            <a:ext cx="5109745" cy="1214477"/>
          </a:xfrm>
          <a:prstGeom prst="rect">
            <a:avLst/>
          </a:prstGeom>
          <a:noFill/>
          <a:ln>
            <a:noFill/>
          </a:ln>
        </p:spPr>
        <p:txBody>
          <a:bodyPr spcFirstLastPara="1" wrap="square" lIns="129361" tIns="64657" rIns="129361" bIns="64657" anchor="ctr" anchorCtr="0">
            <a:noAutofit/>
          </a:bodyPr>
          <a:lstStyle/>
          <a:p>
            <a:pPr algn="r" rtl="0"/>
            <a:r>
              <a:rPr lang="es-CO" sz="13582" b="1" dirty="0">
                <a:latin typeface="Work Sans"/>
                <a:ea typeface="Work Sans"/>
                <a:cs typeface="Work Sans"/>
                <a:sym typeface="Work Sans"/>
              </a:rPr>
              <a:t>05.</a:t>
            </a:r>
            <a:endParaRPr sz="13582" b="1" dirty="0">
              <a:latin typeface="Work Sans"/>
              <a:ea typeface="Work Sans"/>
              <a:cs typeface="Work Sans"/>
              <a:sym typeface="Work Sans"/>
            </a:endParaRPr>
          </a:p>
        </p:txBody>
      </p:sp>
      <p:sp>
        <p:nvSpPr>
          <p:cNvPr id="2" name="Rectángulo 1">
            <a:extLst>
              <a:ext uri="{FF2B5EF4-FFF2-40B4-BE49-F238E27FC236}">
                <a16:creationId xmlns:a16="http://schemas.microsoft.com/office/drawing/2014/main" id="{4E010EE4-668E-4B41-AAD8-CD054C43C1DF}"/>
              </a:ext>
            </a:extLst>
          </p:cNvPr>
          <p:cNvSpPr/>
          <p:nvPr/>
        </p:nvSpPr>
        <p:spPr>
          <a:xfrm>
            <a:off x="1739837" y="1018195"/>
            <a:ext cx="1209855" cy="1293707"/>
          </a:xfrm>
          <a:prstGeom prst="rect">
            <a:avLst/>
          </a:prstGeom>
          <a:solidFill>
            <a:srgbClr val="2D6CF2"/>
          </a:solidFill>
          <a:ln>
            <a:solidFill>
              <a:srgbClr val="2D6C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3396"/>
          </a:p>
        </p:txBody>
      </p:sp>
    </p:spTree>
    <p:extLst>
      <p:ext uri="{BB962C8B-B14F-4D97-AF65-F5344CB8AC3E}">
        <p14:creationId xmlns:p14="http://schemas.microsoft.com/office/powerpoint/2010/main" val="23670192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7" name="Rectángulo 6">
            <a:extLst>
              <a:ext uri="{FF2B5EF4-FFF2-40B4-BE49-F238E27FC236}">
                <a16:creationId xmlns:a16="http://schemas.microsoft.com/office/drawing/2014/main" id="{FBFE8B9B-D2E8-4B78-A002-645B0590A2CE}"/>
              </a:ext>
            </a:extLst>
          </p:cNvPr>
          <p:cNvSpPr/>
          <p:nvPr/>
        </p:nvSpPr>
        <p:spPr>
          <a:xfrm>
            <a:off x="3963221" y="0"/>
            <a:ext cx="13394274" cy="970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3396"/>
          </a:p>
        </p:txBody>
      </p:sp>
      <p:sp>
        <p:nvSpPr>
          <p:cNvPr id="11" name="Rectángulo 10">
            <a:extLst>
              <a:ext uri="{FF2B5EF4-FFF2-40B4-BE49-F238E27FC236}">
                <a16:creationId xmlns:a16="http://schemas.microsoft.com/office/drawing/2014/main" id="{129F41D6-FEC5-3349-9953-DF7AC08A04B5}"/>
              </a:ext>
            </a:extLst>
          </p:cNvPr>
          <p:cNvSpPr/>
          <p:nvPr/>
        </p:nvSpPr>
        <p:spPr>
          <a:xfrm>
            <a:off x="28082" y="0"/>
            <a:ext cx="3947018" cy="97028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3396"/>
          </a:p>
        </p:txBody>
      </p:sp>
      <p:sp>
        <p:nvSpPr>
          <p:cNvPr id="8" name="Google Shape;202;p26">
            <a:extLst>
              <a:ext uri="{FF2B5EF4-FFF2-40B4-BE49-F238E27FC236}">
                <a16:creationId xmlns:a16="http://schemas.microsoft.com/office/drawing/2014/main" id="{C7BFCFB7-11EB-3548-BD0F-178CB7D30AD1}"/>
              </a:ext>
            </a:extLst>
          </p:cNvPr>
          <p:cNvSpPr txBox="1">
            <a:spLocks/>
          </p:cNvSpPr>
          <p:nvPr/>
        </p:nvSpPr>
        <p:spPr>
          <a:xfrm>
            <a:off x="527165" y="800877"/>
            <a:ext cx="16344669" cy="1207682"/>
          </a:xfrm>
          <a:prstGeom prst="rect">
            <a:avLst/>
          </a:prstGeom>
          <a:noFill/>
          <a:ln>
            <a:noFill/>
          </a:ln>
        </p:spPr>
        <p:txBody>
          <a:bodyPr spcFirstLastPara="1" wrap="square" lIns="129361" tIns="64657" rIns="129361" bIns="64657"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54BC"/>
              </a:buClr>
              <a:buSzPts val="3000"/>
              <a:buFont typeface="Work Sans Light"/>
              <a:buNone/>
              <a:defRPr sz="3000" b="0" i="0" u="none" strike="noStrike" cap="none">
                <a:solidFill>
                  <a:srgbClr val="0054BC"/>
                </a:solidFill>
                <a:latin typeface="Work Sans Light"/>
                <a:ea typeface="Work Sans Light"/>
                <a:cs typeface="Work Sans Light"/>
                <a:sym typeface="Work Sans Light"/>
              </a:defRPr>
            </a:lvl1pPr>
            <a:lvl2pPr marR="0" lvl="1"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2pPr>
            <a:lvl3pPr marR="0" lvl="2"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3pPr>
            <a:lvl4pPr marR="0" lvl="3"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4pPr>
            <a:lvl5pPr marR="0" lvl="4"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5pPr>
            <a:lvl6pPr marR="0" lvl="5"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6pPr>
            <a:lvl7pPr marR="0" lvl="6"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7pPr>
            <a:lvl8pPr marR="0" lvl="7"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8pPr>
            <a:lvl9pPr marR="0" lvl="8"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9pPr>
          </a:lstStyle>
          <a:p>
            <a:pPr>
              <a:buClr>
                <a:srgbClr val="FFFFFF"/>
              </a:buClr>
              <a:buSzPts val="1400"/>
              <a:buFont typeface="Work Sans SemiBold"/>
              <a:buNone/>
            </a:pPr>
            <a:r>
              <a:rPr lang="es-CO" sz="5659" dirty="0">
                <a:solidFill>
                  <a:schemeClr val="bg1"/>
                </a:solidFill>
                <a:latin typeface="Work Sans" pitchFamily="2" charset="0"/>
              </a:rPr>
              <a:t>Lenguaje </a:t>
            </a:r>
            <a:r>
              <a:rPr lang="es-CO" sz="5659" dirty="0">
                <a:solidFill>
                  <a:schemeClr val="accent3">
                    <a:lumMod val="50000"/>
                  </a:schemeClr>
                </a:solidFill>
                <a:latin typeface="Work Sans" pitchFamily="2" charset="0"/>
              </a:rPr>
              <a:t>Claro</a:t>
            </a:r>
            <a:endParaRPr lang="es-CO" sz="5659" dirty="0">
              <a:solidFill>
                <a:schemeClr val="accent3">
                  <a:lumMod val="50000"/>
                </a:schemeClr>
              </a:solidFill>
              <a:latin typeface="Work Sans" pitchFamily="2" charset="77"/>
            </a:endParaRPr>
          </a:p>
        </p:txBody>
      </p:sp>
      <p:sp>
        <p:nvSpPr>
          <p:cNvPr id="6" name="CuadroTexto 5">
            <a:extLst>
              <a:ext uri="{FF2B5EF4-FFF2-40B4-BE49-F238E27FC236}">
                <a16:creationId xmlns:a16="http://schemas.microsoft.com/office/drawing/2014/main" id="{2FC51371-8121-4A97-AC6C-7A38D1E74D1B}"/>
              </a:ext>
            </a:extLst>
          </p:cNvPr>
          <p:cNvSpPr txBox="1"/>
          <p:nvPr/>
        </p:nvSpPr>
        <p:spPr>
          <a:xfrm>
            <a:off x="775185" y="1997340"/>
            <a:ext cx="3199915" cy="672941"/>
          </a:xfrm>
          <a:prstGeom prst="rect">
            <a:avLst/>
          </a:prstGeom>
          <a:noFill/>
        </p:spPr>
        <p:txBody>
          <a:bodyPr wrap="none" rtlCol="0">
            <a:spAutoFit/>
          </a:bodyPr>
          <a:lstStyle>
            <a:defPPr marR="0" lvl="0" algn="l" rtl="0">
              <a:lnSpc>
                <a:spcPct val="100000"/>
              </a:lnSpc>
              <a:spcBef>
                <a:spcPts val="0"/>
              </a:spcBef>
              <a:spcAft>
                <a:spcPts val="0"/>
              </a:spcAft>
            </a:defPPr>
            <a:lvl1pPr>
              <a:defRPr sz="2000">
                <a:solidFill>
                  <a:schemeClr val="bg1"/>
                </a:solidFill>
                <a:latin typeface="Segoe Script" panose="030B0504020000000003" pitchFamily="66" charset="0"/>
              </a:defRPr>
            </a:lvl1pPr>
          </a:lstStyle>
          <a:p>
            <a:r>
              <a:rPr lang="es-CO" sz="3773" dirty="0"/>
              <a:t>Marco legal</a:t>
            </a:r>
          </a:p>
        </p:txBody>
      </p:sp>
      <p:pic>
        <p:nvPicPr>
          <p:cNvPr id="5" name="Imagen 4">
            <a:extLst>
              <a:ext uri="{FF2B5EF4-FFF2-40B4-BE49-F238E27FC236}">
                <a16:creationId xmlns:a16="http://schemas.microsoft.com/office/drawing/2014/main" id="{F1C7ED9A-2344-4915-9A71-CE884ED11D91}"/>
              </a:ext>
            </a:extLst>
          </p:cNvPr>
          <p:cNvPicPr>
            <a:picLocks noChangeAspect="1"/>
          </p:cNvPicPr>
          <p:nvPr/>
        </p:nvPicPr>
        <p:blipFill rotWithShape="1">
          <a:blip r:embed="rId3"/>
          <a:srcRect l="55200" t="35555" r="13700" b="20711"/>
          <a:stretch/>
        </p:blipFill>
        <p:spPr>
          <a:xfrm>
            <a:off x="13077879" y="6013560"/>
            <a:ext cx="4170653" cy="3298973"/>
          </a:xfrm>
          <a:prstGeom prst="rect">
            <a:avLst/>
          </a:prstGeom>
        </p:spPr>
      </p:pic>
      <p:sp>
        <p:nvSpPr>
          <p:cNvPr id="9" name="CuadroTexto 8">
            <a:extLst>
              <a:ext uri="{FF2B5EF4-FFF2-40B4-BE49-F238E27FC236}">
                <a16:creationId xmlns:a16="http://schemas.microsoft.com/office/drawing/2014/main" id="{8A01E859-9C56-4282-BDEA-8B4F2F6BBB13}"/>
              </a:ext>
            </a:extLst>
          </p:cNvPr>
          <p:cNvSpPr txBox="1"/>
          <p:nvPr/>
        </p:nvSpPr>
        <p:spPr>
          <a:xfrm>
            <a:off x="4404979" y="2809435"/>
            <a:ext cx="12050400" cy="5087355"/>
          </a:xfrm>
          <a:prstGeom prst="rect">
            <a:avLst/>
          </a:prstGeom>
          <a:noFill/>
        </p:spPr>
        <p:txBody>
          <a:bodyPr wrap="square">
            <a:spAutoFit/>
          </a:bodyPr>
          <a:lstStyle/>
          <a:p>
            <a:pPr marL="539039" indent="-539039">
              <a:spcAft>
                <a:spcPts val="3396"/>
              </a:spcAft>
              <a:buClr>
                <a:srgbClr val="0054BC"/>
              </a:buClr>
              <a:buFont typeface="Arial" panose="020B0604020202020204" pitchFamily="34" charset="0"/>
              <a:buChar char="•"/>
            </a:pPr>
            <a:r>
              <a:rPr lang="es-CO" sz="3018" dirty="0">
                <a:solidFill>
                  <a:srgbClr val="0054BC"/>
                </a:solidFill>
                <a:latin typeface="Work Sans Light"/>
              </a:rPr>
              <a:t>Ley 1757 de 2015. Art. 49 y 50. Rendición de cuentas en lenguaje comprensible</a:t>
            </a:r>
          </a:p>
          <a:p>
            <a:pPr marL="539039" indent="-539039">
              <a:spcAft>
                <a:spcPts val="3396"/>
              </a:spcAft>
              <a:buClr>
                <a:srgbClr val="0054BC"/>
              </a:buClr>
              <a:buFont typeface="Arial" panose="020B0604020202020204" pitchFamily="34" charset="0"/>
              <a:buChar char="•"/>
            </a:pPr>
            <a:r>
              <a:rPr lang="es-CO" sz="3018" dirty="0">
                <a:solidFill>
                  <a:srgbClr val="0054BC"/>
                </a:solidFill>
                <a:latin typeface="Work Sans Light"/>
              </a:rPr>
              <a:t>Ley 1712 de 2014. Ley de Transparencia y Derecho de acceso a la Información </a:t>
            </a:r>
          </a:p>
          <a:p>
            <a:pPr marL="539039" indent="-539039">
              <a:spcAft>
                <a:spcPts val="3396"/>
              </a:spcAft>
              <a:buClr>
                <a:srgbClr val="0054BC"/>
              </a:buClr>
              <a:buFont typeface="Arial" panose="020B0604020202020204" pitchFamily="34" charset="0"/>
              <a:buChar char="•"/>
            </a:pPr>
            <a:r>
              <a:rPr lang="es-CO" sz="3018" dirty="0">
                <a:solidFill>
                  <a:srgbClr val="0054BC"/>
                </a:solidFill>
                <a:latin typeface="Work Sans Light"/>
              </a:rPr>
              <a:t>Ley 2052 de 2020. Ley Antitrámites. Art. 28.</a:t>
            </a:r>
          </a:p>
          <a:p>
            <a:pPr marL="539039" indent="-539039">
              <a:spcAft>
                <a:spcPts val="3396"/>
              </a:spcAft>
              <a:buClr>
                <a:srgbClr val="0054BC"/>
              </a:buClr>
              <a:buFont typeface="Arial" panose="020B0604020202020204" pitchFamily="34" charset="0"/>
              <a:buChar char="•"/>
            </a:pPr>
            <a:r>
              <a:rPr lang="es-CO" sz="3018" dirty="0">
                <a:solidFill>
                  <a:srgbClr val="0054BC"/>
                </a:solidFill>
                <a:latin typeface="Work Sans Light"/>
              </a:rPr>
              <a:t>Política Nacional de Servicio al Ciudadano</a:t>
            </a:r>
          </a:p>
          <a:p>
            <a:pPr marL="539039" indent="-539039">
              <a:spcAft>
                <a:spcPts val="3396"/>
              </a:spcAft>
              <a:buClr>
                <a:srgbClr val="0054BC"/>
              </a:buClr>
              <a:buFont typeface="Arial" panose="020B0604020202020204" pitchFamily="34" charset="0"/>
              <a:buChar char="•"/>
            </a:pPr>
            <a:r>
              <a:rPr lang="es-CO" sz="3018" dirty="0">
                <a:solidFill>
                  <a:srgbClr val="0054BC"/>
                </a:solidFill>
                <a:latin typeface="Work Sans Light"/>
              </a:rPr>
              <a:t>Circulas 100-010-2021</a:t>
            </a:r>
          </a:p>
        </p:txBody>
      </p:sp>
    </p:spTree>
    <p:extLst>
      <p:ext uri="{BB962C8B-B14F-4D97-AF65-F5344CB8AC3E}">
        <p14:creationId xmlns:p14="http://schemas.microsoft.com/office/powerpoint/2010/main" val="11561165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ángulo 27">
            <a:extLst>
              <a:ext uri="{FF2B5EF4-FFF2-40B4-BE49-F238E27FC236}">
                <a16:creationId xmlns:a16="http://schemas.microsoft.com/office/drawing/2014/main" id="{01367469-7146-4A5E-AD4B-0FE7A1F11E4B}"/>
              </a:ext>
            </a:extLst>
          </p:cNvPr>
          <p:cNvSpPr/>
          <p:nvPr/>
        </p:nvSpPr>
        <p:spPr>
          <a:xfrm rot="10800000">
            <a:off x="96513" y="845905"/>
            <a:ext cx="17227698" cy="103759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72487" tIns="86243" rIns="172487" bIns="86243" rtlCol="0" anchor="ctr"/>
          <a:lstStyle/>
          <a:p>
            <a:pPr algn="ctr"/>
            <a:endParaRPr lang="es-CO" sz="3396"/>
          </a:p>
        </p:txBody>
      </p:sp>
      <p:sp>
        <p:nvSpPr>
          <p:cNvPr id="23" name="CuadroTexto 22">
            <a:extLst>
              <a:ext uri="{FF2B5EF4-FFF2-40B4-BE49-F238E27FC236}">
                <a16:creationId xmlns:a16="http://schemas.microsoft.com/office/drawing/2014/main" id="{23791E6F-4CBE-421A-81C9-07CE35D2DB37}"/>
              </a:ext>
            </a:extLst>
          </p:cNvPr>
          <p:cNvSpPr txBox="1"/>
          <p:nvPr/>
        </p:nvSpPr>
        <p:spPr>
          <a:xfrm>
            <a:off x="708016" y="139625"/>
            <a:ext cx="14501407" cy="1288430"/>
          </a:xfrm>
          <a:prstGeom prst="rect">
            <a:avLst/>
          </a:prstGeom>
          <a:noFill/>
        </p:spPr>
        <p:txBody>
          <a:bodyPr wrap="square">
            <a:spAutoFit/>
          </a:bodyPr>
          <a:lstStyle/>
          <a:p>
            <a:pPr defTabSz="1090056">
              <a:lnSpc>
                <a:spcPct val="90000"/>
              </a:lnSpc>
              <a:spcBef>
                <a:spcPct val="0"/>
              </a:spcBef>
              <a:spcAft>
                <a:spcPct val="35000"/>
              </a:spcAft>
            </a:pPr>
            <a:r>
              <a:rPr lang="es-CO" sz="3773" b="1" dirty="0">
                <a:solidFill>
                  <a:srgbClr val="0054BC"/>
                </a:solidFill>
                <a:latin typeface="Work Sans" pitchFamily="2" charset="77"/>
              </a:rPr>
              <a:t>Circular 100/2021</a:t>
            </a:r>
          </a:p>
          <a:p>
            <a:pPr defTabSz="1090056">
              <a:lnSpc>
                <a:spcPct val="90000"/>
              </a:lnSpc>
              <a:spcBef>
                <a:spcPct val="0"/>
              </a:spcBef>
              <a:spcAft>
                <a:spcPct val="35000"/>
              </a:spcAft>
            </a:pPr>
            <a:r>
              <a:rPr lang="es-CO" sz="3396" b="1" dirty="0">
                <a:solidFill>
                  <a:schemeClr val="bg1"/>
                </a:solidFill>
                <a:latin typeface="Work Sans" pitchFamily="2" charset="77"/>
              </a:rPr>
              <a:t>Directrices para fortalecer la implementación del Lenguaje Claro</a:t>
            </a:r>
          </a:p>
        </p:txBody>
      </p:sp>
      <p:sp>
        <p:nvSpPr>
          <p:cNvPr id="27" name="CuadroTexto 26">
            <a:extLst>
              <a:ext uri="{FF2B5EF4-FFF2-40B4-BE49-F238E27FC236}">
                <a16:creationId xmlns:a16="http://schemas.microsoft.com/office/drawing/2014/main" id="{0408D688-F5ED-48B2-81F0-63D8F3833C81}"/>
              </a:ext>
            </a:extLst>
          </p:cNvPr>
          <p:cNvSpPr txBox="1"/>
          <p:nvPr/>
        </p:nvSpPr>
        <p:spPr>
          <a:xfrm>
            <a:off x="731999" y="1305675"/>
            <a:ext cx="8624711" cy="556755"/>
          </a:xfrm>
          <a:prstGeom prst="rect">
            <a:avLst/>
          </a:prstGeom>
          <a:noFill/>
        </p:spPr>
        <p:txBody>
          <a:bodyPr wrap="square">
            <a:spAutoFit/>
          </a:bodyPr>
          <a:lstStyle/>
          <a:p>
            <a:r>
              <a:rPr lang="es-CO" sz="3018" dirty="0">
                <a:ln w="0"/>
                <a:solidFill>
                  <a:schemeClr val="bg1"/>
                </a:solidFill>
                <a:latin typeface="Abadi Extra Light" panose="020B0204020104020204" pitchFamily="34" charset="0"/>
              </a:rPr>
              <a:t>Construyamos una cultura de la simplicidad</a:t>
            </a:r>
            <a:endParaRPr lang="es-CO" sz="3018" dirty="0">
              <a:solidFill>
                <a:schemeClr val="bg1"/>
              </a:solidFill>
              <a:latin typeface="Abadi Extra Light" panose="020B0204020104020204" pitchFamily="34" charset="0"/>
            </a:endParaRPr>
          </a:p>
        </p:txBody>
      </p:sp>
      <p:grpSp>
        <p:nvGrpSpPr>
          <p:cNvPr id="67" name="Grupo 66">
            <a:extLst>
              <a:ext uri="{FF2B5EF4-FFF2-40B4-BE49-F238E27FC236}">
                <a16:creationId xmlns:a16="http://schemas.microsoft.com/office/drawing/2014/main" id="{F86AE1F2-92CC-497F-9A41-FF98FBCD6A68}"/>
              </a:ext>
            </a:extLst>
          </p:cNvPr>
          <p:cNvGrpSpPr/>
          <p:nvPr/>
        </p:nvGrpSpPr>
        <p:grpSpPr>
          <a:xfrm>
            <a:off x="5323835" y="1944329"/>
            <a:ext cx="12000376" cy="7758471"/>
            <a:chOff x="1510336" y="1011474"/>
            <a:chExt cx="6361456" cy="4112802"/>
          </a:xfrm>
        </p:grpSpPr>
        <p:sp>
          <p:nvSpPr>
            <p:cNvPr id="14" name="Elipse 13">
              <a:extLst>
                <a:ext uri="{FF2B5EF4-FFF2-40B4-BE49-F238E27FC236}">
                  <a16:creationId xmlns:a16="http://schemas.microsoft.com/office/drawing/2014/main" id="{D6E43C4C-E821-441D-83C0-84963866A167}"/>
                </a:ext>
              </a:extLst>
            </p:cNvPr>
            <p:cNvSpPr/>
            <p:nvPr/>
          </p:nvSpPr>
          <p:spPr>
            <a:xfrm>
              <a:off x="2140888" y="1037039"/>
              <a:ext cx="4862223" cy="3950507"/>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3396"/>
            </a:p>
          </p:txBody>
        </p:sp>
        <p:pic>
          <p:nvPicPr>
            <p:cNvPr id="46" name="Imagen 45">
              <a:extLst>
                <a:ext uri="{FF2B5EF4-FFF2-40B4-BE49-F238E27FC236}">
                  <a16:creationId xmlns:a16="http://schemas.microsoft.com/office/drawing/2014/main" id="{E8841AB1-100D-40A1-A2E5-045192BD9D7B}"/>
                </a:ext>
              </a:extLst>
            </p:cNvPr>
            <p:cNvPicPr>
              <a:picLocks noChangeAspect="1"/>
            </p:cNvPicPr>
            <p:nvPr/>
          </p:nvPicPr>
          <p:blipFill rotWithShape="1">
            <a:blip r:embed="rId2"/>
            <a:srcRect l="17425" t="68600" r="68402" b="9505"/>
            <a:stretch/>
          </p:blipFill>
          <p:spPr>
            <a:xfrm>
              <a:off x="1510336" y="3834248"/>
              <a:ext cx="1484597" cy="1290028"/>
            </a:xfrm>
            <a:prstGeom prst="rect">
              <a:avLst/>
            </a:prstGeom>
          </p:spPr>
        </p:pic>
        <p:sp>
          <p:nvSpPr>
            <p:cNvPr id="50" name="Rectángulo 49">
              <a:extLst>
                <a:ext uri="{FF2B5EF4-FFF2-40B4-BE49-F238E27FC236}">
                  <a16:creationId xmlns:a16="http://schemas.microsoft.com/office/drawing/2014/main" id="{CF713101-7D13-4EA9-ABE3-AB89158028A5}"/>
                </a:ext>
              </a:extLst>
            </p:cNvPr>
            <p:cNvSpPr/>
            <p:nvPr/>
          </p:nvSpPr>
          <p:spPr>
            <a:xfrm>
              <a:off x="3533995" y="2194188"/>
              <a:ext cx="2053218" cy="387490"/>
            </a:xfrm>
            <a:prstGeom prst="rect">
              <a:avLst/>
            </a:prstGeom>
          </p:spPr>
          <p:txBody>
            <a:bodyPr wrap="square">
              <a:spAutoFit/>
            </a:bodyPr>
            <a:lstStyle/>
            <a:p>
              <a:pPr lvl="0" algn="ctr"/>
              <a:r>
                <a:rPr lang="es-CO" sz="2075" dirty="0">
                  <a:ln w="0"/>
                  <a:solidFill>
                    <a:srgbClr val="0054BC"/>
                  </a:solidFill>
                  <a:latin typeface="Work Sans" pitchFamily="2" charset="0"/>
                </a:rPr>
                <a:t>Acciones </a:t>
              </a:r>
            </a:p>
            <a:p>
              <a:pPr lvl="0" algn="ctr"/>
              <a:r>
                <a:rPr lang="es-CO" sz="2075" dirty="0">
                  <a:ln w="0"/>
                  <a:solidFill>
                    <a:srgbClr val="0054BC"/>
                  </a:solidFill>
                  <a:latin typeface="Work Sans" pitchFamily="2" charset="0"/>
                </a:rPr>
                <a:t>estratégicas</a:t>
              </a:r>
              <a:endParaRPr lang="es-ES" sz="2075" dirty="0">
                <a:ln w="0"/>
                <a:solidFill>
                  <a:srgbClr val="0054BC"/>
                </a:solidFill>
                <a:latin typeface="Work Sans" pitchFamily="2" charset="0"/>
              </a:endParaRPr>
            </a:p>
          </p:txBody>
        </p:sp>
        <p:grpSp>
          <p:nvGrpSpPr>
            <p:cNvPr id="19" name="Grupo 18">
              <a:extLst>
                <a:ext uri="{FF2B5EF4-FFF2-40B4-BE49-F238E27FC236}">
                  <a16:creationId xmlns:a16="http://schemas.microsoft.com/office/drawing/2014/main" id="{FB546B4B-0387-4B20-B95B-A438E689550E}"/>
                </a:ext>
              </a:extLst>
            </p:cNvPr>
            <p:cNvGrpSpPr/>
            <p:nvPr/>
          </p:nvGrpSpPr>
          <p:grpSpPr>
            <a:xfrm>
              <a:off x="2066209" y="3506624"/>
              <a:ext cx="343627" cy="325968"/>
              <a:chOff x="785458" y="2640830"/>
              <a:chExt cx="343627" cy="325968"/>
            </a:xfrm>
          </p:grpSpPr>
          <p:sp>
            <p:nvSpPr>
              <p:cNvPr id="18" name="Elipse 17">
                <a:extLst>
                  <a:ext uri="{FF2B5EF4-FFF2-40B4-BE49-F238E27FC236}">
                    <a16:creationId xmlns:a16="http://schemas.microsoft.com/office/drawing/2014/main" id="{69577AA5-AE33-4D4A-8D00-F6BAE5F58E6C}"/>
                  </a:ext>
                </a:extLst>
              </p:cNvPr>
              <p:cNvSpPr/>
              <p:nvPr/>
            </p:nvSpPr>
            <p:spPr>
              <a:xfrm>
                <a:off x="834887" y="2680770"/>
                <a:ext cx="294198" cy="276999"/>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3396"/>
              </a:p>
            </p:txBody>
          </p:sp>
          <p:sp>
            <p:nvSpPr>
              <p:cNvPr id="52" name="CuadroTexto 51">
                <a:extLst>
                  <a:ext uri="{FF2B5EF4-FFF2-40B4-BE49-F238E27FC236}">
                    <a16:creationId xmlns:a16="http://schemas.microsoft.com/office/drawing/2014/main" id="{7ECC6B38-90CA-48A7-A2E8-10EB57768B23}"/>
                  </a:ext>
                </a:extLst>
              </p:cNvPr>
              <p:cNvSpPr txBox="1"/>
              <p:nvPr/>
            </p:nvSpPr>
            <p:spPr>
              <a:xfrm>
                <a:off x="785458" y="2640830"/>
                <a:ext cx="312032" cy="325968"/>
              </a:xfrm>
              <a:prstGeom prst="rect">
                <a:avLst/>
              </a:prstGeom>
              <a:noFill/>
            </p:spPr>
            <p:txBody>
              <a:bodyPr wrap="none" rtlCol="0">
                <a:spAutoFit/>
              </a:bodyPr>
              <a:lstStyle/>
              <a:p>
                <a:r>
                  <a:rPr lang="es-CO" sz="3396" dirty="0"/>
                  <a:t>¿?</a:t>
                </a:r>
              </a:p>
            </p:txBody>
          </p:sp>
        </p:grpSp>
        <p:sp>
          <p:nvSpPr>
            <p:cNvPr id="54" name="Elipse 53">
              <a:extLst>
                <a:ext uri="{FF2B5EF4-FFF2-40B4-BE49-F238E27FC236}">
                  <a16:creationId xmlns:a16="http://schemas.microsoft.com/office/drawing/2014/main" id="{ECFDE206-44BC-4D26-8750-0516F64C7778}"/>
                </a:ext>
              </a:extLst>
            </p:cNvPr>
            <p:cNvSpPr/>
            <p:nvPr/>
          </p:nvSpPr>
          <p:spPr>
            <a:xfrm>
              <a:off x="3369366" y="2049500"/>
              <a:ext cx="2400517" cy="1640825"/>
            </a:xfrm>
            <a:prstGeom prst="ellipse">
              <a:avLst/>
            </a:prstGeom>
            <a:noFill/>
            <a:ln w="12700">
              <a:solidFill>
                <a:srgbClr val="FFC000"/>
              </a:solidFill>
              <a:prstDash val="lgDashDot"/>
              <a:extLst>
                <a:ext uri="{C807C97D-BFC1-408E-A445-0C87EB9F89A2}">
                  <ask:lineSketchStyleProps xmlns:ask="http://schemas.microsoft.com/office/drawing/2018/sketchyshapes" sd="1219033472">
                    <a:custGeom>
                      <a:avLst/>
                      <a:gdLst>
                        <a:gd name="connsiteX0" fmla="*/ 0 w 3795423"/>
                        <a:gd name="connsiteY0" fmla="*/ 1376972 h 2753944"/>
                        <a:gd name="connsiteX1" fmla="*/ 1897712 w 3795423"/>
                        <a:gd name="connsiteY1" fmla="*/ 0 h 2753944"/>
                        <a:gd name="connsiteX2" fmla="*/ 3795424 w 3795423"/>
                        <a:gd name="connsiteY2" fmla="*/ 1376972 h 2753944"/>
                        <a:gd name="connsiteX3" fmla="*/ 1897712 w 3795423"/>
                        <a:gd name="connsiteY3" fmla="*/ 2753944 h 2753944"/>
                        <a:gd name="connsiteX4" fmla="*/ 0 w 3795423"/>
                        <a:gd name="connsiteY4" fmla="*/ 1376972 h 2753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5423" h="2753944" extrusionOk="0">
                          <a:moveTo>
                            <a:pt x="0" y="1376972"/>
                          </a:moveTo>
                          <a:cubicBezTo>
                            <a:pt x="-69272" y="573763"/>
                            <a:pt x="755125" y="35471"/>
                            <a:pt x="1897712" y="0"/>
                          </a:cubicBezTo>
                          <a:cubicBezTo>
                            <a:pt x="2982686" y="7768"/>
                            <a:pt x="3765757" y="617434"/>
                            <a:pt x="3795424" y="1376972"/>
                          </a:cubicBezTo>
                          <a:cubicBezTo>
                            <a:pt x="3761140" y="2170933"/>
                            <a:pt x="2913584" y="2931954"/>
                            <a:pt x="1897712" y="2753944"/>
                          </a:cubicBezTo>
                          <a:cubicBezTo>
                            <a:pt x="747326" y="2697968"/>
                            <a:pt x="116863" y="2193291"/>
                            <a:pt x="0" y="137697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3396"/>
            </a:p>
          </p:txBody>
        </p:sp>
        <p:sp>
          <p:nvSpPr>
            <p:cNvPr id="55" name="Elipse 54">
              <a:extLst>
                <a:ext uri="{FF2B5EF4-FFF2-40B4-BE49-F238E27FC236}">
                  <a16:creationId xmlns:a16="http://schemas.microsoft.com/office/drawing/2014/main" id="{8EE2020A-44B5-4304-9E29-B863B8E6BB1B}"/>
                </a:ext>
              </a:extLst>
            </p:cNvPr>
            <p:cNvSpPr/>
            <p:nvPr/>
          </p:nvSpPr>
          <p:spPr>
            <a:xfrm>
              <a:off x="2907101" y="1756069"/>
              <a:ext cx="3360047" cy="2372847"/>
            </a:xfrm>
            <a:prstGeom prst="ellipse">
              <a:avLst/>
            </a:prstGeom>
            <a:noFill/>
            <a:ln w="12700">
              <a:solidFill>
                <a:srgbClr val="FFC000"/>
              </a:solidFill>
              <a:prstDash val="lgDashDot"/>
              <a:extLst>
                <a:ext uri="{C807C97D-BFC1-408E-A445-0C87EB9F89A2}">
                  <ask:lineSketchStyleProps xmlns:ask="http://schemas.microsoft.com/office/drawing/2018/sketchyshapes" sd="1219033472">
                    <a:custGeom>
                      <a:avLst/>
                      <a:gdLst>
                        <a:gd name="connsiteX0" fmla="*/ 0 w 3795423"/>
                        <a:gd name="connsiteY0" fmla="*/ 1376972 h 2753944"/>
                        <a:gd name="connsiteX1" fmla="*/ 1897712 w 3795423"/>
                        <a:gd name="connsiteY1" fmla="*/ 0 h 2753944"/>
                        <a:gd name="connsiteX2" fmla="*/ 3795424 w 3795423"/>
                        <a:gd name="connsiteY2" fmla="*/ 1376972 h 2753944"/>
                        <a:gd name="connsiteX3" fmla="*/ 1897712 w 3795423"/>
                        <a:gd name="connsiteY3" fmla="*/ 2753944 h 2753944"/>
                        <a:gd name="connsiteX4" fmla="*/ 0 w 3795423"/>
                        <a:gd name="connsiteY4" fmla="*/ 1376972 h 2753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5423" h="2753944" extrusionOk="0">
                          <a:moveTo>
                            <a:pt x="0" y="1376972"/>
                          </a:moveTo>
                          <a:cubicBezTo>
                            <a:pt x="-69272" y="573763"/>
                            <a:pt x="755125" y="35471"/>
                            <a:pt x="1897712" y="0"/>
                          </a:cubicBezTo>
                          <a:cubicBezTo>
                            <a:pt x="2982686" y="7768"/>
                            <a:pt x="3765757" y="617434"/>
                            <a:pt x="3795424" y="1376972"/>
                          </a:cubicBezTo>
                          <a:cubicBezTo>
                            <a:pt x="3761140" y="2170933"/>
                            <a:pt x="2913584" y="2931954"/>
                            <a:pt x="1897712" y="2753944"/>
                          </a:cubicBezTo>
                          <a:cubicBezTo>
                            <a:pt x="747326" y="2697968"/>
                            <a:pt x="116863" y="2193291"/>
                            <a:pt x="0" y="137697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3396"/>
            </a:p>
          </p:txBody>
        </p:sp>
        <p:sp>
          <p:nvSpPr>
            <p:cNvPr id="56" name="Elipse 55">
              <a:extLst>
                <a:ext uri="{FF2B5EF4-FFF2-40B4-BE49-F238E27FC236}">
                  <a16:creationId xmlns:a16="http://schemas.microsoft.com/office/drawing/2014/main" id="{C3DB59BB-C8E9-4C11-92A8-DAF020836E45}"/>
                </a:ext>
              </a:extLst>
            </p:cNvPr>
            <p:cNvSpPr/>
            <p:nvPr/>
          </p:nvSpPr>
          <p:spPr>
            <a:xfrm>
              <a:off x="2484515" y="1367835"/>
              <a:ext cx="4152837" cy="3226849"/>
            </a:xfrm>
            <a:prstGeom prst="ellipse">
              <a:avLst/>
            </a:prstGeom>
            <a:noFill/>
            <a:ln w="12700">
              <a:solidFill>
                <a:srgbClr val="FFC000"/>
              </a:solidFill>
              <a:prstDash val="lgDashDot"/>
              <a:extLst>
                <a:ext uri="{C807C97D-BFC1-408E-A445-0C87EB9F89A2}">
                  <ask:lineSketchStyleProps xmlns:ask="http://schemas.microsoft.com/office/drawing/2018/sketchyshapes" sd="1219033472">
                    <a:custGeom>
                      <a:avLst/>
                      <a:gdLst>
                        <a:gd name="connsiteX0" fmla="*/ 0 w 3795423"/>
                        <a:gd name="connsiteY0" fmla="*/ 1376972 h 2753944"/>
                        <a:gd name="connsiteX1" fmla="*/ 1897712 w 3795423"/>
                        <a:gd name="connsiteY1" fmla="*/ 0 h 2753944"/>
                        <a:gd name="connsiteX2" fmla="*/ 3795424 w 3795423"/>
                        <a:gd name="connsiteY2" fmla="*/ 1376972 h 2753944"/>
                        <a:gd name="connsiteX3" fmla="*/ 1897712 w 3795423"/>
                        <a:gd name="connsiteY3" fmla="*/ 2753944 h 2753944"/>
                        <a:gd name="connsiteX4" fmla="*/ 0 w 3795423"/>
                        <a:gd name="connsiteY4" fmla="*/ 1376972 h 2753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5423" h="2753944" extrusionOk="0">
                          <a:moveTo>
                            <a:pt x="0" y="1376972"/>
                          </a:moveTo>
                          <a:cubicBezTo>
                            <a:pt x="-69272" y="573763"/>
                            <a:pt x="755125" y="35471"/>
                            <a:pt x="1897712" y="0"/>
                          </a:cubicBezTo>
                          <a:cubicBezTo>
                            <a:pt x="2982686" y="7768"/>
                            <a:pt x="3765757" y="617434"/>
                            <a:pt x="3795424" y="1376972"/>
                          </a:cubicBezTo>
                          <a:cubicBezTo>
                            <a:pt x="3761140" y="2170933"/>
                            <a:pt x="2913584" y="2931954"/>
                            <a:pt x="1897712" y="2753944"/>
                          </a:cubicBezTo>
                          <a:cubicBezTo>
                            <a:pt x="747326" y="2697968"/>
                            <a:pt x="116863" y="2193291"/>
                            <a:pt x="0" y="137697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3396"/>
            </a:p>
          </p:txBody>
        </p:sp>
        <p:sp>
          <p:nvSpPr>
            <p:cNvPr id="57" name="Rectángulo 56">
              <a:extLst>
                <a:ext uri="{FF2B5EF4-FFF2-40B4-BE49-F238E27FC236}">
                  <a16:creationId xmlns:a16="http://schemas.microsoft.com/office/drawing/2014/main" id="{8662085C-9AC4-49F5-9773-87A2B15686F1}"/>
                </a:ext>
              </a:extLst>
            </p:cNvPr>
            <p:cNvSpPr/>
            <p:nvPr/>
          </p:nvSpPr>
          <p:spPr>
            <a:xfrm>
              <a:off x="2039180" y="2448687"/>
              <a:ext cx="1423283" cy="387490"/>
            </a:xfrm>
            <a:prstGeom prst="rect">
              <a:avLst/>
            </a:prstGeom>
            <a:solidFill>
              <a:schemeClr val="bg1"/>
            </a:solidFill>
          </p:spPr>
          <p:txBody>
            <a:bodyPr wrap="square">
              <a:spAutoFit/>
            </a:bodyPr>
            <a:lstStyle/>
            <a:p>
              <a:pPr lvl="0"/>
              <a:r>
                <a:rPr lang="es-CO" sz="2075" dirty="0">
                  <a:ln w="0"/>
                  <a:solidFill>
                    <a:srgbClr val="0054BC"/>
                  </a:solidFill>
                  <a:latin typeface="Work Sans" pitchFamily="2" charset="0"/>
                </a:rPr>
                <a:t>Medición y seguimiento</a:t>
              </a:r>
              <a:endParaRPr lang="es-ES" sz="2075" dirty="0">
                <a:ln w="0"/>
                <a:solidFill>
                  <a:srgbClr val="0054BC"/>
                </a:solidFill>
                <a:latin typeface="Work Sans" pitchFamily="2" charset="0"/>
              </a:endParaRPr>
            </a:p>
          </p:txBody>
        </p:sp>
        <p:sp>
          <p:nvSpPr>
            <p:cNvPr id="59" name="Rectángulo 58">
              <a:extLst>
                <a:ext uri="{FF2B5EF4-FFF2-40B4-BE49-F238E27FC236}">
                  <a16:creationId xmlns:a16="http://schemas.microsoft.com/office/drawing/2014/main" id="{5F779986-62AA-4EB1-ACBF-5746EC7D2093}"/>
                </a:ext>
              </a:extLst>
            </p:cNvPr>
            <p:cNvSpPr/>
            <p:nvPr/>
          </p:nvSpPr>
          <p:spPr>
            <a:xfrm>
              <a:off x="4067502" y="4226748"/>
              <a:ext cx="1423283" cy="218218"/>
            </a:xfrm>
            <a:prstGeom prst="rect">
              <a:avLst/>
            </a:prstGeom>
            <a:solidFill>
              <a:schemeClr val="bg1"/>
            </a:solidFill>
          </p:spPr>
          <p:txBody>
            <a:bodyPr wrap="square">
              <a:spAutoFit/>
            </a:bodyPr>
            <a:lstStyle/>
            <a:p>
              <a:pPr lvl="0"/>
              <a:r>
                <a:rPr lang="es-CO" sz="2075" dirty="0">
                  <a:ln w="0"/>
                  <a:solidFill>
                    <a:srgbClr val="0054BC"/>
                  </a:solidFill>
                  <a:latin typeface="Work Sans" pitchFamily="2" charset="0"/>
                </a:rPr>
                <a:t>Simplificación </a:t>
              </a:r>
              <a:endParaRPr lang="es-ES" sz="2075" dirty="0">
                <a:ln w="0"/>
                <a:solidFill>
                  <a:srgbClr val="0054BC"/>
                </a:solidFill>
                <a:latin typeface="Work Sans" pitchFamily="2" charset="0"/>
              </a:endParaRPr>
            </a:p>
          </p:txBody>
        </p:sp>
        <p:sp>
          <p:nvSpPr>
            <p:cNvPr id="60" name="Rectángulo 59">
              <a:extLst>
                <a:ext uri="{FF2B5EF4-FFF2-40B4-BE49-F238E27FC236}">
                  <a16:creationId xmlns:a16="http://schemas.microsoft.com/office/drawing/2014/main" id="{7FE61FA6-80E0-41A6-AEF0-B208F84E038C}"/>
                </a:ext>
              </a:extLst>
            </p:cNvPr>
            <p:cNvSpPr/>
            <p:nvPr/>
          </p:nvSpPr>
          <p:spPr>
            <a:xfrm>
              <a:off x="3837249" y="1011474"/>
              <a:ext cx="1299344" cy="387490"/>
            </a:xfrm>
            <a:prstGeom prst="rect">
              <a:avLst/>
            </a:prstGeom>
            <a:solidFill>
              <a:schemeClr val="bg1"/>
            </a:solidFill>
          </p:spPr>
          <p:txBody>
            <a:bodyPr wrap="square">
              <a:spAutoFit/>
            </a:bodyPr>
            <a:lstStyle/>
            <a:p>
              <a:pPr lvl="0"/>
              <a:r>
                <a:rPr lang="es-CO" sz="2075" dirty="0">
                  <a:ln w="0"/>
                  <a:solidFill>
                    <a:srgbClr val="0054BC"/>
                  </a:solidFill>
                  <a:latin typeface="Work Sans" pitchFamily="2" charset="0"/>
                </a:rPr>
                <a:t>Comunicación y difusión</a:t>
              </a:r>
              <a:endParaRPr lang="es-ES" sz="2075" dirty="0">
                <a:ln w="0"/>
                <a:solidFill>
                  <a:srgbClr val="0054BC"/>
                </a:solidFill>
                <a:latin typeface="Work Sans" pitchFamily="2" charset="0"/>
              </a:endParaRPr>
            </a:p>
          </p:txBody>
        </p:sp>
        <p:pic>
          <p:nvPicPr>
            <p:cNvPr id="62" name="Imagen 61">
              <a:extLst>
                <a:ext uri="{FF2B5EF4-FFF2-40B4-BE49-F238E27FC236}">
                  <a16:creationId xmlns:a16="http://schemas.microsoft.com/office/drawing/2014/main" id="{7B6378F4-A6EC-4C0F-B491-17C38420F8E6}"/>
                </a:ext>
              </a:extLst>
            </p:cNvPr>
            <p:cNvPicPr>
              <a:picLocks noChangeAspect="1"/>
            </p:cNvPicPr>
            <p:nvPr/>
          </p:nvPicPr>
          <p:blipFill rotWithShape="1">
            <a:blip r:embed="rId2"/>
            <a:srcRect l="70034" t="67508" r="14760" b="8685"/>
            <a:stretch/>
          </p:blipFill>
          <p:spPr>
            <a:xfrm>
              <a:off x="6327462" y="3690325"/>
              <a:ext cx="1544330" cy="1359984"/>
            </a:xfrm>
            <a:prstGeom prst="rect">
              <a:avLst/>
            </a:prstGeom>
          </p:spPr>
        </p:pic>
        <p:sp>
          <p:nvSpPr>
            <p:cNvPr id="64" name="Rectángulo 63">
              <a:extLst>
                <a:ext uri="{FF2B5EF4-FFF2-40B4-BE49-F238E27FC236}">
                  <a16:creationId xmlns:a16="http://schemas.microsoft.com/office/drawing/2014/main" id="{7920BD42-4526-424D-A691-FCCC61F08885}"/>
                </a:ext>
              </a:extLst>
            </p:cNvPr>
            <p:cNvSpPr/>
            <p:nvPr/>
          </p:nvSpPr>
          <p:spPr>
            <a:xfrm>
              <a:off x="5388971" y="1954427"/>
              <a:ext cx="1186526" cy="218218"/>
            </a:xfrm>
            <a:prstGeom prst="rect">
              <a:avLst/>
            </a:prstGeom>
            <a:solidFill>
              <a:schemeClr val="bg1"/>
            </a:solidFill>
          </p:spPr>
          <p:txBody>
            <a:bodyPr wrap="square">
              <a:spAutoFit/>
            </a:bodyPr>
            <a:lstStyle/>
            <a:p>
              <a:pPr lvl="0"/>
              <a:r>
                <a:rPr lang="es-CO" sz="2075" dirty="0">
                  <a:ln w="0"/>
                  <a:solidFill>
                    <a:srgbClr val="0054BC"/>
                  </a:solidFill>
                  <a:latin typeface="Work Sans" pitchFamily="2" charset="0"/>
                </a:rPr>
                <a:t>Capacitación </a:t>
              </a:r>
              <a:endParaRPr lang="es-ES" sz="2075" dirty="0">
                <a:ln w="0"/>
                <a:solidFill>
                  <a:srgbClr val="0054BC"/>
                </a:solidFill>
                <a:latin typeface="Work Sans" pitchFamily="2" charset="0"/>
              </a:endParaRPr>
            </a:p>
          </p:txBody>
        </p:sp>
        <p:pic>
          <p:nvPicPr>
            <p:cNvPr id="65" name="Imagen 64">
              <a:extLst>
                <a:ext uri="{FF2B5EF4-FFF2-40B4-BE49-F238E27FC236}">
                  <a16:creationId xmlns:a16="http://schemas.microsoft.com/office/drawing/2014/main" id="{A9FBB019-E81E-42F4-8312-536E1BBE300C}"/>
                </a:ext>
              </a:extLst>
            </p:cNvPr>
            <p:cNvPicPr>
              <a:picLocks noChangeAspect="1"/>
            </p:cNvPicPr>
            <p:nvPr/>
          </p:nvPicPr>
          <p:blipFill rotWithShape="1">
            <a:blip r:embed="rId2"/>
            <a:srcRect l="44143" t="33526" r="40292" b="42667"/>
            <a:stretch/>
          </p:blipFill>
          <p:spPr>
            <a:xfrm>
              <a:off x="3837249" y="2691534"/>
              <a:ext cx="1423284" cy="1224510"/>
            </a:xfrm>
            <a:prstGeom prst="ellipse">
              <a:avLst/>
            </a:prstGeom>
          </p:spPr>
        </p:pic>
        <p:pic>
          <p:nvPicPr>
            <p:cNvPr id="21" name="Imagen 20">
              <a:extLst>
                <a:ext uri="{FF2B5EF4-FFF2-40B4-BE49-F238E27FC236}">
                  <a16:creationId xmlns:a16="http://schemas.microsoft.com/office/drawing/2014/main" id="{329A4F5F-CDD8-44C7-81A4-1361B486ABAD}"/>
                </a:ext>
              </a:extLst>
            </p:cNvPr>
            <p:cNvPicPr>
              <a:picLocks noChangeAspect="1"/>
            </p:cNvPicPr>
            <p:nvPr/>
          </p:nvPicPr>
          <p:blipFill rotWithShape="1">
            <a:blip r:embed="rId3"/>
            <a:srcRect l="49106" t="29267" r="35504" b="53241"/>
            <a:stretch/>
          </p:blipFill>
          <p:spPr>
            <a:xfrm>
              <a:off x="4497075" y="1224046"/>
              <a:ext cx="423315" cy="270650"/>
            </a:xfrm>
            <a:prstGeom prst="rect">
              <a:avLst/>
            </a:prstGeom>
          </p:spPr>
        </p:pic>
        <p:pic>
          <p:nvPicPr>
            <p:cNvPr id="30" name="Imagen 29">
              <a:extLst>
                <a:ext uri="{FF2B5EF4-FFF2-40B4-BE49-F238E27FC236}">
                  <a16:creationId xmlns:a16="http://schemas.microsoft.com/office/drawing/2014/main" id="{B35E1C6A-C733-4C86-AA9D-41A587B1099A}"/>
                </a:ext>
              </a:extLst>
            </p:cNvPr>
            <p:cNvPicPr>
              <a:picLocks noChangeAspect="1"/>
            </p:cNvPicPr>
            <p:nvPr/>
          </p:nvPicPr>
          <p:blipFill rotWithShape="1">
            <a:blip r:embed="rId4"/>
            <a:srcRect l="62527" t="39389" r="30000" b="42624"/>
            <a:stretch/>
          </p:blipFill>
          <p:spPr>
            <a:xfrm>
              <a:off x="1763803" y="2424187"/>
              <a:ext cx="339745" cy="459968"/>
            </a:xfrm>
            <a:prstGeom prst="rect">
              <a:avLst/>
            </a:prstGeom>
          </p:spPr>
        </p:pic>
        <p:pic>
          <p:nvPicPr>
            <p:cNvPr id="32" name="Imagen 31">
              <a:extLst>
                <a:ext uri="{FF2B5EF4-FFF2-40B4-BE49-F238E27FC236}">
                  <a16:creationId xmlns:a16="http://schemas.microsoft.com/office/drawing/2014/main" id="{63C271AF-BD90-47D6-A229-704452033859}"/>
                </a:ext>
              </a:extLst>
            </p:cNvPr>
            <p:cNvPicPr>
              <a:picLocks noChangeAspect="1"/>
            </p:cNvPicPr>
            <p:nvPr/>
          </p:nvPicPr>
          <p:blipFill rotWithShape="1">
            <a:blip r:embed="rId5"/>
            <a:srcRect l="53810" t="37455" r="36261" b="44193"/>
            <a:stretch/>
          </p:blipFill>
          <p:spPr>
            <a:xfrm>
              <a:off x="5709770" y="2180638"/>
              <a:ext cx="482699" cy="501832"/>
            </a:xfrm>
            <a:prstGeom prst="rect">
              <a:avLst/>
            </a:prstGeom>
          </p:spPr>
        </p:pic>
        <p:pic>
          <p:nvPicPr>
            <p:cNvPr id="66" name="Imagen 65">
              <a:extLst>
                <a:ext uri="{FF2B5EF4-FFF2-40B4-BE49-F238E27FC236}">
                  <a16:creationId xmlns:a16="http://schemas.microsoft.com/office/drawing/2014/main" id="{A2B5C118-8014-4018-A67A-9B365BE0B87E}"/>
                </a:ext>
              </a:extLst>
            </p:cNvPr>
            <p:cNvPicPr>
              <a:picLocks noChangeAspect="1"/>
            </p:cNvPicPr>
            <p:nvPr/>
          </p:nvPicPr>
          <p:blipFill rotWithShape="1">
            <a:blip r:embed="rId6"/>
            <a:srcRect l="57022" t="43787" r="27413" b="37673"/>
            <a:stretch/>
          </p:blipFill>
          <p:spPr>
            <a:xfrm>
              <a:off x="4130952" y="4453702"/>
              <a:ext cx="890441" cy="596607"/>
            </a:xfrm>
            <a:prstGeom prst="rect">
              <a:avLst/>
            </a:prstGeom>
          </p:spPr>
        </p:pic>
      </p:grpSp>
      <p:sp>
        <p:nvSpPr>
          <p:cNvPr id="72" name="Rectángulo 71">
            <a:extLst>
              <a:ext uri="{FF2B5EF4-FFF2-40B4-BE49-F238E27FC236}">
                <a16:creationId xmlns:a16="http://schemas.microsoft.com/office/drawing/2014/main" id="{35ACAA68-31E3-42BC-A538-2B9EB653EE2B}"/>
              </a:ext>
            </a:extLst>
          </p:cNvPr>
          <p:cNvSpPr/>
          <p:nvPr/>
        </p:nvSpPr>
        <p:spPr>
          <a:xfrm>
            <a:off x="564698" y="2216109"/>
            <a:ext cx="4862477" cy="6798015"/>
          </a:xfrm>
          <a:prstGeom prst="rect">
            <a:avLst/>
          </a:prstGeom>
        </p:spPr>
        <p:txBody>
          <a:bodyPr wrap="square">
            <a:spAutoFit/>
          </a:bodyPr>
          <a:lstStyle/>
          <a:p>
            <a:pPr marL="323423" indent="-323423">
              <a:buFont typeface="Arial" panose="020B0604020202020204" pitchFamily="34" charset="0"/>
              <a:buChar char="•"/>
            </a:pPr>
            <a:r>
              <a:rPr lang="es-CO" sz="2075" b="1" dirty="0">
                <a:ln w="0"/>
                <a:solidFill>
                  <a:srgbClr val="0054BC"/>
                </a:solidFill>
                <a:latin typeface="Work Sans" pitchFamily="2" charset="0"/>
              </a:rPr>
              <a:t>Estratégicas: </a:t>
            </a:r>
            <a:r>
              <a:rPr lang="es-CO" sz="2075" dirty="0">
                <a:ln w="0"/>
                <a:solidFill>
                  <a:srgbClr val="0054BC"/>
                </a:solidFill>
                <a:latin typeface="Work Sans" pitchFamily="2" charset="0"/>
              </a:rPr>
              <a:t>asignar responsable, incluir PAAC y manuales</a:t>
            </a:r>
          </a:p>
          <a:p>
            <a:pPr marL="323423" indent="-323423">
              <a:buFont typeface="Arial" panose="020B0604020202020204" pitchFamily="34" charset="0"/>
              <a:buChar char="•"/>
            </a:pPr>
            <a:endParaRPr lang="es-CO" sz="2075" dirty="0">
              <a:ln w="0"/>
              <a:solidFill>
                <a:srgbClr val="0054BC"/>
              </a:solidFill>
              <a:latin typeface="Work Sans" pitchFamily="2" charset="0"/>
            </a:endParaRPr>
          </a:p>
          <a:p>
            <a:pPr marL="323423" indent="-323423">
              <a:buFont typeface="Arial" panose="020B0604020202020204" pitchFamily="34" charset="0"/>
              <a:buChar char="•"/>
            </a:pPr>
            <a:r>
              <a:rPr lang="es-CO" sz="2075" b="1" dirty="0">
                <a:ln w="0"/>
                <a:solidFill>
                  <a:srgbClr val="0054BC"/>
                </a:solidFill>
                <a:latin typeface="Work Sans" pitchFamily="2" charset="0"/>
              </a:rPr>
              <a:t>Capacitación</a:t>
            </a:r>
            <a:r>
              <a:rPr lang="es-CO" sz="2075" dirty="0">
                <a:ln w="0"/>
                <a:solidFill>
                  <a:srgbClr val="0054BC"/>
                </a:solidFill>
                <a:latin typeface="Work Sans" pitchFamily="2" charset="0"/>
              </a:rPr>
              <a:t>: curso DNP u otros</a:t>
            </a:r>
          </a:p>
          <a:p>
            <a:pPr marL="323423" indent="-323423">
              <a:buFont typeface="Arial" panose="020B0604020202020204" pitchFamily="34" charset="0"/>
              <a:buChar char="•"/>
            </a:pPr>
            <a:endParaRPr lang="es-CO" sz="2075" dirty="0">
              <a:ln w="0"/>
              <a:solidFill>
                <a:srgbClr val="0054BC"/>
              </a:solidFill>
              <a:latin typeface="Work Sans" pitchFamily="2" charset="0"/>
            </a:endParaRPr>
          </a:p>
          <a:p>
            <a:pPr marL="323423" indent="-323423">
              <a:buFont typeface="Arial" panose="020B0604020202020204" pitchFamily="34" charset="0"/>
              <a:buChar char="•"/>
            </a:pPr>
            <a:r>
              <a:rPr lang="es-CO" sz="2075" b="1" dirty="0">
                <a:ln w="0"/>
                <a:solidFill>
                  <a:srgbClr val="0054BC"/>
                </a:solidFill>
                <a:latin typeface="Work Sans" pitchFamily="2" charset="0"/>
              </a:rPr>
              <a:t>Simplificación: </a:t>
            </a:r>
            <a:r>
              <a:rPr lang="es-CO" sz="2075" dirty="0">
                <a:ln w="0"/>
                <a:solidFill>
                  <a:srgbClr val="0054BC"/>
                </a:solidFill>
                <a:latin typeface="Work Sans" pitchFamily="2" charset="0"/>
              </a:rPr>
              <a:t>caracterizar documentos, espacios de participación, nuevos contenidos y formatos.</a:t>
            </a:r>
          </a:p>
          <a:p>
            <a:pPr marL="323423" indent="-323423">
              <a:buFont typeface="Arial" panose="020B0604020202020204" pitchFamily="34" charset="0"/>
              <a:buChar char="•"/>
            </a:pPr>
            <a:endParaRPr lang="es-CO" sz="2075" dirty="0">
              <a:ln w="0"/>
              <a:solidFill>
                <a:srgbClr val="0054BC"/>
              </a:solidFill>
              <a:latin typeface="Work Sans" pitchFamily="2" charset="0"/>
            </a:endParaRPr>
          </a:p>
          <a:p>
            <a:pPr marL="323423" indent="-323423">
              <a:buFont typeface="Arial" panose="020B0604020202020204" pitchFamily="34" charset="0"/>
              <a:buChar char="•"/>
            </a:pPr>
            <a:r>
              <a:rPr lang="es-CO" sz="2075" b="1" dirty="0">
                <a:ln w="0"/>
                <a:solidFill>
                  <a:srgbClr val="0054BC"/>
                </a:solidFill>
                <a:latin typeface="Work Sans" pitchFamily="2" charset="0"/>
              </a:rPr>
              <a:t>Medición: </a:t>
            </a:r>
            <a:r>
              <a:rPr lang="es-CO" sz="2075" dirty="0">
                <a:ln w="0"/>
                <a:solidFill>
                  <a:srgbClr val="0054BC"/>
                </a:solidFill>
                <a:latin typeface="Work Sans" pitchFamily="2" charset="0"/>
              </a:rPr>
              <a:t>retroalimentación ciudadana, monitoreo</a:t>
            </a:r>
          </a:p>
          <a:p>
            <a:pPr marL="323423" indent="-323423">
              <a:buFont typeface="Arial" panose="020B0604020202020204" pitchFamily="34" charset="0"/>
              <a:buChar char="•"/>
            </a:pPr>
            <a:endParaRPr lang="es-CO" sz="2075" dirty="0">
              <a:ln w="0"/>
              <a:solidFill>
                <a:srgbClr val="0054BC"/>
              </a:solidFill>
              <a:latin typeface="Work Sans" pitchFamily="2" charset="0"/>
            </a:endParaRPr>
          </a:p>
          <a:p>
            <a:pPr marL="323423" indent="-323423">
              <a:buFont typeface="Arial" panose="020B0604020202020204" pitchFamily="34" charset="0"/>
              <a:buChar char="•"/>
            </a:pPr>
            <a:r>
              <a:rPr lang="es-ES" sz="2075" b="1" dirty="0">
                <a:ln w="0"/>
                <a:solidFill>
                  <a:srgbClr val="0054BC"/>
                </a:solidFill>
                <a:latin typeface="Work Sans" pitchFamily="2" charset="0"/>
              </a:rPr>
              <a:t>Comunicación: </a:t>
            </a:r>
            <a:r>
              <a:rPr lang="es-ES" sz="2075" dirty="0">
                <a:ln w="0"/>
                <a:solidFill>
                  <a:srgbClr val="0054BC"/>
                </a:solidFill>
                <a:latin typeface="Work Sans" pitchFamily="2" charset="0"/>
              </a:rPr>
              <a:t>web simples, rendición de cuentas, difusión interna</a:t>
            </a:r>
          </a:p>
          <a:p>
            <a:pPr marL="323423" indent="-323423">
              <a:buFont typeface="Arial" panose="020B0604020202020204" pitchFamily="34" charset="0"/>
              <a:buChar char="•"/>
            </a:pPr>
            <a:endParaRPr lang="es-ES" sz="2075" dirty="0">
              <a:ln w="0"/>
              <a:solidFill>
                <a:srgbClr val="0054BC"/>
              </a:solidFill>
              <a:latin typeface="Work Sans" pitchFamily="2" charset="0"/>
            </a:endParaRPr>
          </a:p>
          <a:p>
            <a:pPr marL="323423" indent="-323423">
              <a:buFont typeface="Arial" panose="020B0604020202020204" pitchFamily="34" charset="0"/>
              <a:buChar char="•"/>
            </a:pPr>
            <a:r>
              <a:rPr lang="es-ES" sz="2075" b="1" dirty="0">
                <a:ln w="0"/>
                <a:solidFill>
                  <a:srgbClr val="0054BC"/>
                </a:solidFill>
                <a:latin typeface="Work Sans" pitchFamily="2" charset="0"/>
              </a:rPr>
              <a:t>Atención: </a:t>
            </a:r>
            <a:r>
              <a:rPr lang="es-ES" sz="2075" dirty="0">
                <a:ln w="0"/>
                <a:solidFill>
                  <a:srgbClr val="0054BC"/>
                </a:solidFill>
                <a:latin typeface="Work Sans" pitchFamily="2" charset="0"/>
              </a:rPr>
              <a:t>respuestas claras, promoción buenas prácticas, lenguaje claro verbal y corporal</a:t>
            </a:r>
            <a:endParaRPr lang="es-CO" sz="2075" dirty="0">
              <a:ln w="0"/>
              <a:solidFill>
                <a:srgbClr val="0054BC"/>
              </a:solidFill>
              <a:latin typeface="Work Sans" pitchFamily="2" charset="0"/>
            </a:endParaRPr>
          </a:p>
        </p:txBody>
      </p:sp>
      <p:sp>
        <p:nvSpPr>
          <p:cNvPr id="73" name="Rectángulo 72">
            <a:extLst>
              <a:ext uri="{FF2B5EF4-FFF2-40B4-BE49-F238E27FC236}">
                <a16:creationId xmlns:a16="http://schemas.microsoft.com/office/drawing/2014/main" id="{C8707E35-7E3F-4D7E-916D-129C670CFA87}"/>
              </a:ext>
            </a:extLst>
          </p:cNvPr>
          <p:cNvSpPr/>
          <p:nvPr/>
        </p:nvSpPr>
        <p:spPr>
          <a:xfrm>
            <a:off x="13599860" y="6456433"/>
            <a:ext cx="2742696" cy="701987"/>
          </a:xfrm>
          <a:prstGeom prst="rect">
            <a:avLst/>
          </a:prstGeom>
          <a:solidFill>
            <a:schemeClr val="bg1"/>
          </a:solidFill>
        </p:spPr>
        <p:txBody>
          <a:bodyPr wrap="square">
            <a:spAutoFit/>
          </a:bodyPr>
          <a:lstStyle/>
          <a:p>
            <a:pPr lvl="0"/>
            <a:r>
              <a:rPr lang="es-CO" sz="1981" dirty="0">
                <a:ln w="0"/>
                <a:solidFill>
                  <a:srgbClr val="0054BC"/>
                </a:solidFill>
                <a:latin typeface="Work Sans" pitchFamily="2" charset="0"/>
              </a:rPr>
              <a:t>Atención y servicio al ciudadano</a:t>
            </a:r>
            <a:endParaRPr lang="es-ES" sz="1981" dirty="0">
              <a:ln w="0"/>
              <a:solidFill>
                <a:srgbClr val="0054BC"/>
              </a:solidFill>
              <a:latin typeface="Work Sans" pitchFamily="2" charset="0"/>
            </a:endParaRPr>
          </a:p>
        </p:txBody>
      </p:sp>
      <p:pic>
        <p:nvPicPr>
          <p:cNvPr id="74" name="Picture 2" descr="Ilustración de Iconos De La Cara Feliz Y Triste y más Vectores Libres de  Derechos de Alegre - iStock">
            <a:extLst>
              <a:ext uri="{FF2B5EF4-FFF2-40B4-BE49-F238E27FC236}">
                <a16:creationId xmlns:a16="http://schemas.microsoft.com/office/drawing/2014/main" id="{275CA69C-1092-4713-8411-17BB7461146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737" t="12218" r="54361" b="9393"/>
          <a:stretch/>
        </p:blipFill>
        <p:spPr bwMode="auto">
          <a:xfrm>
            <a:off x="16110395" y="6741915"/>
            <a:ext cx="564124" cy="575679"/>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83841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46CBD12-28E2-458F-B546-3A82633B58C7}"/>
              </a:ext>
            </a:extLst>
          </p:cNvPr>
          <p:cNvPicPr>
            <a:picLocks noChangeAspect="1"/>
          </p:cNvPicPr>
          <p:nvPr/>
        </p:nvPicPr>
        <p:blipFill rotWithShape="1">
          <a:blip r:embed="rId2"/>
          <a:srcRect l="27912" t="23299" r="30563" b="53926"/>
          <a:stretch/>
        </p:blipFill>
        <p:spPr>
          <a:xfrm>
            <a:off x="0" y="-25400"/>
            <a:ext cx="17386300" cy="9702800"/>
          </a:xfrm>
          <a:prstGeom prst="rect">
            <a:avLst/>
          </a:prstGeom>
        </p:spPr>
      </p:pic>
      <p:sp>
        <p:nvSpPr>
          <p:cNvPr id="5" name="object 42">
            <a:extLst>
              <a:ext uri="{FF2B5EF4-FFF2-40B4-BE49-F238E27FC236}">
                <a16:creationId xmlns:a16="http://schemas.microsoft.com/office/drawing/2014/main" id="{F76237EA-9A15-4E2F-8C8F-B046BE1140F2}"/>
              </a:ext>
            </a:extLst>
          </p:cNvPr>
          <p:cNvSpPr txBox="1">
            <a:spLocks/>
          </p:cNvSpPr>
          <p:nvPr/>
        </p:nvSpPr>
        <p:spPr>
          <a:xfrm>
            <a:off x="4889500" y="2608299"/>
            <a:ext cx="10058400" cy="1367041"/>
          </a:xfrm>
          <a:prstGeom prst="rect">
            <a:avLst/>
          </a:prstGeom>
        </p:spPr>
        <p:txBody>
          <a:bodyPr vert="horz" wrap="square" lIns="0" tIns="12700" rIns="0" bIns="0" rtlCol="0">
            <a:spAutoFit/>
          </a:bodyPr>
          <a:lstStyle>
            <a:lvl1pPr>
              <a:defRPr>
                <a:latin typeface="+mj-lt"/>
                <a:ea typeface="+mj-ea"/>
                <a:cs typeface="+mj-cs"/>
              </a:defRPr>
            </a:lvl1pPr>
          </a:lstStyle>
          <a:p>
            <a:pPr marL="12700">
              <a:spcBef>
                <a:spcPts val="100"/>
              </a:spcBef>
            </a:pPr>
            <a:r>
              <a:rPr lang="es-CO" sz="8800" b="1" spc="-300" dirty="0">
                <a:solidFill>
                  <a:srgbClr val="FFFFFF"/>
                </a:solidFill>
                <a:latin typeface="Work Sans Light"/>
                <a:sym typeface="Work Sans Light"/>
              </a:rPr>
              <a:t>¿Somos </a:t>
            </a:r>
          </a:p>
        </p:txBody>
      </p:sp>
      <p:sp>
        <p:nvSpPr>
          <p:cNvPr id="21" name="CuadroTexto 20">
            <a:extLst>
              <a:ext uri="{FF2B5EF4-FFF2-40B4-BE49-F238E27FC236}">
                <a16:creationId xmlns:a16="http://schemas.microsoft.com/office/drawing/2014/main" id="{EF2BAD0D-43DC-4116-98DA-6FF58EDCB79D}"/>
              </a:ext>
            </a:extLst>
          </p:cNvPr>
          <p:cNvSpPr txBox="1"/>
          <p:nvPr/>
        </p:nvSpPr>
        <p:spPr>
          <a:xfrm>
            <a:off x="6438822" y="3874626"/>
            <a:ext cx="8026556" cy="3154710"/>
          </a:xfrm>
          <a:prstGeom prst="rect">
            <a:avLst/>
          </a:prstGeom>
          <a:noFill/>
        </p:spPr>
        <p:txBody>
          <a:bodyPr wrap="none" rtlCol="0">
            <a:spAutoFit/>
          </a:bodyPr>
          <a:lstStyle/>
          <a:p>
            <a:r>
              <a:rPr lang="es-CO" sz="19900" dirty="0">
                <a:solidFill>
                  <a:schemeClr val="bg1"/>
                </a:solidFill>
                <a:latin typeface="Rage Italic" panose="03070502040507070304" pitchFamily="66" charset="0"/>
                <a:ea typeface="STCaiyun" panose="02010800040101010101" pitchFamily="2" charset="-122"/>
              </a:rPr>
              <a:t>simples?</a:t>
            </a:r>
          </a:p>
        </p:txBody>
      </p:sp>
      <p:sp>
        <p:nvSpPr>
          <p:cNvPr id="7" name="CuadroTexto 6">
            <a:extLst>
              <a:ext uri="{FF2B5EF4-FFF2-40B4-BE49-F238E27FC236}">
                <a16:creationId xmlns:a16="http://schemas.microsoft.com/office/drawing/2014/main" id="{DD6B263D-8F23-4D97-A3E9-1734FEA70B46}"/>
              </a:ext>
            </a:extLst>
          </p:cNvPr>
          <p:cNvSpPr txBox="1"/>
          <p:nvPr/>
        </p:nvSpPr>
        <p:spPr>
          <a:xfrm>
            <a:off x="2832100" y="8356600"/>
            <a:ext cx="15240000" cy="523220"/>
          </a:xfrm>
          <a:prstGeom prst="rect">
            <a:avLst/>
          </a:prstGeom>
          <a:noFill/>
        </p:spPr>
        <p:txBody>
          <a:bodyPr wrap="square">
            <a:spAutoFit/>
          </a:bodyPr>
          <a:lstStyle/>
          <a:p>
            <a:r>
              <a:rPr lang="es-CO" sz="2800" dirty="0">
                <a:hlinkClick r:id="rId3"/>
              </a:rPr>
              <a:t>https://jamboard.google.com/d/1HGnCX5_vrPaFeNTayJo13w6iIQUCWsXIJxrorT1q7R0/viewer?f=1</a:t>
            </a:r>
            <a:r>
              <a:rPr lang="es-CO" sz="2800" dirty="0"/>
              <a:t> </a:t>
            </a:r>
          </a:p>
        </p:txBody>
      </p:sp>
    </p:spTree>
    <p:extLst>
      <p:ext uri="{BB962C8B-B14F-4D97-AF65-F5344CB8AC3E}">
        <p14:creationId xmlns:p14="http://schemas.microsoft.com/office/powerpoint/2010/main" val="38353375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11" name="CuadroTexto 10">
            <a:extLst>
              <a:ext uri="{FF2B5EF4-FFF2-40B4-BE49-F238E27FC236}">
                <a16:creationId xmlns:a16="http://schemas.microsoft.com/office/drawing/2014/main" id="{180CF451-392F-41D5-B3F6-F142BB76379D}"/>
              </a:ext>
            </a:extLst>
          </p:cNvPr>
          <p:cNvSpPr txBox="1"/>
          <p:nvPr/>
        </p:nvSpPr>
        <p:spPr>
          <a:xfrm>
            <a:off x="893090" y="1098780"/>
            <a:ext cx="15959810" cy="9140964"/>
          </a:xfrm>
          <a:prstGeom prst="rect">
            <a:avLst/>
          </a:prstGeom>
          <a:noFill/>
        </p:spPr>
        <p:txBody>
          <a:bodyPr wrap="square">
            <a:spAutoFit/>
          </a:bodyPr>
          <a:lstStyle/>
          <a:p>
            <a:r>
              <a:rPr lang="es-CO" sz="2800" i="1" dirty="0">
                <a:latin typeface="Work Sans" panose="020B0604020202020204" charset="0"/>
              </a:rPr>
              <a:t>“Por medio del presente escrito y de la manera más atenta, me permito manifestar a usted, que una vez enterado del contenido de su derecho de petición, le comunicamos:</a:t>
            </a:r>
          </a:p>
          <a:p>
            <a:endParaRPr lang="es-CO" sz="2800" i="1" dirty="0">
              <a:latin typeface="Work Sans" panose="020B0604020202020204" charset="0"/>
            </a:endParaRPr>
          </a:p>
          <a:p>
            <a:r>
              <a:rPr lang="es-CO" sz="2800" i="1" dirty="0">
                <a:latin typeface="Work Sans" panose="020B0604020202020204" charset="0"/>
              </a:rPr>
              <a:t>1.</a:t>
            </a:r>
            <a:r>
              <a:rPr lang="es-CO" sz="2800" i="1" dirty="0">
                <a:highlight>
                  <a:srgbClr val="FFFF00"/>
                </a:highlight>
                <a:latin typeface="Work Sans" panose="020B0604020202020204" charset="0"/>
              </a:rPr>
              <a:t> Nuestra Carta Magna</a:t>
            </a:r>
            <a:r>
              <a:rPr lang="es-CO" sz="2800" i="1" dirty="0">
                <a:latin typeface="Work Sans" panose="020B0604020202020204" charset="0"/>
              </a:rPr>
              <a:t>, valga decir, la Constitución Nacional, ha establecido, en su articulo 13, el derecho fundamental a la igualdad, el cual no puede ser vulnerado por entidad y/o servidor público ni por persona y/o entidad particular. </a:t>
            </a:r>
          </a:p>
          <a:p>
            <a:endParaRPr lang="es-CO" sz="2800" i="1" dirty="0">
              <a:latin typeface="Work Sans" panose="020B0604020202020204" charset="0"/>
            </a:endParaRPr>
          </a:p>
          <a:p>
            <a:r>
              <a:rPr lang="es-CO" sz="2800" i="1" dirty="0">
                <a:latin typeface="Work Sans" panose="020B0604020202020204" charset="0"/>
              </a:rPr>
              <a:t>2. Su comentario con respecto al Subsidio Económico para el Adulto Mayor evidencia su inconformidad, sin embargo, también nos hace ver que se ha obrado con imparcialidad que le han atendido para tales efectos, </a:t>
            </a:r>
            <a:r>
              <a:rPr lang="es-CO" sz="2800" i="1" dirty="0">
                <a:highlight>
                  <a:srgbClr val="FFFF00"/>
                </a:highlight>
                <a:latin typeface="Work Sans" panose="020B0604020202020204" charset="0"/>
              </a:rPr>
              <a:t>ciñéndose</a:t>
            </a:r>
            <a:r>
              <a:rPr lang="es-CO" sz="2800" i="1" dirty="0">
                <a:latin typeface="Work Sans" panose="020B0604020202020204" charset="0"/>
              </a:rPr>
              <a:t> los mismos a la normatividad vigente en dicho campo, no </a:t>
            </a:r>
            <a:r>
              <a:rPr lang="es-CO" sz="2800" i="1" dirty="0">
                <a:highlight>
                  <a:srgbClr val="FFFF00"/>
                </a:highlight>
                <a:latin typeface="Work Sans" panose="020B0604020202020204" charset="0"/>
              </a:rPr>
              <a:t>siendo procedente ni teniendo competencia </a:t>
            </a:r>
            <a:r>
              <a:rPr lang="es-CO" sz="2800" i="1" dirty="0">
                <a:latin typeface="Work Sans" panose="020B0604020202020204" charset="0"/>
              </a:rPr>
              <a:t>de esta entidad, para ordenar la priorización de su nombre en el proceso de selección como beneficiario de tal subsidio. </a:t>
            </a:r>
            <a:r>
              <a:rPr lang="es-CO" sz="2800" i="1" dirty="0">
                <a:highlight>
                  <a:srgbClr val="FFFF00"/>
                </a:highlight>
                <a:latin typeface="Work Sans" panose="020B0604020202020204" charset="0"/>
              </a:rPr>
              <a:t>Sea este el momento para hacerle saber, si no lo conoce, o recordárselo, si lo sabe,</a:t>
            </a:r>
            <a:r>
              <a:rPr lang="es-CO" sz="2800" i="1" dirty="0">
                <a:latin typeface="Work Sans" panose="020B0604020202020204" charset="0"/>
              </a:rPr>
              <a:t> que si es usted beneficiario del Programa de Alimentación para el Adulto Mayor XXXXXXXX no podrá ser beneficiario del subsidio económico.</a:t>
            </a:r>
          </a:p>
          <a:p>
            <a:endParaRPr lang="es-CO" sz="2800" i="1" dirty="0">
              <a:latin typeface="Work Sans" panose="020B0604020202020204" charset="0"/>
            </a:endParaRPr>
          </a:p>
          <a:p>
            <a:r>
              <a:rPr lang="es-CO" sz="2800" i="1" dirty="0">
                <a:highlight>
                  <a:srgbClr val="FFFF00"/>
                </a:highlight>
                <a:latin typeface="Work Sans" panose="020B0604020202020204" charset="0"/>
              </a:rPr>
              <a:t>En cuanto a las acciones constitucionales y/o legales que decida adelantar, está usted en libertad para hacerlo</a:t>
            </a:r>
            <a:r>
              <a:rPr lang="es-CO" sz="2800" i="1" dirty="0">
                <a:latin typeface="Work Sans" panose="020B0604020202020204" charset="0"/>
              </a:rPr>
              <a:t>, lo que indiscutiblemente no obliga, ni al funcionario ni al juez que conozca de las mismas, a fallar de conformidad a sus intereses.</a:t>
            </a:r>
          </a:p>
          <a:p>
            <a:endParaRPr lang="es-CO" sz="2800" i="1" dirty="0">
              <a:latin typeface="Work Sans" panose="020B0604020202020204" charset="0"/>
            </a:endParaRPr>
          </a:p>
          <a:p>
            <a:r>
              <a:rPr lang="es-CO" sz="2800" i="1" dirty="0">
                <a:latin typeface="Work Sans" panose="020B0604020202020204" charset="0"/>
              </a:rPr>
              <a:t>Agradeciendo su atención”</a:t>
            </a:r>
          </a:p>
        </p:txBody>
      </p:sp>
      <p:sp>
        <p:nvSpPr>
          <p:cNvPr id="13" name="Rectángulo 12">
            <a:extLst>
              <a:ext uri="{FF2B5EF4-FFF2-40B4-BE49-F238E27FC236}">
                <a16:creationId xmlns:a16="http://schemas.microsoft.com/office/drawing/2014/main" id="{C3DA347E-83A7-4F9F-83D2-1672C1E8A545}"/>
              </a:ext>
            </a:extLst>
          </p:cNvPr>
          <p:cNvSpPr/>
          <p:nvPr/>
        </p:nvSpPr>
        <p:spPr>
          <a:xfrm>
            <a:off x="902346" y="329339"/>
            <a:ext cx="10059756" cy="769441"/>
          </a:xfrm>
          <a:prstGeom prst="rect">
            <a:avLst/>
          </a:prstGeom>
        </p:spPr>
        <p:txBody>
          <a:bodyPr wrap="square">
            <a:spAutoFit/>
          </a:bodyPr>
          <a:lstStyle/>
          <a:p>
            <a:pPr lvl="0"/>
            <a:r>
              <a:rPr lang="es-CO" sz="4400" b="1" dirty="0">
                <a:solidFill>
                  <a:srgbClr val="FFC000"/>
                </a:solidFill>
                <a:latin typeface="Work Sans" panose="020B0604020202020204" charset="0"/>
              </a:rPr>
              <a:t>Analicemos un documento</a:t>
            </a:r>
          </a:p>
        </p:txBody>
      </p:sp>
    </p:spTree>
    <p:extLst>
      <p:ext uri="{BB962C8B-B14F-4D97-AF65-F5344CB8AC3E}">
        <p14:creationId xmlns:p14="http://schemas.microsoft.com/office/powerpoint/2010/main" val="20702251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3" name="Imagen 2">
            <a:extLst>
              <a:ext uri="{FF2B5EF4-FFF2-40B4-BE49-F238E27FC236}">
                <a16:creationId xmlns:a16="http://schemas.microsoft.com/office/drawing/2014/main" id="{080EDEEA-9007-4683-860B-E7DD95D131FB}"/>
              </a:ext>
            </a:extLst>
          </p:cNvPr>
          <p:cNvPicPr>
            <a:picLocks noChangeAspect="1"/>
          </p:cNvPicPr>
          <p:nvPr/>
        </p:nvPicPr>
        <p:blipFill rotWithShape="1">
          <a:blip r:embed="rId3"/>
          <a:srcRect l="17310" t="27224" r="16869" b="9163"/>
          <a:stretch/>
        </p:blipFill>
        <p:spPr>
          <a:xfrm>
            <a:off x="469900" y="279399"/>
            <a:ext cx="16687800" cy="9071891"/>
          </a:xfrm>
          <a:prstGeom prst="rect">
            <a:avLst/>
          </a:prstGeom>
        </p:spPr>
      </p:pic>
    </p:spTree>
    <p:extLst>
      <p:ext uri="{BB962C8B-B14F-4D97-AF65-F5344CB8AC3E}">
        <p14:creationId xmlns:p14="http://schemas.microsoft.com/office/powerpoint/2010/main" val="29075608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11" name="CuadroTexto 10">
            <a:extLst>
              <a:ext uri="{FF2B5EF4-FFF2-40B4-BE49-F238E27FC236}">
                <a16:creationId xmlns:a16="http://schemas.microsoft.com/office/drawing/2014/main" id="{180CF451-392F-41D5-B3F6-F142BB76379D}"/>
              </a:ext>
            </a:extLst>
          </p:cNvPr>
          <p:cNvSpPr txBox="1"/>
          <p:nvPr/>
        </p:nvSpPr>
        <p:spPr>
          <a:xfrm>
            <a:off x="1174642" y="2641600"/>
            <a:ext cx="15544800" cy="5078313"/>
          </a:xfrm>
          <a:prstGeom prst="rect">
            <a:avLst/>
          </a:prstGeom>
          <a:noFill/>
        </p:spPr>
        <p:txBody>
          <a:bodyPr wrap="square">
            <a:spAutoFit/>
          </a:bodyPr>
          <a:lstStyle/>
          <a:p>
            <a:r>
              <a:rPr lang="es-CO" sz="3600" i="1" dirty="0">
                <a:latin typeface="Work Sans" panose="020B0604020202020204" charset="0"/>
              </a:rPr>
              <a:t>Nos permitimos informarle que el Programa de Alimentación para el Adulto Mayor incluye XXXX, por lo que no podrá ser beneficiado del subsidio XXX, de acuerdo con lo establecido en la norma XXX.</a:t>
            </a:r>
          </a:p>
          <a:p>
            <a:endParaRPr lang="es-CO" sz="3600" i="1" dirty="0">
              <a:latin typeface="Work Sans" panose="020B0604020202020204" charset="0"/>
            </a:endParaRPr>
          </a:p>
          <a:p>
            <a:endParaRPr lang="es-CO" sz="3600" i="1" dirty="0">
              <a:latin typeface="Work Sans" panose="020B0604020202020204" charset="0"/>
            </a:endParaRPr>
          </a:p>
          <a:p>
            <a:r>
              <a:rPr lang="es-CO" sz="3600" i="1" dirty="0">
                <a:latin typeface="Work Sans" panose="020B0604020202020204" charset="0"/>
              </a:rPr>
              <a:t>Asimismo, le informamos que la entidad responsable de estos subsidios es XXXX (datos de contacto).</a:t>
            </a:r>
          </a:p>
          <a:p>
            <a:endParaRPr lang="es-CO" sz="3600" i="1" dirty="0">
              <a:latin typeface="Work Sans" panose="020B0604020202020204" charset="0"/>
            </a:endParaRPr>
          </a:p>
          <a:p>
            <a:r>
              <a:rPr lang="es-CO" sz="3600" i="1" dirty="0">
                <a:latin typeface="Work Sans" panose="020B0604020202020204" charset="0"/>
              </a:rPr>
              <a:t>Lo invitamos a conocer, comunicarse…</a:t>
            </a:r>
          </a:p>
        </p:txBody>
      </p:sp>
      <p:sp>
        <p:nvSpPr>
          <p:cNvPr id="13" name="Rectángulo 12">
            <a:extLst>
              <a:ext uri="{FF2B5EF4-FFF2-40B4-BE49-F238E27FC236}">
                <a16:creationId xmlns:a16="http://schemas.microsoft.com/office/drawing/2014/main" id="{C3DA347E-83A7-4F9F-83D2-1672C1E8A545}"/>
              </a:ext>
            </a:extLst>
          </p:cNvPr>
          <p:cNvSpPr/>
          <p:nvPr/>
        </p:nvSpPr>
        <p:spPr>
          <a:xfrm>
            <a:off x="1173566" y="1041400"/>
            <a:ext cx="10059756" cy="769441"/>
          </a:xfrm>
          <a:prstGeom prst="rect">
            <a:avLst/>
          </a:prstGeom>
        </p:spPr>
        <p:txBody>
          <a:bodyPr wrap="square">
            <a:spAutoFit/>
          </a:bodyPr>
          <a:lstStyle/>
          <a:p>
            <a:pPr lvl="0"/>
            <a:r>
              <a:rPr lang="es-CO" sz="4400" b="1" dirty="0">
                <a:solidFill>
                  <a:srgbClr val="FFC000"/>
                </a:solidFill>
                <a:latin typeface="Work Sans" panose="020B0604020202020204" charset="0"/>
              </a:rPr>
              <a:t>Analicemos un documento</a:t>
            </a:r>
          </a:p>
        </p:txBody>
      </p:sp>
    </p:spTree>
    <p:extLst>
      <p:ext uri="{BB962C8B-B14F-4D97-AF65-F5344CB8AC3E}">
        <p14:creationId xmlns:p14="http://schemas.microsoft.com/office/powerpoint/2010/main" val="10569661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46CBD12-28E2-458F-B546-3A82633B58C7}"/>
              </a:ext>
            </a:extLst>
          </p:cNvPr>
          <p:cNvPicPr>
            <a:picLocks noChangeAspect="1"/>
          </p:cNvPicPr>
          <p:nvPr/>
        </p:nvPicPr>
        <p:blipFill rotWithShape="1">
          <a:blip r:embed="rId2"/>
          <a:srcRect l="27912" t="23299" r="30563" b="53926"/>
          <a:stretch/>
        </p:blipFill>
        <p:spPr>
          <a:xfrm>
            <a:off x="0" y="-25400"/>
            <a:ext cx="17386300" cy="9702800"/>
          </a:xfrm>
          <a:prstGeom prst="rect">
            <a:avLst/>
          </a:prstGeom>
        </p:spPr>
      </p:pic>
      <p:sp>
        <p:nvSpPr>
          <p:cNvPr id="5" name="object 42">
            <a:extLst>
              <a:ext uri="{FF2B5EF4-FFF2-40B4-BE49-F238E27FC236}">
                <a16:creationId xmlns:a16="http://schemas.microsoft.com/office/drawing/2014/main" id="{F76237EA-9A15-4E2F-8C8F-B046BE1140F2}"/>
              </a:ext>
            </a:extLst>
          </p:cNvPr>
          <p:cNvSpPr txBox="1">
            <a:spLocks/>
          </p:cNvSpPr>
          <p:nvPr/>
        </p:nvSpPr>
        <p:spPr>
          <a:xfrm>
            <a:off x="2603500" y="2717800"/>
            <a:ext cx="10058400" cy="1782539"/>
          </a:xfrm>
          <a:prstGeom prst="rect">
            <a:avLst/>
          </a:prstGeom>
        </p:spPr>
        <p:txBody>
          <a:bodyPr vert="horz" wrap="square" lIns="0" tIns="12700" rIns="0" bIns="0" rtlCol="0">
            <a:spAutoFit/>
          </a:bodyPr>
          <a:lstStyle>
            <a:lvl1pPr>
              <a:defRPr>
                <a:latin typeface="+mj-lt"/>
                <a:ea typeface="+mj-ea"/>
                <a:cs typeface="+mj-cs"/>
              </a:defRPr>
            </a:lvl1pPr>
          </a:lstStyle>
          <a:p>
            <a:pPr marL="12700">
              <a:spcBef>
                <a:spcPts val="100"/>
              </a:spcBef>
            </a:pPr>
            <a:r>
              <a:rPr lang="es-CO" sz="11500" b="1" spc="-300" dirty="0">
                <a:solidFill>
                  <a:srgbClr val="FFFFFF"/>
                </a:solidFill>
                <a:latin typeface="Work Sans Light"/>
                <a:sym typeface="Work Sans Light"/>
              </a:rPr>
              <a:t>Historias</a:t>
            </a:r>
          </a:p>
        </p:txBody>
      </p:sp>
      <p:sp>
        <p:nvSpPr>
          <p:cNvPr id="21" name="CuadroTexto 20">
            <a:extLst>
              <a:ext uri="{FF2B5EF4-FFF2-40B4-BE49-F238E27FC236}">
                <a16:creationId xmlns:a16="http://schemas.microsoft.com/office/drawing/2014/main" id="{EF2BAD0D-43DC-4116-98DA-6FF58EDCB79D}"/>
              </a:ext>
            </a:extLst>
          </p:cNvPr>
          <p:cNvSpPr txBox="1"/>
          <p:nvPr/>
        </p:nvSpPr>
        <p:spPr>
          <a:xfrm>
            <a:off x="3060700" y="3920632"/>
            <a:ext cx="13957667" cy="3770263"/>
          </a:xfrm>
          <a:prstGeom prst="rect">
            <a:avLst/>
          </a:prstGeom>
          <a:noFill/>
        </p:spPr>
        <p:txBody>
          <a:bodyPr wrap="none" rtlCol="0">
            <a:spAutoFit/>
          </a:bodyPr>
          <a:lstStyle/>
          <a:p>
            <a:r>
              <a:rPr lang="es-CO" sz="23900" dirty="0">
                <a:solidFill>
                  <a:schemeClr val="bg1"/>
                </a:solidFill>
                <a:latin typeface="Rage Italic" panose="03070502040507070304" pitchFamily="66" charset="0"/>
                <a:ea typeface="STCaiyun" panose="02010800040101010101" pitchFamily="2" charset="-122"/>
              </a:rPr>
              <a:t>inspiradoras</a:t>
            </a:r>
          </a:p>
        </p:txBody>
      </p:sp>
    </p:spTree>
    <p:extLst>
      <p:ext uri="{BB962C8B-B14F-4D97-AF65-F5344CB8AC3E}">
        <p14:creationId xmlns:p14="http://schemas.microsoft.com/office/powerpoint/2010/main" val="26413530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46CBD12-28E2-458F-B546-3A82633B58C7}"/>
              </a:ext>
            </a:extLst>
          </p:cNvPr>
          <p:cNvPicPr>
            <a:picLocks noChangeAspect="1"/>
          </p:cNvPicPr>
          <p:nvPr/>
        </p:nvPicPr>
        <p:blipFill rotWithShape="1">
          <a:blip r:embed="rId2"/>
          <a:srcRect l="27912" t="23299" r="30563" b="53926"/>
          <a:stretch/>
        </p:blipFill>
        <p:spPr>
          <a:xfrm>
            <a:off x="0" y="25400"/>
            <a:ext cx="17386300" cy="9702800"/>
          </a:xfrm>
          <a:prstGeom prst="rect">
            <a:avLst/>
          </a:prstGeom>
        </p:spPr>
      </p:pic>
      <p:sp>
        <p:nvSpPr>
          <p:cNvPr id="5" name="object 42">
            <a:extLst>
              <a:ext uri="{FF2B5EF4-FFF2-40B4-BE49-F238E27FC236}">
                <a16:creationId xmlns:a16="http://schemas.microsoft.com/office/drawing/2014/main" id="{F76237EA-9A15-4E2F-8C8F-B046BE1140F2}"/>
              </a:ext>
            </a:extLst>
          </p:cNvPr>
          <p:cNvSpPr txBox="1">
            <a:spLocks/>
          </p:cNvSpPr>
          <p:nvPr/>
        </p:nvSpPr>
        <p:spPr>
          <a:xfrm>
            <a:off x="5346700" y="3736992"/>
            <a:ext cx="10058400" cy="1120820"/>
          </a:xfrm>
          <a:prstGeom prst="rect">
            <a:avLst/>
          </a:prstGeom>
        </p:spPr>
        <p:txBody>
          <a:bodyPr vert="horz" wrap="square" lIns="0" tIns="12700" rIns="0" bIns="0" rtlCol="0">
            <a:spAutoFit/>
          </a:bodyPr>
          <a:lstStyle>
            <a:lvl1pPr>
              <a:defRPr>
                <a:latin typeface="+mj-lt"/>
                <a:ea typeface="+mj-ea"/>
                <a:cs typeface="+mj-cs"/>
              </a:defRPr>
            </a:lvl1pPr>
          </a:lstStyle>
          <a:p>
            <a:pPr marL="12700">
              <a:spcBef>
                <a:spcPts val="100"/>
              </a:spcBef>
            </a:pPr>
            <a:r>
              <a:rPr lang="es-CO" sz="7200" b="1" spc="-300" dirty="0">
                <a:solidFill>
                  <a:srgbClr val="FFFFFF"/>
                </a:solidFill>
                <a:latin typeface="Work Sans Light"/>
                <a:sym typeface="Work Sans Light"/>
              </a:rPr>
              <a:t>Habitar el lenguaje de lo</a:t>
            </a:r>
          </a:p>
        </p:txBody>
      </p:sp>
      <p:sp>
        <p:nvSpPr>
          <p:cNvPr id="21" name="CuadroTexto 20">
            <a:extLst>
              <a:ext uri="{FF2B5EF4-FFF2-40B4-BE49-F238E27FC236}">
                <a16:creationId xmlns:a16="http://schemas.microsoft.com/office/drawing/2014/main" id="{EF2BAD0D-43DC-4116-98DA-6FF58EDCB79D}"/>
              </a:ext>
            </a:extLst>
          </p:cNvPr>
          <p:cNvSpPr txBox="1"/>
          <p:nvPr/>
        </p:nvSpPr>
        <p:spPr>
          <a:xfrm>
            <a:off x="5343358" y="4470400"/>
            <a:ext cx="4943982" cy="2646878"/>
          </a:xfrm>
          <a:prstGeom prst="rect">
            <a:avLst/>
          </a:prstGeom>
          <a:noFill/>
        </p:spPr>
        <p:txBody>
          <a:bodyPr wrap="none" rtlCol="0">
            <a:spAutoFit/>
          </a:bodyPr>
          <a:lstStyle/>
          <a:p>
            <a:r>
              <a:rPr lang="es-CO" sz="16600" dirty="0">
                <a:solidFill>
                  <a:schemeClr val="bg1"/>
                </a:solidFill>
                <a:latin typeface="Rage Italic" panose="03070502040507070304" pitchFamily="66" charset="0"/>
                <a:ea typeface="STCaiyun" panose="02010800040101010101" pitchFamily="2" charset="-122"/>
              </a:rPr>
              <a:t>simple</a:t>
            </a:r>
          </a:p>
        </p:txBody>
      </p:sp>
      <p:sp>
        <p:nvSpPr>
          <p:cNvPr id="6" name="object 42">
            <a:extLst>
              <a:ext uri="{FF2B5EF4-FFF2-40B4-BE49-F238E27FC236}">
                <a16:creationId xmlns:a16="http://schemas.microsoft.com/office/drawing/2014/main" id="{78C0B836-3C93-40FA-8DB4-CABD286D0DA6}"/>
              </a:ext>
            </a:extLst>
          </p:cNvPr>
          <p:cNvSpPr txBox="1">
            <a:spLocks/>
          </p:cNvSpPr>
          <p:nvPr/>
        </p:nvSpPr>
        <p:spPr>
          <a:xfrm>
            <a:off x="5343358" y="6762338"/>
            <a:ext cx="11877831" cy="566822"/>
          </a:xfrm>
          <a:prstGeom prst="rect">
            <a:avLst/>
          </a:prstGeom>
        </p:spPr>
        <p:txBody>
          <a:bodyPr vert="horz" wrap="square" lIns="0" tIns="12700" rIns="0" bIns="0" rtlCol="0">
            <a:spAutoFit/>
          </a:bodyPr>
          <a:lstStyle>
            <a:lvl1pPr>
              <a:defRPr>
                <a:latin typeface="+mj-lt"/>
                <a:ea typeface="+mj-ea"/>
                <a:cs typeface="+mj-cs"/>
              </a:defRPr>
            </a:lvl1pPr>
          </a:lstStyle>
          <a:p>
            <a:pPr marL="12700">
              <a:spcBef>
                <a:spcPts val="100"/>
              </a:spcBef>
            </a:pPr>
            <a:r>
              <a:rPr lang="es-CO" sz="3600" b="1" spc="-300" dirty="0">
                <a:solidFill>
                  <a:srgbClr val="FFFFFF"/>
                </a:solidFill>
                <a:latin typeface="Work Sans Light"/>
                <a:sym typeface="Work Sans Light"/>
              </a:rPr>
              <a:t>¿Qué palabras empleamos para comunicarnos?</a:t>
            </a:r>
          </a:p>
        </p:txBody>
      </p:sp>
    </p:spTree>
    <p:extLst>
      <p:ext uri="{BB962C8B-B14F-4D97-AF65-F5344CB8AC3E}">
        <p14:creationId xmlns:p14="http://schemas.microsoft.com/office/powerpoint/2010/main" val="42136025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carlos.esguerra\Desktop\la foto 6.JPG">
            <a:extLst>
              <a:ext uri="{FF2B5EF4-FFF2-40B4-BE49-F238E27FC236}">
                <a16:creationId xmlns:a16="http://schemas.microsoft.com/office/drawing/2014/main" id="{D68CD30C-8E35-4F47-A689-EA183A5469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4282"/>
          <a:stretch>
            <a:fillRect/>
          </a:stretch>
        </p:blipFill>
        <p:spPr bwMode="auto">
          <a:xfrm>
            <a:off x="13131559" y="5299730"/>
            <a:ext cx="2593095" cy="3350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C:\Users\carlos.esguerra\Desktop\la foto 7.JPG">
            <a:extLst>
              <a:ext uri="{FF2B5EF4-FFF2-40B4-BE49-F238E27FC236}">
                <a16:creationId xmlns:a16="http://schemas.microsoft.com/office/drawing/2014/main" id="{25F515F1-BFAD-4404-85B5-7CEF65AEA5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614" r="15900" b="15900"/>
          <a:stretch>
            <a:fillRect/>
          </a:stretch>
        </p:blipFill>
        <p:spPr bwMode="auto">
          <a:xfrm>
            <a:off x="4028700" y="5153653"/>
            <a:ext cx="2662280" cy="3459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C:\Users\carlos.esguerra\Desktop\la foto 8.JPG">
            <a:extLst>
              <a:ext uri="{FF2B5EF4-FFF2-40B4-BE49-F238E27FC236}">
                <a16:creationId xmlns:a16="http://schemas.microsoft.com/office/drawing/2014/main" id="{B9B5E477-CCA9-4B53-8A0E-EF693AB8A3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1549" b="23737"/>
          <a:stretch>
            <a:fillRect/>
          </a:stretch>
        </p:blipFill>
        <p:spPr bwMode="auto">
          <a:xfrm>
            <a:off x="7026117" y="5220273"/>
            <a:ext cx="2593095" cy="3325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C:\Users\carlos.esguerra\Desktop\la foto 3.JPG">
            <a:extLst>
              <a:ext uri="{FF2B5EF4-FFF2-40B4-BE49-F238E27FC236}">
                <a16:creationId xmlns:a16="http://schemas.microsoft.com/office/drawing/2014/main" id="{D4C7597E-C577-43DB-9131-C3D084396C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6641" t="8066" b="1083"/>
          <a:stretch>
            <a:fillRect/>
          </a:stretch>
        </p:blipFill>
        <p:spPr bwMode="auto">
          <a:xfrm rot="16384848">
            <a:off x="10196397" y="2073946"/>
            <a:ext cx="3530915" cy="234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C:\Users\carlos.esguerra\Desktop\la foto 9.JPG">
            <a:extLst>
              <a:ext uri="{FF2B5EF4-FFF2-40B4-BE49-F238E27FC236}">
                <a16:creationId xmlns:a16="http://schemas.microsoft.com/office/drawing/2014/main" id="{9CD6BD40-B565-455C-9808-A655E010B8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663" t="7082" r="8836" b="18964"/>
          <a:stretch>
            <a:fillRect/>
          </a:stretch>
        </p:blipFill>
        <p:spPr bwMode="auto">
          <a:xfrm>
            <a:off x="1291242" y="5040592"/>
            <a:ext cx="2555071" cy="3572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C:\Users\carlos.esguerra\Desktop\la foto (1).JPG">
            <a:extLst>
              <a:ext uri="{FF2B5EF4-FFF2-40B4-BE49-F238E27FC236}">
                <a16:creationId xmlns:a16="http://schemas.microsoft.com/office/drawing/2014/main" id="{15FC6A24-C40B-47A7-9B0A-5393092B14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16309"/>
          <a:stretch>
            <a:fillRect/>
          </a:stretch>
        </p:blipFill>
        <p:spPr bwMode="auto">
          <a:xfrm rot="5683721" flipV="1">
            <a:off x="689803" y="2252272"/>
            <a:ext cx="3292616" cy="19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C:\Users\carlos.esguerra\Desktop\la foto 2.JPG">
            <a:extLst>
              <a:ext uri="{FF2B5EF4-FFF2-40B4-BE49-F238E27FC236}">
                <a16:creationId xmlns:a16="http://schemas.microsoft.com/office/drawing/2014/main" id="{2E7A5F52-890E-47BE-B30B-167C2D38317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3033" t="5402" r="14055" b="11497"/>
          <a:stretch>
            <a:fillRect/>
          </a:stretch>
        </p:blipFill>
        <p:spPr bwMode="auto">
          <a:xfrm>
            <a:off x="3516620" y="1462353"/>
            <a:ext cx="3409763" cy="3514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C:\Users\carlos.esguerra\Desktop\la foto 5.JPG">
            <a:extLst>
              <a:ext uri="{FF2B5EF4-FFF2-40B4-BE49-F238E27FC236}">
                <a16:creationId xmlns:a16="http://schemas.microsoft.com/office/drawing/2014/main" id="{725E5A67-7CE1-480D-A135-D26EFF68D13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b="22903"/>
          <a:stretch>
            <a:fillRect/>
          </a:stretch>
        </p:blipFill>
        <p:spPr bwMode="auto">
          <a:xfrm>
            <a:off x="9896194" y="5165801"/>
            <a:ext cx="2958381" cy="3484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descr="C:\Users\carlos.esguerra\Desktop\la foto (4).JPG">
            <a:extLst>
              <a:ext uri="{FF2B5EF4-FFF2-40B4-BE49-F238E27FC236}">
                <a16:creationId xmlns:a16="http://schemas.microsoft.com/office/drawing/2014/main" id="{141D27D7-3DAC-4979-8BFE-01320FED6A9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r="569" b="15393"/>
          <a:stretch>
            <a:fillRect/>
          </a:stretch>
        </p:blipFill>
        <p:spPr bwMode="auto">
          <a:xfrm>
            <a:off x="13416217" y="1454035"/>
            <a:ext cx="2662280" cy="376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4">
            <a:extLst>
              <a:ext uri="{FF2B5EF4-FFF2-40B4-BE49-F238E27FC236}">
                <a16:creationId xmlns:a16="http://schemas.microsoft.com/office/drawing/2014/main" id="{FB86AED0-8C0B-4620-9F2B-E4FE6D53227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76834" y="1397015"/>
            <a:ext cx="3232330" cy="3666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ángulo 1">
            <a:extLst>
              <a:ext uri="{FF2B5EF4-FFF2-40B4-BE49-F238E27FC236}">
                <a16:creationId xmlns:a16="http://schemas.microsoft.com/office/drawing/2014/main" id="{D69EFAAF-0FD2-4591-8758-FB4D43FEF4BF}"/>
              </a:ext>
            </a:extLst>
          </p:cNvPr>
          <p:cNvSpPr/>
          <p:nvPr/>
        </p:nvSpPr>
        <p:spPr>
          <a:xfrm>
            <a:off x="1190857" y="8764960"/>
            <a:ext cx="16399305" cy="523220"/>
          </a:xfrm>
          <a:prstGeom prst="rect">
            <a:avLst/>
          </a:prstGeom>
        </p:spPr>
        <p:txBody>
          <a:bodyPr wrap="square">
            <a:spAutoFit/>
          </a:bodyPr>
          <a:lstStyle/>
          <a:p>
            <a:pPr algn="just">
              <a:defRPr/>
            </a:pPr>
            <a:r>
              <a:rPr lang="es-ES" sz="2800" b="1" kern="0" dirty="0">
                <a:latin typeface="Work Sans" panose="020B0604020202020204"/>
              </a:rPr>
              <a:t>Lectura de este contrato: 6 horas 24 minutos </a:t>
            </a:r>
            <a:endParaRPr lang="es-CO" sz="2400" b="1" kern="0" dirty="0">
              <a:latin typeface="Work Sans" panose="020B0604020202020204"/>
            </a:endParaRPr>
          </a:p>
        </p:txBody>
      </p:sp>
      <p:sp>
        <p:nvSpPr>
          <p:cNvPr id="13" name="5 CuadroTexto">
            <a:extLst>
              <a:ext uri="{FF2B5EF4-FFF2-40B4-BE49-F238E27FC236}">
                <a16:creationId xmlns:a16="http://schemas.microsoft.com/office/drawing/2014/main" id="{4E6B9E75-780B-4FF9-A607-4EDDA68354D3}"/>
              </a:ext>
            </a:extLst>
          </p:cNvPr>
          <p:cNvSpPr txBox="1">
            <a:spLocks noChangeArrowheads="1"/>
          </p:cNvSpPr>
          <p:nvPr/>
        </p:nvSpPr>
        <p:spPr bwMode="auto">
          <a:xfrm>
            <a:off x="4481605" y="66026"/>
            <a:ext cx="10829178" cy="113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s-CO" altLang="es-CO" sz="6600" b="1" kern="0" spc="-366" dirty="0">
                <a:solidFill>
                  <a:srgbClr val="00B0F0"/>
                </a:solidFill>
                <a:latin typeface="Work Sans" panose="020B0604020202020204" charset="0"/>
                <a:ea typeface="+mj-ea"/>
                <a:cs typeface="+mj-cs"/>
              </a:rPr>
              <a:t>Contrato de telefonía</a:t>
            </a:r>
          </a:p>
        </p:txBody>
      </p:sp>
    </p:spTree>
    <p:extLst>
      <p:ext uri="{BB962C8B-B14F-4D97-AF65-F5344CB8AC3E}">
        <p14:creationId xmlns:p14="http://schemas.microsoft.com/office/powerpoint/2010/main" val="2750223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5 CuadroTexto">
            <a:extLst>
              <a:ext uri="{FF2B5EF4-FFF2-40B4-BE49-F238E27FC236}">
                <a16:creationId xmlns:a16="http://schemas.microsoft.com/office/drawing/2014/main" id="{4E6B9E75-780B-4FF9-A607-4EDDA68354D3}"/>
              </a:ext>
            </a:extLst>
          </p:cNvPr>
          <p:cNvSpPr txBox="1">
            <a:spLocks noChangeArrowheads="1"/>
          </p:cNvSpPr>
          <p:nvPr/>
        </p:nvSpPr>
        <p:spPr bwMode="auto">
          <a:xfrm>
            <a:off x="1535825" y="249125"/>
            <a:ext cx="1427906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CO"/>
            </a:defPPr>
            <a:lvl1pPr algn="ctr">
              <a:spcBef>
                <a:spcPct val="0"/>
              </a:spcBef>
              <a:buFontTx/>
              <a:buNone/>
              <a:defRPr sz="6000" b="1" kern="0" spc="-366">
                <a:solidFill>
                  <a:srgbClr val="00B0F0"/>
                </a:solidFill>
                <a:latin typeface="Work Sans" panose="020B0604020202020204" charset="0"/>
                <a:ea typeface="+mj-ea"/>
                <a:cs typeface="+mj-cs"/>
              </a:defRPr>
            </a:lvl1pPr>
            <a:lvl2pPr marL="742950" indent="-285750">
              <a:spcBef>
                <a:spcPct val="20000"/>
              </a:spcBef>
              <a:buFont typeface="Arial" panose="020B0604020202020204" pitchFamily="34" charset="0"/>
              <a:buChar char="–"/>
              <a:defRPr sz="2800">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MS PGothic" panose="020B0600070205080204" pitchFamily="34" charset="-128"/>
              </a:defRPr>
            </a:lvl9pPr>
          </a:lstStyle>
          <a:p>
            <a:r>
              <a:rPr lang="es-CO" altLang="es-CO" dirty="0"/>
              <a:t>Contrato de telefonía simple</a:t>
            </a:r>
          </a:p>
        </p:txBody>
      </p:sp>
      <p:pic>
        <p:nvPicPr>
          <p:cNvPr id="14" name="Picture 2">
            <a:extLst>
              <a:ext uri="{FF2B5EF4-FFF2-40B4-BE49-F238E27FC236}">
                <a16:creationId xmlns:a16="http://schemas.microsoft.com/office/drawing/2014/main" id="{8B8F9660-C65D-43BE-A5F5-65CB52DD7C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2494" t="10989" r="30420" b="5974"/>
          <a:stretch>
            <a:fillRect/>
          </a:stretch>
        </p:blipFill>
        <p:spPr bwMode="auto">
          <a:xfrm>
            <a:off x="1079882" y="1328456"/>
            <a:ext cx="7821760" cy="7250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a:extLst>
              <a:ext uri="{FF2B5EF4-FFF2-40B4-BE49-F238E27FC236}">
                <a16:creationId xmlns:a16="http://schemas.microsoft.com/office/drawing/2014/main" id="{2B1CB2BB-2D66-475C-8F10-FDCEE8B005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102" t="10516" r="30420" b="6250"/>
          <a:stretch>
            <a:fillRect/>
          </a:stretch>
        </p:blipFill>
        <p:spPr bwMode="auto">
          <a:xfrm>
            <a:off x="9245285" y="1328456"/>
            <a:ext cx="6569602" cy="7250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9 CuadroTexto">
            <a:extLst>
              <a:ext uri="{FF2B5EF4-FFF2-40B4-BE49-F238E27FC236}">
                <a16:creationId xmlns:a16="http://schemas.microsoft.com/office/drawing/2014/main" id="{DC09DA36-A9B3-4C67-8418-5FF3E5B00925}"/>
              </a:ext>
            </a:extLst>
          </p:cNvPr>
          <p:cNvSpPr txBox="1">
            <a:spLocks noChangeArrowheads="1"/>
          </p:cNvSpPr>
          <p:nvPr/>
        </p:nvSpPr>
        <p:spPr bwMode="auto">
          <a:xfrm>
            <a:off x="1079882" y="8629787"/>
            <a:ext cx="159074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just"/>
            <a:r>
              <a:rPr lang="es-CO" altLang="es-CO" sz="2800" b="1" kern="0" dirty="0">
                <a:latin typeface="Work Sans" panose="020B0604020202020204"/>
                <a:ea typeface="+mn-ea"/>
              </a:rPr>
              <a:t>12 minutos</a:t>
            </a:r>
            <a:r>
              <a:rPr lang="es-CO" altLang="es-CO" sz="2800" kern="0" dirty="0">
                <a:latin typeface="Work Sans" panose="020B0604020202020204"/>
                <a:ea typeface="+mn-ea"/>
              </a:rPr>
              <a:t>, se entiende y protege los  derechos.</a:t>
            </a:r>
          </a:p>
        </p:txBody>
      </p:sp>
    </p:spTree>
    <p:extLst>
      <p:ext uri="{BB962C8B-B14F-4D97-AF65-F5344CB8AC3E}">
        <p14:creationId xmlns:p14="http://schemas.microsoft.com/office/powerpoint/2010/main" val="11272997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bject 2">
            <a:extLst>
              <a:ext uri="{FF2B5EF4-FFF2-40B4-BE49-F238E27FC236}">
                <a16:creationId xmlns:a16="http://schemas.microsoft.com/office/drawing/2014/main" id="{99F0C452-6FFA-4EC0-A8CE-8AB2BCF029E6}"/>
              </a:ext>
            </a:extLst>
          </p:cNvPr>
          <p:cNvSpPr txBox="1">
            <a:spLocks/>
          </p:cNvSpPr>
          <p:nvPr/>
        </p:nvSpPr>
        <p:spPr>
          <a:xfrm rot="16200000">
            <a:off x="-1597632" y="2472936"/>
            <a:ext cx="4184176" cy="889876"/>
          </a:xfrm>
          <a:prstGeom prst="rect">
            <a:avLst/>
          </a:prstGeom>
        </p:spPr>
        <p:txBody>
          <a:bodyPr vert="horz" wrap="square" lIns="0" tIns="12590" rIns="0" bIns="0" rtlCol="0">
            <a:spAutoFit/>
          </a:bodyPr>
          <a:lstStyle>
            <a:lvl1pPr>
              <a:defRPr>
                <a:latin typeface="+mj-lt"/>
                <a:ea typeface="+mj-ea"/>
                <a:cs typeface="+mj-cs"/>
              </a:defRPr>
            </a:lvl1pPr>
          </a:lstStyle>
          <a:p>
            <a:pPr marL="12590" algn="r">
              <a:spcBef>
                <a:spcPts val="99"/>
              </a:spcBef>
            </a:pPr>
            <a:r>
              <a:rPr lang="es-CO" sz="5700" spc="-370" dirty="0">
                <a:solidFill>
                  <a:schemeClr val="accent1"/>
                </a:solidFill>
                <a:latin typeface="Arial Black"/>
              </a:rPr>
              <a:t>Antes</a:t>
            </a:r>
          </a:p>
        </p:txBody>
      </p:sp>
      <p:pic>
        <p:nvPicPr>
          <p:cNvPr id="30" name="Picture 2">
            <a:extLst>
              <a:ext uri="{FF2B5EF4-FFF2-40B4-BE49-F238E27FC236}">
                <a16:creationId xmlns:a16="http://schemas.microsoft.com/office/drawing/2014/main" id="{43F86ECA-765E-4C06-B48A-130E1F1A4393}"/>
              </a:ext>
            </a:extLst>
          </p:cNvPr>
          <p:cNvPicPr>
            <a:picLocks noChangeAspect="1"/>
          </p:cNvPicPr>
          <p:nvPr/>
        </p:nvPicPr>
        <p:blipFill rotWithShape="1">
          <a:blip r:embed="rId2"/>
          <a:srcRect l="34099" t="17974" r="32812" b="6209"/>
          <a:stretch/>
        </p:blipFill>
        <p:spPr>
          <a:xfrm>
            <a:off x="949629" y="667225"/>
            <a:ext cx="5202302" cy="6666936"/>
          </a:xfrm>
          <a:prstGeom prst="rect">
            <a:avLst/>
          </a:prstGeom>
        </p:spPr>
      </p:pic>
      <p:sp>
        <p:nvSpPr>
          <p:cNvPr id="31" name="TextBox 2">
            <a:extLst>
              <a:ext uri="{FF2B5EF4-FFF2-40B4-BE49-F238E27FC236}">
                <a16:creationId xmlns:a16="http://schemas.microsoft.com/office/drawing/2014/main" id="{37DBF030-9FAA-497E-8A57-00DD4F071D99}"/>
              </a:ext>
            </a:extLst>
          </p:cNvPr>
          <p:cNvSpPr txBox="1"/>
          <p:nvPr/>
        </p:nvSpPr>
        <p:spPr>
          <a:xfrm>
            <a:off x="958456" y="7492722"/>
            <a:ext cx="5425433" cy="1977293"/>
          </a:xfrm>
          <a:prstGeom prst="rect">
            <a:avLst/>
          </a:prstGeom>
          <a:noFill/>
        </p:spPr>
        <p:txBody>
          <a:bodyPr rot="0" spcFirstLastPara="0" vertOverflow="overflow" horzOverflow="overflow" vert="horz" wrap="square" lIns="129371" tIns="64685" rIns="129371" bIns="64685" numCol="1" spcCol="0" rtlCol="0" fromWordArt="0" anchor="t" anchorCtr="0" forceAA="0" compatLnSpc="1">
            <a:prstTxWarp prst="textNoShape">
              <a:avLst/>
            </a:prstTxWarp>
            <a:spAutoFit/>
          </a:bodyPr>
          <a:lstStyle/>
          <a:p>
            <a:pPr algn="l"/>
            <a:r>
              <a:rPr lang="en-US" sz="2400" b="1" kern="0" dirty="0" err="1">
                <a:latin typeface="Work Sans" panose="020B0604020202020204"/>
              </a:rPr>
              <a:t>Sentencia</a:t>
            </a:r>
            <a:r>
              <a:rPr lang="en-US" sz="2400" kern="0" dirty="0">
                <a:latin typeface="Work Sans" panose="020B0604020202020204"/>
              </a:rPr>
              <a:t>:</a:t>
            </a:r>
          </a:p>
          <a:p>
            <a:pPr marL="404279" indent="-404279">
              <a:buFont typeface="Arial"/>
              <a:buChar char="•"/>
            </a:pPr>
            <a:r>
              <a:rPr lang="en-US" sz="2400" kern="0" dirty="0">
                <a:latin typeface="Work Sans" panose="020B0604020202020204"/>
              </a:rPr>
              <a:t>105 </a:t>
            </a:r>
            <a:r>
              <a:rPr lang="en-US" sz="2400" kern="0" dirty="0" err="1">
                <a:latin typeface="Work Sans" panose="020B0604020202020204"/>
              </a:rPr>
              <a:t>páginas</a:t>
            </a:r>
            <a:r>
              <a:rPr lang="en-US" sz="2400" kern="0" dirty="0">
                <a:latin typeface="Work Sans" panose="020B0604020202020204"/>
              </a:rPr>
              <a:t> </a:t>
            </a:r>
          </a:p>
          <a:p>
            <a:pPr marL="404279" indent="-404279">
              <a:buFont typeface="Arial"/>
              <a:buChar char="•"/>
            </a:pPr>
            <a:r>
              <a:rPr lang="en-US" sz="2400" kern="0" dirty="0">
                <a:latin typeface="Work Sans" panose="020B0604020202020204"/>
              </a:rPr>
              <a:t>101 </a:t>
            </a:r>
            <a:r>
              <a:rPr lang="en-US" sz="2400" kern="0" dirty="0" err="1">
                <a:latin typeface="Work Sans" panose="020B0604020202020204"/>
              </a:rPr>
              <a:t>páginas</a:t>
            </a:r>
            <a:r>
              <a:rPr lang="en-US" sz="2400" kern="0" dirty="0">
                <a:latin typeface="Work Sans" panose="020B0604020202020204"/>
              </a:rPr>
              <a:t> de </a:t>
            </a:r>
            <a:r>
              <a:rPr lang="en-US" sz="2400" kern="0" dirty="0" err="1">
                <a:latin typeface="Work Sans" panose="020B0604020202020204"/>
              </a:rPr>
              <a:t>hechos</a:t>
            </a:r>
            <a:endParaRPr lang="en-US" sz="2400" kern="0" dirty="0">
              <a:latin typeface="Work Sans" panose="020B0604020202020204"/>
            </a:endParaRPr>
          </a:p>
          <a:p>
            <a:pPr marL="404279" indent="-404279">
              <a:buFont typeface="Arial"/>
              <a:buChar char="•"/>
            </a:pPr>
            <a:r>
              <a:rPr lang="en-US" sz="2400" kern="0" dirty="0">
                <a:latin typeface="Work Sans" panose="020B0604020202020204"/>
              </a:rPr>
              <a:t>En una </a:t>
            </a:r>
            <a:r>
              <a:rPr lang="en-US" sz="2400" kern="0" dirty="0" err="1">
                <a:latin typeface="Work Sans" panose="020B0604020202020204"/>
              </a:rPr>
              <a:t>página</a:t>
            </a:r>
            <a:r>
              <a:rPr lang="en-US" sz="2400" kern="0" dirty="0">
                <a:latin typeface="Work Sans" panose="020B0604020202020204"/>
              </a:rPr>
              <a:t> </a:t>
            </a:r>
            <a:r>
              <a:rPr lang="en-US" sz="2400" kern="0" dirty="0" err="1">
                <a:latin typeface="Work Sans" panose="020B0604020202020204"/>
              </a:rPr>
              <a:t>está</a:t>
            </a:r>
            <a:r>
              <a:rPr lang="en-US" sz="2400" kern="0" dirty="0">
                <a:latin typeface="Work Sans" panose="020B0604020202020204"/>
              </a:rPr>
              <a:t> </a:t>
            </a:r>
            <a:r>
              <a:rPr lang="en-US" sz="2400" kern="0" dirty="0" err="1">
                <a:latin typeface="Work Sans" panose="020B0604020202020204"/>
              </a:rPr>
              <a:t>el</a:t>
            </a:r>
            <a:r>
              <a:rPr lang="en-US" sz="2400" kern="0" dirty="0">
                <a:latin typeface="Work Sans" panose="020B0604020202020204"/>
              </a:rPr>
              <a:t> </a:t>
            </a:r>
            <a:r>
              <a:rPr lang="en-US" sz="2400" kern="0" dirty="0" err="1">
                <a:latin typeface="Work Sans" panose="020B0604020202020204"/>
              </a:rPr>
              <a:t>resuelve</a:t>
            </a:r>
            <a:endParaRPr lang="en-US" sz="2400" kern="0" dirty="0">
              <a:latin typeface="Work Sans" panose="020B0604020202020204"/>
            </a:endParaRPr>
          </a:p>
          <a:p>
            <a:pPr marL="404279" indent="-404279">
              <a:buFont typeface="Arial"/>
              <a:buChar char="•"/>
            </a:pPr>
            <a:r>
              <a:rPr lang="en-US" sz="2400" kern="0" dirty="0">
                <a:latin typeface="Work Sans" panose="020B0604020202020204"/>
              </a:rPr>
              <a:t>Tres </a:t>
            </a:r>
            <a:r>
              <a:rPr lang="en-US" sz="2400" kern="0" dirty="0" err="1">
                <a:latin typeface="Work Sans" panose="020B0604020202020204"/>
              </a:rPr>
              <a:t>páginas</a:t>
            </a:r>
            <a:r>
              <a:rPr lang="en-US" sz="2400" kern="0" dirty="0">
                <a:latin typeface="Work Sans" panose="020B0604020202020204"/>
              </a:rPr>
              <a:t> de </a:t>
            </a:r>
            <a:r>
              <a:rPr lang="en-US" sz="2400" kern="0" dirty="0" err="1">
                <a:latin typeface="Work Sans" panose="020B0604020202020204"/>
              </a:rPr>
              <a:t>firmas</a:t>
            </a:r>
            <a:endParaRPr lang="en-US" sz="2400" kern="0" dirty="0">
              <a:latin typeface="Work Sans" panose="020B0604020202020204"/>
            </a:endParaRPr>
          </a:p>
        </p:txBody>
      </p:sp>
      <p:pic>
        <p:nvPicPr>
          <p:cNvPr id="32" name="Picture 4">
            <a:extLst>
              <a:ext uri="{FF2B5EF4-FFF2-40B4-BE49-F238E27FC236}">
                <a16:creationId xmlns:a16="http://schemas.microsoft.com/office/drawing/2014/main" id="{9A335824-ABF4-4D5C-8C2C-D9D5DFD20CC6}"/>
              </a:ext>
            </a:extLst>
          </p:cNvPr>
          <p:cNvPicPr>
            <a:picLocks noChangeAspect="1"/>
          </p:cNvPicPr>
          <p:nvPr/>
        </p:nvPicPr>
        <p:blipFill rotWithShape="1">
          <a:blip r:embed="rId3"/>
          <a:srcRect l="33752" t="18671" r="35009" b="4430"/>
          <a:stretch/>
        </p:blipFill>
        <p:spPr>
          <a:xfrm>
            <a:off x="7535177" y="667225"/>
            <a:ext cx="4583498" cy="6753399"/>
          </a:xfrm>
          <a:prstGeom prst="rect">
            <a:avLst/>
          </a:prstGeom>
        </p:spPr>
      </p:pic>
      <p:pic>
        <p:nvPicPr>
          <p:cNvPr id="33" name="Picture 5">
            <a:extLst>
              <a:ext uri="{FF2B5EF4-FFF2-40B4-BE49-F238E27FC236}">
                <a16:creationId xmlns:a16="http://schemas.microsoft.com/office/drawing/2014/main" id="{AE3CB661-C316-4298-B201-0870C108352C}"/>
              </a:ext>
            </a:extLst>
          </p:cNvPr>
          <p:cNvPicPr>
            <a:picLocks noChangeAspect="1"/>
          </p:cNvPicPr>
          <p:nvPr/>
        </p:nvPicPr>
        <p:blipFill rotWithShape="1">
          <a:blip r:embed="rId4"/>
          <a:srcRect l="34629" t="18625" r="35336" b="4833"/>
          <a:stretch/>
        </p:blipFill>
        <p:spPr>
          <a:xfrm>
            <a:off x="12248353" y="667225"/>
            <a:ext cx="4477944" cy="6753399"/>
          </a:xfrm>
          <a:prstGeom prst="rect">
            <a:avLst/>
          </a:prstGeom>
        </p:spPr>
      </p:pic>
      <p:sp>
        <p:nvSpPr>
          <p:cNvPr id="34" name="TextBox 5">
            <a:extLst>
              <a:ext uri="{FF2B5EF4-FFF2-40B4-BE49-F238E27FC236}">
                <a16:creationId xmlns:a16="http://schemas.microsoft.com/office/drawing/2014/main" id="{525A4FDC-2EB7-4B8A-BA2A-8B3FDBE8D5B5}"/>
              </a:ext>
            </a:extLst>
          </p:cNvPr>
          <p:cNvSpPr txBox="1"/>
          <p:nvPr/>
        </p:nvSpPr>
        <p:spPr>
          <a:xfrm>
            <a:off x="7547984" y="7579186"/>
            <a:ext cx="6561368" cy="1977293"/>
          </a:xfrm>
          <a:prstGeom prst="rect">
            <a:avLst/>
          </a:prstGeom>
          <a:noFill/>
        </p:spPr>
        <p:txBody>
          <a:bodyPr rot="0" spcFirstLastPara="0" vertOverflow="overflow" horzOverflow="overflow" vert="horz" wrap="square" lIns="129371" tIns="64685" rIns="129371" bIns="64685" numCol="1" spcCol="0" rtlCol="0" fromWordArt="0" anchor="t" anchorCtr="0" forceAA="0" compatLnSpc="1">
            <a:prstTxWarp prst="textNoShape">
              <a:avLst/>
            </a:prstTxWarp>
            <a:spAutoFit/>
          </a:bodyPr>
          <a:lstStyle/>
          <a:p>
            <a:pPr algn="l"/>
            <a:r>
              <a:rPr lang="en-US" sz="2400" b="1" kern="0" dirty="0" err="1">
                <a:latin typeface="Work Sans" panose="020B0604020202020204"/>
              </a:rPr>
              <a:t>Infografía</a:t>
            </a:r>
            <a:r>
              <a:rPr lang="en-US" sz="2400" b="1" kern="0" dirty="0">
                <a:latin typeface="Work Sans" panose="020B0604020202020204"/>
              </a:rPr>
              <a:t>:</a:t>
            </a:r>
          </a:p>
          <a:p>
            <a:pPr marL="404279" indent="-404279">
              <a:buFont typeface="Arial"/>
              <a:buChar char="•"/>
            </a:pPr>
            <a:r>
              <a:rPr lang="en-US" sz="2400" kern="0" dirty="0">
                <a:latin typeface="Work Sans" panose="020B0604020202020204"/>
              </a:rPr>
              <a:t>Dos </a:t>
            </a:r>
            <a:r>
              <a:rPr lang="en-US" sz="2400" kern="0" dirty="0" err="1">
                <a:latin typeface="Work Sans" panose="020B0604020202020204"/>
              </a:rPr>
              <a:t>páginas</a:t>
            </a:r>
            <a:endParaRPr lang="en-US" sz="2400" kern="0" dirty="0">
              <a:latin typeface="Work Sans" panose="020B0604020202020204"/>
            </a:endParaRPr>
          </a:p>
          <a:p>
            <a:pPr marL="404279" indent="-404279">
              <a:buFont typeface="Arial"/>
              <a:buChar char="•"/>
            </a:pPr>
            <a:r>
              <a:rPr lang="en-US" sz="2400" kern="0" dirty="0" err="1">
                <a:latin typeface="Work Sans" panose="020B0604020202020204"/>
              </a:rPr>
              <a:t>Formato</a:t>
            </a:r>
            <a:r>
              <a:rPr lang="en-US" sz="2400" kern="0" dirty="0">
                <a:latin typeface="Work Sans" panose="020B0604020202020204"/>
              </a:rPr>
              <a:t> </a:t>
            </a:r>
            <a:r>
              <a:rPr lang="en-US" sz="2400" kern="0" dirty="0" err="1">
                <a:latin typeface="Work Sans" panose="020B0604020202020204"/>
              </a:rPr>
              <a:t>pregunta</a:t>
            </a:r>
            <a:r>
              <a:rPr lang="en-US" sz="2400" kern="0" dirty="0">
                <a:latin typeface="Work Sans" panose="020B0604020202020204"/>
              </a:rPr>
              <a:t>/</a:t>
            </a:r>
            <a:r>
              <a:rPr lang="en-US" sz="2400" kern="0" dirty="0" err="1">
                <a:latin typeface="Work Sans" panose="020B0604020202020204"/>
              </a:rPr>
              <a:t>respuesta</a:t>
            </a:r>
            <a:endParaRPr lang="en-US" sz="2400" kern="0" dirty="0">
              <a:latin typeface="Work Sans" panose="020B0604020202020204"/>
            </a:endParaRPr>
          </a:p>
          <a:p>
            <a:pPr marL="404279" indent="-404279">
              <a:buFont typeface="Arial"/>
              <a:buChar char="•"/>
            </a:pPr>
            <a:r>
              <a:rPr lang="en-US" sz="2400" kern="0" dirty="0">
                <a:latin typeface="Work Sans" panose="020B0604020202020204"/>
              </a:rPr>
              <a:t>Lenguaje </a:t>
            </a:r>
            <a:r>
              <a:rPr lang="en-US" sz="2400" kern="0" dirty="0" err="1">
                <a:latin typeface="Work Sans" panose="020B0604020202020204"/>
              </a:rPr>
              <a:t>sencillo</a:t>
            </a:r>
            <a:r>
              <a:rPr lang="en-US" sz="2400" kern="0" dirty="0">
                <a:latin typeface="Work Sans" panose="020B0604020202020204"/>
              </a:rPr>
              <a:t> </a:t>
            </a:r>
          </a:p>
          <a:p>
            <a:pPr marL="404279" indent="-404279">
              <a:buFont typeface="Arial"/>
              <a:buChar char="•"/>
            </a:pPr>
            <a:r>
              <a:rPr lang="en-US" sz="2400" kern="0" dirty="0" err="1">
                <a:latin typeface="Work Sans" panose="020B0604020202020204"/>
              </a:rPr>
              <a:t>Imágenes</a:t>
            </a:r>
            <a:r>
              <a:rPr lang="en-US" sz="2400" kern="0" dirty="0">
                <a:latin typeface="Work Sans" panose="020B0604020202020204"/>
              </a:rPr>
              <a:t> </a:t>
            </a:r>
            <a:r>
              <a:rPr lang="en-US" sz="2400" kern="0" dirty="0" err="1">
                <a:latin typeface="Work Sans" panose="020B0604020202020204"/>
              </a:rPr>
              <a:t>cercanas</a:t>
            </a:r>
            <a:endParaRPr lang="en-US" sz="2400" dirty="0">
              <a:cs typeface="Calibri"/>
            </a:endParaRPr>
          </a:p>
        </p:txBody>
      </p:sp>
      <p:sp>
        <p:nvSpPr>
          <p:cNvPr id="35" name="object 2">
            <a:extLst>
              <a:ext uri="{FF2B5EF4-FFF2-40B4-BE49-F238E27FC236}">
                <a16:creationId xmlns:a16="http://schemas.microsoft.com/office/drawing/2014/main" id="{A103BD97-A24C-4487-AA2E-B7D759E0344D}"/>
              </a:ext>
            </a:extLst>
          </p:cNvPr>
          <p:cNvSpPr txBox="1">
            <a:spLocks/>
          </p:cNvSpPr>
          <p:nvPr/>
        </p:nvSpPr>
        <p:spPr>
          <a:xfrm rot="16200000">
            <a:off x="3938357" y="3396265"/>
            <a:ext cx="6030835" cy="889876"/>
          </a:xfrm>
          <a:prstGeom prst="rect">
            <a:avLst/>
          </a:prstGeom>
        </p:spPr>
        <p:txBody>
          <a:bodyPr vert="horz" wrap="square" lIns="0" tIns="12590" rIns="0" bIns="0" rtlCol="0">
            <a:spAutoFit/>
          </a:bodyPr>
          <a:lstStyle>
            <a:lvl1pPr>
              <a:defRPr>
                <a:latin typeface="+mj-lt"/>
                <a:ea typeface="+mj-ea"/>
                <a:cs typeface="+mj-cs"/>
              </a:defRPr>
            </a:lvl1pPr>
          </a:lstStyle>
          <a:p>
            <a:pPr marL="12590" algn="r">
              <a:spcBef>
                <a:spcPts val="99"/>
              </a:spcBef>
            </a:pPr>
            <a:r>
              <a:rPr lang="es-CO" sz="5700" spc="-370" dirty="0">
                <a:solidFill>
                  <a:schemeClr val="accent1"/>
                </a:solidFill>
                <a:latin typeface="Arial Black"/>
              </a:rPr>
              <a:t>Después</a:t>
            </a:r>
          </a:p>
        </p:txBody>
      </p:sp>
      <p:sp>
        <p:nvSpPr>
          <p:cNvPr id="36" name="object 42">
            <a:extLst>
              <a:ext uri="{FF2B5EF4-FFF2-40B4-BE49-F238E27FC236}">
                <a16:creationId xmlns:a16="http://schemas.microsoft.com/office/drawing/2014/main" id="{0F9DA79C-ADB2-4978-A128-62E02E8BACAA}"/>
              </a:ext>
            </a:extLst>
          </p:cNvPr>
          <p:cNvSpPr txBox="1">
            <a:spLocks/>
          </p:cNvSpPr>
          <p:nvPr/>
        </p:nvSpPr>
        <p:spPr>
          <a:xfrm>
            <a:off x="12946033" y="7701216"/>
            <a:ext cx="3816211" cy="1363203"/>
          </a:xfrm>
          <a:prstGeom prst="rect">
            <a:avLst/>
          </a:prstGeom>
        </p:spPr>
        <p:txBody>
          <a:bodyPr vert="horz" wrap="square" lIns="0" tIns="8899" rIns="0" bIns="0" rtlCol="0">
            <a:spAutoFit/>
          </a:bodyPr>
          <a:lstStyle>
            <a:lvl1pPr>
              <a:defRPr>
                <a:latin typeface="+mj-lt"/>
                <a:ea typeface="+mj-ea"/>
                <a:cs typeface="+mj-cs"/>
              </a:defRPr>
            </a:lvl1pPr>
          </a:lstStyle>
          <a:p>
            <a:pPr marL="8899" algn="r">
              <a:spcBef>
                <a:spcPts val="70"/>
              </a:spcBef>
            </a:pPr>
            <a:r>
              <a:rPr lang="es-CO" sz="4400" b="1" spc="-210" dirty="0">
                <a:latin typeface="Work Sans Light"/>
                <a:sym typeface="Work Sans Light"/>
              </a:rPr>
              <a:t>Consejo de Estado </a:t>
            </a:r>
          </a:p>
        </p:txBody>
      </p:sp>
    </p:spTree>
    <p:extLst>
      <p:ext uri="{BB962C8B-B14F-4D97-AF65-F5344CB8AC3E}">
        <p14:creationId xmlns:p14="http://schemas.microsoft.com/office/powerpoint/2010/main" val="4483272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ángulo 50">
            <a:extLst>
              <a:ext uri="{FF2B5EF4-FFF2-40B4-BE49-F238E27FC236}">
                <a16:creationId xmlns:a16="http://schemas.microsoft.com/office/drawing/2014/main" id="{9530CD7D-A970-4E9C-B380-59301BD0F21B}"/>
              </a:ext>
            </a:extLst>
          </p:cNvPr>
          <p:cNvSpPr/>
          <p:nvPr/>
        </p:nvSpPr>
        <p:spPr>
          <a:xfrm>
            <a:off x="14982465" y="3416530"/>
            <a:ext cx="194904" cy="2917324"/>
          </a:xfrm>
          <a:prstGeom prst="rect">
            <a:avLst/>
          </a:prstGeom>
          <a:solidFill>
            <a:srgbClr val="E0448B"/>
          </a:solidFill>
          <a:ln>
            <a:solidFill>
              <a:srgbClr val="E044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400">
              <a:solidFill>
                <a:schemeClr val="tx1"/>
              </a:solidFill>
              <a:latin typeface="Work Sans" pitchFamily="2" charset="0"/>
            </a:endParaRPr>
          </a:p>
        </p:txBody>
      </p:sp>
      <p:sp>
        <p:nvSpPr>
          <p:cNvPr id="50" name="Rectángulo 49">
            <a:extLst>
              <a:ext uri="{FF2B5EF4-FFF2-40B4-BE49-F238E27FC236}">
                <a16:creationId xmlns:a16="http://schemas.microsoft.com/office/drawing/2014/main" id="{CFE279AB-C0B4-4D9A-9D27-F6B15E63190E}"/>
              </a:ext>
            </a:extLst>
          </p:cNvPr>
          <p:cNvSpPr/>
          <p:nvPr/>
        </p:nvSpPr>
        <p:spPr>
          <a:xfrm>
            <a:off x="12964828" y="3416529"/>
            <a:ext cx="183554" cy="2931521"/>
          </a:xfrm>
          <a:prstGeom prst="rect">
            <a:avLst/>
          </a:prstGeom>
          <a:solidFill>
            <a:srgbClr val="E0448B"/>
          </a:solidFill>
          <a:ln>
            <a:solidFill>
              <a:srgbClr val="E044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400">
              <a:solidFill>
                <a:schemeClr val="tx1"/>
              </a:solidFill>
              <a:latin typeface="Work Sans" pitchFamily="2" charset="0"/>
            </a:endParaRPr>
          </a:p>
        </p:txBody>
      </p:sp>
      <p:sp>
        <p:nvSpPr>
          <p:cNvPr id="49" name="Rectángulo 48">
            <a:extLst>
              <a:ext uri="{FF2B5EF4-FFF2-40B4-BE49-F238E27FC236}">
                <a16:creationId xmlns:a16="http://schemas.microsoft.com/office/drawing/2014/main" id="{0687D2EE-A554-40BF-BD6D-5A81AFC2FBE8}"/>
              </a:ext>
            </a:extLst>
          </p:cNvPr>
          <p:cNvSpPr/>
          <p:nvPr/>
        </p:nvSpPr>
        <p:spPr>
          <a:xfrm>
            <a:off x="10743026" y="3713390"/>
            <a:ext cx="192191" cy="2605149"/>
          </a:xfrm>
          <a:prstGeom prst="rect">
            <a:avLst/>
          </a:prstGeom>
          <a:solidFill>
            <a:srgbClr val="E0448B"/>
          </a:solidFill>
          <a:ln>
            <a:solidFill>
              <a:srgbClr val="E044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400">
              <a:solidFill>
                <a:schemeClr val="tx1"/>
              </a:solidFill>
              <a:latin typeface="Work Sans" pitchFamily="2" charset="0"/>
            </a:endParaRPr>
          </a:p>
        </p:txBody>
      </p:sp>
      <p:sp>
        <p:nvSpPr>
          <p:cNvPr id="48" name="Rectángulo 47">
            <a:extLst>
              <a:ext uri="{FF2B5EF4-FFF2-40B4-BE49-F238E27FC236}">
                <a16:creationId xmlns:a16="http://schemas.microsoft.com/office/drawing/2014/main" id="{5CB9E939-7FAB-441A-B866-971E3DFCA369}"/>
              </a:ext>
            </a:extLst>
          </p:cNvPr>
          <p:cNvSpPr/>
          <p:nvPr/>
        </p:nvSpPr>
        <p:spPr>
          <a:xfrm>
            <a:off x="8310373" y="3705130"/>
            <a:ext cx="183554" cy="3151259"/>
          </a:xfrm>
          <a:prstGeom prst="rect">
            <a:avLst/>
          </a:prstGeom>
          <a:solidFill>
            <a:srgbClr val="E0448B"/>
          </a:solidFill>
          <a:ln>
            <a:solidFill>
              <a:srgbClr val="E044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400">
              <a:solidFill>
                <a:schemeClr val="tx1"/>
              </a:solidFill>
              <a:latin typeface="Work Sans" pitchFamily="2" charset="0"/>
            </a:endParaRPr>
          </a:p>
        </p:txBody>
      </p:sp>
      <p:sp>
        <p:nvSpPr>
          <p:cNvPr id="47" name="Rectángulo 46">
            <a:extLst>
              <a:ext uri="{FF2B5EF4-FFF2-40B4-BE49-F238E27FC236}">
                <a16:creationId xmlns:a16="http://schemas.microsoft.com/office/drawing/2014/main" id="{28C1FFDB-7973-4E17-BD96-3BD510023D0E}"/>
              </a:ext>
            </a:extLst>
          </p:cNvPr>
          <p:cNvSpPr/>
          <p:nvPr/>
        </p:nvSpPr>
        <p:spPr>
          <a:xfrm>
            <a:off x="5946469" y="3416529"/>
            <a:ext cx="142070" cy="3947184"/>
          </a:xfrm>
          <a:prstGeom prst="rect">
            <a:avLst/>
          </a:prstGeom>
          <a:solidFill>
            <a:srgbClr val="E0448B"/>
          </a:solidFill>
          <a:ln>
            <a:solidFill>
              <a:srgbClr val="E044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400">
              <a:solidFill>
                <a:schemeClr val="tx1"/>
              </a:solidFill>
              <a:latin typeface="Work Sans" pitchFamily="2" charset="0"/>
            </a:endParaRPr>
          </a:p>
        </p:txBody>
      </p:sp>
      <p:sp>
        <p:nvSpPr>
          <p:cNvPr id="46" name="Rectángulo 45">
            <a:extLst>
              <a:ext uri="{FF2B5EF4-FFF2-40B4-BE49-F238E27FC236}">
                <a16:creationId xmlns:a16="http://schemas.microsoft.com/office/drawing/2014/main" id="{3BA1DDBB-9A18-45B8-99A9-7B71CF2A364B}"/>
              </a:ext>
            </a:extLst>
          </p:cNvPr>
          <p:cNvSpPr/>
          <p:nvPr/>
        </p:nvSpPr>
        <p:spPr>
          <a:xfrm>
            <a:off x="3500808" y="3416529"/>
            <a:ext cx="165602" cy="2743144"/>
          </a:xfrm>
          <a:prstGeom prst="rect">
            <a:avLst/>
          </a:prstGeom>
          <a:solidFill>
            <a:srgbClr val="E0448B"/>
          </a:solidFill>
          <a:ln>
            <a:solidFill>
              <a:srgbClr val="E044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400">
              <a:solidFill>
                <a:schemeClr val="tx1"/>
              </a:solidFill>
              <a:latin typeface="Work Sans" pitchFamily="2" charset="0"/>
            </a:endParaRPr>
          </a:p>
        </p:txBody>
      </p:sp>
      <p:sp>
        <p:nvSpPr>
          <p:cNvPr id="45" name="Rectángulo 44">
            <a:extLst>
              <a:ext uri="{FF2B5EF4-FFF2-40B4-BE49-F238E27FC236}">
                <a16:creationId xmlns:a16="http://schemas.microsoft.com/office/drawing/2014/main" id="{703B943C-D278-4369-847A-4C5D51B74047}"/>
              </a:ext>
            </a:extLst>
          </p:cNvPr>
          <p:cNvSpPr/>
          <p:nvPr/>
        </p:nvSpPr>
        <p:spPr>
          <a:xfrm>
            <a:off x="1041606" y="3416529"/>
            <a:ext cx="190221" cy="2991643"/>
          </a:xfrm>
          <a:prstGeom prst="rect">
            <a:avLst/>
          </a:prstGeom>
          <a:solidFill>
            <a:srgbClr val="E0448B"/>
          </a:solidFill>
          <a:ln>
            <a:solidFill>
              <a:srgbClr val="E044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400">
              <a:solidFill>
                <a:schemeClr val="tx1"/>
              </a:solidFill>
              <a:latin typeface="Work Sans" pitchFamily="2" charset="0"/>
            </a:endParaRPr>
          </a:p>
        </p:txBody>
      </p:sp>
      <p:sp>
        <p:nvSpPr>
          <p:cNvPr id="3" name="Título 1">
            <a:extLst>
              <a:ext uri="{FF2B5EF4-FFF2-40B4-BE49-F238E27FC236}">
                <a16:creationId xmlns:a16="http://schemas.microsoft.com/office/drawing/2014/main" id="{E0D4FE06-6DA7-4CAB-80CD-2CAC828DD823}"/>
              </a:ext>
            </a:extLst>
          </p:cNvPr>
          <p:cNvSpPr>
            <a:spLocks noGrp="1"/>
          </p:cNvSpPr>
          <p:nvPr>
            <p:ph type="title"/>
          </p:nvPr>
        </p:nvSpPr>
        <p:spPr>
          <a:xfrm>
            <a:off x="7390856" y="312539"/>
            <a:ext cx="10008144" cy="1001724"/>
          </a:xfrm>
        </p:spPr>
        <p:txBody>
          <a:bodyPr>
            <a:noAutofit/>
          </a:bodyPr>
          <a:lstStyle/>
          <a:p>
            <a:r>
              <a:rPr lang="es-CO" sz="4800" b="1" dirty="0">
                <a:solidFill>
                  <a:schemeClr val="tx1"/>
                </a:solidFill>
                <a:latin typeface="Work Sans" pitchFamily="2" charset="0"/>
                <a:cs typeface="Arial" panose="020B0604020202020204" pitchFamily="34" charset="0"/>
              </a:rPr>
              <a:t>Un contrato como una relación romántica</a:t>
            </a:r>
          </a:p>
        </p:txBody>
      </p:sp>
      <p:sp>
        <p:nvSpPr>
          <p:cNvPr id="4" name="Flecha: a la derecha 3">
            <a:extLst>
              <a:ext uri="{FF2B5EF4-FFF2-40B4-BE49-F238E27FC236}">
                <a16:creationId xmlns:a16="http://schemas.microsoft.com/office/drawing/2014/main" id="{C2AC330B-9DC2-4E37-9892-9508C0BF11D5}"/>
              </a:ext>
            </a:extLst>
          </p:cNvPr>
          <p:cNvSpPr/>
          <p:nvPr/>
        </p:nvSpPr>
        <p:spPr>
          <a:xfrm>
            <a:off x="65413" y="4010241"/>
            <a:ext cx="17249422" cy="1972499"/>
          </a:xfrm>
          <a:prstGeom prst="rightArrow">
            <a:avLst/>
          </a:prstGeom>
          <a:solidFill>
            <a:schemeClr val="tx2"/>
          </a:solidFill>
          <a:ln w="38100">
            <a:solidFill>
              <a:srgbClr val="E044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400">
              <a:solidFill>
                <a:schemeClr val="tx1"/>
              </a:solidFill>
              <a:latin typeface="Work Sans" pitchFamily="2" charset="0"/>
            </a:endParaRPr>
          </a:p>
        </p:txBody>
      </p:sp>
      <p:sp>
        <p:nvSpPr>
          <p:cNvPr id="5" name="CuadroTexto 4">
            <a:extLst>
              <a:ext uri="{FF2B5EF4-FFF2-40B4-BE49-F238E27FC236}">
                <a16:creationId xmlns:a16="http://schemas.microsoft.com/office/drawing/2014/main" id="{ED1DFD4E-68FD-4C87-9A43-77FAC76AA519}"/>
              </a:ext>
            </a:extLst>
          </p:cNvPr>
          <p:cNvSpPr txBox="1"/>
          <p:nvPr/>
        </p:nvSpPr>
        <p:spPr>
          <a:xfrm>
            <a:off x="74788" y="1468506"/>
            <a:ext cx="5500511" cy="523220"/>
          </a:xfrm>
          <a:prstGeom prst="rect">
            <a:avLst/>
          </a:prstGeom>
          <a:solidFill>
            <a:srgbClr val="E0448B"/>
          </a:solidFill>
          <a:ln>
            <a:solidFill>
              <a:srgbClr val="E0448B"/>
            </a:solidFill>
          </a:ln>
        </p:spPr>
        <p:txBody>
          <a:bodyPr wrap="square" rtlCol="0">
            <a:spAutoFit/>
          </a:bodyPr>
          <a:lstStyle/>
          <a:p>
            <a:r>
              <a:rPr lang="es-CO" sz="2800" b="1" dirty="0">
                <a:solidFill>
                  <a:schemeClr val="bg1"/>
                </a:solidFill>
                <a:latin typeface="Work Sans" pitchFamily="2" charset="0"/>
              </a:rPr>
              <a:t>Lo que legalmente significa</a:t>
            </a:r>
          </a:p>
        </p:txBody>
      </p:sp>
      <p:sp>
        <p:nvSpPr>
          <p:cNvPr id="6" name="CuadroTexto 5">
            <a:extLst>
              <a:ext uri="{FF2B5EF4-FFF2-40B4-BE49-F238E27FC236}">
                <a16:creationId xmlns:a16="http://schemas.microsoft.com/office/drawing/2014/main" id="{8E7254F2-27A7-49A2-86C6-933844CE5ED9}"/>
              </a:ext>
            </a:extLst>
          </p:cNvPr>
          <p:cNvSpPr txBox="1"/>
          <p:nvPr/>
        </p:nvSpPr>
        <p:spPr>
          <a:xfrm>
            <a:off x="23227" y="9126204"/>
            <a:ext cx="6287936" cy="523220"/>
          </a:xfrm>
          <a:prstGeom prst="rect">
            <a:avLst/>
          </a:prstGeom>
          <a:solidFill>
            <a:srgbClr val="E0448B"/>
          </a:solidFill>
          <a:ln>
            <a:solidFill>
              <a:srgbClr val="E0448B"/>
            </a:solidFill>
          </a:ln>
        </p:spPr>
        <p:txBody>
          <a:bodyPr wrap="square" rtlCol="0">
            <a:spAutoFit/>
          </a:bodyPr>
          <a:lstStyle/>
          <a:p>
            <a:r>
              <a:rPr lang="es-CO" sz="2800" b="1" dirty="0">
                <a:solidFill>
                  <a:schemeClr val="bg1"/>
                </a:solidFill>
                <a:latin typeface="Work Sans" pitchFamily="2" charset="0"/>
              </a:rPr>
              <a:t>Lo que realmente significa</a:t>
            </a:r>
          </a:p>
        </p:txBody>
      </p:sp>
      <p:sp>
        <p:nvSpPr>
          <p:cNvPr id="7" name="CuadroTexto 6">
            <a:extLst>
              <a:ext uri="{FF2B5EF4-FFF2-40B4-BE49-F238E27FC236}">
                <a16:creationId xmlns:a16="http://schemas.microsoft.com/office/drawing/2014/main" id="{871E6D83-89B9-4079-BD1F-D0C5AFC76E3E}"/>
              </a:ext>
            </a:extLst>
          </p:cNvPr>
          <p:cNvSpPr txBox="1"/>
          <p:nvPr/>
        </p:nvSpPr>
        <p:spPr>
          <a:xfrm>
            <a:off x="74788" y="2708644"/>
            <a:ext cx="2344167" cy="707886"/>
          </a:xfrm>
          <a:prstGeom prst="rect">
            <a:avLst/>
          </a:prstGeom>
          <a:noFill/>
          <a:ln w="28575">
            <a:solidFill>
              <a:srgbClr val="E0448B"/>
            </a:solidFill>
          </a:ln>
        </p:spPr>
        <p:txBody>
          <a:bodyPr wrap="square" rtlCol="0">
            <a:spAutoFit/>
          </a:bodyPr>
          <a:lstStyle/>
          <a:p>
            <a:pPr algn="ctr"/>
            <a:r>
              <a:rPr lang="es-CO" sz="2000" dirty="0">
                <a:latin typeface="Work Sans" pitchFamily="2" charset="0"/>
              </a:rPr>
              <a:t>Acuerdo de confidencialidad</a:t>
            </a:r>
          </a:p>
        </p:txBody>
      </p:sp>
      <p:sp>
        <p:nvSpPr>
          <p:cNvPr id="8" name="CuadroTexto 7">
            <a:extLst>
              <a:ext uri="{FF2B5EF4-FFF2-40B4-BE49-F238E27FC236}">
                <a16:creationId xmlns:a16="http://schemas.microsoft.com/office/drawing/2014/main" id="{D688B0BE-D5A7-436E-99C2-591B8DAC6EED}"/>
              </a:ext>
            </a:extLst>
          </p:cNvPr>
          <p:cNvSpPr txBox="1"/>
          <p:nvPr/>
        </p:nvSpPr>
        <p:spPr>
          <a:xfrm>
            <a:off x="149786" y="6456990"/>
            <a:ext cx="1974254" cy="2554545"/>
          </a:xfrm>
          <a:prstGeom prst="rect">
            <a:avLst/>
          </a:prstGeom>
          <a:noFill/>
          <a:ln w="28575">
            <a:solidFill>
              <a:srgbClr val="E0448B"/>
            </a:solidFill>
          </a:ln>
        </p:spPr>
        <p:txBody>
          <a:bodyPr wrap="square" rtlCol="0">
            <a:spAutoFit/>
          </a:bodyPr>
          <a:lstStyle/>
          <a:p>
            <a:pPr algn="ctr"/>
            <a:r>
              <a:rPr lang="es-CO" sz="2000" b="1" dirty="0">
                <a:latin typeface="Work Sans" pitchFamily="2" charset="0"/>
              </a:rPr>
              <a:t>La primera cita: </a:t>
            </a:r>
          </a:p>
          <a:p>
            <a:pPr algn="ctr"/>
            <a:r>
              <a:rPr lang="es-CO" sz="2000" dirty="0">
                <a:latin typeface="Work Sans" pitchFamily="2" charset="0"/>
              </a:rPr>
              <a:t>No quieres que todos sepan que estás saliendo con esa persona</a:t>
            </a:r>
          </a:p>
        </p:txBody>
      </p:sp>
      <p:sp>
        <p:nvSpPr>
          <p:cNvPr id="9" name="CuadroTexto 8">
            <a:extLst>
              <a:ext uri="{FF2B5EF4-FFF2-40B4-BE49-F238E27FC236}">
                <a16:creationId xmlns:a16="http://schemas.microsoft.com/office/drawing/2014/main" id="{0FCF3478-7241-4739-9E8B-C4715D4FD729}"/>
              </a:ext>
            </a:extLst>
          </p:cNvPr>
          <p:cNvSpPr txBox="1"/>
          <p:nvPr/>
        </p:nvSpPr>
        <p:spPr>
          <a:xfrm>
            <a:off x="2651666" y="2708643"/>
            <a:ext cx="1968682" cy="707886"/>
          </a:xfrm>
          <a:prstGeom prst="rect">
            <a:avLst/>
          </a:prstGeom>
          <a:noFill/>
          <a:ln w="28575">
            <a:solidFill>
              <a:srgbClr val="E0448B"/>
            </a:solidFill>
          </a:ln>
        </p:spPr>
        <p:txBody>
          <a:bodyPr wrap="square" rtlCol="0">
            <a:spAutoFit/>
          </a:bodyPr>
          <a:lstStyle/>
          <a:p>
            <a:pPr algn="ctr"/>
            <a:r>
              <a:rPr lang="es-CO" sz="2000" dirty="0">
                <a:latin typeface="Work Sans" pitchFamily="2" charset="0"/>
              </a:rPr>
              <a:t>Carta de intención</a:t>
            </a:r>
          </a:p>
        </p:txBody>
      </p:sp>
      <p:sp>
        <p:nvSpPr>
          <p:cNvPr id="10" name="CuadroTexto 9">
            <a:extLst>
              <a:ext uri="{FF2B5EF4-FFF2-40B4-BE49-F238E27FC236}">
                <a16:creationId xmlns:a16="http://schemas.microsoft.com/office/drawing/2014/main" id="{57F5779F-A561-4CFC-B3B8-7FE3EEAFECD9}"/>
              </a:ext>
            </a:extLst>
          </p:cNvPr>
          <p:cNvSpPr txBox="1"/>
          <p:nvPr/>
        </p:nvSpPr>
        <p:spPr>
          <a:xfrm>
            <a:off x="4789650" y="2689467"/>
            <a:ext cx="2295054" cy="707886"/>
          </a:xfrm>
          <a:prstGeom prst="rect">
            <a:avLst/>
          </a:prstGeom>
          <a:noFill/>
          <a:ln w="28575">
            <a:solidFill>
              <a:srgbClr val="E0448B"/>
            </a:solidFill>
          </a:ln>
        </p:spPr>
        <p:txBody>
          <a:bodyPr wrap="square" rtlCol="0">
            <a:spAutoFit/>
          </a:bodyPr>
          <a:lstStyle/>
          <a:p>
            <a:pPr algn="ctr"/>
            <a:r>
              <a:rPr lang="es-CO" sz="2000" dirty="0">
                <a:latin typeface="Work Sans" pitchFamily="2" charset="0"/>
              </a:rPr>
              <a:t>Acuerdo marco de servicios</a:t>
            </a:r>
          </a:p>
        </p:txBody>
      </p:sp>
      <p:sp>
        <p:nvSpPr>
          <p:cNvPr id="11" name="CuadroTexto 10">
            <a:extLst>
              <a:ext uri="{FF2B5EF4-FFF2-40B4-BE49-F238E27FC236}">
                <a16:creationId xmlns:a16="http://schemas.microsoft.com/office/drawing/2014/main" id="{5E9C7928-6EFD-41D6-833F-9752332AD1B2}"/>
              </a:ext>
            </a:extLst>
          </p:cNvPr>
          <p:cNvSpPr txBox="1"/>
          <p:nvPr/>
        </p:nvSpPr>
        <p:spPr>
          <a:xfrm>
            <a:off x="7268983" y="2689467"/>
            <a:ext cx="2224137" cy="1015663"/>
          </a:xfrm>
          <a:prstGeom prst="rect">
            <a:avLst/>
          </a:prstGeom>
          <a:noFill/>
          <a:ln w="28575">
            <a:solidFill>
              <a:srgbClr val="E0448B"/>
            </a:solidFill>
          </a:ln>
        </p:spPr>
        <p:txBody>
          <a:bodyPr wrap="square" rtlCol="0">
            <a:spAutoFit/>
          </a:bodyPr>
          <a:lstStyle/>
          <a:p>
            <a:pPr algn="ctr"/>
            <a:r>
              <a:rPr lang="es-CO" sz="2000" dirty="0">
                <a:latin typeface="Work Sans" pitchFamily="2" charset="0"/>
              </a:rPr>
              <a:t>Especificación de servicios laborales</a:t>
            </a:r>
          </a:p>
        </p:txBody>
      </p:sp>
      <p:sp>
        <p:nvSpPr>
          <p:cNvPr id="12" name="CuadroTexto 11">
            <a:extLst>
              <a:ext uri="{FF2B5EF4-FFF2-40B4-BE49-F238E27FC236}">
                <a16:creationId xmlns:a16="http://schemas.microsoft.com/office/drawing/2014/main" id="{FC9130B0-39D9-4363-927F-0E05D54F3681}"/>
              </a:ext>
            </a:extLst>
          </p:cNvPr>
          <p:cNvSpPr txBox="1"/>
          <p:nvPr/>
        </p:nvSpPr>
        <p:spPr>
          <a:xfrm>
            <a:off x="9797744" y="2697727"/>
            <a:ext cx="1917210" cy="1015663"/>
          </a:xfrm>
          <a:prstGeom prst="rect">
            <a:avLst/>
          </a:prstGeom>
          <a:noFill/>
          <a:ln w="28575">
            <a:solidFill>
              <a:srgbClr val="E0448B"/>
            </a:solidFill>
          </a:ln>
        </p:spPr>
        <p:txBody>
          <a:bodyPr wrap="square" rtlCol="0">
            <a:spAutoFit/>
          </a:bodyPr>
          <a:lstStyle/>
          <a:p>
            <a:pPr algn="ctr"/>
            <a:r>
              <a:rPr lang="es-CO" sz="2000" dirty="0">
                <a:latin typeface="Work Sans" pitchFamily="2" charset="0"/>
              </a:rPr>
              <a:t>Enmiendas  en el contrato</a:t>
            </a:r>
          </a:p>
        </p:txBody>
      </p:sp>
      <p:sp>
        <p:nvSpPr>
          <p:cNvPr id="13" name="CuadroTexto 12">
            <a:extLst>
              <a:ext uri="{FF2B5EF4-FFF2-40B4-BE49-F238E27FC236}">
                <a16:creationId xmlns:a16="http://schemas.microsoft.com/office/drawing/2014/main" id="{1226F2A4-0E7A-44C6-B8F7-C9D505577EA6}"/>
              </a:ext>
            </a:extLst>
          </p:cNvPr>
          <p:cNvSpPr txBox="1"/>
          <p:nvPr/>
        </p:nvSpPr>
        <p:spPr>
          <a:xfrm>
            <a:off x="12053849" y="2697727"/>
            <a:ext cx="1910204" cy="707886"/>
          </a:xfrm>
          <a:prstGeom prst="rect">
            <a:avLst/>
          </a:prstGeom>
          <a:noFill/>
          <a:ln w="28575">
            <a:solidFill>
              <a:srgbClr val="E0448B"/>
            </a:solidFill>
          </a:ln>
        </p:spPr>
        <p:txBody>
          <a:bodyPr wrap="square" rtlCol="0">
            <a:spAutoFit/>
          </a:bodyPr>
          <a:lstStyle/>
          <a:p>
            <a:pPr algn="ctr"/>
            <a:r>
              <a:rPr lang="es-CO" sz="2000" dirty="0">
                <a:latin typeface="Work Sans" pitchFamily="2" charset="0"/>
              </a:rPr>
              <a:t>La notificación</a:t>
            </a:r>
          </a:p>
        </p:txBody>
      </p:sp>
      <p:sp>
        <p:nvSpPr>
          <p:cNvPr id="14" name="CuadroTexto 13">
            <a:extLst>
              <a:ext uri="{FF2B5EF4-FFF2-40B4-BE49-F238E27FC236}">
                <a16:creationId xmlns:a16="http://schemas.microsoft.com/office/drawing/2014/main" id="{FE803C0F-CD45-4EE9-9A9D-B302DB7A0773}"/>
              </a:ext>
            </a:extLst>
          </p:cNvPr>
          <p:cNvSpPr txBox="1"/>
          <p:nvPr/>
        </p:nvSpPr>
        <p:spPr>
          <a:xfrm>
            <a:off x="2310645" y="6159674"/>
            <a:ext cx="2353049" cy="2246769"/>
          </a:xfrm>
          <a:prstGeom prst="rect">
            <a:avLst/>
          </a:prstGeom>
          <a:noFill/>
          <a:ln w="28575">
            <a:solidFill>
              <a:srgbClr val="E0448B"/>
            </a:solidFill>
          </a:ln>
        </p:spPr>
        <p:txBody>
          <a:bodyPr wrap="square" rtlCol="0">
            <a:spAutoFit/>
          </a:bodyPr>
          <a:lstStyle/>
          <a:p>
            <a:pPr algn="ctr"/>
            <a:r>
              <a:rPr lang="es-CO" sz="2000" b="1" dirty="0">
                <a:latin typeface="Work Sans" pitchFamily="2" charset="0"/>
              </a:rPr>
              <a:t>Periodo de citas:</a:t>
            </a:r>
            <a:endParaRPr lang="es-CO" sz="2000" dirty="0">
              <a:latin typeface="Work Sans" pitchFamily="2" charset="0"/>
            </a:endParaRPr>
          </a:p>
          <a:p>
            <a:pPr algn="ctr"/>
            <a:r>
              <a:rPr lang="es-CO" sz="2000" dirty="0">
                <a:latin typeface="Work Sans" pitchFamily="2" charset="0"/>
              </a:rPr>
              <a:t>Vamos a seguir saliendo en citas, pero aun no estamos listos para comprometernos</a:t>
            </a:r>
          </a:p>
        </p:txBody>
      </p:sp>
      <p:sp>
        <p:nvSpPr>
          <p:cNvPr id="15" name="CuadroTexto 14">
            <a:extLst>
              <a:ext uri="{FF2B5EF4-FFF2-40B4-BE49-F238E27FC236}">
                <a16:creationId xmlns:a16="http://schemas.microsoft.com/office/drawing/2014/main" id="{B40FD338-9CC1-41DC-A0BB-4B5545D8EAFB}"/>
              </a:ext>
            </a:extLst>
          </p:cNvPr>
          <p:cNvSpPr txBox="1"/>
          <p:nvPr/>
        </p:nvSpPr>
        <p:spPr>
          <a:xfrm>
            <a:off x="4765697" y="7380320"/>
            <a:ext cx="2484799" cy="1323439"/>
          </a:xfrm>
          <a:prstGeom prst="rect">
            <a:avLst/>
          </a:prstGeom>
          <a:noFill/>
          <a:ln w="28575">
            <a:solidFill>
              <a:srgbClr val="E0448B"/>
            </a:solidFill>
          </a:ln>
        </p:spPr>
        <p:txBody>
          <a:bodyPr wrap="square" rtlCol="0">
            <a:spAutoFit/>
          </a:bodyPr>
          <a:lstStyle/>
          <a:p>
            <a:pPr algn="ctr"/>
            <a:r>
              <a:rPr lang="es-CO" sz="2000" b="1" dirty="0">
                <a:latin typeface="Work Sans" pitchFamily="2" charset="0"/>
              </a:rPr>
              <a:t>La boda:</a:t>
            </a:r>
          </a:p>
          <a:p>
            <a:pPr algn="ctr"/>
            <a:r>
              <a:rPr lang="es-CO" sz="2000" dirty="0">
                <a:latin typeface="Work Sans" pitchFamily="2" charset="0"/>
              </a:rPr>
              <a:t>Estamos listos para comprometernos</a:t>
            </a:r>
          </a:p>
        </p:txBody>
      </p:sp>
      <p:sp>
        <p:nvSpPr>
          <p:cNvPr id="16" name="CuadroTexto 15">
            <a:extLst>
              <a:ext uri="{FF2B5EF4-FFF2-40B4-BE49-F238E27FC236}">
                <a16:creationId xmlns:a16="http://schemas.microsoft.com/office/drawing/2014/main" id="{6E05FBAB-F889-43F8-BBB7-65CD2FD947B3}"/>
              </a:ext>
            </a:extLst>
          </p:cNvPr>
          <p:cNvSpPr txBox="1"/>
          <p:nvPr/>
        </p:nvSpPr>
        <p:spPr>
          <a:xfrm>
            <a:off x="7390856" y="6859962"/>
            <a:ext cx="2081190" cy="1631216"/>
          </a:xfrm>
          <a:prstGeom prst="rect">
            <a:avLst/>
          </a:prstGeom>
          <a:noFill/>
          <a:ln w="28575">
            <a:solidFill>
              <a:srgbClr val="E0448B"/>
            </a:solidFill>
          </a:ln>
        </p:spPr>
        <p:txBody>
          <a:bodyPr wrap="square" rtlCol="0">
            <a:spAutoFit/>
          </a:bodyPr>
          <a:lstStyle/>
          <a:p>
            <a:pPr algn="ctr"/>
            <a:r>
              <a:rPr lang="es-CO" sz="2000" b="1" dirty="0">
                <a:latin typeface="Work Sans" pitchFamily="2" charset="0"/>
              </a:rPr>
              <a:t>Contrato del bebé:</a:t>
            </a:r>
          </a:p>
          <a:p>
            <a:pPr algn="ctr"/>
            <a:r>
              <a:rPr lang="es-CO" sz="2000" dirty="0">
                <a:latin typeface="Work Sans" pitchFamily="2" charset="0"/>
              </a:rPr>
              <a:t>Estamos listos para dar un paso más.</a:t>
            </a:r>
          </a:p>
        </p:txBody>
      </p:sp>
      <p:sp>
        <p:nvSpPr>
          <p:cNvPr id="17" name="CuadroTexto 16">
            <a:extLst>
              <a:ext uri="{FF2B5EF4-FFF2-40B4-BE49-F238E27FC236}">
                <a16:creationId xmlns:a16="http://schemas.microsoft.com/office/drawing/2014/main" id="{65A271D6-4CA5-424A-9170-83B4115A184B}"/>
              </a:ext>
            </a:extLst>
          </p:cNvPr>
          <p:cNvSpPr txBox="1"/>
          <p:nvPr/>
        </p:nvSpPr>
        <p:spPr>
          <a:xfrm>
            <a:off x="9658651" y="6337425"/>
            <a:ext cx="2485324" cy="3170099"/>
          </a:xfrm>
          <a:prstGeom prst="rect">
            <a:avLst/>
          </a:prstGeom>
          <a:noFill/>
          <a:ln w="28575">
            <a:solidFill>
              <a:srgbClr val="E0448B"/>
            </a:solidFill>
          </a:ln>
        </p:spPr>
        <p:txBody>
          <a:bodyPr wrap="square" rtlCol="0">
            <a:spAutoFit/>
          </a:bodyPr>
          <a:lstStyle/>
          <a:p>
            <a:pPr algn="ctr"/>
            <a:r>
              <a:rPr lang="es-CO" sz="2000" b="1" dirty="0">
                <a:latin typeface="Work Sans" pitchFamily="2" charset="0"/>
              </a:rPr>
              <a:t>Cambios en la relación:</a:t>
            </a:r>
          </a:p>
          <a:p>
            <a:pPr algn="ctr"/>
            <a:r>
              <a:rPr lang="es-CO" sz="2000" dirty="0">
                <a:latin typeface="Work Sans" pitchFamily="2" charset="0"/>
              </a:rPr>
              <a:t>Nos gustas y queremos al bebé pero tenemos que cambiar cosas. No eres tú, somos nosotros. Si no cambias nos iremos</a:t>
            </a:r>
          </a:p>
        </p:txBody>
      </p:sp>
      <p:sp>
        <p:nvSpPr>
          <p:cNvPr id="18" name="CuadroTexto 17">
            <a:extLst>
              <a:ext uri="{FF2B5EF4-FFF2-40B4-BE49-F238E27FC236}">
                <a16:creationId xmlns:a16="http://schemas.microsoft.com/office/drawing/2014/main" id="{1649A1AD-86FC-4106-9B6F-4694B056F18B}"/>
              </a:ext>
            </a:extLst>
          </p:cNvPr>
          <p:cNvSpPr txBox="1"/>
          <p:nvPr/>
        </p:nvSpPr>
        <p:spPr>
          <a:xfrm>
            <a:off x="12279397" y="6348050"/>
            <a:ext cx="1565570" cy="1015663"/>
          </a:xfrm>
          <a:prstGeom prst="rect">
            <a:avLst/>
          </a:prstGeom>
          <a:noFill/>
          <a:ln w="28575">
            <a:solidFill>
              <a:srgbClr val="E0448B"/>
            </a:solidFill>
          </a:ln>
        </p:spPr>
        <p:txBody>
          <a:bodyPr wrap="square" rtlCol="0">
            <a:spAutoFit/>
          </a:bodyPr>
          <a:lstStyle/>
          <a:p>
            <a:pPr algn="ctr"/>
            <a:r>
              <a:rPr lang="es-CO" sz="2000" b="1" dirty="0">
                <a:latin typeface="Work Sans" pitchFamily="2" charset="0"/>
              </a:rPr>
              <a:t>Cariño:</a:t>
            </a:r>
          </a:p>
          <a:p>
            <a:pPr algn="ctr"/>
            <a:r>
              <a:rPr lang="es-CO" sz="2000" dirty="0">
                <a:latin typeface="Work Sans" pitchFamily="2" charset="0"/>
              </a:rPr>
              <a:t>Tenemos que hablar</a:t>
            </a:r>
          </a:p>
        </p:txBody>
      </p:sp>
      <p:sp>
        <p:nvSpPr>
          <p:cNvPr id="19" name="CuadroTexto 18">
            <a:extLst>
              <a:ext uri="{FF2B5EF4-FFF2-40B4-BE49-F238E27FC236}">
                <a16:creationId xmlns:a16="http://schemas.microsoft.com/office/drawing/2014/main" id="{8DF405DA-67B6-48D4-A3A3-C28CF5BCCD48}"/>
              </a:ext>
            </a:extLst>
          </p:cNvPr>
          <p:cNvSpPr txBox="1"/>
          <p:nvPr/>
        </p:nvSpPr>
        <p:spPr>
          <a:xfrm>
            <a:off x="14302947" y="2671116"/>
            <a:ext cx="1917209" cy="707886"/>
          </a:xfrm>
          <a:prstGeom prst="rect">
            <a:avLst/>
          </a:prstGeom>
          <a:noFill/>
          <a:ln w="28575">
            <a:solidFill>
              <a:srgbClr val="E0448B"/>
            </a:solidFill>
          </a:ln>
        </p:spPr>
        <p:txBody>
          <a:bodyPr wrap="square" rtlCol="0">
            <a:spAutoFit/>
          </a:bodyPr>
          <a:lstStyle/>
          <a:p>
            <a:pPr algn="ctr"/>
            <a:r>
              <a:rPr lang="es-CO" sz="2000" dirty="0">
                <a:latin typeface="Work Sans" pitchFamily="2" charset="0"/>
              </a:rPr>
              <a:t>La terminación</a:t>
            </a:r>
          </a:p>
        </p:txBody>
      </p:sp>
      <p:sp>
        <p:nvSpPr>
          <p:cNvPr id="20" name="CuadroTexto 19">
            <a:extLst>
              <a:ext uri="{FF2B5EF4-FFF2-40B4-BE49-F238E27FC236}">
                <a16:creationId xmlns:a16="http://schemas.microsoft.com/office/drawing/2014/main" id="{2434DD07-D957-48D2-8061-F2B88FAF8DE3}"/>
              </a:ext>
            </a:extLst>
          </p:cNvPr>
          <p:cNvSpPr txBox="1"/>
          <p:nvPr/>
        </p:nvSpPr>
        <p:spPr>
          <a:xfrm>
            <a:off x="14183280" y="6333854"/>
            <a:ext cx="2294479" cy="1938992"/>
          </a:xfrm>
          <a:prstGeom prst="rect">
            <a:avLst/>
          </a:prstGeom>
          <a:noFill/>
          <a:ln w="28575">
            <a:solidFill>
              <a:srgbClr val="E0448B"/>
            </a:solidFill>
          </a:ln>
        </p:spPr>
        <p:txBody>
          <a:bodyPr wrap="square" rtlCol="0">
            <a:spAutoFit/>
          </a:bodyPr>
          <a:lstStyle/>
          <a:p>
            <a:pPr algn="ctr"/>
            <a:r>
              <a:rPr lang="es-CO" sz="2000" b="1" dirty="0">
                <a:latin typeface="Work Sans" pitchFamily="2" charset="0"/>
              </a:rPr>
              <a:t>El divorcio:</a:t>
            </a:r>
          </a:p>
          <a:p>
            <a:pPr algn="ctr"/>
            <a:r>
              <a:rPr lang="es-CO" sz="2000" dirty="0">
                <a:latin typeface="Work Sans" pitchFamily="2" charset="0"/>
              </a:rPr>
              <a:t>Se acabó, termino contigo y con tu contrato del bebé.</a:t>
            </a:r>
          </a:p>
        </p:txBody>
      </p:sp>
      <p:pic>
        <p:nvPicPr>
          <p:cNvPr id="22" name="Gráfico 21" descr="Corazón contorno">
            <a:extLst>
              <a:ext uri="{FF2B5EF4-FFF2-40B4-BE49-F238E27FC236}">
                <a16:creationId xmlns:a16="http://schemas.microsoft.com/office/drawing/2014/main" id="{3D9A7E82-E279-4622-8246-0B7FDC8D3E5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7276" y="4293498"/>
            <a:ext cx="1391927" cy="1391927"/>
          </a:xfrm>
          <a:prstGeom prst="rect">
            <a:avLst/>
          </a:prstGeom>
        </p:spPr>
      </p:pic>
      <p:pic>
        <p:nvPicPr>
          <p:cNvPr id="24" name="Gráfico 23" descr="Corazón contorno">
            <a:extLst>
              <a:ext uri="{FF2B5EF4-FFF2-40B4-BE49-F238E27FC236}">
                <a16:creationId xmlns:a16="http://schemas.microsoft.com/office/drawing/2014/main" id="{3E728FC2-F979-4295-B393-A45739F7F32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71037" y="4292623"/>
            <a:ext cx="1391929" cy="1391929"/>
          </a:xfrm>
          <a:prstGeom prst="rect">
            <a:avLst/>
          </a:prstGeom>
        </p:spPr>
      </p:pic>
      <p:pic>
        <p:nvPicPr>
          <p:cNvPr id="25" name="Gráfico 24" descr="Corazón contorno">
            <a:extLst>
              <a:ext uri="{FF2B5EF4-FFF2-40B4-BE49-F238E27FC236}">
                <a16:creationId xmlns:a16="http://schemas.microsoft.com/office/drawing/2014/main" id="{33341BB9-F1CB-4FE7-B251-84E073DE26C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14630" y="4247759"/>
            <a:ext cx="1434991" cy="1434991"/>
          </a:xfrm>
          <a:prstGeom prst="rect">
            <a:avLst/>
          </a:prstGeom>
        </p:spPr>
      </p:pic>
      <p:pic>
        <p:nvPicPr>
          <p:cNvPr id="26" name="Gráfico 25" descr="Corazón contorno">
            <a:extLst>
              <a:ext uri="{FF2B5EF4-FFF2-40B4-BE49-F238E27FC236}">
                <a16:creationId xmlns:a16="http://schemas.microsoft.com/office/drawing/2014/main" id="{5A83C881-7B4F-4DF9-AF37-E92FB1D23A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46196" y="4270011"/>
            <a:ext cx="1392202" cy="1392202"/>
          </a:xfrm>
          <a:prstGeom prst="rect">
            <a:avLst/>
          </a:prstGeom>
        </p:spPr>
      </p:pic>
      <p:pic>
        <p:nvPicPr>
          <p:cNvPr id="27" name="Gráfico 26" descr="Corazón contorno">
            <a:extLst>
              <a:ext uri="{FF2B5EF4-FFF2-40B4-BE49-F238E27FC236}">
                <a16:creationId xmlns:a16="http://schemas.microsoft.com/office/drawing/2014/main" id="{45759B55-2C96-4944-8FC7-F60CC6557E3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01606" y="4292351"/>
            <a:ext cx="1392202" cy="1392202"/>
          </a:xfrm>
          <a:prstGeom prst="rect">
            <a:avLst/>
          </a:prstGeom>
        </p:spPr>
      </p:pic>
      <p:pic>
        <p:nvPicPr>
          <p:cNvPr id="28" name="Gráfico 27" descr="Corazón contorno">
            <a:extLst>
              <a:ext uri="{FF2B5EF4-FFF2-40B4-BE49-F238E27FC236}">
                <a16:creationId xmlns:a16="http://schemas.microsoft.com/office/drawing/2014/main" id="{75936D1C-A45D-4E54-9FF3-C6639E74F7A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340388" y="4290548"/>
            <a:ext cx="1392202" cy="1392202"/>
          </a:xfrm>
          <a:prstGeom prst="rect">
            <a:avLst/>
          </a:prstGeom>
        </p:spPr>
      </p:pic>
      <p:pic>
        <p:nvPicPr>
          <p:cNvPr id="30" name="Gráfico 29" descr="Corazón roto contorno">
            <a:extLst>
              <a:ext uri="{FF2B5EF4-FFF2-40B4-BE49-F238E27FC236}">
                <a16:creationId xmlns:a16="http://schemas.microsoft.com/office/drawing/2014/main" id="{90331FC7-4775-4E24-8E62-E3E16DBCECB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428559" y="4290549"/>
            <a:ext cx="1371666" cy="1371666"/>
          </a:xfrm>
          <a:prstGeom prst="rect">
            <a:avLst/>
          </a:prstGeom>
        </p:spPr>
      </p:pic>
      <p:pic>
        <p:nvPicPr>
          <p:cNvPr id="32" name="Gráfico 31" descr="Hombre cambiando a bebé con relleno sólido">
            <a:extLst>
              <a:ext uri="{FF2B5EF4-FFF2-40B4-BE49-F238E27FC236}">
                <a16:creationId xmlns:a16="http://schemas.microsoft.com/office/drawing/2014/main" id="{B7314B24-FBF8-4F94-80FF-39508DB26B6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171342" y="4707782"/>
            <a:ext cx="542042" cy="542042"/>
          </a:xfrm>
          <a:prstGeom prst="rect">
            <a:avLst/>
          </a:prstGeom>
        </p:spPr>
      </p:pic>
      <p:pic>
        <p:nvPicPr>
          <p:cNvPr id="34" name="Gráfico 33" descr="Repetir contorno">
            <a:extLst>
              <a:ext uri="{FF2B5EF4-FFF2-40B4-BE49-F238E27FC236}">
                <a16:creationId xmlns:a16="http://schemas.microsoft.com/office/drawing/2014/main" id="{9F6BED13-296A-4D90-909E-28C5DD6DE30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447840" y="4634674"/>
            <a:ext cx="718376" cy="718376"/>
          </a:xfrm>
          <a:prstGeom prst="rect">
            <a:avLst/>
          </a:prstGeom>
        </p:spPr>
      </p:pic>
      <p:pic>
        <p:nvPicPr>
          <p:cNvPr id="36" name="Gráfico 35" descr="Advertencia con relleno sólido">
            <a:extLst>
              <a:ext uri="{FF2B5EF4-FFF2-40B4-BE49-F238E27FC236}">
                <a16:creationId xmlns:a16="http://schemas.microsoft.com/office/drawing/2014/main" id="{6C48CE2F-E85F-4E72-90C4-13B71DE3173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816038" y="4805576"/>
            <a:ext cx="420811" cy="420811"/>
          </a:xfrm>
          <a:prstGeom prst="rect">
            <a:avLst/>
          </a:prstGeom>
        </p:spPr>
      </p:pic>
      <p:pic>
        <p:nvPicPr>
          <p:cNvPr id="38" name="Gráfico 37" descr="Portapapeles comprobado con relleno sólido">
            <a:extLst>
              <a:ext uri="{FF2B5EF4-FFF2-40B4-BE49-F238E27FC236}">
                <a16:creationId xmlns:a16="http://schemas.microsoft.com/office/drawing/2014/main" id="{9686B0A8-8B56-43DD-8379-0A651074975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712947" y="4684419"/>
            <a:ext cx="598216" cy="598216"/>
          </a:xfrm>
          <a:prstGeom prst="rect">
            <a:avLst/>
          </a:prstGeom>
        </p:spPr>
      </p:pic>
      <p:pic>
        <p:nvPicPr>
          <p:cNvPr id="40" name="Gráfico 39" descr="Apretón de manos con relleno sólido">
            <a:extLst>
              <a:ext uri="{FF2B5EF4-FFF2-40B4-BE49-F238E27FC236}">
                <a16:creationId xmlns:a16="http://schemas.microsoft.com/office/drawing/2014/main" id="{37D56187-BAB7-4B72-AD2D-679578D223F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235626" y="4672172"/>
            <a:ext cx="668632" cy="668632"/>
          </a:xfrm>
          <a:prstGeom prst="rect">
            <a:avLst/>
          </a:prstGeom>
        </p:spPr>
      </p:pic>
      <p:pic>
        <p:nvPicPr>
          <p:cNvPr id="42" name="Gráfico 41" descr="Hombre y mujer con relleno sólido">
            <a:extLst>
              <a:ext uri="{FF2B5EF4-FFF2-40B4-BE49-F238E27FC236}">
                <a16:creationId xmlns:a16="http://schemas.microsoft.com/office/drawing/2014/main" id="{99AF4544-2B20-40FD-980F-E7EF50B3D3F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06689" y="4692039"/>
            <a:ext cx="534026" cy="534026"/>
          </a:xfrm>
          <a:prstGeom prst="rect">
            <a:avLst/>
          </a:prstGeom>
        </p:spPr>
      </p:pic>
      <p:sp>
        <p:nvSpPr>
          <p:cNvPr id="52" name="CuadroTexto 51">
            <a:extLst>
              <a:ext uri="{FF2B5EF4-FFF2-40B4-BE49-F238E27FC236}">
                <a16:creationId xmlns:a16="http://schemas.microsoft.com/office/drawing/2014/main" id="{0BB1917C-FF4C-43F0-8360-B5266626CB34}"/>
              </a:ext>
            </a:extLst>
          </p:cNvPr>
          <p:cNvSpPr txBox="1"/>
          <p:nvPr/>
        </p:nvSpPr>
        <p:spPr>
          <a:xfrm>
            <a:off x="14006356" y="9220984"/>
            <a:ext cx="3392644" cy="338554"/>
          </a:xfrm>
          <a:prstGeom prst="rect">
            <a:avLst/>
          </a:prstGeom>
          <a:noFill/>
        </p:spPr>
        <p:txBody>
          <a:bodyPr wrap="square" rtlCol="0">
            <a:spAutoFit/>
          </a:bodyPr>
          <a:lstStyle/>
          <a:p>
            <a:r>
              <a:rPr lang="es-CO" sz="1600" b="1" dirty="0">
                <a:latin typeface="Work Sans" pitchFamily="2" charset="0"/>
              </a:rPr>
              <a:t>Fuente: verylawyerproblems</a:t>
            </a:r>
          </a:p>
        </p:txBody>
      </p:sp>
    </p:spTree>
    <p:extLst>
      <p:ext uri="{BB962C8B-B14F-4D97-AF65-F5344CB8AC3E}">
        <p14:creationId xmlns:p14="http://schemas.microsoft.com/office/powerpoint/2010/main" val="21659783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object 2">
            <a:extLst>
              <a:ext uri="{FF2B5EF4-FFF2-40B4-BE49-F238E27FC236}">
                <a16:creationId xmlns:a16="http://schemas.microsoft.com/office/drawing/2014/main" id="{64DC32F0-421A-4580-BE1C-25949FF8E0CA}"/>
              </a:ext>
            </a:extLst>
          </p:cNvPr>
          <p:cNvSpPr txBox="1">
            <a:spLocks/>
          </p:cNvSpPr>
          <p:nvPr/>
        </p:nvSpPr>
        <p:spPr>
          <a:xfrm rot="16200000">
            <a:off x="-893664" y="1130089"/>
            <a:ext cx="3921916" cy="889987"/>
          </a:xfrm>
          <a:prstGeom prst="rect">
            <a:avLst/>
          </a:prstGeom>
        </p:spPr>
        <p:txBody>
          <a:bodyPr vert="horz" wrap="square" lIns="0" tIns="12700" rIns="0" bIns="0" rtlCol="0">
            <a:spAutoFit/>
          </a:bodyPr>
          <a:lstStyle>
            <a:lvl1pPr>
              <a:defRPr>
                <a:latin typeface="+mj-lt"/>
                <a:ea typeface="+mj-ea"/>
                <a:cs typeface="+mj-cs"/>
              </a:defRPr>
            </a:lvl1pPr>
          </a:lstStyle>
          <a:p>
            <a:pPr marL="12700">
              <a:spcBef>
                <a:spcPts val="100"/>
              </a:spcBef>
            </a:pPr>
            <a:r>
              <a:rPr lang="es-CO" sz="5700" spc="-370" dirty="0">
                <a:solidFill>
                  <a:schemeClr val="accent1"/>
                </a:solidFill>
                <a:latin typeface="Arial Black"/>
              </a:rPr>
              <a:t>Ejemplo</a:t>
            </a:r>
          </a:p>
        </p:txBody>
      </p:sp>
      <p:grpSp>
        <p:nvGrpSpPr>
          <p:cNvPr id="94" name="Grupo 93">
            <a:extLst>
              <a:ext uri="{FF2B5EF4-FFF2-40B4-BE49-F238E27FC236}">
                <a16:creationId xmlns:a16="http://schemas.microsoft.com/office/drawing/2014/main" id="{33B1998F-4062-4AC8-95ED-2E1478EE6FB2}"/>
              </a:ext>
            </a:extLst>
          </p:cNvPr>
          <p:cNvGrpSpPr/>
          <p:nvPr/>
        </p:nvGrpSpPr>
        <p:grpSpPr>
          <a:xfrm>
            <a:off x="2768126" y="336143"/>
            <a:ext cx="14237174" cy="9366657"/>
            <a:chOff x="1233335" y="2292895"/>
            <a:chExt cx="6709349" cy="4696544"/>
          </a:xfrm>
        </p:grpSpPr>
        <p:pic>
          <p:nvPicPr>
            <p:cNvPr id="96" name="Imagen 95">
              <a:extLst>
                <a:ext uri="{FF2B5EF4-FFF2-40B4-BE49-F238E27FC236}">
                  <a16:creationId xmlns:a16="http://schemas.microsoft.com/office/drawing/2014/main" id="{983A9888-086E-4622-96AD-B3846996E3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3335" y="2292895"/>
              <a:ext cx="6709349" cy="4696544"/>
            </a:xfrm>
            <a:prstGeom prst="rect">
              <a:avLst/>
            </a:prstGeom>
          </p:spPr>
        </p:pic>
        <p:sp>
          <p:nvSpPr>
            <p:cNvPr id="98" name="Rectángulo redondeado 6">
              <a:extLst>
                <a:ext uri="{FF2B5EF4-FFF2-40B4-BE49-F238E27FC236}">
                  <a16:creationId xmlns:a16="http://schemas.microsoft.com/office/drawing/2014/main" id="{F67FCB45-AB6D-4D9B-83B3-F03C0D7F6273}"/>
                </a:ext>
              </a:extLst>
            </p:cNvPr>
            <p:cNvSpPr/>
            <p:nvPr/>
          </p:nvSpPr>
          <p:spPr>
            <a:xfrm>
              <a:off x="2694356" y="2292895"/>
              <a:ext cx="5197181" cy="434887"/>
            </a:xfrm>
            <a:prstGeom prst="round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99" name="Rectángulo redondeado 9">
              <a:extLst>
                <a:ext uri="{FF2B5EF4-FFF2-40B4-BE49-F238E27FC236}">
                  <a16:creationId xmlns:a16="http://schemas.microsoft.com/office/drawing/2014/main" id="{C3BAD7D0-FCEB-4611-85CC-2193402FB190}"/>
                </a:ext>
              </a:extLst>
            </p:cNvPr>
            <p:cNvSpPr/>
            <p:nvPr/>
          </p:nvSpPr>
          <p:spPr>
            <a:xfrm>
              <a:off x="4588010" y="4900762"/>
              <a:ext cx="3191360" cy="1031602"/>
            </a:xfrm>
            <a:prstGeom prst="round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100" name="Rectángulo redondeado 11">
              <a:extLst>
                <a:ext uri="{FF2B5EF4-FFF2-40B4-BE49-F238E27FC236}">
                  <a16:creationId xmlns:a16="http://schemas.microsoft.com/office/drawing/2014/main" id="{D2CF0711-E42A-4160-9CCF-84BC02644867}"/>
                </a:ext>
              </a:extLst>
            </p:cNvPr>
            <p:cNvSpPr/>
            <p:nvPr/>
          </p:nvSpPr>
          <p:spPr>
            <a:xfrm>
              <a:off x="4621001" y="6087659"/>
              <a:ext cx="3191360" cy="434887"/>
            </a:xfrm>
            <a:prstGeom prst="round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grpSp>
      <p:sp>
        <p:nvSpPr>
          <p:cNvPr id="101" name="CuadroTexto 100">
            <a:extLst>
              <a:ext uri="{FF2B5EF4-FFF2-40B4-BE49-F238E27FC236}">
                <a16:creationId xmlns:a16="http://schemas.microsoft.com/office/drawing/2014/main" id="{527E7E68-A7CB-4FD4-B27D-CB91A958B4D6}"/>
              </a:ext>
            </a:extLst>
          </p:cNvPr>
          <p:cNvSpPr txBox="1"/>
          <p:nvPr/>
        </p:nvSpPr>
        <p:spPr>
          <a:xfrm rot="16200000">
            <a:off x="-2752571" y="-750723"/>
            <a:ext cx="8701314" cy="369332"/>
          </a:xfrm>
          <a:prstGeom prst="rect">
            <a:avLst/>
          </a:prstGeom>
          <a:noFill/>
        </p:spPr>
        <p:txBody>
          <a:bodyPr wrap="square">
            <a:spAutoFit/>
          </a:bodyPr>
          <a:lstStyle/>
          <a:p>
            <a:r>
              <a:rPr lang="es-ES" sz="1800" dirty="0">
                <a:hlinkClick r:id="rId3">
                  <a:extLst>
                    <a:ext uri="{A12FA001-AC4F-418D-AE19-62706E023703}">
                      <ahyp:hlinkClr xmlns:ahyp="http://schemas.microsoft.com/office/drawing/2018/hyperlinkcolor" val="tx"/>
                    </a:ext>
                  </a:extLst>
                </a:hlinkClick>
              </a:rPr>
              <a:t>Fuente: Ayuntamiento de Madrid</a:t>
            </a:r>
            <a:endParaRPr lang="es-ES" sz="1800" dirty="0"/>
          </a:p>
        </p:txBody>
      </p:sp>
    </p:spTree>
    <p:extLst>
      <p:ext uri="{BB962C8B-B14F-4D97-AF65-F5344CB8AC3E}">
        <p14:creationId xmlns:p14="http://schemas.microsoft.com/office/powerpoint/2010/main" val="24833334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19F22EB-4207-4D3C-880C-D3484D204EBE}"/>
              </a:ext>
            </a:extLst>
          </p:cNvPr>
          <p:cNvPicPr>
            <a:picLocks noChangeAspect="1"/>
          </p:cNvPicPr>
          <p:nvPr/>
        </p:nvPicPr>
        <p:blipFill rotWithShape="1">
          <a:blip r:embed="rId2"/>
          <a:srcRect l="8948" t="40858" r="34562" b="44318"/>
          <a:stretch/>
        </p:blipFill>
        <p:spPr>
          <a:xfrm>
            <a:off x="1360929" y="681843"/>
            <a:ext cx="9744411" cy="1438401"/>
          </a:xfrm>
          <a:prstGeom prst="rect">
            <a:avLst/>
          </a:prstGeom>
        </p:spPr>
      </p:pic>
      <p:pic>
        <p:nvPicPr>
          <p:cNvPr id="7" name="Imagen 6">
            <a:extLst>
              <a:ext uri="{FF2B5EF4-FFF2-40B4-BE49-F238E27FC236}">
                <a16:creationId xmlns:a16="http://schemas.microsoft.com/office/drawing/2014/main" id="{191EDA5D-9EB0-4711-98C1-E3CB32605663}"/>
              </a:ext>
            </a:extLst>
          </p:cNvPr>
          <p:cNvPicPr>
            <a:picLocks noChangeAspect="1"/>
          </p:cNvPicPr>
          <p:nvPr/>
        </p:nvPicPr>
        <p:blipFill rotWithShape="1">
          <a:blip r:embed="rId3"/>
          <a:srcRect l="8245" t="33996" r="35263" b="18597"/>
          <a:stretch/>
        </p:blipFill>
        <p:spPr>
          <a:xfrm>
            <a:off x="1360929" y="4171692"/>
            <a:ext cx="9744411" cy="4599848"/>
          </a:xfrm>
          <a:prstGeom prst="rect">
            <a:avLst/>
          </a:prstGeom>
        </p:spPr>
      </p:pic>
      <p:pic>
        <p:nvPicPr>
          <p:cNvPr id="8" name="Imagen 7">
            <a:extLst>
              <a:ext uri="{FF2B5EF4-FFF2-40B4-BE49-F238E27FC236}">
                <a16:creationId xmlns:a16="http://schemas.microsoft.com/office/drawing/2014/main" id="{37DB3B81-9694-4711-8657-52826FA259B6}"/>
              </a:ext>
            </a:extLst>
          </p:cNvPr>
          <p:cNvPicPr>
            <a:picLocks noChangeAspect="1"/>
          </p:cNvPicPr>
          <p:nvPr/>
        </p:nvPicPr>
        <p:blipFill rotWithShape="1">
          <a:blip r:embed="rId2"/>
          <a:srcRect l="8948" t="72397" r="34562" b="15166"/>
          <a:stretch/>
        </p:blipFill>
        <p:spPr>
          <a:xfrm>
            <a:off x="1360929" y="2803982"/>
            <a:ext cx="9744411" cy="1206705"/>
          </a:xfrm>
          <a:prstGeom prst="rect">
            <a:avLst/>
          </a:prstGeom>
        </p:spPr>
      </p:pic>
      <p:pic>
        <p:nvPicPr>
          <p:cNvPr id="9" name="Imagen 8">
            <a:extLst>
              <a:ext uri="{FF2B5EF4-FFF2-40B4-BE49-F238E27FC236}">
                <a16:creationId xmlns:a16="http://schemas.microsoft.com/office/drawing/2014/main" id="{98FB3F03-0732-4702-B082-053CBC562C08}"/>
              </a:ext>
            </a:extLst>
          </p:cNvPr>
          <p:cNvPicPr>
            <a:picLocks noChangeAspect="1"/>
          </p:cNvPicPr>
          <p:nvPr/>
        </p:nvPicPr>
        <p:blipFill rotWithShape="1">
          <a:blip r:embed="rId2"/>
          <a:srcRect l="8948" t="56792" r="34562" b="30770"/>
          <a:stretch/>
        </p:blipFill>
        <p:spPr>
          <a:xfrm>
            <a:off x="7216655" y="1315928"/>
            <a:ext cx="9744411" cy="1206707"/>
          </a:xfrm>
          <a:prstGeom prst="rect">
            <a:avLst/>
          </a:prstGeom>
        </p:spPr>
      </p:pic>
      <p:pic>
        <p:nvPicPr>
          <p:cNvPr id="10" name="Imagen 9">
            <a:extLst>
              <a:ext uri="{FF2B5EF4-FFF2-40B4-BE49-F238E27FC236}">
                <a16:creationId xmlns:a16="http://schemas.microsoft.com/office/drawing/2014/main" id="{53CABF2E-2D81-45DB-857C-B91432D55C49}"/>
              </a:ext>
            </a:extLst>
          </p:cNvPr>
          <p:cNvPicPr>
            <a:picLocks noChangeAspect="1"/>
          </p:cNvPicPr>
          <p:nvPr/>
        </p:nvPicPr>
        <p:blipFill rotWithShape="1">
          <a:blip r:embed="rId2"/>
          <a:srcRect l="8948" t="67329" r="74035" b="27330"/>
          <a:stretch/>
        </p:blipFill>
        <p:spPr>
          <a:xfrm>
            <a:off x="1360929" y="2124737"/>
            <a:ext cx="2935428" cy="518241"/>
          </a:xfrm>
          <a:prstGeom prst="rect">
            <a:avLst/>
          </a:prstGeom>
        </p:spPr>
      </p:pic>
      <p:sp>
        <p:nvSpPr>
          <p:cNvPr id="13" name="Rectángulo 12">
            <a:extLst>
              <a:ext uri="{FF2B5EF4-FFF2-40B4-BE49-F238E27FC236}">
                <a16:creationId xmlns:a16="http://schemas.microsoft.com/office/drawing/2014/main" id="{264C08E3-38A0-487B-ABFD-BDA0C11E2861}"/>
              </a:ext>
            </a:extLst>
          </p:cNvPr>
          <p:cNvSpPr/>
          <p:nvPr/>
        </p:nvSpPr>
        <p:spPr>
          <a:xfrm>
            <a:off x="13377194" y="0"/>
            <a:ext cx="3947018" cy="97028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3396"/>
          </a:p>
        </p:txBody>
      </p:sp>
      <p:sp>
        <p:nvSpPr>
          <p:cNvPr id="14" name="CuadroTexto 13">
            <a:extLst>
              <a:ext uri="{FF2B5EF4-FFF2-40B4-BE49-F238E27FC236}">
                <a16:creationId xmlns:a16="http://schemas.microsoft.com/office/drawing/2014/main" id="{E14C5543-A249-4AFD-B1F4-2D7A36374AFA}"/>
              </a:ext>
            </a:extLst>
          </p:cNvPr>
          <p:cNvSpPr txBox="1"/>
          <p:nvPr/>
        </p:nvSpPr>
        <p:spPr>
          <a:xfrm>
            <a:off x="13543631" y="7666242"/>
            <a:ext cx="3722246" cy="1369606"/>
          </a:xfrm>
          <a:prstGeom prst="rect">
            <a:avLst/>
          </a:prstGeom>
          <a:noFill/>
        </p:spPr>
        <p:txBody>
          <a:bodyPr wrap="square">
            <a:spAutoFit/>
          </a:bodyPr>
          <a:lstStyle/>
          <a:p>
            <a:r>
              <a:rPr lang="es-CO" sz="2075" dirty="0">
                <a:solidFill>
                  <a:schemeClr val="bg1"/>
                </a:solidFill>
                <a:latin typeface="Work Sans" panose="020B0604020202020204" charset="0"/>
              </a:rPr>
              <a:t>https://www.diariojudicial.com/nota/88594/noticias-por-fuero/adoptados-en-lenguaje-claro.html</a:t>
            </a:r>
          </a:p>
        </p:txBody>
      </p:sp>
    </p:spTree>
    <p:extLst>
      <p:ext uri="{BB962C8B-B14F-4D97-AF65-F5344CB8AC3E}">
        <p14:creationId xmlns:p14="http://schemas.microsoft.com/office/powerpoint/2010/main" val="24123168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object 2">
            <a:extLst>
              <a:ext uri="{FF2B5EF4-FFF2-40B4-BE49-F238E27FC236}">
                <a16:creationId xmlns:a16="http://schemas.microsoft.com/office/drawing/2014/main" id="{64DC32F0-421A-4580-BE1C-25949FF8E0CA}"/>
              </a:ext>
            </a:extLst>
          </p:cNvPr>
          <p:cNvSpPr txBox="1">
            <a:spLocks/>
          </p:cNvSpPr>
          <p:nvPr/>
        </p:nvSpPr>
        <p:spPr>
          <a:xfrm rot="16200000">
            <a:off x="-2860531" y="3676967"/>
            <a:ext cx="7350583" cy="889987"/>
          </a:xfrm>
          <a:prstGeom prst="rect">
            <a:avLst/>
          </a:prstGeom>
        </p:spPr>
        <p:txBody>
          <a:bodyPr vert="horz" wrap="square" lIns="0" tIns="12700" rIns="0" bIns="0" rtlCol="0">
            <a:spAutoFit/>
          </a:bodyPr>
          <a:lstStyle>
            <a:lvl1pPr>
              <a:defRPr>
                <a:latin typeface="+mj-lt"/>
                <a:ea typeface="+mj-ea"/>
                <a:cs typeface="+mj-cs"/>
              </a:defRPr>
            </a:lvl1pPr>
          </a:lstStyle>
          <a:p>
            <a:pPr marL="12700" algn="r">
              <a:spcBef>
                <a:spcPts val="100"/>
              </a:spcBef>
            </a:pPr>
            <a:r>
              <a:rPr lang="es-CO" sz="5700" spc="-370" dirty="0">
                <a:solidFill>
                  <a:schemeClr val="accent1"/>
                </a:solidFill>
                <a:latin typeface="Arial Black"/>
              </a:rPr>
              <a:t>Ejemplo</a:t>
            </a:r>
          </a:p>
        </p:txBody>
      </p:sp>
      <p:pic>
        <p:nvPicPr>
          <p:cNvPr id="98" name="Imagen 97">
            <a:extLst>
              <a:ext uri="{FF2B5EF4-FFF2-40B4-BE49-F238E27FC236}">
                <a16:creationId xmlns:a16="http://schemas.microsoft.com/office/drawing/2014/main" id="{F7F455CF-2206-4273-BAF3-2CE0DE1EE480}"/>
              </a:ext>
            </a:extLst>
          </p:cNvPr>
          <p:cNvPicPr>
            <a:picLocks noChangeAspect="1"/>
          </p:cNvPicPr>
          <p:nvPr/>
        </p:nvPicPr>
        <p:blipFill rotWithShape="1">
          <a:blip r:embed="rId2"/>
          <a:srcRect l="13762" t="13701" r="15871" b="13068"/>
          <a:stretch/>
        </p:blipFill>
        <p:spPr>
          <a:xfrm>
            <a:off x="2737015" y="291794"/>
            <a:ext cx="13466051" cy="9182200"/>
          </a:xfrm>
          <a:prstGeom prst="rect">
            <a:avLst/>
          </a:prstGeom>
        </p:spPr>
      </p:pic>
      <p:sp>
        <p:nvSpPr>
          <p:cNvPr id="100" name="CuadroTexto 99">
            <a:extLst>
              <a:ext uri="{FF2B5EF4-FFF2-40B4-BE49-F238E27FC236}">
                <a16:creationId xmlns:a16="http://schemas.microsoft.com/office/drawing/2014/main" id="{F4BCB956-AD9B-4696-A02F-F2097C1999A0}"/>
              </a:ext>
            </a:extLst>
          </p:cNvPr>
          <p:cNvSpPr txBox="1"/>
          <p:nvPr/>
        </p:nvSpPr>
        <p:spPr>
          <a:xfrm rot="16200000">
            <a:off x="-2728422" y="4474161"/>
            <a:ext cx="8701314" cy="646331"/>
          </a:xfrm>
          <a:prstGeom prst="rect">
            <a:avLst/>
          </a:prstGeom>
          <a:noFill/>
        </p:spPr>
        <p:txBody>
          <a:bodyPr wrap="square">
            <a:spAutoFit/>
          </a:bodyPr>
          <a:lstStyle/>
          <a:p>
            <a:pPr algn="r"/>
            <a:r>
              <a:rPr lang="es-CO" sz="1800" dirty="0">
                <a:latin typeface="Work Sans" panose="020B0604020202020204" charset="0"/>
              </a:rPr>
              <a:t>Ley Fácil</a:t>
            </a:r>
          </a:p>
          <a:p>
            <a:pPr algn="r"/>
            <a:r>
              <a:rPr lang="es-CO" sz="1800" dirty="0">
                <a:latin typeface="Work Sans" panose="020B0604020202020204" charset="0"/>
              </a:rPr>
              <a:t>https://www.bcn.cl/leyfacil</a:t>
            </a:r>
          </a:p>
        </p:txBody>
      </p:sp>
    </p:spTree>
    <p:extLst>
      <p:ext uri="{BB962C8B-B14F-4D97-AF65-F5344CB8AC3E}">
        <p14:creationId xmlns:p14="http://schemas.microsoft.com/office/powerpoint/2010/main" val="25155222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object 2">
            <a:extLst>
              <a:ext uri="{FF2B5EF4-FFF2-40B4-BE49-F238E27FC236}">
                <a16:creationId xmlns:a16="http://schemas.microsoft.com/office/drawing/2014/main" id="{64DC32F0-421A-4580-BE1C-25949FF8E0CA}"/>
              </a:ext>
            </a:extLst>
          </p:cNvPr>
          <p:cNvSpPr txBox="1">
            <a:spLocks/>
          </p:cNvSpPr>
          <p:nvPr/>
        </p:nvSpPr>
        <p:spPr>
          <a:xfrm>
            <a:off x="941521" y="623995"/>
            <a:ext cx="14424196" cy="889987"/>
          </a:xfrm>
          <a:prstGeom prst="rect">
            <a:avLst/>
          </a:prstGeom>
        </p:spPr>
        <p:txBody>
          <a:bodyPr vert="horz" wrap="square" lIns="0" tIns="12700" rIns="0" bIns="0" rtlCol="0">
            <a:spAutoFit/>
          </a:bodyPr>
          <a:lstStyle>
            <a:lvl1pPr>
              <a:defRPr>
                <a:latin typeface="+mj-lt"/>
                <a:ea typeface="+mj-ea"/>
                <a:cs typeface="+mj-cs"/>
              </a:defRPr>
            </a:lvl1pPr>
          </a:lstStyle>
          <a:p>
            <a:pPr marL="12700">
              <a:spcBef>
                <a:spcPts val="100"/>
              </a:spcBef>
            </a:pPr>
            <a:r>
              <a:rPr lang="es-CO" sz="5700" spc="-370" dirty="0">
                <a:solidFill>
                  <a:schemeClr val="accent1"/>
                </a:solidFill>
                <a:latin typeface="Arial Black"/>
              </a:rPr>
              <a:t>Ejemplo</a:t>
            </a:r>
          </a:p>
        </p:txBody>
      </p:sp>
      <p:grpSp>
        <p:nvGrpSpPr>
          <p:cNvPr id="13" name="Grupo 12">
            <a:extLst>
              <a:ext uri="{FF2B5EF4-FFF2-40B4-BE49-F238E27FC236}">
                <a16:creationId xmlns:a16="http://schemas.microsoft.com/office/drawing/2014/main" id="{D06E2AD2-5737-4642-8CF2-82E888489D36}"/>
              </a:ext>
            </a:extLst>
          </p:cNvPr>
          <p:cNvGrpSpPr/>
          <p:nvPr/>
        </p:nvGrpSpPr>
        <p:grpSpPr>
          <a:xfrm>
            <a:off x="700890" y="2482998"/>
            <a:ext cx="4365264" cy="3768312"/>
            <a:chOff x="692751" y="2341048"/>
            <a:chExt cx="4365264" cy="3768312"/>
          </a:xfrm>
        </p:grpSpPr>
        <p:pic>
          <p:nvPicPr>
            <p:cNvPr id="10" name="Imagen 9">
              <a:extLst>
                <a:ext uri="{FF2B5EF4-FFF2-40B4-BE49-F238E27FC236}">
                  <a16:creationId xmlns:a16="http://schemas.microsoft.com/office/drawing/2014/main" id="{83CE6507-1DB9-45B9-97E4-B3C05A417FF7}"/>
                </a:ext>
              </a:extLst>
            </p:cNvPr>
            <p:cNvPicPr>
              <a:picLocks noChangeAspect="1"/>
            </p:cNvPicPr>
            <p:nvPr/>
          </p:nvPicPr>
          <p:blipFill rotWithShape="1">
            <a:blip r:embed="rId2"/>
            <a:srcRect l="7591" t="17801" r="86015" b="31152"/>
            <a:stretch/>
          </p:blipFill>
          <p:spPr>
            <a:xfrm>
              <a:off x="692751" y="2341048"/>
              <a:ext cx="839047" cy="3768312"/>
            </a:xfrm>
            <a:prstGeom prst="rect">
              <a:avLst/>
            </a:prstGeom>
          </p:spPr>
        </p:pic>
        <p:sp>
          <p:nvSpPr>
            <p:cNvPr id="102" name="CuadroTexto 101">
              <a:extLst>
                <a:ext uri="{FF2B5EF4-FFF2-40B4-BE49-F238E27FC236}">
                  <a16:creationId xmlns:a16="http://schemas.microsoft.com/office/drawing/2014/main" id="{E355A9C8-8943-4086-BA10-73638EEC4342}"/>
                </a:ext>
              </a:extLst>
            </p:cNvPr>
            <p:cNvSpPr txBox="1"/>
            <p:nvPr/>
          </p:nvSpPr>
          <p:spPr>
            <a:xfrm>
              <a:off x="1443622" y="2534061"/>
              <a:ext cx="3614393" cy="3046988"/>
            </a:xfrm>
            <a:prstGeom prst="rect">
              <a:avLst/>
            </a:prstGeom>
            <a:noFill/>
          </p:spPr>
          <p:txBody>
            <a:bodyPr wrap="square">
              <a:spAutoFit/>
            </a:bodyPr>
            <a:lstStyle/>
            <a:p>
              <a:r>
                <a:rPr lang="es-CO" sz="2400" b="0" i="0" dirty="0">
                  <a:solidFill>
                    <a:srgbClr val="0F1419"/>
                  </a:solidFill>
                  <a:effectLst/>
                  <a:latin typeface="-apple-system"/>
                </a:rPr>
                <a:t>¿Si tu novio/a publica una foto íntima tuya está cometiendo un delito? Si, está cometiendo un delito que se llama "injuria por vía de hecho" y tiene una pena de 1,3 a 4,5 años de prisión.</a:t>
              </a:r>
              <a:endParaRPr lang="es-CO" sz="2400" dirty="0"/>
            </a:p>
          </p:txBody>
        </p:sp>
      </p:grpSp>
      <p:pic>
        <p:nvPicPr>
          <p:cNvPr id="105" name="Imagen 104">
            <a:extLst>
              <a:ext uri="{FF2B5EF4-FFF2-40B4-BE49-F238E27FC236}">
                <a16:creationId xmlns:a16="http://schemas.microsoft.com/office/drawing/2014/main" id="{F6C6EB81-5373-44F4-B154-84A0B292F510}"/>
              </a:ext>
            </a:extLst>
          </p:cNvPr>
          <p:cNvPicPr>
            <a:picLocks noChangeAspect="1"/>
          </p:cNvPicPr>
          <p:nvPr/>
        </p:nvPicPr>
        <p:blipFill rotWithShape="1">
          <a:blip r:embed="rId3"/>
          <a:srcRect l="17798" t="10765" r="44954" b="7686"/>
          <a:stretch/>
        </p:blipFill>
        <p:spPr>
          <a:xfrm>
            <a:off x="5844064" y="1578361"/>
            <a:ext cx="5073451" cy="6248097"/>
          </a:xfrm>
          <a:prstGeom prst="rect">
            <a:avLst/>
          </a:prstGeom>
        </p:spPr>
      </p:pic>
      <p:pic>
        <p:nvPicPr>
          <p:cNvPr id="106" name="Imagen 105">
            <a:extLst>
              <a:ext uri="{FF2B5EF4-FFF2-40B4-BE49-F238E27FC236}">
                <a16:creationId xmlns:a16="http://schemas.microsoft.com/office/drawing/2014/main" id="{0DB4AFD2-BA0C-4FC7-A507-59DE9C816585}"/>
              </a:ext>
            </a:extLst>
          </p:cNvPr>
          <p:cNvPicPr>
            <a:picLocks noChangeAspect="1"/>
          </p:cNvPicPr>
          <p:nvPr/>
        </p:nvPicPr>
        <p:blipFill rotWithShape="1">
          <a:blip r:embed="rId4"/>
          <a:srcRect l="17890" t="11416" r="45688" b="10133"/>
          <a:stretch/>
        </p:blipFill>
        <p:spPr>
          <a:xfrm>
            <a:off x="11190501" y="1596370"/>
            <a:ext cx="5142085" cy="6230085"/>
          </a:xfrm>
          <a:prstGeom prst="rect">
            <a:avLst/>
          </a:prstGeom>
        </p:spPr>
      </p:pic>
      <p:sp>
        <p:nvSpPr>
          <p:cNvPr id="97" name="CuadroTexto 96">
            <a:extLst>
              <a:ext uri="{FF2B5EF4-FFF2-40B4-BE49-F238E27FC236}">
                <a16:creationId xmlns:a16="http://schemas.microsoft.com/office/drawing/2014/main" id="{8F3C9F12-9C52-4CBB-8A6A-F5749D2C2111}"/>
              </a:ext>
            </a:extLst>
          </p:cNvPr>
          <p:cNvSpPr txBox="1"/>
          <p:nvPr/>
        </p:nvSpPr>
        <p:spPr>
          <a:xfrm>
            <a:off x="9667055" y="7823656"/>
            <a:ext cx="3614393" cy="461665"/>
          </a:xfrm>
          <a:prstGeom prst="rect">
            <a:avLst/>
          </a:prstGeom>
          <a:noFill/>
        </p:spPr>
        <p:txBody>
          <a:bodyPr wrap="square">
            <a:spAutoFit/>
          </a:bodyPr>
          <a:lstStyle/>
          <a:p>
            <a:r>
              <a:rPr lang="es-CO" sz="2400" dirty="0">
                <a:solidFill>
                  <a:srgbClr val="0F1419"/>
                </a:solidFill>
                <a:latin typeface="-apple-system"/>
              </a:rPr>
              <a:t>¡Ojo con la inmediatez!</a:t>
            </a:r>
            <a:endParaRPr lang="es-CO" sz="2400" dirty="0"/>
          </a:p>
        </p:txBody>
      </p:sp>
    </p:spTree>
    <p:extLst>
      <p:ext uri="{BB962C8B-B14F-4D97-AF65-F5344CB8AC3E}">
        <p14:creationId xmlns:p14="http://schemas.microsoft.com/office/powerpoint/2010/main" val="14779254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046BB43-31E0-4643-86F4-56A24E4F93ED}"/>
              </a:ext>
            </a:extLst>
          </p:cNvPr>
          <p:cNvPicPr>
            <a:picLocks noChangeAspect="1"/>
          </p:cNvPicPr>
          <p:nvPr/>
        </p:nvPicPr>
        <p:blipFill rotWithShape="1">
          <a:blip r:embed="rId2"/>
          <a:srcRect l="7920" t="23202" r="21394" b="6367"/>
          <a:stretch/>
        </p:blipFill>
        <p:spPr>
          <a:xfrm>
            <a:off x="74789" y="0"/>
            <a:ext cx="17324211" cy="9702800"/>
          </a:xfrm>
          <a:prstGeom prst="rect">
            <a:avLst/>
          </a:prstGeom>
        </p:spPr>
      </p:pic>
    </p:spTree>
    <p:extLst>
      <p:ext uri="{BB962C8B-B14F-4D97-AF65-F5344CB8AC3E}">
        <p14:creationId xmlns:p14="http://schemas.microsoft.com/office/powerpoint/2010/main" val="40609493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iete letras: Gracias | moniqueilles">
            <a:extLst>
              <a:ext uri="{FF2B5EF4-FFF2-40B4-BE49-F238E27FC236}">
                <a16:creationId xmlns:a16="http://schemas.microsoft.com/office/drawing/2014/main" id="{523E5822-4401-420D-86DB-3AB547617F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302" y="3820640"/>
            <a:ext cx="17175910" cy="5882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0780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7" name="Google Shape;127;p20"/>
          <p:cNvSpPr txBox="1">
            <a:spLocks noGrp="1"/>
          </p:cNvSpPr>
          <p:nvPr>
            <p:ph type="title"/>
          </p:nvPr>
        </p:nvSpPr>
        <p:spPr>
          <a:xfrm>
            <a:off x="3213100" y="4060306"/>
            <a:ext cx="13716000" cy="1582187"/>
          </a:xfrm>
          <a:prstGeom prst="rect">
            <a:avLst/>
          </a:prstGeom>
          <a:noFill/>
          <a:ln>
            <a:noFill/>
          </a:ln>
        </p:spPr>
        <p:txBody>
          <a:bodyPr spcFirstLastPara="1" wrap="square" lIns="129361" tIns="64657" rIns="129361" bIns="64657" anchor="ctr" anchorCtr="0">
            <a:noAutofit/>
          </a:bodyPr>
          <a:lstStyle/>
          <a:p>
            <a:pPr rtl="0">
              <a:lnSpc>
                <a:spcPct val="100000"/>
              </a:lnSpc>
            </a:pPr>
            <a:r>
              <a:rPr lang="es-CO" b="1" dirty="0"/>
              <a:t>¡Rompamos algunos </a:t>
            </a:r>
            <a:r>
              <a:rPr lang="es-CO" sz="16600" kern="1200" dirty="0">
                <a:solidFill>
                  <a:schemeClr val="bg1"/>
                </a:solidFill>
                <a:latin typeface="Rage Italic" panose="03070502040507070304" pitchFamily="66" charset="0"/>
                <a:ea typeface="STCaiyun" panose="02010800040101010101" pitchFamily="2" charset="-122"/>
                <a:cs typeface="+mn-cs"/>
              </a:rPr>
              <a:t>mitos</a:t>
            </a:r>
            <a:r>
              <a:rPr lang="es-CO" b="1" dirty="0"/>
              <a:t>!</a:t>
            </a:r>
            <a:endParaRPr dirty="0"/>
          </a:p>
        </p:txBody>
      </p:sp>
    </p:spTree>
    <p:extLst>
      <p:ext uri="{BB962C8B-B14F-4D97-AF65-F5344CB8AC3E}">
        <p14:creationId xmlns:p14="http://schemas.microsoft.com/office/powerpoint/2010/main" val="37190175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48339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11" name="Rectángulo 10">
            <a:extLst>
              <a:ext uri="{FF2B5EF4-FFF2-40B4-BE49-F238E27FC236}">
                <a16:creationId xmlns:a16="http://schemas.microsoft.com/office/drawing/2014/main" id="{129F41D6-FEC5-3349-9953-DF7AC08A04B5}"/>
              </a:ext>
            </a:extLst>
          </p:cNvPr>
          <p:cNvSpPr/>
          <p:nvPr/>
        </p:nvSpPr>
        <p:spPr>
          <a:xfrm>
            <a:off x="41506" y="0"/>
            <a:ext cx="8774940" cy="97028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3396" dirty="0"/>
          </a:p>
        </p:txBody>
      </p:sp>
      <p:sp>
        <p:nvSpPr>
          <p:cNvPr id="13" name="Google Shape;202;p26">
            <a:extLst>
              <a:ext uri="{FF2B5EF4-FFF2-40B4-BE49-F238E27FC236}">
                <a16:creationId xmlns:a16="http://schemas.microsoft.com/office/drawing/2014/main" id="{CFFEE4D0-2C6A-4564-98D4-4A2CB0DAC6CD}"/>
              </a:ext>
            </a:extLst>
          </p:cNvPr>
          <p:cNvSpPr txBox="1">
            <a:spLocks/>
          </p:cNvSpPr>
          <p:nvPr/>
        </p:nvSpPr>
        <p:spPr>
          <a:xfrm>
            <a:off x="1690012" y="720514"/>
            <a:ext cx="17296488" cy="1207682"/>
          </a:xfrm>
          <a:prstGeom prst="rect">
            <a:avLst/>
          </a:prstGeom>
          <a:noFill/>
          <a:ln>
            <a:noFill/>
          </a:ln>
        </p:spPr>
        <p:txBody>
          <a:bodyPr spcFirstLastPara="1" wrap="square" lIns="129361" tIns="64657" rIns="129361" bIns="64657"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54BC"/>
              </a:buClr>
              <a:buSzPts val="3000"/>
              <a:buFont typeface="Work Sans Light"/>
              <a:buNone/>
              <a:defRPr sz="3000" b="0" i="0" u="none" strike="noStrike" cap="none">
                <a:solidFill>
                  <a:srgbClr val="0054BC"/>
                </a:solidFill>
                <a:latin typeface="Work Sans Light"/>
                <a:ea typeface="Work Sans Light"/>
                <a:cs typeface="Work Sans Light"/>
                <a:sym typeface="Work Sans Light"/>
              </a:defRPr>
            </a:lvl1pPr>
            <a:lvl2pPr marR="0" lvl="1"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2pPr>
            <a:lvl3pPr marR="0" lvl="2"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3pPr>
            <a:lvl4pPr marR="0" lvl="3"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4pPr>
            <a:lvl5pPr marR="0" lvl="4"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5pPr>
            <a:lvl6pPr marR="0" lvl="5"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6pPr>
            <a:lvl7pPr marR="0" lvl="6"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7pPr>
            <a:lvl8pPr marR="0" lvl="7"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8pPr>
            <a:lvl9pPr marR="0" lvl="8"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9pPr>
          </a:lstStyle>
          <a:p>
            <a:pPr>
              <a:buClr>
                <a:srgbClr val="FFFFFF"/>
              </a:buClr>
              <a:buSzPts val="1400"/>
              <a:buFont typeface="Work Sans SemiBold"/>
              <a:buNone/>
            </a:pPr>
            <a:r>
              <a:rPr lang="es-CO" sz="5659" b="1" dirty="0">
                <a:solidFill>
                  <a:schemeClr val="bg1"/>
                </a:solidFill>
                <a:latin typeface="Work Sans" pitchFamily="2" charset="0"/>
              </a:rPr>
              <a:t>         Mito                           </a:t>
            </a:r>
            <a:r>
              <a:rPr lang="es-CO" sz="5659" b="1" dirty="0">
                <a:solidFill>
                  <a:schemeClr val="accent3">
                    <a:lumMod val="50000"/>
                  </a:schemeClr>
                </a:solidFill>
                <a:latin typeface="Work Sans" pitchFamily="2" charset="0"/>
              </a:rPr>
              <a:t>Realidad</a:t>
            </a:r>
            <a:endParaRPr lang="es-CO" sz="5659" b="1" dirty="0">
              <a:solidFill>
                <a:schemeClr val="accent3">
                  <a:lumMod val="50000"/>
                </a:schemeClr>
              </a:solidFill>
              <a:latin typeface="Work Sans" pitchFamily="2" charset="77"/>
            </a:endParaRPr>
          </a:p>
        </p:txBody>
      </p:sp>
      <p:sp>
        <p:nvSpPr>
          <p:cNvPr id="14" name="CuadroTexto 13">
            <a:extLst>
              <a:ext uri="{FF2B5EF4-FFF2-40B4-BE49-F238E27FC236}">
                <a16:creationId xmlns:a16="http://schemas.microsoft.com/office/drawing/2014/main" id="{4AB90910-A395-4F68-BB09-790303DC9EA0}"/>
              </a:ext>
            </a:extLst>
          </p:cNvPr>
          <p:cNvSpPr txBox="1"/>
          <p:nvPr/>
        </p:nvSpPr>
        <p:spPr>
          <a:xfrm>
            <a:off x="1518134" y="3073273"/>
            <a:ext cx="5821680" cy="2414444"/>
          </a:xfrm>
          <a:prstGeom prst="rect">
            <a:avLst/>
          </a:prstGeom>
          <a:noFill/>
        </p:spPr>
        <p:txBody>
          <a:bodyPr wrap="square">
            <a:spAutoFit/>
          </a:bodyPr>
          <a:lstStyle/>
          <a:p>
            <a:pPr marL="539039" indent="-539039">
              <a:buFont typeface="Arial" panose="020B0604020202020204" pitchFamily="34" charset="0"/>
              <a:buChar char="•"/>
            </a:pPr>
            <a:r>
              <a:rPr lang="es-CO" sz="3018" dirty="0">
                <a:solidFill>
                  <a:schemeClr val="bg1"/>
                </a:solidFill>
                <a:latin typeface="Work Sans" panose="020B0604020202020204" charset="0"/>
              </a:rPr>
              <a:t>“El lenguaje claro pretende “bajar el nivel” del lenguaje jurídico o técnico”. </a:t>
            </a:r>
          </a:p>
          <a:p>
            <a:pPr marL="539039" indent="-539039">
              <a:buFont typeface="Arial" panose="020B0604020202020204" pitchFamily="34" charset="0"/>
              <a:buChar char="•"/>
            </a:pPr>
            <a:endParaRPr lang="es-CO" sz="3018" dirty="0">
              <a:solidFill>
                <a:schemeClr val="bg1"/>
              </a:solidFill>
              <a:latin typeface="Work Sans" panose="020B0604020202020204" charset="0"/>
            </a:endParaRPr>
          </a:p>
          <a:p>
            <a:pPr marL="539039" indent="-539039">
              <a:buFont typeface="Arial" panose="020B0604020202020204" pitchFamily="34" charset="0"/>
              <a:buChar char="•"/>
            </a:pPr>
            <a:r>
              <a:rPr lang="es-CO" sz="3018" dirty="0">
                <a:solidFill>
                  <a:schemeClr val="bg1"/>
                </a:solidFill>
                <a:latin typeface="Work Sans" panose="020B0604020202020204" charset="0"/>
              </a:rPr>
              <a:t>“Es un lenguaje simplón”.</a:t>
            </a:r>
          </a:p>
        </p:txBody>
      </p:sp>
      <p:sp>
        <p:nvSpPr>
          <p:cNvPr id="16" name="CuadroTexto 15">
            <a:extLst>
              <a:ext uri="{FF2B5EF4-FFF2-40B4-BE49-F238E27FC236}">
                <a16:creationId xmlns:a16="http://schemas.microsoft.com/office/drawing/2014/main" id="{961290D0-CD44-4AB3-8594-F67EED9A9471}"/>
              </a:ext>
            </a:extLst>
          </p:cNvPr>
          <p:cNvSpPr txBox="1"/>
          <p:nvPr/>
        </p:nvSpPr>
        <p:spPr>
          <a:xfrm>
            <a:off x="9991989" y="2705821"/>
            <a:ext cx="6367423" cy="5665397"/>
          </a:xfrm>
          <a:prstGeom prst="rect">
            <a:avLst/>
          </a:prstGeom>
          <a:noFill/>
        </p:spPr>
        <p:txBody>
          <a:bodyPr wrap="square">
            <a:spAutoFit/>
          </a:bodyPr>
          <a:lstStyle/>
          <a:p>
            <a:pPr marL="539039" indent="-539039">
              <a:buFont typeface="Arial" panose="020B0604020202020204" pitchFamily="34" charset="0"/>
              <a:buChar char="•"/>
            </a:pPr>
            <a:r>
              <a:rPr lang="es-CO" sz="3018" dirty="0">
                <a:latin typeface="Work Sans" panose="020B0604020202020204" charset="0"/>
              </a:rPr>
              <a:t>“El lenguaje claro es un estilo sencillo y directo que debe atender a las circunstancias del caso y debe servir a los/las destinatarios/as.</a:t>
            </a:r>
          </a:p>
          <a:p>
            <a:pPr marL="539039" indent="-539039">
              <a:buFont typeface="Arial" panose="020B0604020202020204" pitchFamily="34" charset="0"/>
              <a:buChar char="•"/>
            </a:pPr>
            <a:endParaRPr lang="es-CO" sz="3018" dirty="0">
              <a:latin typeface="Work Sans" panose="020B0604020202020204" charset="0"/>
            </a:endParaRPr>
          </a:p>
          <a:p>
            <a:pPr marL="539039" indent="-539039">
              <a:buFont typeface="Arial" panose="020B0604020202020204" pitchFamily="34" charset="0"/>
              <a:buChar char="•"/>
            </a:pPr>
            <a:r>
              <a:rPr lang="es-CO" sz="3018" dirty="0">
                <a:latin typeface="Work Sans" panose="020B0604020202020204" charset="0"/>
              </a:rPr>
              <a:t>“No es una charla entre amigos/as” </a:t>
            </a:r>
          </a:p>
          <a:p>
            <a:pPr marL="539039" indent="-539039">
              <a:buFont typeface="Arial" panose="020B0604020202020204" pitchFamily="34" charset="0"/>
              <a:buChar char="•"/>
            </a:pPr>
            <a:endParaRPr lang="es-CO" sz="3018" dirty="0">
              <a:latin typeface="Work Sans" panose="020B0604020202020204" charset="0"/>
            </a:endParaRPr>
          </a:p>
          <a:p>
            <a:pPr marL="539039" indent="-539039">
              <a:buFont typeface="Arial" panose="020B0604020202020204" pitchFamily="34" charset="0"/>
              <a:buChar char="•"/>
            </a:pPr>
            <a:r>
              <a:rPr lang="es-CO" sz="3018" dirty="0">
                <a:latin typeface="Work Sans" panose="020B0604020202020204" charset="0"/>
              </a:rPr>
              <a:t>“Pruebas con usuarios/proyectos: </a:t>
            </a:r>
            <a:r>
              <a:rPr lang="es-CO" sz="3018" b="1" dirty="0">
                <a:latin typeface="Work Sans" panose="020B0604020202020204" charset="0"/>
              </a:rPr>
              <a:t>ninguna queja del público</a:t>
            </a:r>
            <a:r>
              <a:rPr lang="es-CO" sz="3018" dirty="0">
                <a:latin typeface="Work Sans" panose="020B0604020202020204" charset="0"/>
              </a:rPr>
              <a:t>”</a:t>
            </a:r>
          </a:p>
        </p:txBody>
      </p:sp>
      <p:sp>
        <p:nvSpPr>
          <p:cNvPr id="17" name="Rectángulo 16">
            <a:extLst>
              <a:ext uri="{FF2B5EF4-FFF2-40B4-BE49-F238E27FC236}">
                <a16:creationId xmlns:a16="http://schemas.microsoft.com/office/drawing/2014/main" id="{6F88D15B-3BFA-437C-ACF6-526DF15243B1}"/>
              </a:ext>
            </a:extLst>
          </p:cNvPr>
          <p:cNvSpPr/>
          <p:nvPr/>
        </p:nvSpPr>
        <p:spPr>
          <a:xfrm>
            <a:off x="14853743" y="8849274"/>
            <a:ext cx="2234938" cy="411651"/>
          </a:xfrm>
          <a:prstGeom prst="rect">
            <a:avLst/>
          </a:prstGeom>
        </p:spPr>
        <p:txBody>
          <a:bodyPr wrap="square">
            <a:spAutoFit/>
          </a:bodyPr>
          <a:lstStyle/>
          <a:p>
            <a:pPr algn="r"/>
            <a:r>
              <a:rPr lang="es-CO" sz="2075" dirty="0">
                <a:solidFill>
                  <a:srgbClr val="0054BC"/>
                </a:solidFill>
                <a:latin typeface="Work Sans Light"/>
              </a:rPr>
              <a:t>* Natalia Torro</a:t>
            </a:r>
            <a:endParaRPr lang="es-CL" sz="2075" dirty="0">
              <a:solidFill>
                <a:srgbClr val="0054BC"/>
              </a:solidFill>
              <a:latin typeface="Work Sans Light"/>
            </a:endParaRPr>
          </a:p>
        </p:txBody>
      </p:sp>
    </p:spTree>
    <p:extLst>
      <p:ext uri="{BB962C8B-B14F-4D97-AF65-F5344CB8AC3E}">
        <p14:creationId xmlns:p14="http://schemas.microsoft.com/office/powerpoint/2010/main" val="396262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11" name="Rectángulo 10">
            <a:extLst>
              <a:ext uri="{FF2B5EF4-FFF2-40B4-BE49-F238E27FC236}">
                <a16:creationId xmlns:a16="http://schemas.microsoft.com/office/drawing/2014/main" id="{129F41D6-FEC5-3349-9953-DF7AC08A04B5}"/>
              </a:ext>
            </a:extLst>
          </p:cNvPr>
          <p:cNvSpPr/>
          <p:nvPr/>
        </p:nvSpPr>
        <p:spPr>
          <a:xfrm>
            <a:off x="41506" y="0"/>
            <a:ext cx="8774940" cy="97028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3396"/>
          </a:p>
        </p:txBody>
      </p:sp>
      <p:sp>
        <p:nvSpPr>
          <p:cNvPr id="13" name="Google Shape;202;p26">
            <a:extLst>
              <a:ext uri="{FF2B5EF4-FFF2-40B4-BE49-F238E27FC236}">
                <a16:creationId xmlns:a16="http://schemas.microsoft.com/office/drawing/2014/main" id="{CFFEE4D0-2C6A-4564-98D4-4A2CB0DAC6CD}"/>
              </a:ext>
            </a:extLst>
          </p:cNvPr>
          <p:cNvSpPr txBox="1">
            <a:spLocks/>
          </p:cNvSpPr>
          <p:nvPr/>
        </p:nvSpPr>
        <p:spPr>
          <a:xfrm>
            <a:off x="1613812" y="720514"/>
            <a:ext cx="17296488" cy="1207682"/>
          </a:xfrm>
          <a:prstGeom prst="rect">
            <a:avLst/>
          </a:prstGeom>
          <a:noFill/>
          <a:ln>
            <a:noFill/>
          </a:ln>
        </p:spPr>
        <p:txBody>
          <a:bodyPr spcFirstLastPara="1" wrap="square" lIns="129361" tIns="64657" rIns="129361" bIns="64657"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54BC"/>
              </a:buClr>
              <a:buSzPts val="3000"/>
              <a:buFont typeface="Work Sans Light"/>
              <a:buNone/>
              <a:defRPr sz="3000" b="0" i="0" u="none" strike="noStrike" cap="none">
                <a:solidFill>
                  <a:srgbClr val="0054BC"/>
                </a:solidFill>
                <a:latin typeface="Work Sans Light"/>
                <a:ea typeface="Work Sans Light"/>
                <a:cs typeface="Work Sans Light"/>
                <a:sym typeface="Work Sans Light"/>
              </a:defRPr>
            </a:lvl1pPr>
            <a:lvl2pPr marR="0" lvl="1"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2pPr>
            <a:lvl3pPr marR="0" lvl="2"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3pPr>
            <a:lvl4pPr marR="0" lvl="3"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4pPr>
            <a:lvl5pPr marR="0" lvl="4"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5pPr>
            <a:lvl6pPr marR="0" lvl="5"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6pPr>
            <a:lvl7pPr marR="0" lvl="6"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7pPr>
            <a:lvl8pPr marR="0" lvl="7"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8pPr>
            <a:lvl9pPr marR="0" lvl="8"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9pPr>
          </a:lstStyle>
          <a:p>
            <a:pPr>
              <a:buClr>
                <a:srgbClr val="FFFFFF"/>
              </a:buClr>
              <a:buSzPts val="1400"/>
              <a:buFont typeface="Work Sans SemiBold"/>
              <a:buNone/>
            </a:pPr>
            <a:r>
              <a:rPr lang="es-CO" sz="5659" b="1" dirty="0">
                <a:solidFill>
                  <a:schemeClr val="bg1"/>
                </a:solidFill>
                <a:latin typeface="Work Sans" pitchFamily="2" charset="0"/>
              </a:rPr>
              <a:t>         Mito                           </a:t>
            </a:r>
            <a:r>
              <a:rPr lang="es-CO" sz="5659" b="1" dirty="0">
                <a:solidFill>
                  <a:schemeClr val="accent3">
                    <a:lumMod val="50000"/>
                  </a:schemeClr>
                </a:solidFill>
                <a:latin typeface="Work Sans" pitchFamily="2" charset="0"/>
              </a:rPr>
              <a:t>Realidad</a:t>
            </a:r>
            <a:endParaRPr lang="es-CO" sz="5659" b="1" dirty="0">
              <a:solidFill>
                <a:schemeClr val="accent3">
                  <a:lumMod val="50000"/>
                </a:schemeClr>
              </a:solidFill>
              <a:latin typeface="Work Sans" pitchFamily="2" charset="77"/>
            </a:endParaRPr>
          </a:p>
        </p:txBody>
      </p:sp>
      <p:sp>
        <p:nvSpPr>
          <p:cNvPr id="14" name="CuadroTexto 13">
            <a:extLst>
              <a:ext uri="{FF2B5EF4-FFF2-40B4-BE49-F238E27FC236}">
                <a16:creationId xmlns:a16="http://schemas.microsoft.com/office/drawing/2014/main" id="{4AB90910-A395-4F68-BB09-790303DC9EA0}"/>
              </a:ext>
            </a:extLst>
          </p:cNvPr>
          <p:cNvSpPr txBox="1"/>
          <p:nvPr/>
        </p:nvSpPr>
        <p:spPr>
          <a:xfrm>
            <a:off x="1750198" y="3044085"/>
            <a:ext cx="5821680" cy="1485600"/>
          </a:xfrm>
          <a:prstGeom prst="rect">
            <a:avLst/>
          </a:prstGeom>
          <a:noFill/>
        </p:spPr>
        <p:txBody>
          <a:bodyPr wrap="square">
            <a:spAutoFit/>
          </a:bodyPr>
          <a:lstStyle/>
          <a:p>
            <a:pPr marL="539039" indent="-539039">
              <a:buFont typeface="Arial" panose="020B0604020202020204" pitchFamily="34" charset="0"/>
              <a:buChar char="•"/>
            </a:pPr>
            <a:r>
              <a:rPr lang="es-CO" sz="3018" dirty="0">
                <a:solidFill>
                  <a:schemeClr val="bg1"/>
                </a:solidFill>
                <a:latin typeface="Work Sans" panose="020B0604020202020204" charset="0"/>
              </a:rPr>
              <a:t>“El lenguaje claro desconoce el efecto ceremonial del lenguaje jurídico”.</a:t>
            </a:r>
          </a:p>
        </p:txBody>
      </p:sp>
      <p:sp>
        <p:nvSpPr>
          <p:cNvPr id="16" name="CuadroTexto 15">
            <a:extLst>
              <a:ext uri="{FF2B5EF4-FFF2-40B4-BE49-F238E27FC236}">
                <a16:creationId xmlns:a16="http://schemas.microsoft.com/office/drawing/2014/main" id="{961290D0-CD44-4AB3-8594-F67EED9A9471}"/>
              </a:ext>
            </a:extLst>
          </p:cNvPr>
          <p:cNvSpPr txBox="1"/>
          <p:nvPr/>
        </p:nvSpPr>
        <p:spPr>
          <a:xfrm>
            <a:off x="9918700" y="3044085"/>
            <a:ext cx="6367423" cy="4272132"/>
          </a:xfrm>
          <a:prstGeom prst="rect">
            <a:avLst/>
          </a:prstGeom>
          <a:noFill/>
        </p:spPr>
        <p:txBody>
          <a:bodyPr wrap="square">
            <a:spAutoFit/>
          </a:bodyPr>
          <a:lstStyle/>
          <a:p>
            <a:pPr marL="539039" indent="-539039">
              <a:buFont typeface="Arial" panose="020B0604020202020204" pitchFamily="34" charset="0"/>
              <a:buChar char="•"/>
            </a:pPr>
            <a:r>
              <a:rPr lang="es-CO" sz="3018" dirty="0">
                <a:latin typeface="Work Sans" panose="020B0604020202020204" charset="0"/>
              </a:rPr>
              <a:t>“El lenguaje claro no tiene nada en contra de estos efectos, pero siempre que sea en el contexto indicado”.</a:t>
            </a:r>
          </a:p>
          <a:p>
            <a:endParaRPr lang="es-CO" sz="3018" dirty="0">
              <a:latin typeface="Work Sans" panose="020B0604020202020204" charset="0"/>
            </a:endParaRPr>
          </a:p>
          <a:p>
            <a:endParaRPr lang="es-CO" sz="3018" dirty="0">
              <a:latin typeface="Work Sans" panose="020B0604020202020204" charset="0"/>
            </a:endParaRPr>
          </a:p>
          <a:p>
            <a:endParaRPr lang="es-CO" sz="3018" dirty="0">
              <a:latin typeface="Work Sans" panose="020B0604020202020204" charset="0"/>
            </a:endParaRPr>
          </a:p>
          <a:p>
            <a:r>
              <a:rPr lang="es-CO" sz="3018" dirty="0">
                <a:latin typeface="Work Sans" panose="020B0604020202020204" charset="0"/>
              </a:rPr>
              <a:t>Discursos – ceremonias </a:t>
            </a:r>
            <a:r>
              <a:rPr lang="es-CO" sz="3018" dirty="0" err="1">
                <a:latin typeface="Work Sans" panose="020B0604020202020204" charset="0"/>
              </a:rPr>
              <a:t>especiales</a:t>
            </a:r>
            <a:r>
              <a:rPr lang="es-CO" sz="3018" dirty="0" err="1">
                <a:solidFill>
                  <a:schemeClr val="bg2"/>
                </a:solidFill>
                <a:latin typeface="Work Sans" panose="020B0604020202020204" charset="0"/>
              </a:rPr>
              <a:t>trámites</a:t>
            </a:r>
            <a:r>
              <a:rPr lang="es-CO" sz="3018" dirty="0">
                <a:solidFill>
                  <a:schemeClr val="bg2"/>
                </a:solidFill>
                <a:latin typeface="Work Sans" panose="020B0604020202020204" charset="0"/>
              </a:rPr>
              <a:t>”.</a:t>
            </a:r>
          </a:p>
        </p:txBody>
      </p:sp>
      <p:sp>
        <p:nvSpPr>
          <p:cNvPr id="17" name="Rectángulo 16">
            <a:extLst>
              <a:ext uri="{FF2B5EF4-FFF2-40B4-BE49-F238E27FC236}">
                <a16:creationId xmlns:a16="http://schemas.microsoft.com/office/drawing/2014/main" id="{6F88D15B-3BFA-437C-ACF6-526DF15243B1}"/>
              </a:ext>
            </a:extLst>
          </p:cNvPr>
          <p:cNvSpPr/>
          <p:nvPr/>
        </p:nvSpPr>
        <p:spPr>
          <a:xfrm>
            <a:off x="14853743" y="9096027"/>
            <a:ext cx="2234938" cy="411651"/>
          </a:xfrm>
          <a:prstGeom prst="rect">
            <a:avLst/>
          </a:prstGeom>
        </p:spPr>
        <p:txBody>
          <a:bodyPr wrap="square">
            <a:spAutoFit/>
          </a:bodyPr>
          <a:lstStyle/>
          <a:p>
            <a:pPr algn="r"/>
            <a:r>
              <a:rPr lang="es-CO" sz="2075" dirty="0">
                <a:solidFill>
                  <a:srgbClr val="0054BC"/>
                </a:solidFill>
                <a:latin typeface="Work Sans Light"/>
              </a:rPr>
              <a:t>* Natalia Torro</a:t>
            </a:r>
            <a:endParaRPr lang="es-CL" sz="2075" dirty="0">
              <a:solidFill>
                <a:srgbClr val="0054BC"/>
              </a:solidFill>
              <a:latin typeface="Work Sans Light"/>
            </a:endParaRPr>
          </a:p>
        </p:txBody>
      </p:sp>
    </p:spTree>
    <p:extLst>
      <p:ext uri="{BB962C8B-B14F-4D97-AF65-F5344CB8AC3E}">
        <p14:creationId xmlns:p14="http://schemas.microsoft.com/office/powerpoint/2010/main" val="42944909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11" name="Rectángulo 10">
            <a:extLst>
              <a:ext uri="{FF2B5EF4-FFF2-40B4-BE49-F238E27FC236}">
                <a16:creationId xmlns:a16="http://schemas.microsoft.com/office/drawing/2014/main" id="{129F41D6-FEC5-3349-9953-DF7AC08A04B5}"/>
              </a:ext>
            </a:extLst>
          </p:cNvPr>
          <p:cNvSpPr/>
          <p:nvPr/>
        </p:nvSpPr>
        <p:spPr>
          <a:xfrm>
            <a:off x="41506" y="0"/>
            <a:ext cx="8774940" cy="97028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3396"/>
          </a:p>
        </p:txBody>
      </p:sp>
      <p:sp>
        <p:nvSpPr>
          <p:cNvPr id="13" name="Google Shape;202;p26">
            <a:extLst>
              <a:ext uri="{FF2B5EF4-FFF2-40B4-BE49-F238E27FC236}">
                <a16:creationId xmlns:a16="http://schemas.microsoft.com/office/drawing/2014/main" id="{CFFEE4D0-2C6A-4564-98D4-4A2CB0DAC6CD}"/>
              </a:ext>
            </a:extLst>
          </p:cNvPr>
          <p:cNvSpPr txBox="1">
            <a:spLocks/>
          </p:cNvSpPr>
          <p:nvPr/>
        </p:nvSpPr>
        <p:spPr>
          <a:xfrm>
            <a:off x="1690012" y="720514"/>
            <a:ext cx="17296488" cy="1207682"/>
          </a:xfrm>
          <a:prstGeom prst="rect">
            <a:avLst/>
          </a:prstGeom>
          <a:noFill/>
          <a:ln>
            <a:noFill/>
          </a:ln>
        </p:spPr>
        <p:txBody>
          <a:bodyPr spcFirstLastPara="1" wrap="square" lIns="129361" tIns="64657" rIns="129361" bIns="64657"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54BC"/>
              </a:buClr>
              <a:buSzPts val="3000"/>
              <a:buFont typeface="Work Sans Light"/>
              <a:buNone/>
              <a:defRPr sz="3000" b="0" i="0" u="none" strike="noStrike" cap="none">
                <a:solidFill>
                  <a:srgbClr val="0054BC"/>
                </a:solidFill>
                <a:latin typeface="Work Sans Light"/>
                <a:ea typeface="Work Sans Light"/>
                <a:cs typeface="Work Sans Light"/>
                <a:sym typeface="Work Sans Light"/>
              </a:defRPr>
            </a:lvl1pPr>
            <a:lvl2pPr marR="0" lvl="1"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2pPr>
            <a:lvl3pPr marR="0" lvl="2"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3pPr>
            <a:lvl4pPr marR="0" lvl="3"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4pPr>
            <a:lvl5pPr marR="0" lvl="4"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5pPr>
            <a:lvl6pPr marR="0" lvl="5"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6pPr>
            <a:lvl7pPr marR="0" lvl="6"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7pPr>
            <a:lvl8pPr marR="0" lvl="7"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8pPr>
            <a:lvl9pPr marR="0" lvl="8"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9pPr>
          </a:lstStyle>
          <a:p>
            <a:pPr>
              <a:buClr>
                <a:srgbClr val="FFFFFF"/>
              </a:buClr>
              <a:buSzPts val="1400"/>
              <a:buFont typeface="Work Sans SemiBold"/>
              <a:buNone/>
            </a:pPr>
            <a:r>
              <a:rPr lang="es-CO" sz="5659" b="1" dirty="0">
                <a:solidFill>
                  <a:schemeClr val="bg1"/>
                </a:solidFill>
                <a:latin typeface="Work Sans" pitchFamily="2" charset="0"/>
              </a:rPr>
              <a:t>         Mito                           </a:t>
            </a:r>
            <a:r>
              <a:rPr lang="es-CO" sz="5659" b="1" dirty="0">
                <a:solidFill>
                  <a:schemeClr val="accent3">
                    <a:lumMod val="50000"/>
                  </a:schemeClr>
                </a:solidFill>
                <a:latin typeface="Work Sans" pitchFamily="2" charset="0"/>
              </a:rPr>
              <a:t>Realidad</a:t>
            </a:r>
            <a:endParaRPr lang="es-CO" sz="5659" b="1" dirty="0">
              <a:solidFill>
                <a:schemeClr val="accent3">
                  <a:lumMod val="50000"/>
                </a:schemeClr>
              </a:solidFill>
              <a:latin typeface="Work Sans" pitchFamily="2" charset="77"/>
            </a:endParaRPr>
          </a:p>
        </p:txBody>
      </p:sp>
      <p:sp>
        <p:nvSpPr>
          <p:cNvPr id="14" name="CuadroTexto 13">
            <a:extLst>
              <a:ext uri="{FF2B5EF4-FFF2-40B4-BE49-F238E27FC236}">
                <a16:creationId xmlns:a16="http://schemas.microsoft.com/office/drawing/2014/main" id="{4AB90910-A395-4F68-BB09-790303DC9EA0}"/>
              </a:ext>
            </a:extLst>
          </p:cNvPr>
          <p:cNvSpPr txBox="1"/>
          <p:nvPr/>
        </p:nvSpPr>
        <p:spPr>
          <a:xfrm>
            <a:off x="1750198" y="3044085"/>
            <a:ext cx="5821680" cy="2878865"/>
          </a:xfrm>
          <a:prstGeom prst="rect">
            <a:avLst/>
          </a:prstGeom>
          <a:noFill/>
        </p:spPr>
        <p:txBody>
          <a:bodyPr wrap="square">
            <a:spAutoFit/>
          </a:bodyPr>
          <a:lstStyle/>
          <a:p>
            <a:pPr marL="539039" indent="-539039">
              <a:buFont typeface="Arial" panose="020B0604020202020204" pitchFamily="34" charset="0"/>
              <a:buChar char="•"/>
            </a:pPr>
            <a:r>
              <a:rPr lang="es-CO" sz="3018" dirty="0">
                <a:solidFill>
                  <a:schemeClr val="bg1"/>
                </a:solidFill>
                <a:latin typeface="Work Sans" panose="020B0604020202020204" charset="0"/>
              </a:rPr>
              <a:t>“Es imposible escribir en lenguaje claro porque el lenguaje jurídico tiene mucha terminología técnica”.</a:t>
            </a:r>
          </a:p>
          <a:p>
            <a:pPr marL="539039" indent="-539039">
              <a:buFont typeface="Arial" panose="020B0604020202020204" pitchFamily="34" charset="0"/>
              <a:buChar char="•"/>
            </a:pPr>
            <a:endParaRPr lang="es-CO" sz="3018" dirty="0">
              <a:solidFill>
                <a:schemeClr val="bg1"/>
              </a:solidFill>
              <a:latin typeface="Work Sans" panose="020B0604020202020204" charset="0"/>
            </a:endParaRPr>
          </a:p>
          <a:p>
            <a:pPr marL="539039" indent="-539039">
              <a:buFont typeface="Arial" panose="020B0604020202020204" pitchFamily="34" charset="0"/>
              <a:buChar char="•"/>
            </a:pPr>
            <a:r>
              <a:rPr lang="es-CO" sz="3018" dirty="0">
                <a:solidFill>
                  <a:schemeClr val="bg1"/>
                </a:solidFill>
                <a:latin typeface="Work Sans" panose="020B0604020202020204" charset="0"/>
              </a:rPr>
              <a:t>Lenguaje claro es impreciso</a:t>
            </a:r>
          </a:p>
        </p:txBody>
      </p:sp>
      <p:sp>
        <p:nvSpPr>
          <p:cNvPr id="16" name="CuadroTexto 15">
            <a:extLst>
              <a:ext uri="{FF2B5EF4-FFF2-40B4-BE49-F238E27FC236}">
                <a16:creationId xmlns:a16="http://schemas.microsoft.com/office/drawing/2014/main" id="{961290D0-CD44-4AB3-8594-F67EED9A9471}"/>
              </a:ext>
            </a:extLst>
          </p:cNvPr>
          <p:cNvSpPr txBox="1"/>
          <p:nvPr/>
        </p:nvSpPr>
        <p:spPr>
          <a:xfrm>
            <a:off x="10147300" y="2676263"/>
            <a:ext cx="6367423" cy="3343288"/>
          </a:xfrm>
          <a:prstGeom prst="rect">
            <a:avLst/>
          </a:prstGeom>
          <a:noFill/>
        </p:spPr>
        <p:txBody>
          <a:bodyPr wrap="square">
            <a:spAutoFit/>
          </a:bodyPr>
          <a:lstStyle/>
          <a:p>
            <a:pPr marL="539039" indent="-539039">
              <a:buFont typeface="Arial" panose="020B0604020202020204" pitchFamily="34" charset="0"/>
              <a:buChar char="•"/>
            </a:pPr>
            <a:r>
              <a:rPr lang="es-CO" sz="3018" dirty="0">
                <a:latin typeface="Work Sans" panose="020B0604020202020204" charset="0"/>
              </a:rPr>
              <a:t>“Se calcula que en un texto jurídico nunca hay más de 50 términos técnicos”.</a:t>
            </a:r>
          </a:p>
          <a:p>
            <a:endParaRPr lang="es-CO" sz="3018" dirty="0">
              <a:latin typeface="Work Sans" panose="020B0604020202020204" charset="0"/>
            </a:endParaRPr>
          </a:p>
          <a:p>
            <a:endParaRPr lang="es-CO" sz="3018" dirty="0">
              <a:latin typeface="Work Sans" panose="020B0604020202020204" charset="0"/>
            </a:endParaRPr>
          </a:p>
          <a:p>
            <a:endParaRPr lang="es-CO" sz="3018" dirty="0">
              <a:latin typeface="Work Sans" panose="020B0604020202020204" charset="0"/>
            </a:endParaRPr>
          </a:p>
          <a:p>
            <a:r>
              <a:rPr lang="es-CO" sz="3018" dirty="0">
                <a:latin typeface="Work Sans" panose="020B0604020202020204" charset="0"/>
              </a:rPr>
              <a:t>Glosarios, explicaciones, ejemplos.</a:t>
            </a:r>
          </a:p>
        </p:txBody>
      </p:sp>
      <p:sp>
        <p:nvSpPr>
          <p:cNvPr id="17" name="Rectángulo 16">
            <a:extLst>
              <a:ext uri="{FF2B5EF4-FFF2-40B4-BE49-F238E27FC236}">
                <a16:creationId xmlns:a16="http://schemas.microsoft.com/office/drawing/2014/main" id="{6F88D15B-3BFA-437C-ACF6-526DF15243B1}"/>
              </a:ext>
            </a:extLst>
          </p:cNvPr>
          <p:cNvSpPr/>
          <p:nvPr/>
        </p:nvSpPr>
        <p:spPr>
          <a:xfrm>
            <a:off x="14853743" y="9096027"/>
            <a:ext cx="2234938" cy="411651"/>
          </a:xfrm>
          <a:prstGeom prst="rect">
            <a:avLst/>
          </a:prstGeom>
        </p:spPr>
        <p:txBody>
          <a:bodyPr wrap="square">
            <a:spAutoFit/>
          </a:bodyPr>
          <a:lstStyle/>
          <a:p>
            <a:pPr algn="r"/>
            <a:r>
              <a:rPr lang="es-CO" sz="2075" dirty="0">
                <a:solidFill>
                  <a:srgbClr val="0054BC"/>
                </a:solidFill>
                <a:latin typeface="Work Sans Light"/>
              </a:rPr>
              <a:t>* Natalia Torro</a:t>
            </a:r>
            <a:endParaRPr lang="es-CL" sz="2075" dirty="0">
              <a:solidFill>
                <a:srgbClr val="0054BC"/>
              </a:solidFill>
              <a:latin typeface="Work Sans Light"/>
            </a:endParaRPr>
          </a:p>
        </p:txBody>
      </p:sp>
    </p:spTree>
    <p:extLst>
      <p:ext uri="{BB962C8B-B14F-4D97-AF65-F5344CB8AC3E}">
        <p14:creationId xmlns:p14="http://schemas.microsoft.com/office/powerpoint/2010/main" val="27062680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11" name="Rectángulo 10">
            <a:extLst>
              <a:ext uri="{FF2B5EF4-FFF2-40B4-BE49-F238E27FC236}">
                <a16:creationId xmlns:a16="http://schemas.microsoft.com/office/drawing/2014/main" id="{129F41D6-FEC5-3349-9953-DF7AC08A04B5}"/>
              </a:ext>
            </a:extLst>
          </p:cNvPr>
          <p:cNvSpPr/>
          <p:nvPr/>
        </p:nvSpPr>
        <p:spPr>
          <a:xfrm>
            <a:off x="41506" y="0"/>
            <a:ext cx="8774940" cy="97028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3396"/>
          </a:p>
        </p:txBody>
      </p:sp>
      <p:sp>
        <p:nvSpPr>
          <p:cNvPr id="13" name="Google Shape;202;p26">
            <a:extLst>
              <a:ext uri="{FF2B5EF4-FFF2-40B4-BE49-F238E27FC236}">
                <a16:creationId xmlns:a16="http://schemas.microsoft.com/office/drawing/2014/main" id="{CFFEE4D0-2C6A-4564-98D4-4A2CB0DAC6CD}"/>
              </a:ext>
            </a:extLst>
          </p:cNvPr>
          <p:cNvSpPr txBox="1">
            <a:spLocks/>
          </p:cNvSpPr>
          <p:nvPr/>
        </p:nvSpPr>
        <p:spPr>
          <a:xfrm>
            <a:off x="1690012" y="720514"/>
            <a:ext cx="17296488" cy="1207682"/>
          </a:xfrm>
          <a:prstGeom prst="rect">
            <a:avLst/>
          </a:prstGeom>
          <a:noFill/>
          <a:ln>
            <a:noFill/>
          </a:ln>
        </p:spPr>
        <p:txBody>
          <a:bodyPr spcFirstLastPara="1" wrap="square" lIns="129361" tIns="64657" rIns="129361" bIns="64657"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54BC"/>
              </a:buClr>
              <a:buSzPts val="3000"/>
              <a:buFont typeface="Work Sans Light"/>
              <a:buNone/>
              <a:defRPr sz="3000" b="0" i="0" u="none" strike="noStrike" cap="none">
                <a:solidFill>
                  <a:srgbClr val="0054BC"/>
                </a:solidFill>
                <a:latin typeface="Work Sans Light"/>
                <a:ea typeface="Work Sans Light"/>
                <a:cs typeface="Work Sans Light"/>
                <a:sym typeface="Work Sans Light"/>
              </a:defRPr>
            </a:lvl1pPr>
            <a:lvl2pPr marR="0" lvl="1"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2pPr>
            <a:lvl3pPr marR="0" lvl="2"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3pPr>
            <a:lvl4pPr marR="0" lvl="3"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4pPr>
            <a:lvl5pPr marR="0" lvl="4"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5pPr>
            <a:lvl6pPr marR="0" lvl="5"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6pPr>
            <a:lvl7pPr marR="0" lvl="6"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7pPr>
            <a:lvl8pPr marR="0" lvl="7"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8pPr>
            <a:lvl9pPr marR="0" lvl="8"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9pPr>
          </a:lstStyle>
          <a:p>
            <a:pPr>
              <a:buClr>
                <a:srgbClr val="FFFFFF"/>
              </a:buClr>
              <a:buSzPts val="1400"/>
              <a:buFont typeface="Work Sans SemiBold"/>
              <a:buNone/>
            </a:pPr>
            <a:r>
              <a:rPr lang="es-CO" sz="5659" b="1" dirty="0">
                <a:solidFill>
                  <a:schemeClr val="bg1"/>
                </a:solidFill>
                <a:latin typeface="Work Sans" pitchFamily="2" charset="0"/>
              </a:rPr>
              <a:t>         Mito                           </a:t>
            </a:r>
            <a:r>
              <a:rPr lang="es-CO" sz="5659" b="1" dirty="0">
                <a:solidFill>
                  <a:schemeClr val="accent3">
                    <a:lumMod val="50000"/>
                  </a:schemeClr>
                </a:solidFill>
                <a:latin typeface="Work Sans" pitchFamily="2" charset="0"/>
              </a:rPr>
              <a:t>Realidad</a:t>
            </a:r>
            <a:endParaRPr lang="es-CO" sz="5659" b="1" dirty="0">
              <a:solidFill>
                <a:schemeClr val="accent3">
                  <a:lumMod val="50000"/>
                </a:schemeClr>
              </a:solidFill>
              <a:latin typeface="Work Sans" pitchFamily="2" charset="77"/>
            </a:endParaRPr>
          </a:p>
        </p:txBody>
      </p:sp>
      <p:sp>
        <p:nvSpPr>
          <p:cNvPr id="14" name="CuadroTexto 13">
            <a:extLst>
              <a:ext uri="{FF2B5EF4-FFF2-40B4-BE49-F238E27FC236}">
                <a16:creationId xmlns:a16="http://schemas.microsoft.com/office/drawing/2014/main" id="{4AB90910-A395-4F68-BB09-790303DC9EA0}"/>
              </a:ext>
            </a:extLst>
          </p:cNvPr>
          <p:cNvSpPr txBox="1"/>
          <p:nvPr/>
        </p:nvSpPr>
        <p:spPr>
          <a:xfrm>
            <a:off x="1702712" y="3411967"/>
            <a:ext cx="5821680" cy="2878865"/>
          </a:xfrm>
          <a:prstGeom prst="rect">
            <a:avLst/>
          </a:prstGeom>
          <a:noFill/>
        </p:spPr>
        <p:txBody>
          <a:bodyPr wrap="square">
            <a:spAutoFit/>
          </a:bodyPr>
          <a:lstStyle/>
          <a:p>
            <a:pPr marL="539039" indent="-539039">
              <a:buFont typeface="Arial" panose="020B0604020202020204" pitchFamily="34" charset="0"/>
              <a:buChar char="•"/>
            </a:pPr>
            <a:r>
              <a:rPr lang="es-CO" sz="3018" dirty="0">
                <a:solidFill>
                  <a:schemeClr val="bg1"/>
                </a:solidFill>
                <a:latin typeface="Work Sans" panose="020B0604020202020204" charset="0"/>
              </a:rPr>
              <a:t>Lenguaje claro es lenguaje coloquial o confianzudo</a:t>
            </a:r>
          </a:p>
          <a:p>
            <a:pPr marL="539039" indent="-539039">
              <a:buFont typeface="Arial" panose="020B0604020202020204" pitchFamily="34" charset="0"/>
              <a:buChar char="•"/>
            </a:pPr>
            <a:endParaRPr lang="es-CO" sz="3018" dirty="0">
              <a:solidFill>
                <a:schemeClr val="bg1"/>
              </a:solidFill>
              <a:latin typeface="Work Sans" panose="020B0604020202020204" charset="0"/>
            </a:endParaRPr>
          </a:p>
          <a:p>
            <a:pPr marL="539039" indent="-539039">
              <a:buFont typeface="Arial" panose="020B0604020202020204" pitchFamily="34" charset="0"/>
              <a:buChar char="•"/>
            </a:pPr>
            <a:r>
              <a:rPr lang="es-CO" sz="3018" dirty="0">
                <a:solidFill>
                  <a:schemeClr val="bg1"/>
                </a:solidFill>
                <a:latin typeface="Work Sans" panose="020B0604020202020204" charset="0"/>
              </a:rPr>
              <a:t>Lenguaje claro infantiliza a la ciudadanía </a:t>
            </a:r>
          </a:p>
          <a:p>
            <a:pPr marL="539039" indent="-539039">
              <a:buFont typeface="Arial" panose="020B0604020202020204" pitchFamily="34" charset="0"/>
              <a:buChar char="•"/>
            </a:pPr>
            <a:endParaRPr lang="es-CO" sz="3018" dirty="0">
              <a:solidFill>
                <a:schemeClr val="bg1"/>
              </a:solidFill>
              <a:latin typeface="Work Sans" panose="020B0604020202020204" charset="0"/>
            </a:endParaRPr>
          </a:p>
        </p:txBody>
      </p:sp>
      <p:sp>
        <p:nvSpPr>
          <p:cNvPr id="16" name="CuadroTexto 15">
            <a:extLst>
              <a:ext uri="{FF2B5EF4-FFF2-40B4-BE49-F238E27FC236}">
                <a16:creationId xmlns:a16="http://schemas.microsoft.com/office/drawing/2014/main" id="{961290D0-CD44-4AB3-8594-F67EED9A9471}"/>
              </a:ext>
            </a:extLst>
          </p:cNvPr>
          <p:cNvSpPr txBox="1"/>
          <p:nvPr/>
        </p:nvSpPr>
        <p:spPr>
          <a:xfrm>
            <a:off x="9994900" y="3327400"/>
            <a:ext cx="6367423" cy="4272132"/>
          </a:xfrm>
          <a:prstGeom prst="rect">
            <a:avLst/>
          </a:prstGeom>
          <a:noFill/>
        </p:spPr>
        <p:txBody>
          <a:bodyPr wrap="square">
            <a:spAutoFit/>
          </a:bodyPr>
          <a:lstStyle/>
          <a:p>
            <a:pPr marL="539039" indent="-539039">
              <a:buFont typeface="Arial" panose="020B0604020202020204" pitchFamily="34" charset="0"/>
              <a:buChar char="•"/>
            </a:pPr>
            <a:r>
              <a:rPr lang="es-CO" sz="3018" dirty="0">
                <a:latin typeface="Work Sans" panose="020B0604020202020204" charset="0"/>
              </a:rPr>
              <a:t>Lenguaje claro no subestima a las personas, sólo parte de su contextos y necesidades.</a:t>
            </a:r>
          </a:p>
          <a:p>
            <a:pPr marL="539039" indent="-539039">
              <a:buFont typeface="Arial" panose="020B0604020202020204" pitchFamily="34" charset="0"/>
              <a:buChar char="•"/>
            </a:pPr>
            <a:endParaRPr lang="es-CO" sz="3018" dirty="0">
              <a:latin typeface="Work Sans" panose="020B0604020202020204" charset="0"/>
            </a:endParaRPr>
          </a:p>
          <a:p>
            <a:pPr marL="539039" indent="-539039">
              <a:buFont typeface="Arial" panose="020B0604020202020204" pitchFamily="34" charset="0"/>
              <a:buChar char="•"/>
            </a:pPr>
            <a:r>
              <a:rPr lang="es-CO" sz="3018" dirty="0">
                <a:latin typeface="Work Sans" panose="020B0604020202020204" charset="0"/>
              </a:rPr>
              <a:t>Con lenguaje claro no se pierde la rigurosidad.</a:t>
            </a:r>
          </a:p>
          <a:p>
            <a:endParaRPr lang="es-CO" sz="3018" dirty="0">
              <a:latin typeface="Work Sans" panose="020B0604020202020204" charset="0"/>
            </a:endParaRPr>
          </a:p>
          <a:p>
            <a:endParaRPr lang="es-CO" sz="3018" dirty="0">
              <a:latin typeface="Work Sans" panose="020B0604020202020204" charset="0"/>
            </a:endParaRPr>
          </a:p>
          <a:p>
            <a:endParaRPr lang="es-CO" sz="3018" dirty="0">
              <a:solidFill>
                <a:schemeClr val="bg2"/>
              </a:solidFill>
              <a:latin typeface="Work Sans" panose="020B0604020202020204" charset="0"/>
            </a:endParaRPr>
          </a:p>
        </p:txBody>
      </p:sp>
    </p:spTree>
    <p:extLst>
      <p:ext uri="{BB962C8B-B14F-4D97-AF65-F5344CB8AC3E}">
        <p14:creationId xmlns:p14="http://schemas.microsoft.com/office/powerpoint/2010/main" val="27331160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ae9388c0-b1e2-40ea-b6a8-c51c7913cbd2">H7EN5MXTHQNV-662-3446</_dlc_DocId>
    <_dlc_DocIdUrl xmlns="ae9388c0-b1e2-40ea-b6a8-c51c7913cbd2">
      <Url>https://mng.mincultura.gov.co/prensa/noticias/_layouts/15/DocIdRedir.aspx?ID=H7EN5MXTHQNV-662-3446</Url>
      <Description>H7EN5MXTHQNV-662-3446</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FDA341872286834AB0D54B93028EBD96" ma:contentTypeVersion="2" ma:contentTypeDescription="Crear nuevo documento." ma:contentTypeScope="" ma:versionID="dcdde9d637bf4a1adf4d5e56f2f474f4">
  <xsd:schema xmlns:xsd="http://www.w3.org/2001/XMLSchema" xmlns:xs="http://www.w3.org/2001/XMLSchema" xmlns:p="http://schemas.microsoft.com/office/2006/metadata/properties" xmlns:ns1="http://schemas.microsoft.com/sharepoint/v3" xmlns:ns2="ae9388c0-b1e2-40ea-b6a8-c51c7913cbd2" targetNamespace="http://schemas.microsoft.com/office/2006/metadata/properties" ma:root="true" ma:fieldsID="d0f0e5129732e54c1667a323f30384e6" ns1:_="" ns2:_="">
    <xsd:import namespace="http://schemas.microsoft.com/sharepoint/v3"/>
    <xsd:import namespace="ae9388c0-b1e2-40ea-b6a8-c51c7913cbd2"/>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Fecha de inicio programada" ma:internalName="PublishingStartDate">
      <xsd:simpleType>
        <xsd:restriction base="dms:Unknown"/>
      </xsd:simpleType>
    </xsd:element>
    <xsd:element name="PublishingExpirationDate" ma:index="9" nillable="true" ma:displayName="Fecha de finalización programada"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e9388c0-b1e2-40ea-b6a8-c51c7913cbd2" elementFormDefault="qualified">
    <xsd:import namespace="http://schemas.microsoft.com/office/2006/documentManagement/types"/>
    <xsd:import namespace="http://schemas.microsoft.com/office/infopath/2007/PartnerControls"/>
    <xsd:element name="_dlc_DocId" ma:index="10" nillable="true" ma:displayName="Valor de Id. de documento" ma:description="El valor del identificador de documento asignado a este elemento." ma:internalName="_dlc_DocId" ma:readOnly="true">
      <xsd:simpleType>
        <xsd:restriction base="dms:Text"/>
      </xsd:simpleType>
    </xsd:element>
    <xsd:element name="_dlc_DocIdUrl" ma:index="11" nillable="true" ma:displayName="Id. de documento" ma:description="Vínculo permanente a este documento."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file>

<file path=customXml/itemProps1.xml><?xml version="1.0" encoding="utf-8"?>
<ds:datastoreItem xmlns:ds="http://schemas.openxmlformats.org/officeDocument/2006/customXml" ds:itemID="{85F63073-53A3-4CE0-A6B9-740D80AE3596}"/>
</file>

<file path=customXml/itemProps2.xml><?xml version="1.0" encoding="utf-8"?>
<ds:datastoreItem xmlns:ds="http://schemas.openxmlformats.org/officeDocument/2006/customXml" ds:itemID="{4677117D-F17D-4265-AFA7-88229029A080}"/>
</file>

<file path=customXml/itemProps3.xml><?xml version="1.0" encoding="utf-8"?>
<ds:datastoreItem xmlns:ds="http://schemas.openxmlformats.org/officeDocument/2006/customXml" ds:itemID="{38990F2A-32A3-4B4B-A10E-1A5303A2C9F2}"/>
</file>

<file path=customXml/itemProps4.xml><?xml version="1.0" encoding="utf-8"?>
<ds:datastoreItem xmlns:ds="http://schemas.openxmlformats.org/officeDocument/2006/customXml" ds:itemID="{7C0F1881-C11F-4D73-A48A-22FE29156B07}"/>
</file>

<file path=docProps/app.xml><?xml version="1.0" encoding="utf-8"?>
<Properties xmlns="http://schemas.openxmlformats.org/officeDocument/2006/extended-properties" xmlns:vt="http://schemas.openxmlformats.org/officeDocument/2006/docPropsVTypes">
  <Template/>
  <TotalTime>3541</TotalTime>
  <Words>2317</Words>
  <Application>Microsoft Office PowerPoint</Application>
  <PresentationFormat>Personalizado</PresentationFormat>
  <Paragraphs>278</Paragraphs>
  <Slides>50</Slides>
  <Notes>32</Notes>
  <HiddenSlides>0</HiddenSlides>
  <MMClips>1</MMClips>
  <ScaleCrop>false</ScaleCrop>
  <HeadingPairs>
    <vt:vector size="6" baseType="variant">
      <vt:variant>
        <vt:lpstr>Fuentes usadas</vt:lpstr>
      </vt:variant>
      <vt:variant>
        <vt:i4>15</vt:i4>
      </vt:variant>
      <vt:variant>
        <vt:lpstr>Tema</vt:lpstr>
      </vt:variant>
      <vt:variant>
        <vt:i4>1</vt:i4>
      </vt:variant>
      <vt:variant>
        <vt:lpstr>Títulos de diapositiva</vt:lpstr>
      </vt:variant>
      <vt:variant>
        <vt:i4>50</vt:i4>
      </vt:variant>
    </vt:vector>
  </HeadingPairs>
  <TitlesOfParts>
    <vt:vector size="66" baseType="lpstr">
      <vt:lpstr>Abadi Extra Light</vt:lpstr>
      <vt:lpstr>-apple-system</vt:lpstr>
      <vt:lpstr>Arial</vt:lpstr>
      <vt:lpstr>Arial Black</vt:lpstr>
      <vt:lpstr>Calibri</vt:lpstr>
      <vt:lpstr>Cambria Math</vt:lpstr>
      <vt:lpstr>inherit</vt:lpstr>
      <vt:lpstr>Rage Italic</vt:lpstr>
      <vt:lpstr>Segoe Script</vt:lpstr>
      <vt:lpstr>Source Sans Pro Light</vt:lpstr>
      <vt:lpstr>Wingdings</vt:lpstr>
      <vt:lpstr>Work Sans</vt:lpstr>
      <vt:lpstr>Work Sans Light</vt:lpstr>
      <vt:lpstr>Work Sans Medium</vt:lpstr>
      <vt:lpstr>Work Sans SemiBold</vt:lpstr>
      <vt:lpstr>Office Theme</vt:lpstr>
      <vt:lpstr>Presentación de PowerPoint</vt:lpstr>
      <vt:lpstr>Lenguaje claro o el derecho a comprender</vt:lpstr>
      <vt:lpstr>Presentación de PowerPoint</vt:lpstr>
      <vt:lpstr>Presentación de PowerPoint</vt:lpstr>
      <vt:lpstr>¡Rompamos algunos mitos!</vt:lpstr>
      <vt:lpstr>Presentación de PowerPoint</vt:lpstr>
      <vt:lpstr>Presentación de PowerPoint</vt:lpstr>
      <vt:lpstr>Presentación de PowerPoint</vt:lpstr>
      <vt:lpstr>Presentación de PowerPoint</vt:lpstr>
      <vt:lpstr>Presentación de PowerPoint</vt:lpstr>
      <vt:lpstr>¿Qué es lenguaje claro?</vt:lpstr>
      <vt:lpstr>Presentación de PowerPoint</vt:lpstr>
      <vt:lpstr>Presentación de PowerPoint</vt:lpstr>
      <vt:lpstr>Presentación de PowerPoint</vt:lpstr>
      <vt:lpstr>Presentación de PowerPoint</vt:lpstr>
      <vt:lpstr>¿Por qué es importante?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¿Cómo sé si me comunico en lenguaje claro?</vt:lpstr>
      <vt:lpstr>Presentación de PowerPoint</vt:lpstr>
      <vt:lpstr>Presentación de PowerPoint</vt:lpstr>
      <vt:lpstr>Presentación de PowerPoint</vt:lpstr>
      <vt:lpstr>Presentación de PowerPoint</vt:lpstr>
      <vt:lpstr>¿Cómo implementarlo?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Un contrato como una relación romántica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 PPT DIGITORAL</dc:title>
  <dc:creator>BRIGITTE</dc:creator>
  <cp:lastModifiedBy>Lady Carolina Waltero Flautero</cp:lastModifiedBy>
  <cp:revision>103</cp:revision>
  <dcterms:created xsi:type="dcterms:W3CDTF">2021-04-26T22:27:28Z</dcterms:created>
  <dcterms:modified xsi:type="dcterms:W3CDTF">2021-09-14T16:27:25Z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2021-04-13T00:00:00Z</vt:filetime>
  </property>
  <property fmtid="{D5CDD505-2E9C-101B-9397-08002B2CF9AE}" pid="3" name="Creator">
    <vt:lpwstr>Adobe Illustrator CC 22.1 (Macintosh)</vt:lpwstr>
  </property>
  <property fmtid="{D5CDD505-2E9C-101B-9397-08002B2CF9AE}" pid="4" name="LastSaved">
    <vt:filetime>2021-04-26T00:00:00Z</vt:filetime>
  </property>
  <property fmtid="{D5CDD505-2E9C-101B-9397-08002B2CF9AE}" pid="5" name="ContentTypeId">
    <vt:lpwstr>0x010100FDA341872286834AB0D54B93028EBD96</vt:lpwstr>
  </property>
  <property fmtid="{D5CDD505-2E9C-101B-9397-08002B2CF9AE}" pid="6" name="_dlc_DocIdItemGuid">
    <vt:lpwstr>46aa8013-4608-464f-8f09-36e9753fbc55</vt:lpwstr>
  </property>
</Properties>
</file>