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3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180631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0BDF2DB-7EED-4E35-8CFB-A017BD6A1D54}" type="datetimeFigureOut">
              <a:rPr lang="es-CO" smtClean="0"/>
              <a:t>13/04/2021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25624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39453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B72F6B-D5C2-4C8B-8A0F-632937034310}" type="slidenum">
              <a:rPr lang="es-CO" smtClean="0"/>
              <a:t>‹Nº›</a:t>
            </a:fld>
            <a:endParaRPr lang="es-CO"/>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87068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1330938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BDF2DB-7EED-4E35-8CFB-A017BD6A1D54}" type="datetimeFigureOut">
              <a:rPr lang="es-CO" smtClean="0"/>
              <a:t>13/04/2021</a:t>
            </a:fld>
            <a:endParaRPr lang="es-CO"/>
          </a:p>
        </p:txBody>
      </p:sp>
      <p:sp>
        <p:nvSpPr>
          <p:cNvPr id="4"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814484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BDF2DB-7EED-4E35-8CFB-A017BD6A1D54}" type="datetimeFigureOut">
              <a:rPr lang="es-CO" smtClean="0"/>
              <a:t>13/04/2021</a:t>
            </a:fld>
            <a:endParaRPr lang="es-CO"/>
          </a:p>
        </p:txBody>
      </p:sp>
      <p:sp>
        <p:nvSpPr>
          <p:cNvPr id="4"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306869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3993828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1688593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305608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3085079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0BDF2DB-7EED-4E35-8CFB-A017BD6A1D54}" type="datetimeFigureOut">
              <a:rPr lang="es-CO" smtClean="0"/>
              <a:t>13/04/2021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267023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0BDF2DB-7EED-4E35-8CFB-A017BD6A1D54}" type="datetimeFigureOut">
              <a:rPr lang="es-CO" smtClean="0"/>
              <a:t>13/04/2021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235056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3"/>
          <p:cNvSpPr>
            <a:spLocks noGrp="1"/>
          </p:cNvSpPr>
          <p:nvPr>
            <p:ph type="ftr" sz="quarter" idx="11"/>
          </p:nvPr>
        </p:nvSpPr>
        <p:spPr/>
        <p:txBody>
          <a:bodyPr/>
          <a:lstStyle/>
          <a:p>
            <a:endParaRPr lang="es-CO"/>
          </a:p>
        </p:txBody>
      </p:sp>
      <p:sp>
        <p:nvSpPr>
          <p:cNvPr id="6" name="Slide Number Placeholder 4"/>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172137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2"/>
          <p:cNvSpPr>
            <a:spLocks noGrp="1"/>
          </p:cNvSpPr>
          <p:nvPr>
            <p:ph type="ftr" sz="quarter" idx="11"/>
          </p:nvPr>
        </p:nvSpPr>
        <p:spPr/>
        <p:txBody>
          <a:bodyPr/>
          <a:lstStyle/>
          <a:p>
            <a:endParaRPr lang="es-CO"/>
          </a:p>
        </p:txBody>
      </p:sp>
      <p:sp>
        <p:nvSpPr>
          <p:cNvPr id="6" name="Slide Number Placeholder 3"/>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3182918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B0BDF2DB-7EED-4E35-8CFB-A017BD6A1D54}" type="datetimeFigureOut">
              <a:rPr lang="es-CO" smtClean="0"/>
              <a:t>13/04/2021</a:t>
            </a:fld>
            <a:endParaRPr lang="es-CO"/>
          </a:p>
        </p:txBody>
      </p:sp>
      <p:sp>
        <p:nvSpPr>
          <p:cNvPr id="5" name="Footer Placeholder 5"/>
          <p:cNvSpPr>
            <a:spLocks noGrp="1"/>
          </p:cNvSpPr>
          <p:nvPr>
            <p:ph type="ftr" sz="quarter" idx="11"/>
          </p:nvPr>
        </p:nvSpPr>
        <p:spPr/>
        <p:txBody>
          <a:bodyPr/>
          <a:lstStyle/>
          <a:p>
            <a:endParaRPr lang="es-CO"/>
          </a:p>
        </p:txBody>
      </p:sp>
      <p:sp>
        <p:nvSpPr>
          <p:cNvPr id="6" name="Slide Number Placeholder 6"/>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388466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0BDF2DB-7EED-4E35-8CFB-A017BD6A1D54}" type="datetimeFigureOut">
              <a:rPr lang="es-CO" smtClean="0"/>
              <a:t>13/04/2021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FB72F6B-D5C2-4C8B-8A0F-632937034310}" type="slidenum">
              <a:rPr lang="es-CO" smtClean="0"/>
              <a:t>‹Nº›</a:t>
            </a:fld>
            <a:endParaRPr lang="es-CO"/>
          </a:p>
        </p:txBody>
      </p:sp>
    </p:spTree>
    <p:extLst>
      <p:ext uri="{BB962C8B-B14F-4D97-AF65-F5344CB8AC3E}">
        <p14:creationId xmlns:p14="http://schemas.microsoft.com/office/powerpoint/2010/main" val="3629169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0BDF2DB-7EED-4E35-8CFB-A017BD6A1D54}" type="datetimeFigureOut">
              <a:rPr lang="es-CO" smtClean="0"/>
              <a:t>13/04/2021</a:t>
            </a:fld>
            <a:endParaRPr lang="es-CO"/>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O"/>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FB72F6B-D5C2-4C8B-8A0F-632937034310}" type="slidenum">
              <a:rPr lang="es-CO" smtClean="0"/>
              <a:t>‹Nº›</a:t>
            </a:fld>
            <a:endParaRPr lang="es-CO"/>
          </a:p>
        </p:txBody>
      </p:sp>
    </p:spTree>
    <p:extLst>
      <p:ext uri="{BB962C8B-B14F-4D97-AF65-F5344CB8AC3E}">
        <p14:creationId xmlns:p14="http://schemas.microsoft.com/office/powerpoint/2010/main" val="22352487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xcelyvba.com/curso-de-excel-basico/#Cerrar_un_libro_de_Excel" TargetMode="External"/><Relationship Id="rId13" Type="http://schemas.openxmlformats.org/officeDocument/2006/relationships/hyperlink" Target="https://excelyvba.com/curso-de-excel-basico/#Escribir_formulas_en_una_celda" TargetMode="External"/><Relationship Id="rId3" Type="http://schemas.openxmlformats.org/officeDocument/2006/relationships/hyperlink" Target="https://excelyvba.com/curso-de-excel-basico/#Consigue_tu_certificacion_de_excel_ahora" TargetMode="External"/><Relationship Id="rId7" Type="http://schemas.openxmlformats.org/officeDocument/2006/relationships/hyperlink" Target="https://excelyvba.com/curso-de-excel-basico/#Abrir_Crearnbspun_libro_de_Exel" TargetMode="External"/><Relationship Id="rId12" Type="http://schemas.openxmlformats.org/officeDocument/2006/relationships/hyperlink" Target="https://excelyvba.com/curso-de-excel-basico/#Insertar_una_funcion_en_Excel" TargetMode="External"/><Relationship Id="rId2" Type="http://schemas.openxmlformats.org/officeDocument/2006/relationships/hyperlink" Target="https://excelyvba.com/curso-de-excel-basico/#Que_es_Excel" TargetMode="External"/><Relationship Id="rId1" Type="http://schemas.openxmlformats.org/officeDocument/2006/relationships/slideLayout" Target="../slideLayouts/slideLayout1.xml"/><Relationship Id="rId6" Type="http://schemas.openxmlformats.org/officeDocument/2006/relationships/hyperlink" Target="https://excelyvba.com/curso-de-excel-basico/#Curso_Excelnbsp1_Excel_basico_8211_abrir_cerrar_insertar_funcion8230" TargetMode="External"/><Relationship Id="rId11" Type="http://schemas.openxmlformats.org/officeDocument/2006/relationships/hyperlink" Target="https://excelyvba.com/curso-de-excel-basico/#Dar_formato_en_Excel" TargetMode="External"/><Relationship Id="rId5" Type="http://schemas.openxmlformats.org/officeDocument/2006/relationships/hyperlink" Target="https://excelyvba.com/curso-de-excel-basico/#Que_es_la_cinta_de_opciones" TargetMode="External"/><Relationship Id="rId15" Type="http://schemas.openxmlformats.org/officeDocument/2006/relationships/image" Target="../media/image6.jpeg"/><Relationship Id="rId10" Type="http://schemas.openxmlformats.org/officeDocument/2006/relationships/hyperlink" Target="https://excelyvba.com/curso-de-excel-basico/#Insertar_valores_en_Excel" TargetMode="External"/><Relationship Id="rId4" Type="http://schemas.openxmlformats.org/officeDocument/2006/relationships/hyperlink" Target="https://excelyvba.com/curso-de-excel-basico/#Curso_Excel_0_La_cinta_de_opciones_de_Excel" TargetMode="External"/><Relationship Id="rId9" Type="http://schemas.openxmlformats.org/officeDocument/2006/relationships/hyperlink" Target="https://excelyvba.com/curso-de-excel-basico/#Guardar_un_libro_de_Excel" TargetMode="External"/><Relationship Id="rId14" Type="http://schemas.openxmlformats.org/officeDocument/2006/relationships/hyperlink" Target="https://excelyvba.com/curso-de-excel-basico/#Insertar_formula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74916" y="681644"/>
            <a:ext cx="7966364" cy="5632311"/>
          </a:xfrm>
          <a:prstGeom prst="rect">
            <a:avLst/>
          </a:prstGeom>
        </p:spPr>
        <p:txBody>
          <a:bodyPr wrap="square">
            <a:spAutoFit/>
          </a:bodyPr>
          <a:lstStyle/>
          <a:p>
            <a:pPr>
              <a:buFont typeface="Arial" panose="020B0604020202020204" pitchFamily="34" charset="0"/>
              <a:buChar char="•"/>
            </a:pPr>
            <a:r>
              <a:rPr lang="es-ES" sz="2400" b="0" i="0" u="none" strike="noStrike" dirty="0" smtClean="0">
                <a:solidFill>
                  <a:srgbClr val="119B6D"/>
                </a:solidFill>
                <a:effectLst/>
                <a:latin typeface="Poppins"/>
                <a:hlinkClick r:id="rId2"/>
              </a:rPr>
              <a:t>1 ¿Qué es Excel?</a:t>
            </a:r>
            <a:endParaRPr lang="es-ES" sz="2400" b="0" i="0" dirty="0" smtClean="0">
              <a:solidFill>
                <a:srgbClr val="3A3A3A"/>
              </a:solidFill>
              <a:effectLst/>
              <a:latin typeface="Poppins"/>
            </a:endParaRPr>
          </a:p>
          <a:p>
            <a:pPr>
              <a:buFont typeface="Arial" panose="020B0604020202020204" pitchFamily="34" charset="0"/>
              <a:buChar char="•"/>
            </a:pPr>
            <a:r>
              <a:rPr lang="es-ES" sz="2400" b="0" i="0" u="none" strike="noStrike" dirty="0" smtClean="0">
                <a:solidFill>
                  <a:srgbClr val="119B6D"/>
                </a:solidFill>
                <a:effectLst/>
                <a:latin typeface="Poppins"/>
                <a:hlinkClick r:id="rId3"/>
              </a:rPr>
              <a:t>2 Consigue tu certificación de </a:t>
            </a:r>
            <a:r>
              <a:rPr lang="es-ES" sz="2400" dirty="0">
                <a:solidFill>
                  <a:srgbClr val="119B6D"/>
                </a:solidFill>
                <a:latin typeface="Poppins"/>
                <a:hlinkClick r:id="rId3"/>
              </a:rPr>
              <a:t>E</a:t>
            </a:r>
            <a:r>
              <a:rPr lang="es-ES" sz="2400" b="0" i="0" u="none" strike="noStrike" dirty="0" smtClean="0">
                <a:solidFill>
                  <a:srgbClr val="119B6D"/>
                </a:solidFill>
                <a:effectLst/>
                <a:latin typeface="Poppins"/>
                <a:hlinkClick r:id="rId3"/>
              </a:rPr>
              <a:t>xcel ahora</a:t>
            </a:r>
            <a:endParaRPr lang="es-ES" sz="2400" b="0" i="0" dirty="0" smtClean="0">
              <a:solidFill>
                <a:srgbClr val="3A3A3A"/>
              </a:solidFill>
              <a:effectLst/>
              <a:latin typeface="Poppins"/>
            </a:endParaRPr>
          </a:p>
          <a:p>
            <a:pPr>
              <a:buFont typeface="Arial" panose="020B0604020202020204" pitchFamily="34" charset="0"/>
              <a:buChar char="•"/>
            </a:pPr>
            <a:r>
              <a:rPr lang="es-ES" sz="2400" b="0" i="0" u="none" strike="noStrike" dirty="0" smtClean="0">
                <a:solidFill>
                  <a:srgbClr val="119B6D"/>
                </a:solidFill>
                <a:effectLst/>
                <a:latin typeface="Poppins"/>
                <a:hlinkClick r:id="rId4"/>
              </a:rPr>
              <a:t>3 Curso Excel 0: La cinta de opciones de Excel</a:t>
            </a:r>
            <a:endParaRPr lang="es-ES" sz="2400" b="0" i="0" dirty="0" smtClean="0">
              <a:solidFill>
                <a:srgbClr val="3A3A3A"/>
              </a:solidFill>
              <a:effectLst/>
              <a:latin typeface="Poppins"/>
            </a:endParaRPr>
          </a:p>
          <a:p>
            <a:pPr marL="742950" lvl="1" indent="-285750">
              <a:buFont typeface="Arial" panose="020B0604020202020204" pitchFamily="34" charset="0"/>
              <a:buChar char="•"/>
            </a:pPr>
            <a:r>
              <a:rPr lang="es-ES" sz="2400" b="0" i="0" u="none" strike="noStrike" dirty="0" smtClean="0">
                <a:solidFill>
                  <a:srgbClr val="119B6D"/>
                </a:solidFill>
                <a:effectLst/>
                <a:latin typeface="Poppins"/>
                <a:hlinkClick r:id="rId5"/>
              </a:rPr>
              <a:t>3.1 ¿Qué es la cinta de opciones?</a:t>
            </a:r>
            <a:endParaRPr lang="es-ES" sz="2400" b="0" i="0" dirty="0" smtClean="0">
              <a:solidFill>
                <a:srgbClr val="3A3A3A"/>
              </a:solidFill>
              <a:effectLst/>
              <a:latin typeface="Poppins"/>
            </a:endParaRPr>
          </a:p>
          <a:p>
            <a:pPr>
              <a:buFont typeface="Arial" panose="020B0604020202020204" pitchFamily="34" charset="0"/>
              <a:buChar char="•"/>
            </a:pPr>
            <a:r>
              <a:rPr lang="es-ES" sz="2400" b="0" i="0" u="none" strike="noStrike" dirty="0" smtClean="0">
                <a:solidFill>
                  <a:srgbClr val="119B6D"/>
                </a:solidFill>
                <a:effectLst/>
                <a:latin typeface="Poppins"/>
                <a:hlinkClick r:id="rId6"/>
              </a:rPr>
              <a:t>4 Curso Excel 1: Excel básico – abrir, cerrar, insertar función…</a:t>
            </a:r>
            <a:endParaRPr lang="es-ES" sz="2400" b="0" i="0" dirty="0" smtClean="0">
              <a:solidFill>
                <a:srgbClr val="3A3A3A"/>
              </a:solidFill>
              <a:effectLst/>
              <a:latin typeface="Poppins"/>
            </a:endParaRPr>
          </a:p>
          <a:p>
            <a:pPr marL="742950" lvl="1" indent="-285750">
              <a:buFont typeface="Arial" panose="020B0604020202020204" pitchFamily="34" charset="0"/>
              <a:buChar char="•"/>
            </a:pPr>
            <a:r>
              <a:rPr lang="es-ES" sz="2400" b="0" i="0" u="none" strike="noStrike" dirty="0" smtClean="0">
                <a:solidFill>
                  <a:srgbClr val="119B6D"/>
                </a:solidFill>
                <a:effectLst/>
                <a:latin typeface="Poppins"/>
                <a:hlinkClick r:id="rId7"/>
              </a:rPr>
              <a:t>4.1 Abrir / Crear un libro de Excel</a:t>
            </a:r>
            <a:endParaRPr lang="es-ES" sz="2400" b="0" i="0" dirty="0" smtClean="0">
              <a:solidFill>
                <a:srgbClr val="3A3A3A"/>
              </a:solidFill>
              <a:effectLst/>
              <a:latin typeface="Poppins"/>
            </a:endParaRPr>
          </a:p>
          <a:p>
            <a:pPr marL="742950" lvl="1" indent="-285750">
              <a:buFont typeface="Arial" panose="020B0604020202020204" pitchFamily="34" charset="0"/>
              <a:buChar char="•"/>
            </a:pPr>
            <a:r>
              <a:rPr lang="es-ES" sz="2400" b="0" i="0" u="none" strike="noStrike" dirty="0" smtClean="0">
                <a:solidFill>
                  <a:srgbClr val="119B6D"/>
                </a:solidFill>
                <a:effectLst/>
                <a:latin typeface="Poppins"/>
                <a:hlinkClick r:id="rId8"/>
              </a:rPr>
              <a:t>4.2 Cerrar un libro de Excel</a:t>
            </a:r>
            <a:endParaRPr lang="es-ES" sz="2400" b="0" i="0" dirty="0" smtClean="0">
              <a:solidFill>
                <a:srgbClr val="3A3A3A"/>
              </a:solidFill>
              <a:effectLst/>
              <a:latin typeface="Poppins"/>
            </a:endParaRPr>
          </a:p>
          <a:p>
            <a:pPr marL="742950" lvl="1" indent="-285750">
              <a:buFont typeface="Arial" panose="020B0604020202020204" pitchFamily="34" charset="0"/>
              <a:buChar char="•"/>
            </a:pPr>
            <a:r>
              <a:rPr lang="es-ES" sz="2400" b="0" i="0" u="none" strike="noStrike" dirty="0" smtClean="0">
                <a:solidFill>
                  <a:srgbClr val="119B6D"/>
                </a:solidFill>
                <a:effectLst/>
                <a:latin typeface="Poppins"/>
                <a:hlinkClick r:id="rId9"/>
              </a:rPr>
              <a:t>4.3 Guardar un libro de Excel</a:t>
            </a:r>
            <a:endParaRPr lang="es-ES" sz="2400" b="0" i="0" dirty="0" smtClean="0">
              <a:solidFill>
                <a:srgbClr val="3A3A3A"/>
              </a:solidFill>
              <a:effectLst/>
              <a:latin typeface="Poppins"/>
            </a:endParaRPr>
          </a:p>
          <a:p>
            <a:pPr marL="742950" lvl="1" indent="-285750">
              <a:buFont typeface="Arial" panose="020B0604020202020204" pitchFamily="34" charset="0"/>
              <a:buChar char="•"/>
            </a:pPr>
            <a:r>
              <a:rPr lang="es-ES" sz="2400" b="0" i="0" u="none" strike="noStrike" dirty="0" smtClean="0">
                <a:solidFill>
                  <a:srgbClr val="119B6D"/>
                </a:solidFill>
                <a:effectLst/>
                <a:latin typeface="Poppins"/>
                <a:hlinkClick r:id="rId10"/>
              </a:rPr>
              <a:t>4.4 Insertar valores en Excel</a:t>
            </a:r>
            <a:endParaRPr lang="es-ES" sz="2400" b="0" i="0" dirty="0" smtClean="0">
              <a:solidFill>
                <a:srgbClr val="3A3A3A"/>
              </a:solidFill>
              <a:effectLst/>
              <a:latin typeface="Poppins"/>
            </a:endParaRPr>
          </a:p>
          <a:p>
            <a:pPr marL="742950" lvl="1" indent="-285750">
              <a:buFont typeface="Arial" panose="020B0604020202020204" pitchFamily="34" charset="0"/>
              <a:buChar char="•"/>
            </a:pPr>
            <a:r>
              <a:rPr lang="es-ES" sz="2400" b="0" i="0" u="none" strike="noStrike" dirty="0" smtClean="0">
                <a:solidFill>
                  <a:srgbClr val="119B6D"/>
                </a:solidFill>
                <a:effectLst/>
                <a:latin typeface="Poppins"/>
                <a:hlinkClick r:id="rId11"/>
              </a:rPr>
              <a:t>4.5 Dar formato en Excel</a:t>
            </a:r>
            <a:endParaRPr lang="es-ES" sz="2400" b="0" i="0" dirty="0" smtClean="0">
              <a:solidFill>
                <a:srgbClr val="3A3A3A"/>
              </a:solidFill>
              <a:effectLst/>
              <a:latin typeface="Poppins"/>
            </a:endParaRPr>
          </a:p>
          <a:p>
            <a:pPr marL="742950" lvl="1" indent="-285750">
              <a:buFont typeface="Arial" panose="020B0604020202020204" pitchFamily="34" charset="0"/>
              <a:buChar char="•"/>
            </a:pPr>
            <a:r>
              <a:rPr lang="es-ES" sz="2400" b="0" i="0" u="none" strike="noStrike" dirty="0" smtClean="0">
                <a:solidFill>
                  <a:srgbClr val="119B6D"/>
                </a:solidFill>
                <a:effectLst/>
                <a:latin typeface="Poppins"/>
                <a:hlinkClick r:id="rId12"/>
              </a:rPr>
              <a:t>4.6 Insertar una función en Excel</a:t>
            </a:r>
            <a:endParaRPr lang="es-ES" sz="2400" b="0" i="0" dirty="0" smtClean="0">
              <a:solidFill>
                <a:srgbClr val="3A3A3A"/>
              </a:solidFill>
              <a:effectLst/>
              <a:latin typeface="Poppins"/>
            </a:endParaRPr>
          </a:p>
          <a:p>
            <a:pPr marL="742950" lvl="1" indent="-285750">
              <a:buFont typeface="Arial" panose="020B0604020202020204" pitchFamily="34" charset="0"/>
              <a:buChar char="•"/>
            </a:pPr>
            <a:r>
              <a:rPr lang="es-ES" sz="2400" b="0" i="0" u="none" strike="noStrike" dirty="0" smtClean="0">
                <a:solidFill>
                  <a:srgbClr val="119B6D"/>
                </a:solidFill>
                <a:effectLst/>
                <a:latin typeface="Poppins"/>
                <a:hlinkClick r:id="rId13"/>
              </a:rPr>
              <a:t>4.7 Escribir fórmulas en una celda</a:t>
            </a:r>
            <a:endParaRPr lang="es-ES" sz="2400" b="0" i="0" dirty="0" smtClean="0">
              <a:solidFill>
                <a:srgbClr val="3A3A3A"/>
              </a:solidFill>
              <a:effectLst/>
              <a:latin typeface="Poppins"/>
            </a:endParaRPr>
          </a:p>
          <a:p>
            <a:pPr marL="742950" lvl="1" indent="-285750">
              <a:buFont typeface="Arial" panose="020B0604020202020204" pitchFamily="34" charset="0"/>
              <a:buChar char="•"/>
            </a:pPr>
            <a:r>
              <a:rPr lang="es-ES" sz="2400" b="0" i="0" u="none" strike="noStrike" dirty="0" smtClean="0">
                <a:solidFill>
                  <a:srgbClr val="119B6D"/>
                </a:solidFill>
                <a:effectLst/>
                <a:latin typeface="Poppins"/>
                <a:hlinkClick r:id="rId14"/>
              </a:rPr>
              <a:t>4.8 Insertar fórmulas</a:t>
            </a:r>
            <a:endParaRPr lang="es-ES" sz="2400" b="0" i="0" dirty="0" smtClean="0">
              <a:solidFill>
                <a:srgbClr val="3A3A3A"/>
              </a:solidFill>
              <a:effectLst/>
              <a:latin typeface="Poppins"/>
            </a:endParaRPr>
          </a:p>
          <a:p>
            <a:r>
              <a:rPr lang="es-ES" sz="1200" dirty="0" smtClean="0"/>
              <a:t/>
            </a:r>
            <a:br>
              <a:rPr lang="es-ES" sz="1200" dirty="0" smtClean="0"/>
            </a:br>
            <a:endParaRPr lang="es-CO" sz="1200" dirty="0"/>
          </a:p>
        </p:txBody>
      </p:sp>
      <p:pic>
        <p:nvPicPr>
          <p:cNvPr id="5" name="Imagen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222760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r>
              <a:rPr lang="es-ES" dirty="0"/>
              <a:t>Al cerrar el libro, si no lo hemos guardado, nos aparecerá una ventana en la que nos pregunta si queremos cerrar nuestro libro de Excel. Elegiremos para guardarlo una carpeta en el ordenador donde nos venga bien guardar nuestros libros de Excel. Después haremos </a:t>
            </a:r>
            <a:r>
              <a:rPr lang="es-ES" dirty="0" err="1"/>
              <a:t>click</a:t>
            </a:r>
            <a:r>
              <a:rPr lang="es-ES" dirty="0"/>
              <a:t> en el botón «Guardar» y listo. El archivo de Excel ya se habrá guardado.</a:t>
            </a:r>
            <a:endParaRPr lang="es-CO"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388225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cap="all" dirty="0"/>
              <a:t>GUARDAR UN LIBRO DE EXCEL</a:t>
            </a:r>
            <a:br>
              <a:rPr lang="es-ES" b="1" cap="all" dirty="0"/>
            </a:br>
            <a:endParaRPr lang="es-CO" dirty="0"/>
          </a:p>
        </p:txBody>
      </p:sp>
      <p:sp>
        <p:nvSpPr>
          <p:cNvPr id="3" name="Marcador de contenido 2"/>
          <p:cNvSpPr>
            <a:spLocks noGrp="1"/>
          </p:cNvSpPr>
          <p:nvPr>
            <p:ph idx="1"/>
          </p:nvPr>
        </p:nvSpPr>
        <p:spPr>
          <a:xfrm>
            <a:off x="514004" y="1027906"/>
            <a:ext cx="10515600" cy="4351338"/>
          </a:xfrm>
        </p:spPr>
        <p:txBody>
          <a:bodyPr/>
          <a:lstStyle/>
          <a:p>
            <a:r>
              <a:rPr lang="es-ES" dirty="0"/>
              <a:t>Normalmente, antes de cerrar un archivo, elegiremos una ruta para guardarlo. Para poder guardar un libro de Excel deberemos hacer </a:t>
            </a:r>
            <a:r>
              <a:rPr lang="es-ES" dirty="0" err="1"/>
              <a:t>click</a:t>
            </a:r>
            <a:r>
              <a:rPr lang="es-ES" dirty="0"/>
              <a:t> en la pestaña Archivo (en la esquina superior derecha) y después haremos </a:t>
            </a:r>
            <a:r>
              <a:rPr lang="es-ES" dirty="0" err="1"/>
              <a:t>click</a:t>
            </a:r>
            <a:r>
              <a:rPr lang="es-ES" dirty="0"/>
              <a:t> en la opción «Guardar como» como vemos en la siguiente imagen:</a:t>
            </a:r>
            <a:endParaRPr lang="es-CO" dirty="0"/>
          </a:p>
        </p:txBody>
      </p:sp>
      <p:pic>
        <p:nvPicPr>
          <p:cNvPr id="4" name="Imagen 3"/>
          <p:cNvPicPr>
            <a:picLocks noChangeAspect="1"/>
          </p:cNvPicPr>
          <p:nvPr/>
        </p:nvPicPr>
        <p:blipFill>
          <a:blip r:embed="rId2"/>
          <a:stretch>
            <a:fillRect/>
          </a:stretch>
        </p:blipFill>
        <p:spPr>
          <a:xfrm>
            <a:off x="3406198" y="2560319"/>
            <a:ext cx="8238547" cy="420151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296218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dirty="0"/>
              <a:t>Mi recomendación es que te conviertas en un «guardador» compulsivo. Es decir, que guardes tu archivo de Excel, mientras estás trabajando, tantas veces como te haga falta. Para ello puedes usar el atajo de teclas del teclado que es «</a:t>
            </a:r>
            <a:r>
              <a:rPr lang="es-ES" dirty="0" err="1"/>
              <a:t>Ctrl</a:t>
            </a:r>
            <a:r>
              <a:rPr lang="es-ES" dirty="0"/>
              <a:t> + G». De esta forma conseguirás que nunca pierdas demasiada información cuando el ordenador se apaga repentinamente y ocurre cualquier otro pequeño problema.</a:t>
            </a:r>
            <a:endParaRPr lang="es-CO"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301327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cap="all" dirty="0"/>
              <a:t>INSERTAR VALORES EN EXCEL</a:t>
            </a:r>
            <a:br>
              <a:rPr lang="es-CO" b="1" cap="all" dirty="0"/>
            </a:br>
            <a:endParaRPr lang="es-CO" dirty="0"/>
          </a:p>
        </p:txBody>
      </p:sp>
      <p:sp>
        <p:nvSpPr>
          <p:cNvPr id="3" name="Marcador de contenido 2"/>
          <p:cNvSpPr>
            <a:spLocks noGrp="1"/>
          </p:cNvSpPr>
          <p:nvPr>
            <p:ph idx="1"/>
          </p:nvPr>
        </p:nvSpPr>
        <p:spPr>
          <a:xfrm>
            <a:off x="763385" y="1027906"/>
            <a:ext cx="10515600" cy="4351338"/>
          </a:xfrm>
        </p:spPr>
        <p:txBody>
          <a:bodyPr/>
          <a:lstStyle/>
          <a:p>
            <a:r>
              <a:rPr lang="es-ES" dirty="0"/>
              <a:t>Para insertar valores o textos en Excel nos colocaremos en la </a:t>
            </a:r>
            <a:r>
              <a:rPr lang="es-ES" dirty="0" smtClean="0"/>
              <a:t>celda, en </a:t>
            </a:r>
            <a:r>
              <a:rPr lang="es-ES" dirty="0"/>
              <a:t>la que queremos escribir y directamente comenzaremos a escribir lo que queramos. Inicialmente Excel es muy útil para hacer listas de cosas puesto que es una manera muy ordenad de poder hacer un listado en diferentes columnas.</a:t>
            </a:r>
            <a:endParaRPr lang="es-CO"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2308827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224668"/>
            <a:ext cx="12191999" cy="6373684"/>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1974183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cap="all" dirty="0"/>
              <a:t>DAR FORMATO EN EXCEL</a:t>
            </a:r>
            <a:br>
              <a:rPr lang="es-CO" b="1" cap="all" dirty="0"/>
            </a:br>
            <a:endParaRPr lang="es-CO" dirty="0"/>
          </a:p>
        </p:txBody>
      </p:sp>
      <p:sp>
        <p:nvSpPr>
          <p:cNvPr id="3" name="Marcador de contenido 2"/>
          <p:cNvSpPr>
            <a:spLocks noGrp="1"/>
          </p:cNvSpPr>
          <p:nvPr>
            <p:ph idx="1"/>
          </p:nvPr>
        </p:nvSpPr>
        <p:spPr>
          <a:xfrm>
            <a:off x="234141" y="1812598"/>
            <a:ext cx="12576085" cy="4351338"/>
          </a:xfrm>
        </p:spPr>
        <p:txBody>
          <a:bodyPr/>
          <a:lstStyle/>
          <a:p>
            <a:r>
              <a:rPr lang="es-ES" dirty="0"/>
              <a:t>Si queremos dar un poco de formato a los números o textos que hemos escrito podemos usar para ello las herramientas que podemos encontrar en la pestaña de Inicio de Excel</a:t>
            </a:r>
            <a:r>
              <a:rPr lang="es-ES" dirty="0" smtClean="0"/>
              <a:t>.</a:t>
            </a:r>
          </a:p>
          <a:p>
            <a:endParaRPr lang="es-ES" dirty="0"/>
          </a:p>
          <a:p>
            <a:endParaRPr lang="es-CO" dirty="0" smtClean="0"/>
          </a:p>
          <a:p>
            <a:endParaRPr lang="es-CO" dirty="0"/>
          </a:p>
          <a:p>
            <a:endParaRPr lang="es-CO" dirty="0" smtClean="0"/>
          </a:p>
          <a:p>
            <a:r>
              <a:rPr lang="es-ES" dirty="0"/>
              <a:t>En esta pestaña, a través de los grupos de iconos de FUENTE y ALINEACIÓN podremos dar formato a nuestras celdas en Excel con una gran facilidad.</a:t>
            </a:r>
            <a:endParaRPr lang="es-CO" dirty="0"/>
          </a:p>
        </p:txBody>
      </p:sp>
      <p:pic>
        <p:nvPicPr>
          <p:cNvPr id="3074" name="Picture 2" descr="3 pestaña inicio excel dar formato en ex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597" y="2851880"/>
            <a:ext cx="8190403" cy="210111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1370860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cap="all" dirty="0"/>
              <a:t>INSERTAR UNA FUNCIÓN EN EXCEL</a:t>
            </a:r>
            <a:br>
              <a:rPr lang="es-ES" b="1" cap="all" dirty="0"/>
            </a:br>
            <a:endParaRPr lang="es-CO" dirty="0"/>
          </a:p>
        </p:txBody>
      </p:sp>
      <p:sp>
        <p:nvSpPr>
          <p:cNvPr id="3" name="Marcador de contenido 2"/>
          <p:cNvSpPr>
            <a:spLocks noGrp="1"/>
          </p:cNvSpPr>
          <p:nvPr>
            <p:ph idx="1"/>
          </p:nvPr>
        </p:nvSpPr>
        <p:spPr/>
        <p:txBody>
          <a:bodyPr/>
          <a:lstStyle/>
          <a:p>
            <a:r>
              <a:rPr lang="es-ES" dirty="0"/>
              <a:t>Finalmente, como último capítulo de aprender Excel básico, os enseñamos a añadir una fórmula en Excel. Para ello existen dos maneras:</a:t>
            </a:r>
          </a:p>
          <a:p>
            <a:r>
              <a:rPr lang="es-ES" dirty="0"/>
              <a:t>Escribir la fórmula de memoria (aunque te parezca imposible lo acabarás consiguiendo)</a:t>
            </a:r>
          </a:p>
          <a:p>
            <a:r>
              <a:rPr lang="es-ES" dirty="0"/>
              <a:t>Insertar una fórmula.</a:t>
            </a:r>
          </a:p>
          <a:p>
            <a:endParaRPr lang="es-CO"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939494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cap="all" dirty="0"/>
              <a:t>ESCRIBIR FÓRMULAS EN UNA CELDA</a:t>
            </a:r>
            <a:br>
              <a:rPr lang="es-ES" b="1" cap="all" dirty="0"/>
            </a:br>
            <a:endParaRPr lang="es-CO" dirty="0"/>
          </a:p>
        </p:txBody>
      </p:sp>
      <p:sp>
        <p:nvSpPr>
          <p:cNvPr id="3" name="Marcador de contenido 2"/>
          <p:cNvSpPr>
            <a:spLocks noGrp="1"/>
          </p:cNvSpPr>
          <p:nvPr>
            <p:ph idx="1"/>
          </p:nvPr>
        </p:nvSpPr>
        <p:spPr/>
        <p:txBody>
          <a:bodyPr/>
          <a:lstStyle/>
          <a:p>
            <a:r>
              <a:rPr lang="es-ES" dirty="0"/>
              <a:t>Para escribir una fórmula directamente nos colocaremos sobre una celda y escribiremos la función que sea precedida del signo igual. Al ir escribiendo la fórmula, Excel automáticamente detectará todas las posibles fórmulas que empiezan como estás escribiendo. En la siguiente imagen puede verse un desplegable donde Excel sugiere varias funciones:</a:t>
            </a:r>
            <a:endParaRPr lang="es-CO" dirty="0"/>
          </a:p>
        </p:txBody>
      </p:sp>
      <p:pic>
        <p:nvPicPr>
          <p:cNvPr id="4098" name="Picture 2" descr="escribir fórmulas en excel aprender excel bás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612" y="4078027"/>
            <a:ext cx="5871152" cy="256373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93443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cap="all" dirty="0"/>
              <a:t>INSERTAR FÓRMULAS</a:t>
            </a:r>
            <a:br>
              <a:rPr lang="es-CO" b="1" cap="all" dirty="0"/>
            </a:br>
            <a:endParaRPr lang="es-CO" dirty="0"/>
          </a:p>
        </p:txBody>
      </p:sp>
      <p:sp>
        <p:nvSpPr>
          <p:cNvPr id="3" name="Marcador de contenido 2"/>
          <p:cNvSpPr>
            <a:spLocks noGrp="1"/>
          </p:cNvSpPr>
          <p:nvPr>
            <p:ph idx="1"/>
          </p:nvPr>
        </p:nvSpPr>
        <p:spPr>
          <a:xfrm>
            <a:off x="713509" y="1027906"/>
            <a:ext cx="10515600" cy="4351338"/>
          </a:xfrm>
        </p:spPr>
        <p:txBody>
          <a:bodyPr/>
          <a:lstStyle/>
          <a:p>
            <a:r>
              <a:rPr lang="es-ES" dirty="0"/>
              <a:t>Para insertar una fórmula deberemos ir a:</a:t>
            </a:r>
          </a:p>
          <a:p>
            <a:r>
              <a:rPr lang="es-ES" i="1" dirty="0"/>
              <a:t>Pestaña Fórmulas &gt;&gt; Grupo Biblioteca de Funciones </a:t>
            </a:r>
            <a:endParaRPr lang="es-ES" dirty="0"/>
          </a:p>
          <a:p>
            <a:r>
              <a:rPr lang="es-ES" dirty="0"/>
              <a:t>Una vez que estemos en esta pestaña seleccionaremos de los desplegables la función que más nos convenga.</a:t>
            </a:r>
          </a:p>
          <a:p>
            <a:endParaRPr lang="es-CO" dirty="0"/>
          </a:p>
        </p:txBody>
      </p:sp>
      <p:pic>
        <p:nvPicPr>
          <p:cNvPr id="5122" name="Picture 2" descr="6 insertar fórmulas en excel aprender excel bás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037" y="2917767"/>
            <a:ext cx="6378228" cy="167876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5065" y="5809603"/>
            <a:ext cx="1668087" cy="858848"/>
          </a:xfrm>
          <a:prstGeom prst="rect">
            <a:avLst/>
          </a:prstGeom>
        </p:spPr>
      </p:pic>
    </p:spTree>
    <p:extLst>
      <p:ext uri="{BB962C8B-B14F-4D97-AF65-F5344CB8AC3E}">
        <p14:creationId xmlns:p14="http://schemas.microsoft.com/office/powerpoint/2010/main" val="234413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cap="all" dirty="0" smtClean="0"/>
              <a:t>¿QUÉ ES EXCEL?</a:t>
            </a:r>
            <a:br>
              <a:rPr lang="es-ES" b="1" cap="all" dirty="0" smtClean="0"/>
            </a:br>
            <a:endParaRPr lang="es-CO" dirty="0"/>
          </a:p>
        </p:txBody>
      </p:sp>
      <p:sp>
        <p:nvSpPr>
          <p:cNvPr id="3" name="Marcador de contenido 2"/>
          <p:cNvSpPr>
            <a:spLocks noGrp="1"/>
          </p:cNvSpPr>
          <p:nvPr>
            <p:ph idx="1"/>
          </p:nvPr>
        </p:nvSpPr>
        <p:spPr/>
        <p:txBody>
          <a:bodyPr>
            <a:normAutofit fontScale="70000" lnSpcReduction="20000"/>
          </a:bodyPr>
          <a:lstStyle/>
          <a:p>
            <a:r>
              <a:rPr lang="es-ES" dirty="0" smtClean="0"/>
              <a:t>En </a:t>
            </a:r>
            <a:r>
              <a:rPr lang="es-ES" dirty="0"/>
              <a:t>este curso Excel básico queremos enseñarte desde el principio qué es Excel y para qué nos puede servir.</a:t>
            </a:r>
          </a:p>
          <a:p>
            <a:r>
              <a:rPr lang="es-ES" dirty="0"/>
              <a:t>Excel es una herramienta que nos permite hacer cálculos de manera rápida y sencilla, dibujar gráficos a partir de la información que hemos dibujado, hacer análisis profundos de grandes cantidades de información y muchas otras cosas.</a:t>
            </a:r>
          </a:p>
          <a:p>
            <a:r>
              <a:rPr lang="es-ES" dirty="0"/>
              <a:t>La apariencia de Excel es muy sencilla, una rejilla que divide el espacio en celdas. Estas celdas son la mínima estructura de Excel y en ellas podemos hacer las siguientes operaciones:</a:t>
            </a:r>
          </a:p>
          <a:p>
            <a:r>
              <a:rPr lang="es-ES" dirty="0"/>
              <a:t>Escribir texto</a:t>
            </a:r>
          </a:p>
          <a:p>
            <a:r>
              <a:rPr lang="es-ES" dirty="0"/>
              <a:t>Insertar valores</a:t>
            </a:r>
          </a:p>
          <a:p>
            <a:r>
              <a:rPr lang="es-ES" dirty="0"/>
              <a:t>Insertar fórmulas</a:t>
            </a:r>
          </a:p>
          <a:p>
            <a:r>
              <a:rPr lang="es-ES" dirty="0"/>
              <a:t>Modificar el formato</a:t>
            </a:r>
          </a:p>
          <a:p>
            <a:r>
              <a:rPr lang="es-ES" dirty="0"/>
              <a:t>….</a:t>
            </a:r>
          </a:p>
          <a:p>
            <a:r>
              <a:rPr lang="es-ES" dirty="0"/>
              <a:t>Pero tienes que saber que un conjunto de celdas que se encuentran compartiendo más de un lado se llaman rangos. Por ejemplo, una fila o una columna es un rango de celdas con algunas propiedades comunes como el alto o el ancho respectivamente.</a:t>
            </a:r>
          </a:p>
          <a:p>
            <a:endParaRPr lang="es-CO"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273702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1573" t="15678" r="41158" b="24074"/>
          <a:stretch/>
        </p:blipFill>
        <p:spPr>
          <a:xfrm>
            <a:off x="1417628" y="321887"/>
            <a:ext cx="8644468" cy="619760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381434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cap="all" dirty="0"/>
              <a:t>¿QUÉ ES LA CINTA DE OPCIONES?</a:t>
            </a:r>
            <a:br>
              <a:rPr lang="es-ES" b="1" cap="all" dirty="0"/>
            </a:br>
            <a:endParaRPr lang="es-CO" dirty="0"/>
          </a:p>
        </p:txBody>
      </p:sp>
      <p:pic>
        <p:nvPicPr>
          <p:cNvPr id="5" name="Marcador de contenido 4"/>
          <p:cNvPicPr>
            <a:picLocks noGrp="1" noChangeAspect="1"/>
          </p:cNvPicPr>
          <p:nvPr>
            <p:ph idx="1"/>
          </p:nvPr>
        </p:nvPicPr>
        <p:blipFill rotWithShape="1">
          <a:blip r:embed="rId2"/>
          <a:srcRect b="82351"/>
          <a:stretch/>
        </p:blipFill>
        <p:spPr>
          <a:xfrm>
            <a:off x="207818" y="2657193"/>
            <a:ext cx="11621192" cy="2709950"/>
          </a:xfrm>
          <a:prstGeom prst="rect">
            <a:avLst/>
          </a:prstGeom>
        </p:spPr>
      </p:pic>
      <p:sp>
        <p:nvSpPr>
          <p:cNvPr id="6" name="Rectángulo 5"/>
          <p:cNvSpPr/>
          <p:nvPr/>
        </p:nvSpPr>
        <p:spPr>
          <a:xfrm>
            <a:off x="777240" y="1097248"/>
            <a:ext cx="10482349" cy="1477328"/>
          </a:xfrm>
          <a:prstGeom prst="rect">
            <a:avLst/>
          </a:prstGeom>
        </p:spPr>
        <p:txBody>
          <a:bodyPr wrap="square">
            <a:spAutoFit/>
          </a:bodyPr>
          <a:lstStyle/>
          <a:p>
            <a:r>
              <a:rPr lang="es-ES" b="0" i="0" dirty="0" smtClean="0">
                <a:solidFill>
                  <a:schemeClr val="tx1">
                    <a:lumMod val="95000"/>
                  </a:schemeClr>
                </a:solidFill>
                <a:effectLst/>
                <a:latin typeface="Poppins"/>
              </a:rPr>
              <a:t>La cinta de opciones en Excel es un elemento básico que hay que conocer con relativa profundidad si quieres convertirte en un experto en Excel pero si únicamente quieres tener unas pequeñas nociones encontrarás que los botones principales se encuentran accesibles de manera muy sencilla.</a:t>
            </a:r>
          </a:p>
          <a:p>
            <a:r>
              <a:rPr lang="es-ES" b="0" i="0" dirty="0" smtClean="0">
                <a:solidFill>
                  <a:schemeClr val="tx1">
                    <a:lumMod val="95000"/>
                  </a:schemeClr>
                </a:solidFill>
                <a:effectLst/>
                <a:latin typeface="Poppins"/>
              </a:rPr>
              <a:t>La cinta de opciones son los iconos que encontramos en la barra superior al abrir un Excel cualquiera. Esta barra de opciones es:</a:t>
            </a:r>
            <a:endParaRPr lang="es-ES" b="0" i="0" dirty="0">
              <a:solidFill>
                <a:schemeClr val="tx1">
                  <a:lumMod val="95000"/>
                </a:schemeClr>
              </a:solidFill>
              <a:effectLst/>
              <a:latin typeface="Poppins"/>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8552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74567"/>
            <a:ext cx="10515600" cy="6002396"/>
          </a:xfrm>
        </p:spPr>
        <p:txBody>
          <a:bodyPr>
            <a:noAutofit/>
          </a:bodyPr>
          <a:lstStyle/>
          <a:p>
            <a:r>
              <a:rPr lang="es-ES" sz="1200" dirty="0"/>
              <a:t>Donde en cada una de las </a:t>
            </a:r>
            <a:r>
              <a:rPr lang="es-ES" sz="1200" dirty="0" smtClean="0"/>
              <a:t>pestañas </a:t>
            </a:r>
            <a:r>
              <a:rPr lang="es-ES" sz="1200" dirty="0"/>
              <a:t>tenemos opciones diferentes para poder trabajar con Excel.</a:t>
            </a:r>
          </a:p>
          <a:p>
            <a:r>
              <a:rPr lang="es-ES" sz="1200" dirty="0"/>
              <a:t>Una descripción sencilla para este curso de Excel básico podría ser la siguiente:</a:t>
            </a:r>
          </a:p>
          <a:p>
            <a:r>
              <a:rPr lang="es-ES" sz="1200" dirty="0"/>
              <a:t>Archivo: permite guardar, abrir un archivo, imprimir y modificar algunas opciones.</a:t>
            </a:r>
          </a:p>
          <a:p>
            <a:r>
              <a:rPr lang="es-ES" sz="1200" dirty="0"/>
              <a:t>Inicio: nos permite copiar y pegar, modificar algunos aspectos de formato, crear formato condicional…</a:t>
            </a:r>
          </a:p>
          <a:p>
            <a:r>
              <a:rPr lang="es-ES" sz="1200" dirty="0"/>
              <a:t>Diseño de página: nos permite hacer algunas modificaciones avanzadas acerca de nuestra hoja de Excel</a:t>
            </a:r>
          </a:p>
          <a:p>
            <a:r>
              <a:rPr lang="es-ES" sz="1200" dirty="0"/>
              <a:t>Fórmulas: nos enseña las diferentes fórmulas que podemos añadir en Excel y algunas otras opciones relacionadas con las fórmulas de Excel que ya son un poco menos básicas.</a:t>
            </a:r>
          </a:p>
          <a:p>
            <a:r>
              <a:rPr lang="es-ES" sz="1200" dirty="0"/>
              <a:t>Datos: tiene funcionalidades como Filtrar y Ordenar que veremos en este tutorial de Excel básico y muchas otras opciones relacionadas con datos.</a:t>
            </a:r>
          </a:p>
          <a:p>
            <a:r>
              <a:rPr lang="es-ES" sz="1200" dirty="0"/>
              <a:t>Revisar: puedes utilizar sus funcionalidades para proteger tu hoja de Excel, insertar comentarios, corregir ortografía…</a:t>
            </a:r>
          </a:p>
          <a:p>
            <a:r>
              <a:rPr lang="es-ES" sz="1200" dirty="0"/>
              <a:t>Vista: nos ayuda a modificar los parámetros de visualización de nuestro archivo de Excel.</a:t>
            </a:r>
          </a:p>
          <a:p>
            <a:r>
              <a:rPr lang="es-ES" sz="1200" dirty="0"/>
              <a:t>Desarrollador: por defecto está oculta aunque yo la tengo habilitada. Es para usuarios avanzados de Excel que tengan nociones de programación.</a:t>
            </a:r>
          </a:p>
          <a:p>
            <a:r>
              <a:rPr lang="es-ES" sz="1200" dirty="0"/>
              <a:t>En este manual de Excel básico nos vamos a centrar en las pestañas:</a:t>
            </a:r>
          </a:p>
          <a:p>
            <a:r>
              <a:rPr lang="es-ES" sz="1200" dirty="0"/>
              <a:t>Archivo</a:t>
            </a:r>
          </a:p>
          <a:p>
            <a:r>
              <a:rPr lang="es-ES" sz="1200" dirty="0"/>
              <a:t>Inicio</a:t>
            </a:r>
          </a:p>
          <a:p>
            <a:r>
              <a:rPr lang="es-ES" sz="1200" dirty="0"/>
              <a:t>Fórmulas</a:t>
            </a:r>
          </a:p>
          <a:p>
            <a:r>
              <a:rPr lang="es-ES" sz="1200" dirty="0"/>
              <a:t>Datos</a:t>
            </a:r>
          </a:p>
          <a:p>
            <a:r>
              <a:rPr lang="es-ES" sz="1200" dirty="0"/>
              <a:t>Dejaremos para más adelante las diferentes opciones de la cinta de opciones para no hacer este curso de Excel infinito.</a:t>
            </a:r>
          </a:p>
          <a:p>
            <a:endParaRPr lang="es-CO" sz="16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0458" y="5634119"/>
            <a:ext cx="2108662" cy="1085687"/>
          </a:xfrm>
          <a:prstGeom prst="rect">
            <a:avLst/>
          </a:prstGeom>
        </p:spPr>
      </p:pic>
    </p:spTree>
    <p:extLst>
      <p:ext uri="{BB962C8B-B14F-4D97-AF65-F5344CB8AC3E}">
        <p14:creationId xmlns:p14="http://schemas.microsoft.com/office/powerpoint/2010/main" val="2936649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b="1" cap="all" dirty="0"/>
              <a:t>CURSO EXCEL 1: EXCEL BÁSICO – ABRIR, CERRAR, INSERTAR FUNCIÓN</a:t>
            </a:r>
            <a:br>
              <a:rPr lang="es-CO" b="1" cap="all" dirty="0"/>
            </a:br>
            <a:endParaRPr lang="es-CO" dirty="0"/>
          </a:p>
        </p:txBody>
      </p:sp>
      <p:sp>
        <p:nvSpPr>
          <p:cNvPr id="3" name="Marcador de contenido 2"/>
          <p:cNvSpPr>
            <a:spLocks noGrp="1"/>
          </p:cNvSpPr>
          <p:nvPr>
            <p:ph idx="1"/>
          </p:nvPr>
        </p:nvSpPr>
        <p:spPr/>
        <p:txBody>
          <a:bodyPr/>
          <a:lstStyle/>
          <a:p>
            <a:r>
              <a:rPr lang="es-ES" dirty="0"/>
              <a:t>Lo más básico en Excel es abrir y cerrar esta herramienta. Probablemente ya sepas cómo hacerlo pero quizás tengas que aprender algunas cosas más como:</a:t>
            </a:r>
          </a:p>
          <a:p>
            <a:r>
              <a:rPr lang="es-ES" dirty="0"/>
              <a:t>Abrir Excel</a:t>
            </a:r>
          </a:p>
          <a:p>
            <a:r>
              <a:rPr lang="es-ES" dirty="0"/>
              <a:t>Cerrar Excel</a:t>
            </a:r>
          </a:p>
          <a:p>
            <a:r>
              <a:rPr lang="es-ES" dirty="0"/>
              <a:t>Crear un nuevo libro en blanco</a:t>
            </a:r>
          </a:p>
          <a:p>
            <a:r>
              <a:rPr lang="es-ES" dirty="0"/>
              <a:t>Insertar números o palabras en una celda</a:t>
            </a:r>
          </a:p>
          <a:p>
            <a:r>
              <a:rPr lang="es-ES" dirty="0"/>
              <a:t>Aprender a dar formato</a:t>
            </a:r>
          </a:p>
          <a:p>
            <a:r>
              <a:rPr lang="es-ES" dirty="0"/>
              <a:t>Insertar una función</a:t>
            </a:r>
          </a:p>
          <a:p>
            <a:endParaRPr lang="es-CO"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1643500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cap="all" dirty="0"/>
              <a:t>ABRIR / CREAR UN LIBRO DE EXEL</a:t>
            </a:r>
            <a:br>
              <a:rPr lang="es-ES" b="1" cap="all" dirty="0"/>
            </a:br>
            <a:endParaRPr lang="es-CO" dirty="0"/>
          </a:p>
        </p:txBody>
      </p:sp>
      <p:sp>
        <p:nvSpPr>
          <p:cNvPr id="3" name="Marcador de contenido 2"/>
          <p:cNvSpPr>
            <a:spLocks noGrp="1"/>
          </p:cNvSpPr>
          <p:nvPr>
            <p:ph idx="1"/>
          </p:nvPr>
        </p:nvSpPr>
        <p:spPr>
          <a:xfrm>
            <a:off x="422563" y="952788"/>
            <a:ext cx="10515600" cy="4351338"/>
          </a:xfrm>
        </p:spPr>
        <p:txBody>
          <a:bodyPr/>
          <a:lstStyle/>
          <a:p>
            <a:r>
              <a:rPr lang="es-ES" dirty="0"/>
              <a:t>Para abrir un libro de Excel debemos hacer </a:t>
            </a:r>
            <a:r>
              <a:rPr lang="es-ES" dirty="0" err="1"/>
              <a:t>click</a:t>
            </a:r>
            <a:r>
              <a:rPr lang="es-ES" dirty="0"/>
              <a:t> en el icono de Excel que tendremos en el escritorio o pinchando en el icono de Excel del menú de Windows. Una vez que hayamos hecho esto veremos una pantalla como la siguiente</a:t>
            </a:r>
            <a:r>
              <a:rPr lang="es-ES" dirty="0" smtClean="0"/>
              <a:t>:</a:t>
            </a:r>
          </a:p>
          <a:p>
            <a:endParaRPr lang="es-CO" dirty="0"/>
          </a:p>
        </p:txBody>
      </p:sp>
      <p:pic>
        <p:nvPicPr>
          <p:cNvPr id="4" name="Imagen 3"/>
          <p:cNvPicPr>
            <a:picLocks noChangeAspect="1"/>
          </p:cNvPicPr>
          <p:nvPr/>
        </p:nvPicPr>
        <p:blipFill rotWithShape="1">
          <a:blip r:embed="rId2"/>
          <a:srcRect b="3909"/>
          <a:stretch/>
        </p:blipFill>
        <p:spPr>
          <a:xfrm>
            <a:off x="2552004" y="2574043"/>
            <a:ext cx="7755777" cy="3937926"/>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1000968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r>
              <a:rPr lang="es-ES" dirty="0"/>
              <a:t>Como puede verse en la imagen, para abrir un libro podemos hacer </a:t>
            </a:r>
            <a:r>
              <a:rPr lang="es-ES" dirty="0" err="1"/>
              <a:t>click</a:t>
            </a:r>
            <a:r>
              <a:rPr lang="es-ES" dirty="0"/>
              <a:t> en «Libro en blanco» como está señalado en la imagen o hacer </a:t>
            </a:r>
            <a:r>
              <a:rPr lang="es-ES" dirty="0" err="1"/>
              <a:t>click</a:t>
            </a:r>
            <a:r>
              <a:rPr lang="es-ES" dirty="0"/>
              <a:t> en cualquiera de las otras plantillas que Excel nos propone. También podremos buscar una plantilla en línea a través del buscador de la parte superior.</a:t>
            </a:r>
          </a:p>
          <a:p>
            <a:r>
              <a:rPr lang="es-ES" dirty="0"/>
              <a:t>Si ya tenemos un archivo previamente guardado navegaremos por las carpetas del explorador de Windows hasta que lo encontremos y haremos doble clic sobre el archivo para poder abrirlo.</a:t>
            </a:r>
          </a:p>
          <a:p>
            <a:r>
              <a:rPr lang="es-ES" dirty="0"/>
              <a:t>Si queremos abrir un libro que previamente hayamos abierto simplemente haremos clic sobre el mismo a la izquierda de la pantalla de Excel donde pone «Recientes» y que hemos ocultado en este curso de Excel básico para que no se vean los libros que nosotros hemos abierto previamente.</a:t>
            </a:r>
          </a:p>
          <a:p>
            <a:endParaRPr lang="es-CO"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284074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cap="all" dirty="0"/>
              <a:t>CERRAR UN LIBRO DE EXCEL</a:t>
            </a:r>
            <a:br>
              <a:rPr lang="es-ES" b="1" cap="all" dirty="0"/>
            </a:br>
            <a:endParaRPr lang="es-CO" dirty="0"/>
          </a:p>
        </p:txBody>
      </p:sp>
      <p:sp>
        <p:nvSpPr>
          <p:cNvPr id="3" name="Marcador de contenido 2"/>
          <p:cNvSpPr>
            <a:spLocks noGrp="1"/>
          </p:cNvSpPr>
          <p:nvPr>
            <p:ph idx="1"/>
          </p:nvPr>
        </p:nvSpPr>
        <p:spPr>
          <a:xfrm>
            <a:off x="838200" y="1525760"/>
            <a:ext cx="10515600" cy="4351338"/>
          </a:xfrm>
        </p:spPr>
        <p:txBody>
          <a:bodyPr/>
          <a:lstStyle/>
          <a:p>
            <a:r>
              <a:rPr lang="es-ES" dirty="0"/>
              <a:t>Para cerrar un libro en Excel haremos </a:t>
            </a:r>
            <a:r>
              <a:rPr lang="es-ES" dirty="0" err="1"/>
              <a:t>click</a:t>
            </a:r>
            <a:r>
              <a:rPr lang="es-ES" dirty="0"/>
              <a:t> en el icono con forma de X  de la parte superior derecha de la hoja de Excel como puede verse en la siguiente imagen</a:t>
            </a:r>
            <a:r>
              <a:rPr lang="es-ES" dirty="0" smtClean="0"/>
              <a:t>:</a:t>
            </a:r>
          </a:p>
          <a:p>
            <a:endParaRPr lang="es-CO" dirty="0"/>
          </a:p>
        </p:txBody>
      </p:sp>
      <p:pic>
        <p:nvPicPr>
          <p:cNvPr id="2050" name="Picture 2" descr="cerrar un libro de excel aprender excel bás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875" y="2851324"/>
            <a:ext cx="5256011" cy="308396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2392" y="5449761"/>
            <a:ext cx="2108662" cy="1085687"/>
          </a:xfrm>
          <a:prstGeom prst="rect">
            <a:avLst/>
          </a:prstGeom>
        </p:spPr>
      </p:pic>
    </p:spTree>
    <p:extLst>
      <p:ext uri="{BB962C8B-B14F-4D97-AF65-F5344CB8AC3E}">
        <p14:creationId xmlns:p14="http://schemas.microsoft.com/office/powerpoint/2010/main" val="297335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e9388c0-b1e2-40ea-b6a8-c51c7913cbd2">H7EN5MXTHQNV-662-3204</_dlc_DocId>
    <_dlc_DocIdUrl xmlns="ae9388c0-b1e2-40ea-b6a8-c51c7913cbd2">
      <Url>https://mng.mincultura.gov.co/prensa/noticias/_layouts/15/DocIdRedir.aspx?ID=H7EN5MXTHQNV-662-3204</Url>
      <Description>H7EN5MXTHQNV-662-3204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FDA341872286834AB0D54B93028EBD96" ma:contentTypeVersion="2" ma:contentTypeDescription="Crear nuevo documento." ma:contentTypeScope="" ma:versionID="dcdde9d637bf4a1adf4d5e56f2f474f4">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d0f0e5129732e54c1667a323f30384e6" ns1:_="" ns2:_="">
    <xsd:import namespace="http://schemas.microsoft.com/sharepoint/v3"/>
    <xsd:import namespace="ae9388c0-b1e2-40ea-b6a8-c51c7913cbd2"/>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internalName="PublishingStartDate">
      <xsd:simpleType>
        <xsd:restriction base="dms:Unknown"/>
      </xsd:simpleType>
    </xsd:element>
    <xsd:element name="PublishingExpirationDate" ma:index="9"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70BC7789-8758-4068-9E0D-B3023E7AE591}"/>
</file>

<file path=customXml/itemProps2.xml><?xml version="1.0" encoding="utf-8"?>
<ds:datastoreItem xmlns:ds="http://schemas.openxmlformats.org/officeDocument/2006/customXml" ds:itemID="{EF8AEFBD-2571-4C9A-95C3-EB3A489BEE55}"/>
</file>

<file path=customXml/itemProps3.xml><?xml version="1.0" encoding="utf-8"?>
<ds:datastoreItem xmlns:ds="http://schemas.openxmlformats.org/officeDocument/2006/customXml" ds:itemID="{EDA84C19-C814-4035-8259-C6B5A3FB78F7}"/>
</file>

<file path=customXml/itemProps4.xml><?xml version="1.0" encoding="utf-8"?>
<ds:datastoreItem xmlns:ds="http://schemas.openxmlformats.org/officeDocument/2006/customXml" ds:itemID="{28FF6F6A-F2C4-4C63-BDF2-2D2ED22264F3}"/>
</file>

<file path=docProps/app.xml><?xml version="1.0" encoding="utf-8"?>
<Properties xmlns="http://schemas.openxmlformats.org/officeDocument/2006/extended-properties" xmlns:vt="http://schemas.openxmlformats.org/officeDocument/2006/docPropsVTypes">
  <Template>TM02836342[[fn=Ion]]</Template>
  <TotalTime>50</TotalTime>
  <Words>1032</Words>
  <Application>Microsoft Office PowerPoint</Application>
  <PresentationFormat>Panorámica</PresentationFormat>
  <Paragraphs>81</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Century Gothic</vt:lpstr>
      <vt:lpstr>Poppins</vt:lpstr>
      <vt:lpstr>Wingdings 3</vt:lpstr>
      <vt:lpstr>Ion</vt:lpstr>
      <vt:lpstr>Presentación de PowerPoint</vt:lpstr>
      <vt:lpstr>¿QUÉ ES EXCEL? </vt:lpstr>
      <vt:lpstr>Presentación de PowerPoint</vt:lpstr>
      <vt:lpstr>¿QUÉ ES LA CINTA DE OPCIONES? </vt:lpstr>
      <vt:lpstr>Presentación de PowerPoint</vt:lpstr>
      <vt:lpstr>CURSO EXCEL 1: EXCEL BÁSICO – ABRIR, CERRAR, INSERTAR FUNCIÓN </vt:lpstr>
      <vt:lpstr>ABRIR / CREAR UN LIBRO DE EXEL </vt:lpstr>
      <vt:lpstr>Presentación de PowerPoint</vt:lpstr>
      <vt:lpstr>CERRAR UN LIBRO DE EXCEL </vt:lpstr>
      <vt:lpstr>Presentación de PowerPoint</vt:lpstr>
      <vt:lpstr>GUARDAR UN LIBRO DE EXCEL </vt:lpstr>
      <vt:lpstr>Presentación de PowerPoint</vt:lpstr>
      <vt:lpstr>INSERTAR VALORES EN EXCEL </vt:lpstr>
      <vt:lpstr>Presentación de PowerPoint</vt:lpstr>
      <vt:lpstr>DAR FORMATO EN EXCEL </vt:lpstr>
      <vt:lpstr>INSERTAR UNA FUNCIÓN EN EXCEL </vt:lpstr>
      <vt:lpstr>ESCRIBIR FÓRMULAS EN UNA CELDA </vt:lpstr>
      <vt:lpstr>INSERTAR FÓRMULAS </vt:lpstr>
    </vt:vector>
  </TitlesOfParts>
  <Company>Ministerio de Hacienda y Crèdito Pùblico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Harold Vargas León</dc:creator>
  <cp:lastModifiedBy>Usuario de Windows</cp:lastModifiedBy>
  <cp:revision>5</cp:revision>
  <dcterms:created xsi:type="dcterms:W3CDTF">2021-03-24T13:54:47Z</dcterms:created>
  <dcterms:modified xsi:type="dcterms:W3CDTF">2021-04-13T17:14:39Z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0x010100FDA341872286834AB0D54B93028EBD96</vt:lpwstr>
  </property>
  <property fmtid="{D5CDD505-2E9C-101B-9397-08002B2CF9AE}" pid="3" name="_dlc_DocIdItemGuid">
    <vt:lpwstr>099a39a1-564e-4922-b66b-f15d43da3214</vt:lpwstr>
  </property>
</Properties>
</file>