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7" r:id="rId4"/>
    <p:sldId id="262" r:id="rId5"/>
    <p:sldId id="266" r:id="rId6"/>
    <p:sldId id="275" r:id="rId7"/>
    <p:sldId id="278" r:id="rId8"/>
    <p:sldId id="276" r:id="rId9"/>
    <p:sldId id="279" r:id="rId10"/>
    <p:sldId id="265" r:id="rId11"/>
    <p:sldId id="267" r:id="rId12"/>
    <p:sldId id="280" r:id="rId13"/>
    <p:sldId id="261" r:id="rId14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86481" autoAdjust="0"/>
  </p:normalViewPr>
  <p:slideViewPr>
    <p:cSldViewPr snapToGrid="0" snapToObjects="1">
      <p:cViewPr varScale="1">
        <p:scale>
          <a:sx n="48" d="100"/>
          <a:sy n="48" d="100"/>
        </p:scale>
        <p:origin x="77" y="113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7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E34BF-C3B3-42D8-901E-870DCB55A44E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428E7-017B-4F02-AA3F-BB1B2542FB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269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439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7918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072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7470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7773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291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090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072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072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072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383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0132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428E7-017B-4F02-AA3F-BB1B2542FB39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4724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70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6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319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36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6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36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30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26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95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25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61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4EDB7-D8BE-8940-8863-90ACBA5B4C9B}" type="datetimeFigureOut">
              <a:rPr lang="es-ES" smtClean="0"/>
              <a:t>03/05/2021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4801-2B3E-614D-AEC5-5442E3ABE4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44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3">
            <a:extLst>
              <a:ext uri="{FF2B5EF4-FFF2-40B4-BE49-F238E27FC236}">
                <a16:creationId xmlns:a16="http://schemas.microsoft.com/office/drawing/2014/main" id="{207EF0F9-2AF3-4986-8010-61E833D15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2855" y="651272"/>
            <a:ext cx="3499883" cy="1790700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Instituto Nacional para Ciegos</a:t>
            </a:r>
            <a:br>
              <a:rPr lang="es-CO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es-CO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22E2D-08A9-49E3-B82A-9CF492DE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4745"/>
            <a:ext cx="8229600" cy="857250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SE TRANSMITE O PIDE INFORMACIÓN?</a:t>
            </a:r>
            <a:r>
              <a:rPr lang="es-ES" dirty="0"/>
              <a:t/>
            </a:r>
            <a:br>
              <a:rPr lang="es-ES" dirty="0"/>
            </a:br>
            <a:endParaRPr lang="es-CO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8F0768-DC96-46AE-984F-8F8DAF47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877" y="728663"/>
            <a:ext cx="8336485" cy="3394472"/>
          </a:xfrm>
        </p:spPr>
        <p:txBody>
          <a:bodyPr>
            <a:normAutofit/>
          </a:bodyPr>
          <a:lstStyle/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</a:rPr>
              <a:t> Textos.</a:t>
            </a:r>
          </a:p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</a:rPr>
              <a:t> Elementos gráficos, videos, sonidos, etc.</a:t>
            </a:r>
          </a:p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</a:rPr>
              <a:t>Animaciones y elementos programados</a:t>
            </a:r>
          </a:p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 Elementos de formulario.</a:t>
            </a:r>
          </a:p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 Instrucciones e indicaciones</a:t>
            </a:r>
            <a:r>
              <a:rPr lang="es-ES" b="1" dirty="0" smtClean="0">
                <a:solidFill>
                  <a:srgbClr val="0F2879"/>
                </a:solidFill>
              </a:rPr>
              <a:t>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716614" y="4276337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F2879"/>
                </a:solidFill>
              </a:rPr>
              <a:t>Todo lo que se necesita para publicar.</a:t>
            </a:r>
          </a:p>
        </p:txBody>
      </p:sp>
    </p:spTree>
    <p:extLst>
      <p:ext uri="{BB962C8B-B14F-4D97-AF65-F5344CB8AC3E}">
        <p14:creationId xmlns:p14="http://schemas.microsoft.com/office/powerpoint/2010/main" val="8298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5AAF2-16D7-41E5-A0F3-9CCF1E75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1" y="49018"/>
            <a:ext cx="7712279" cy="857250"/>
          </a:xfrm>
        </p:spPr>
        <p:txBody>
          <a:bodyPr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</a:t>
            </a:r>
            <a:r>
              <a:rPr lang="es-E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CONTEMPLAR </a:t>
            </a:r>
            <a:b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EF6A5E5-7224-4438-A0C1-E228970AA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240" y="714376"/>
            <a:ext cx="8504298" cy="3514724"/>
          </a:xfrm>
        </p:spPr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s-CO" b="1" dirty="0">
                <a:solidFill>
                  <a:srgbClr val="0F2879"/>
                </a:solidFill>
              </a:rPr>
              <a:t>Alternativas a lo sensorial</a:t>
            </a:r>
            <a:r>
              <a:rPr lang="es-CO" dirty="0">
                <a:solidFill>
                  <a:srgbClr val="0F2879"/>
                </a:solidFill>
              </a:rPr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Lo visual con algunos parámetros específicos.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Estructura </a:t>
            </a:r>
            <a:r>
              <a:rPr lang="es-ES" b="1" dirty="0" err="1">
                <a:solidFill>
                  <a:srgbClr val="0F2879"/>
                </a:solidFill>
              </a:rPr>
              <a:t>info</a:t>
            </a:r>
            <a:r>
              <a:rPr lang="es-ES" b="1" dirty="0">
                <a:solidFill>
                  <a:srgbClr val="0F2879"/>
                </a:solidFill>
              </a:rPr>
              <a:t> para todos.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Secuencia y orden de la </a:t>
            </a:r>
            <a:r>
              <a:rPr lang="es-ES" b="1" dirty="0" err="1">
                <a:solidFill>
                  <a:srgbClr val="0F2879"/>
                </a:solidFill>
              </a:rPr>
              <a:t>info</a:t>
            </a:r>
            <a:r>
              <a:rPr lang="es-ES" b="1" dirty="0">
                <a:solidFill>
                  <a:srgbClr val="0F2879"/>
                </a:solidFill>
              </a:rPr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Control de eventos automáticos.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Textos e instrucciones adecuados.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Todo elemento </a:t>
            </a:r>
            <a:r>
              <a:rPr lang="es-ES" b="1" dirty="0" err="1">
                <a:solidFill>
                  <a:srgbClr val="0F2879"/>
                </a:solidFill>
              </a:rPr>
              <a:t>capturable</a:t>
            </a:r>
            <a:r>
              <a:rPr lang="es-ES" b="1" dirty="0">
                <a:solidFill>
                  <a:srgbClr val="0F2879"/>
                </a:solidFill>
              </a:rPr>
              <a:t> </a:t>
            </a:r>
          </a:p>
          <a:p>
            <a:endParaRPr lang="es-CO" dirty="0"/>
          </a:p>
        </p:txBody>
      </p:sp>
      <p:sp>
        <p:nvSpPr>
          <p:cNvPr id="9" name="CuadroTexto 8"/>
          <p:cNvSpPr txBox="1"/>
          <p:nvPr/>
        </p:nvSpPr>
        <p:spPr>
          <a:xfrm>
            <a:off x="857290" y="4438648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F2879"/>
                </a:solidFill>
              </a:rPr>
              <a:t>Los tópicos que cubren todo.</a:t>
            </a:r>
          </a:p>
        </p:txBody>
      </p:sp>
    </p:spTree>
    <p:extLst>
      <p:ext uri="{BB962C8B-B14F-4D97-AF65-F5344CB8AC3E}">
        <p14:creationId xmlns:p14="http://schemas.microsoft.com/office/powerpoint/2010/main" val="1344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5AAF2-16D7-41E5-A0F3-9CCF1E75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2" y="49018"/>
            <a:ext cx="7412028" cy="510540"/>
          </a:xfrm>
        </p:spPr>
        <p:txBody>
          <a:bodyPr>
            <a:noAutofit/>
          </a:bodyPr>
          <a:lstStyle/>
          <a:p>
            <a:pPr algn="l"/>
            <a:r>
              <a:rPr lang="es-E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 reflexiones finales</a:t>
            </a: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EF6A5E5-7224-4438-A0C1-E228970AA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240" y="714376"/>
            <a:ext cx="8504298" cy="3514724"/>
          </a:xfrm>
        </p:spPr>
        <p:txBody>
          <a:bodyPr>
            <a:normAutofit fontScale="925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s-CO" b="1" dirty="0" smtClean="0">
                <a:solidFill>
                  <a:srgbClr val="0F2879"/>
                </a:solidFill>
              </a:rPr>
              <a:t>Se cree que el tema es complejo y no se da la oportunidad de asumirlo.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CO" b="1" dirty="0" smtClean="0">
                <a:solidFill>
                  <a:srgbClr val="0F2879"/>
                </a:solidFill>
              </a:rPr>
              <a:t>Los criterios no son todos durante todo el tiempo, es más en cada sitio son algunos.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CO" b="1" dirty="0" smtClean="0">
                <a:solidFill>
                  <a:srgbClr val="0F2879"/>
                </a:solidFill>
              </a:rPr>
              <a:t>El tema </a:t>
            </a:r>
            <a:r>
              <a:rPr lang="es-CO" b="1" dirty="0" smtClean="0">
                <a:solidFill>
                  <a:srgbClr val="0F2879"/>
                </a:solidFill>
              </a:rPr>
              <a:t>es necesario asumirlo pero bien, de lo contrario mejor no perder ese tiempo.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CO" b="1" dirty="0" smtClean="0">
                <a:solidFill>
                  <a:srgbClr val="0F2879"/>
                </a:solidFill>
              </a:rPr>
              <a:t>La accesibilidad tiene que ver con hacer bien las cosas, lo que implica desaprender y aprender de nuevo. Ello es difícil para algunos.</a:t>
            </a:r>
          </a:p>
          <a:p>
            <a:pPr marL="971550" lvl="1" indent="-514350">
              <a:buFont typeface="+mj-lt"/>
              <a:buAutoNum type="arabicPeriod"/>
            </a:pPr>
            <a:endParaRPr lang="es-CO" dirty="0"/>
          </a:p>
        </p:txBody>
      </p:sp>
      <p:sp>
        <p:nvSpPr>
          <p:cNvPr id="9" name="CuadroTexto 8"/>
          <p:cNvSpPr txBox="1"/>
          <p:nvPr/>
        </p:nvSpPr>
        <p:spPr>
          <a:xfrm>
            <a:off x="857290" y="4438648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0F2879"/>
                </a:solidFill>
              </a:rPr>
              <a:t>Una decisión a tomar: ¿se asume o no?</a:t>
            </a:r>
            <a:endParaRPr lang="es-ES" sz="1200" b="1" dirty="0">
              <a:solidFill>
                <a:srgbClr val="0F28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7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A56B6-2AB3-4550-B944-902B77B5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53" y="1045509"/>
            <a:ext cx="8229600" cy="3459256"/>
          </a:xfrm>
        </p:spPr>
        <p:txBody>
          <a:bodyPr>
            <a:noAutofit/>
          </a:bodyPr>
          <a:lstStyle/>
          <a:p>
            <a:r>
              <a:rPr lang="es-ES" sz="1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¡GRACIAS!</a:t>
            </a:r>
            <a:br>
              <a:rPr lang="es-ES" sz="1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63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8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2D7DFDE-3374-441B-96BF-EFCA27FC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1547393"/>
            <a:ext cx="8004828" cy="2298465"/>
          </a:xfrm>
        </p:spPr>
        <p:txBody>
          <a:bodyPr>
            <a:noAutofit/>
          </a:bodyPr>
          <a:lstStyle/>
          <a:p>
            <a:pPr algn="ctr"/>
            <a:r>
              <a:rPr lang="es-CO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¿ESPACIOS DIGITALES PARA TODOS?</a:t>
            </a:r>
            <a:br>
              <a:rPr lang="es-CO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86935" y="4385461"/>
            <a:ext cx="6390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rgbClr val="FFFFFF"/>
                </a:solidFill>
              </a:rPr>
              <a:t>Lo que hay que hacer para permitir acceso a todos</a:t>
            </a:r>
            <a:endParaRPr lang="es-ES" sz="2000" dirty="0">
              <a:solidFill>
                <a:srgbClr val="FFFFFF"/>
              </a:solidFill>
            </a:endParaRPr>
          </a:p>
        </p:txBody>
      </p:sp>
      <p:pic>
        <p:nvPicPr>
          <p:cNvPr id="4" name="Imagen 3" descr="Logotipo del INCI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510" y="125340"/>
            <a:ext cx="1357842" cy="33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3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44AA8-F4A8-4825-A4FD-596165E86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727"/>
            <a:ext cx="8229600" cy="85725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USUARIOS DE LA WEB</a:t>
            </a:r>
            <a:br>
              <a:rPr lang="es-E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8950AE-B47D-4941-A4E8-4EF756006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349" y="664403"/>
            <a:ext cx="4162646" cy="3814694"/>
          </a:xfrm>
        </p:spPr>
        <p:txBody>
          <a:bodyPr>
            <a:noAutofit/>
          </a:bodyPr>
          <a:lstStyle/>
          <a:p>
            <a:pPr marL="685800" lvl="1" indent="-228600">
              <a:buAutoNum type="arabicPeriod"/>
            </a:pPr>
            <a:r>
              <a:rPr lang="es-CO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Estándar.</a:t>
            </a:r>
            <a:endParaRPr lang="es-ES" sz="2400" b="1" dirty="0">
              <a:solidFill>
                <a:srgbClr val="0F28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buAutoNum type="arabicPeriod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Lector de pantalla.</a:t>
            </a:r>
          </a:p>
          <a:p>
            <a:pPr marL="685800" lvl="1" indent="-228600">
              <a:buAutoNum type="arabicPeriod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Magnificación.</a:t>
            </a:r>
          </a:p>
          <a:p>
            <a:pPr marL="685800" lvl="1" indent="-228600">
              <a:buAutoNum type="arabicPeriod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Reconocimiento voz.</a:t>
            </a:r>
          </a:p>
          <a:p>
            <a:pPr marL="685800" lvl="1" indent="-228600">
              <a:buAutoNum type="arabicPeriod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discapacidad.</a:t>
            </a:r>
          </a:p>
          <a:p>
            <a:pPr marL="685800" lvl="1" indent="-228600">
              <a:buAutoNum type="arabicPeriod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Deficiencias tecnológicas.</a:t>
            </a:r>
          </a:p>
          <a:p>
            <a:pPr marL="685800" lvl="1" indent="-228600">
              <a:buAutoNum type="arabicPeriod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Ambientes no propicios.</a:t>
            </a:r>
          </a:p>
          <a:p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76558" y="4501032"/>
            <a:ext cx="4082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F2879"/>
                </a:solidFill>
              </a:rPr>
              <a:t>Todos requieren uso y manejo de la </a:t>
            </a:r>
            <a:r>
              <a:rPr lang="es-ES" sz="1200" b="1" dirty="0" err="1">
                <a:solidFill>
                  <a:srgbClr val="0F2879"/>
                </a:solidFill>
              </a:rPr>
              <a:t>info</a:t>
            </a:r>
            <a:r>
              <a:rPr lang="es-ES" sz="1200" b="1" dirty="0">
                <a:solidFill>
                  <a:srgbClr val="0F2879"/>
                </a:solidFill>
              </a:rPr>
              <a:t>.</a:t>
            </a:r>
          </a:p>
        </p:txBody>
      </p:sp>
      <p:sp>
        <p:nvSpPr>
          <p:cNvPr id="10" name="Rectángulo: esquinas superiores redondeadas 9" descr="Regularidad de los usuarios">
            <a:extLst>
              <a:ext uri="{FF2B5EF4-FFF2-40B4-BE49-F238E27FC236}">
                <a16:creationId xmlns:a16="http://schemas.microsoft.com/office/drawing/2014/main" id="{6FBBF6A1-8D07-4A9F-92F8-B81514ED7901}"/>
              </a:ext>
            </a:extLst>
          </p:cNvPr>
          <p:cNvSpPr/>
          <p:nvPr/>
        </p:nvSpPr>
        <p:spPr>
          <a:xfrm>
            <a:off x="4551479" y="1005150"/>
            <a:ext cx="1363636" cy="1017925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4"/>
            <a:stretch>
              <a:fillRect/>
            </a:stretch>
          </a:blip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ángulo: esquinas superiores redondeadas 11" descr="captura de pantalla de acceso directo de jaws y de magic.">
            <a:extLst>
              <a:ext uri="{FF2B5EF4-FFF2-40B4-BE49-F238E27FC236}">
                <a16:creationId xmlns:a16="http://schemas.microsoft.com/office/drawing/2014/main" id="{BDE4E078-75BD-4494-A30C-752ED1242445}"/>
              </a:ext>
            </a:extLst>
          </p:cNvPr>
          <p:cNvSpPr/>
          <p:nvPr/>
        </p:nvSpPr>
        <p:spPr>
          <a:xfrm>
            <a:off x="6142606" y="1005151"/>
            <a:ext cx="1363636" cy="1017925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5"/>
            <a:stretch>
              <a:fillRect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s-CO"/>
          </a:p>
        </p:txBody>
      </p:sp>
      <p:sp>
        <p:nvSpPr>
          <p:cNvPr id="13" name="Rectángulo: esquinas superiores redondeadas 12" descr="reconocimiento de voz.">
            <a:extLst>
              <a:ext uri="{FF2B5EF4-FFF2-40B4-BE49-F238E27FC236}">
                <a16:creationId xmlns:a16="http://schemas.microsoft.com/office/drawing/2014/main" id="{3E6F9902-F273-4B98-B48E-B2A5939501A0}"/>
              </a:ext>
            </a:extLst>
          </p:cNvPr>
          <p:cNvSpPr/>
          <p:nvPr/>
        </p:nvSpPr>
        <p:spPr>
          <a:xfrm>
            <a:off x="7667727" y="1022881"/>
            <a:ext cx="1405186" cy="1017925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6"/>
            <a:stretch>
              <a:fillRect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ángulo: esquinas superiores redondeadas 10" descr="Lectores de Pantalla">
            <a:extLst>
              <a:ext uri="{FF2B5EF4-FFF2-40B4-BE49-F238E27FC236}">
                <a16:creationId xmlns:a16="http://schemas.microsoft.com/office/drawing/2014/main" id="{A8769D76-5700-4AA2-9190-3D807E7055DA}"/>
              </a:ext>
            </a:extLst>
          </p:cNvPr>
          <p:cNvSpPr/>
          <p:nvPr/>
        </p:nvSpPr>
        <p:spPr>
          <a:xfrm>
            <a:off x="5285765" y="2336543"/>
            <a:ext cx="1363636" cy="1017925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7"/>
            <a:stretch>
              <a:fillRect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tángulo: esquinas superiores redondeadas 13" descr="daltonismo">
            <a:extLst>
              <a:ext uri="{FF2B5EF4-FFF2-40B4-BE49-F238E27FC236}">
                <a16:creationId xmlns:a16="http://schemas.microsoft.com/office/drawing/2014/main" id="{206D49F4-5B43-441C-B368-3B8B87FAB8AE}"/>
              </a:ext>
            </a:extLst>
          </p:cNvPr>
          <p:cNvSpPr/>
          <p:nvPr/>
        </p:nvSpPr>
        <p:spPr>
          <a:xfrm>
            <a:off x="7358080" y="2336543"/>
            <a:ext cx="1363636" cy="1017925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8"/>
            <a:stretch>
              <a:fillRect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Rectángulo: esquinas superiores redondeadas 14" descr="deficiencia tecnológica.">
            <a:extLst>
              <a:ext uri="{FF2B5EF4-FFF2-40B4-BE49-F238E27FC236}">
                <a16:creationId xmlns:a16="http://schemas.microsoft.com/office/drawing/2014/main" id="{C71375EB-6A34-4ADF-A6D3-47A489C9A8F7}"/>
              </a:ext>
            </a:extLst>
          </p:cNvPr>
          <p:cNvSpPr/>
          <p:nvPr/>
        </p:nvSpPr>
        <p:spPr>
          <a:xfrm>
            <a:off x="5635704" y="3621605"/>
            <a:ext cx="1363636" cy="1017925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9"/>
            <a:stretch>
              <a:fillRect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Rectángulo: esquinas superiores redondeadas 15" descr="entornos no favorables - persona usando computador en ambiente muy oscuro.">
            <a:extLst>
              <a:ext uri="{FF2B5EF4-FFF2-40B4-BE49-F238E27FC236}">
                <a16:creationId xmlns:a16="http://schemas.microsoft.com/office/drawing/2014/main" id="{58C84F31-1B10-4E98-BF83-4226A65F1659}"/>
              </a:ext>
            </a:extLst>
          </p:cNvPr>
          <p:cNvSpPr/>
          <p:nvPr/>
        </p:nvSpPr>
        <p:spPr>
          <a:xfrm>
            <a:off x="7364934" y="3621606"/>
            <a:ext cx="1363636" cy="1017925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10"/>
            <a:stretch>
              <a:fillRect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3902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7BF466B5-D33C-421E-AFB8-D1924000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032" y="-40682"/>
            <a:ext cx="8699832" cy="1065223"/>
          </a:xfrm>
        </p:spPr>
        <p:txBody>
          <a:bodyPr>
            <a:noAutofit/>
          </a:bodyPr>
          <a:lstStyle/>
          <a:p>
            <a:pPr algn="l"/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ACCESIBILIDAD, LA RESPUESTA NECESARIA …</a:t>
            </a:r>
            <a:b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9228137C-615B-406C-9690-B46C57000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33" y="786709"/>
            <a:ext cx="4359167" cy="3570082"/>
          </a:xfrm>
        </p:spPr>
        <p:txBody>
          <a:bodyPr/>
          <a:lstStyle/>
          <a:p>
            <a:pPr marL="0" indent="0">
              <a:buNone/>
            </a:pPr>
            <a:r>
              <a:rPr lang="es-CO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dadas a los contenidos para que todos puedan utilizarlos.</a:t>
            </a:r>
          </a:p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81773" y="4374571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F2879"/>
                </a:solidFill>
              </a:rPr>
              <a:t>Concepto utilizado en todo el mundo</a:t>
            </a:r>
          </a:p>
        </p:txBody>
      </p:sp>
      <p:pic>
        <p:nvPicPr>
          <p:cNvPr id="12" name="Imagen 11" descr="diseño para todos, iconos representando diferentes condiciones de las personas.">
            <a:extLst>
              <a:ext uri="{FF2B5EF4-FFF2-40B4-BE49-F238E27FC236}">
                <a16:creationId xmlns:a16="http://schemas.microsoft.com/office/drawing/2014/main" id="{B1720FAB-8366-4ACE-8658-97DBD31F89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929" y="786709"/>
            <a:ext cx="3756500" cy="386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 W3C">
            <a:extLst>
              <a:ext uri="{FF2B5EF4-FFF2-40B4-BE49-F238E27FC236}">
                <a16:creationId xmlns:a16="http://schemas.microsoft.com/office/drawing/2014/main" id="{8CC80B55-FB3D-49EE-91B4-5B0EB16F75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" t="8543" r="60871" b="11247"/>
          <a:stretch/>
        </p:blipFill>
        <p:spPr bwMode="auto">
          <a:xfrm>
            <a:off x="6548717" y="845732"/>
            <a:ext cx="1909484" cy="145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193369" y="4651569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F2879"/>
                </a:solidFill>
              </a:rPr>
              <a:t>Soporte importante en lo internacional.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9333C0-428B-482A-BB35-25ACA78D7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730493"/>
            <a:ext cx="5401333" cy="3787720"/>
          </a:xfrm>
        </p:spPr>
        <p:txBody>
          <a:bodyPr>
            <a:normAutofit/>
          </a:bodyPr>
          <a:lstStyle/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Berners  - Lee, padre del Internet.</a:t>
            </a:r>
          </a:p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Consorcio W3C, originado en 1994.</a:t>
            </a:r>
          </a:p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Estándares para todo, incluida la accesibilidad.</a:t>
            </a:r>
          </a:p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los estándares.</a:t>
            </a:r>
          </a:p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C60837-7B2A-4823-99D5-5A796707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497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¿DE DÓNDE SE ORIGINA TODO ESTO?</a:t>
            </a:r>
            <a:b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4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D439DC01-073E-4F91-9F6A-83C22663E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1" y="63304"/>
            <a:ext cx="8826704" cy="979683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 UNIVERSAL</a:t>
            </a:r>
            <a:b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97EAC78-053D-4C6E-9059-B03957593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6" y="757238"/>
            <a:ext cx="8195162" cy="3369285"/>
          </a:xfrm>
        </p:spPr>
        <p:txBody>
          <a:bodyPr>
            <a:norm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CO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Dejar de eliminar barreras … construir sin ellas.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Contemplar a todos desde el momento del diseño.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Origen en la arquitectura.</a:t>
            </a:r>
          </a:p>
          <a:p>
            <a:pPr marL="0" indent="0">
              <a:buNone/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0121" y="4374571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rgbClr val="0F2879"/>
                </a:solidFill>
              </a:rPr>
              <a:t>La solución para no generar respuestas individuales.</a:t>
            </a:r>
          </a:p>
        </p:txBody>
      </p:sp>
    </p:spTree>
    <p:extLst>
      <p:ext uri="{BB962C8B-B14F-4D97-AF65-F5344CB8AC3E}">
        <p14:creationId xmlns:p14="http://schemas.microsoft.com/office/powerpoint/2010/main" val="27932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9E163-5898-4704-B660-2A3B913E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1" y="63305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PUBLICAR PARA TODOS?</a:t>
            </a:r>
            <a:b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2DCA77-4C79-44BB-9E1D-9DB4D3D1D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714375"/>
            <a:ext cx="8101013" cy="3660195"/>
          </a:xfrm>
        </p:spPr>
        <p:txBody>
          <a:bodyPr/>
          <a:lstStyle/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Hacer y conformar bien los elementos.</a:t>
            </a:r>
          </a:p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Agregar algunas características que permitan acceso a todos.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173813" y="4374570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F2879"/>
                </a:solidFill>
              </a:rPr>
              <a:t>Lo que hay que hacer en esencia.</a:t>
            </a:r>
          </a:p>
        </p:txBody>
      </p:sp>
    </p:spTree>
    <p:extLst>
      <p:ext uri="{BB962C8B-B14F-4D97-AF65-F5344CB8AC3E}">
        <p14:creationId xmlns:p14="http://schemas.microsoft.com/office/powerpoint/2010/main" val="320202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157D8A-D09F-4622-857D-878B1DF54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644"/>
            <a:ext cx="8229600" cy="540270"/>
          </a:xfrm>
        </p:spPr>
        <p:txBody>
          <a:bodyPr>
            <a:noAutofit/>
          </a:bodyPr>
          <a:lstStyle/>
          <a:p>
            <a:pPr algn="l"/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BÁSICOS A TENER EN CUENTA</a:t>
            </a:r>
            <a:b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22C78B3-703C-406A-ABAE-0C77C8C3C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2" y="835006"/>
            <a:ext cx="7615238" cy="3136919"/>
          </a:xfrm>
        </p:spPr>
        <p:txBody>
          <a:bodyPr/>
          <a:lstStyle/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</a:rPr>
              <a:t>Integralidad de la implementación.</a:t>
            </a:r>
          </a:p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</a:rPr>
              <a:t>Permanencia de la implementación.</a:t>
            </a:r>
          </a:p>
          <a:p>
            <a:pPr marL="685800" lvl="1" indent="-228600">
              <a:buAutoNum type="arabicPeriod"/>
            </a:pPr>
            <a:r>
              <a:rPr lang="es-CO" b="1" dirty="0">
                <a:solidFill>
                  <a:srgbClr val="0F2879"/>
                </a:solidFill>
              </a:rPr>
              <a:t>Contemplar aspectos no técnicos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9" name="CuadroTexto 8"/>
          <p:cNvSpPr txBox="1"/>
          <p:nvPr/>
        </p:nvSpPr>
        <p:spPr>
          <a:xfrm>
            <a:off x="60121" y="4374571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rgbClr val="0F2879"/>
                </a:solidFill>
              </a:rPr>
              <a:t>Sin alguno de estos aspectos no se tiene éxito.</a:t>
            </a:r>
          </a:p>
        </p:txBody>
      </p:sp>
    </p:spTree>
    <p:extLst>
      <p:ext uri="{BB962C8B-B14F-4D97-AF65-F5344CB8AC3E}">
        <p14:creationId xmlns:p14="http://schemas.microsoft.com/office/powerpoint/2010/main" val="239392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DEF41-9A65-4624-AFE3-742534504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5382"/>
            <a:ext cx="8686800" cy="1074624"/>
          </a:xfrm>
        </p:spPr>
        <p:txBody>
          <a:bodyPr>
            <a:noAutofit/>
          </a:bodyPr>
          <a:lstStyle/>
          <a:p>
            <a:pPr algn="l"/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PASOS MACRO PARA IMPLEMENTAR ACCESIBILIDAD</a:t>
            </a:r>
            <a:b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F2981C-866D-475A-B5D8-A6FB48E69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4" y="714375"/>
            <a:ext cx="8372476" cy="3660195"/>
          </a:xfrm>
        </p:spPr>
        <p:txBody>
          <a:bodyPr/>
          <a:lstStyle/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Estudio del concepto.</a:t>
            </a:r>
          </a:p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Todo lo nuevo accesible.</a:t>
            </a:r>
          </a:p>
          <a:p>
            <a:pPr marL="685800" lvl="1" indent="-228600">
              <a:buAutoNum type="arabicPeriod"/>
            </a:pPr>
            <a:r>
              <a:rPr lang="es-ES" b="1" dirty="0">
                <a:solidFill>
                  <a:srgbClr val="0F2879"/>
                </a:solidFill>
              </a:rPr>
              <a:t>Plan de acción para lo ya publicado inaccesible</a:t>
            </a:r>
            <a:endParaRPr lang="es-CO" dirty="0"/>
          </a:p>
        </p:txBody>
      </p:sp>
      <p:sp>
        <p:nvSpPr>
          <p:cNvPr id="9" name="CuadroTexto 8"/>
          <p:cNvSpPr txBox="1"/>
          <p:nvPr/>
        </p:nvSpPr>
        <p:spPr>
          <a:xfrm>
            <a:off x="822121" y="4419265"/>
            <a:ext cx="5207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0F2879"/>
                </a:solidFill>
              </a:rPr>
              <a:t>Pasos en estricta secuencia.</a:t>
            </a:r>
          </a:p>
        </p:txBody>
      </p:sp>
    </p:spTree>
    <p:extLst>
      <p:ext uri="{BB962C8B-B14F-4D97-AF65-F5344CB8AC3E}">
        <p14:creationId xmlns:p14="http://schemas.microsoft.com/office/powerpoint/2010/main" val="1852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e9388c0-b1e2-40ea-b6a8-c51c7913cbd2">H7EN5MXTHQNV-662-3246</_dlc_DocId>
    <_dlc_DocIdUrl xmlns="ae9388c0-b1e2-40ea-b6a8-c51c7913cbd2">
      <Url>https://mng.mincultura.gov.co/prensa/noticias/_layouts/15/DocIdRedir.aspx?ID=H7EN5MXTHQNV-662-3246</Url>
      <Description>H7EN5MXTHQNV-662-3246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A341872286834AB0D54B93028EBD96" ma:contentTypeVersion="2" ma:contentTypeDescription="Crear nuevo documento." ma:contentTypeScope="" ma:versionID="dcdde9d637bf4a1adf4d5e56f2f474f4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d0f0e5129732e54c1667a323f30384e6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841A71-B06D-400F-9848-C36B42C32FE5}"/>
</file>

<file path=customXml/itemProps2.xml><?xml version="1.0" encoding="utf-8"?>
<ds:datastoreItem xmlns:ds="http://schemas.openxmlformats.org/officeDocument/2006/customXml" ds:itemID="{7313FB8A-80DA-4E05-A019-2DBA8FDD7139}"/>
</file>

<file path=customXml/itemProps3.xml><?xml version="1.0" encoding="utf-8"?>
<ds:datastoreItem xmlns:ds="http://schemas.openxmlformats.org/officeDocument/2006/customXml" ds:itemID="{233DF528-1889-4999-A6BF-CEC66E55E721}"/>
</file>

<file path=customXml/itemProps4.xml><?xml version="1.0" encoding="utf-8"?>
<ds:datastoreItem xmlns:ds="http://schemas.openxmlformats.org/officeDocument/2006/customXml" ds:itemID="{9359865B-E6F1-48AA-B591-6596C5F94F95}"/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457</Words>
  <Application>Microsoft Office PowerPoint</Application>
  <PresentationFormat>Presentación en pantalla (16:9)</PresentationFormat>
  <Paragraphs>76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Instituto Nacional para Ciegos </vt:lpstr>
      <vt:lpstr>¿ESPACIOS DIGITALES PARA TODOS? </vt:lpstr>
      <vt:lpstr>USUARIOS DE LA WEB </vt:lpstr>
      <vt:lpstr>ACCESIBILIDAD, LA RESPUESTA NECESARIA … </vt:lpstr>
      <vt:lpstr>¿DE DÓNDE SE ORIGINA TODO ESTO? </vt:lpstr>
      <vt:lpstr>DISEÑO UNIVERSAL </vt:lpstr>
      <vt:lpstr>¿CÓMO PUBLICAR PARA TODOS? </vt:lpstr>
      <vt:lpstr>ASPECTOS BÁSICOS A TENER EN CUENTA </vt:lpstr>
      <vt:lpstr>PASOS MACRO PARA IMPLEMENTAR ACCESIBILIDAD </vt:lpstr>
      <vt:lpstr>¿CÓMO SE TRANSMITE O PIDE INFORMACIÓN? </vt:lpstr>
      <vt:lpstr>ASPECTOS A CONTEMPLAR  </vt:lpstr>
      <vt:lpstr>Unas reflexiones finales</vt:lpstr>
      <vt:lpstr>¡GRACIAS! </vt:lpstr>
    </vt:vector>
  </TitlesOfParts>
  <Company>Instituto Nacional para Ciegos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INCI</dc:creator>
  <cp:lastModifiedBy>Satniago R.</cp:lastModifiedBy>
  <cp:revision>76</cp:revision>
  <dcterms:created xsi:type="dcterms:W3CDTF">2019-02-01T17:03:13Z</dcterms:created>
  <dcterms:modified xsi:type="dcterms:W3CDTF">2021-05-03T14:32:13Z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0x010100FDA341872286834AB0D54B93028EBD96</vt:lpwstr>
  </property>
  <property fmtid="{D5CDD505-2E9C-101B-9397-08002B2CF9AE}" pid="3" name="_dlc_DocIdItemGuid">
    <vt:lpwstr>37a7dfb0-41c9-4443-847a-974512d1caa4</vt:lpwstr>
  </property>
</Properties>
</file>