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1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1.xml" ContentType="application/vnd.openxmlformats-officedocument.presentationml.slide+xml"/>
  <Override PartName="/ppt/slides/slide33.xml" ContentType="application/vnd.openxmlformats-officedocument.presentationml.slide+xml"/>
  <Override PartName="/ppt/slides/slide29.xml" ContentType="application/vnd.openxmlformats-officedocument.presentationml.slide+xml"/>
  <Override PartName="/ppt/slides/slide19.xml" ContentType="application/vnd.openxmlformats-officedocument.presentationml.slide+xml"/>
  <Override PartName="/ppt/slides/slide30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8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316" r:id="rId3"/>
    <p:sldId id="409" r:id="rId4"/>
    <p:sldId id="376" r:id="rId5"/>
    <p:sldId id="377" r:id="rId6"/>
    <p:sldId id="378" r:id="rId7"/>
    <p:sldId id="410" r:id="rId8"/>
    <p:sldId id="381" r:id="rId9"/>
    <p:sldId id="383" r:id="rId10"/>
    <p:sldId id="384" r:id="rId11"/>
    <p:sldId id="382" r:id="rId12"/>
    <p:sldId id="389" r:id="rId13"/>
    <p:sldId id="379" r:id="rId14"/>
    <p:sldId id="380" r:id="rId15"/>
    <p:sldId id="391" r:id="rId16"/>
    <p:sldId id="392" r:id="rId17"/>
    <p:sldId id="393" r:id="rId18"/>
    <p:sldId id="394" r:id="rId19"/>
    <p:sldId id="397" r:id="rId20"/>
    <p:sldId id="399" r:id="rId21"/>
    <p:sldId id="398" r:id="rId22"/>
    <p:sldId id="400" r:id="rId23"/>
    <p:sldId id="386" r:id="rId24"/>
    <p:sldId id="401" r:id="rId25"/>
    <p:sldId id="402" r:id="rId26"/>
    <p:sldId id="388" r:id="rId27"/>
    <p:sldId id="404" r:id="rId28"/>
    <p:sldId id="405" r:id="rId29"/>
    <p:sldId id="406" r:id="rId30"/>
    <p:sldId id="407" r:id="rId31"/>
    <p:sldId id="408" r:id="rId32"/>
    <p:sldId id="395" r:id="rId33"/>
    <p:sldId id="396" r:id="rId34"/>
    <p:sldId id="385" r:id="rId35"/>
    <p:sldId id="387" r:id="rId36"/>
    <p:sldId id="355" r:id="rId3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00"/>
    <a:srgbClr val="F4F3F5"/>
    <a:srgbClr val="D25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14" autoAdjust="0"/>
    <p:restoredTop sz="94428" autoAdjust="0"/>
  </p:normalViewPr>
  <p:slideViewPr>
    <p:cSldViewPr snapToGrid="0">
      <p:cViewPr varScale="1">
        <p:scale>
          <a:sx n="70" d="100"/>
          <a:sy n="70" d="100"/>
        </p:scale>
        <p:origin x="60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4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F6CCE-B205-4F50-AF2F-9C4ED2571DF1}" type="datetimeFigureOut">
              <a:rPr lang="es-MX" smtClean="0"/>
              <a:t>22/09/2020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F5C7B-616F-4D5C-B72E-76B23A39BBB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6605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5970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19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29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36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180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F5C7B-616F-4D5C-B72E-76B23A39BBB4}" type="slidenum">
              <a:rPr lang="es-MX" smtClean="0"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67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212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33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1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020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134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55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433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256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818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26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400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CB639-FB35-4321-B335-1DAEE67DEA86}" type="datetimeFigureOut">
              <a:rPr lang="es-ES" smtClean="0"/>
              <a:t>22/09/2020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029C6-BB99-4E94-B38F-E35C63D763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576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639028" y="1558530"/>
            <a:ext cx="899718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s-ES" sz="7200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Comisiones de Personal</a:t>
            </a:r>
            <a:endParaRPr lang="es-ES" sz="7200" b="1" dirty="0">
              <a:ln w="0"/>
              <a:solidFill>
                <a:schemeClr val="accent5">
                  <a:lumMod val="75000"/>
                </a:schemeClr>
              </a:solidFill>
              <a:effectLst>
                <a:outerShdw sx="1000" sy="1000" algn="ctr" rotWithShape="0">
                  <a:srgbClr val="6E747A"/>
                </a:outerShdw>
              </a:effectLst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79866" y="679270"/>
            <a:ext cx="80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>
                <a:solidFill>
                  <a:schemeClr val="accent5">
                    <a:lumMod val="75000"/>
                  </a:schemeClr>
                </a:solidFill>
                <a:latin typeface="Arial Black" charset="0"/>
                <a:ea typeface="Arial Black" charset="0"/>
                <a:cs typeface="Arial Black" charset="0"/>
              </a:rPr>
              <a:t>2020</a:t>
            </a:r>
            <a:endParaRPr lang="es-ES_tradnl" b="1" dirty="0">
              <a:solidFill>
                <a:schemeClr val="accent5">
                  <a:lumMod val="75000"/>
                </a:schemeClr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749217" y="3839426"/>
            <a:ext cx="5886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solidFill>
                  <a:schemeClr val="bg1"/>
                </a:solidFill>
              </a:rPr>
              <a:t>Miguel Fernando Ardila Leal</a:t>
            </a:r>
            <a:endParaRPr lang="es-ES_tradnl" sz="3600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5819" y="4376061"/>
            <a:ext cx="5110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bg1"/>
                </a:solidFill>
              </a:rPr>
              <a:t>Asesor del Comisionado </a:t>
            </a:r>
            <a:r>
              <a:rPr lang="es-ES_tradnl" sz="2000" dirty="0" err="1" smtClean="0">
                <a:solidFill>
                  <a:schemeClr val="bg1"/>
                </a:solidFill>
              </a:rPr>
              <a:t>Fridole</a:t>
            </a:r>
            <a:r>
              <a:rPr lang="es-ES_tradnl" sz="2000" dirty="0" smtClean="0">
                <a:solidFill>
                  <a:schemeClr val="bg1"/>
                </a:solidFill>
              </a:rPr>
              <a:t> Ballén Duque </a:t>
            </a:r>
            <a:endParaRPr lang="es-ES_trad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3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08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REUNIONES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1" y="2592121"/>
            <a:ext cx="93412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Por lo menos, una (1) vez al mes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Convocar: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Cualquier integrante / Secretario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Reuniones virtuales: 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presencia simultánea o no</a:t>
            </a:r>
            <a:endParaRPr lang="es-ES_tradnl" sz="3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Actas</a:t>
            </a:r>
            <a:r>
              <a:rPr lang="es-ES_tradnl" sz="3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r>
              <a:rPr lang="es-ES_tradnl" sz="3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debates, votación y decisión / Elaboradas por el Secretario / Suscrita por los miembros</a:t>
            </a: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79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09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DECISIONES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Mayoría absoluta: Mitad + 1 de sus miembros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Empate: 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Repite votación / Persiste empate: dirime Jefe de Control Interno</a:t>
            </a: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Efectos: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Vinculantes para los interesados y la administración</a:t>
            </a: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86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10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PERMISOS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Permisos remunerados necesarios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Otorgan a los representantes de los empleados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Cumplir funciones / Asistir actividades de capacitación</a:t>
            </a: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52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11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FUNCIONES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Vigilancia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Reclamaciones laborales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Participativas</a:t>
            </a:r>
          </a:p>
          <a:p>
            <a:pPr marL="342900" indent="-342900" algn="just">
              <a:buFont typeface="Arial" charset="0"/>
              <a:buChar char="•"/>
            </a:pP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</a:t>
            </a:r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FUNCIONES DE VIGILANCIA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Velar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porque los procesos de selección para la provisión de empleos y de evaluación del desempeño se realicen conforme con lo establecido en las normas y procedimientos legales y reglamentarios y con los lineamientos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CNSC.</a:t>
            </a:r>
          </a:p>
        </p:txBody>
      </p:sp>
    </p:spTree>
    <p:extLst>
      <p:ext uri="{BB962C8B-B14F-4D97-AF65-F5344CB8AC3E}">
        <p14:creationId xmlns:p14="http://schemas.microsoft.com/office/powerpoint/2010/main" val="386574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13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FUNCIONES DE VIGILANCIA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77702" y="2298165"/>
            <a:ext cx="90119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EDL: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Cumplimiento de la conformación de las comisiones evaluadoras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Cumplimiento del término para concertar compromisos</a:t>
            </a:r>
            <a:endParaRPr lang="es-ES_tradnl" sz="36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>
                <a:latin typeface="Arial" charset="0"/>
                <a:ea typeface="Arial" charset="0"/>
                <a:cs typeface="Arial" charset="0"/>
              </a:rPr>
              <a:t>Cumplimiento de términos para 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evaluar</a:t>
            </a: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6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14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FUNCIONES DE VIGILANCIA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Solicitar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a la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CNSC la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exclusión de la lista de elegibles de las personas que hubieren sido incluidas sin reunir los requisitos exigidos en las respectivas convocatorias, o con violación de las leyes o reglamentos que regulan la carrera administrativa. </a:t>
            </a:r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67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15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FUNCIONES DE VIGILANCIA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Velar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porque los empleos se provean en el orden de prioridad establecido en las normas legales y porque las listas de elegibles sean utilizadas dentro de los principios de economía, celeridad y eficacia de la función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administrativa.</a:t>
            </a:r>
          </a:p>
        </p:txBody>
      </p:sp>
    </p:spTree>
    <p:extLst>
      <p:ext uri="{BB962C8B-B14F-4D97-AF65-F5344CB8AC3E}">
        <p14:creationId xmlns:p14="http://schemas.microsoft.com/office/powerpoint/2010/main" val="278492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16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FUNCIONES DE VIGILANCIA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Velar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porque en los procesos de selección se cumplan los principios y reglas previstas en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la Ley 909 de 2004</a:t>
            </a:r>
          </a:p>
        </p:txBody>
      </p:sp>
    </p:spTree>
    <p:extLst>
      <p:ext uri="{BB962C8B-B14F-4D97-AF65-F5344CB8AC3E}">
        <p14:creationId xmlns:p14="http://schemas.microsoft.com/office/powerpoint/2010/main" val="279522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17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987825" y="2580363"/>
            <a:ext cx="971361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Requisitos de forma: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D. L. 760 de 2005 </a:t>
            </a:r>
            <a:r>
              <a:rPr lang="mr-IN" sz="3200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 art. 4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Cualquier medio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Escrita / Verbal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Información mínima</a:t>
            </a:r>
            <a:endParaRPr lang="es-ES_tradnl" sz="32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Oportunidad</a:t>
            </a:r>
          </a:p>
          <a:p>
            <a:pPr algn="just"/>
            <a:r>
              <a:rPr lang="es-ES_tradnl" sz="3200" dirty="0">
                <a:solidFill>
                  <a:srgbClr val="660066"/>
                </a:solidFill>
                <a:latin typeface="Arial" charset="0"/>
                <a:ea typeface="Arial" charset="0"/>
                <a:cs typeface="Arial" charset="0"/>
              </a:rPr>
              <a:t>Archivo:</a:t>
            </a:r>
            <a:r>
              <a:rPr lang="es-ES_tradnl" sz="3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Procede recurso de reposición</a:t>
            </a:r>
            <a:endParaRPr lang="es-ES_tradnl" sz="3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Wingdings" charset="2"/>
              <a:buChar char="Ø"/>
            </a:pPr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4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18790" y="1666751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02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Marco Normativo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359141" y="1523034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75815" y="1810468"/>
            <a:ext cx="85054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2400" dirty="0" smtClean="0">
                <a:latin typeface="Arial" charset="0"/>
                <a:ea typeface="Arial" charset="0"/>
                <a:cs typeface="Arial" charset="0"/>
              </a:rPr>
              <a:t>Ley 909 de 2004</a:t>
            </a:r>
            <a:endParaRPr lang="es-E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Decreto Ley 760 de 2005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Decreto 1083 de 2015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Decreto 051 de 2018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CNSC Criterio Unificado </a:t>
            </a:r>
            <a:r>
              <a:rPr lang="es-ES" sz="2400" i="1" dirty="0" smtClean="0">
                <a:latin typeface="Arial" charset="0"/>
                <a:ea typeface="Arial" charset="0"/>
                <a:cs typeface="Arial" charset="0"/>
              </a:rPr>
              <a:t>“Comisiones de Personal” </a:t>
            </a:r>
            <a:r>
              <a:rPr lang="es-ES" sz="2400" dirty="0">
                <a:latin typeface="Arial" charset="0"/>
                <a:ea typeface="Arial" charset="0"/>
                <a:cs typeface="Arial" charset="0"/>
              </a:rPr>
              <a:t>-</a:t>
            </a: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 22 de mayo de </a:t>
            </a: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2018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CNSC Criterio Unificado </a:t>
            </a:r>
            <a:r>
              <a:rPr lang="es-ES" sz="2400" i="1" dirty="0" smtClean="0">
                <a:latin typeface="Arial" charset="0"/>
                <a:ea typeface="Arial" charset="0"/>
                <a:cs typeface="Arial" charset="0"/>
              </a:rPr>
              <a:t>“Encargo servidores de las Superintendencias” </a:t>
            </a: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1 - octubre de 2019</a:t>
            </a:r>
            <a:endParaRPr lang="es-ES" sz="2400" i="1" dirty="0" smtClean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CNSC Circular 12 </a:t>
            </a:r>
            <a:r>
              <a:rPr lang="mr-IN" sz="2400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s-ES" sz="2400" dirty="0" smtClean="0">
                <a:latin typeface="Arial" charset="0"/>
                <a:ea typeface="Arial" charset="0"/>
                <a:cs typeface="Arial" charset="0"/>
              </a:rPr>
              <a:t> Septiembre 24 de 2019 </a:t>
            </a:r>
            <a:r>
              <a:rPr lang="es-ES" sz="2400" i="1" dirty="0" smtClean="0">
                <a:latin typeface="Arial" charset="0"/>
                <a:ea typeface="Arial" charset="0"/>
                <a:cs typeface="Arial" charset="0"/>
              </a:rPr>
              <a:t>“Reclamaciones</a:t>
            </a:r>
            <a:r>
              <a:rPr lang="es-ES" sz="2400" i="1" dirty="0" smtClean="0">
                <a:latin typeface="Arial" charset="0"/>
                <a:ea typeface="Arial" charset="0"/>
                <a:cs typeface="Arial" charset="0"/>
              </a:rPr>
              <a:t>”</a:t>
            </a:r>
            <a:endParaRPr lang="es-ES" sz="24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CNSC Acuerdo 617 de 2018: Sistema Tipo EDL</a:t>
            </a:r>
            <a:endParaRPr lang="es-ES_tradnl" sz="24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18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705174" y="2316375"/>
            <a:ext cx="89962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Primera Instancia</a:t>
            </a: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Servidor de carrera</a:t>
            </a: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Incorporaciones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Encargos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Desmejora Laboral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Única Instancia</a:t>
            </a: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Inconformidad compromisos laborales EDL</a:t>
            </a:r>
          </a:p>
        </p:txBody>
      </p:sp>
    </p:spTree>
    <p:extLst>
      <p:ext uri="{BB962C8B-B14F-4D97-AF65-F5344CB8AC3E}">
        <p14:creationId xmlns:p14="http://schemas.microsoft.com/office/powerpoint/2010/main" val="119908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19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RECLAMACIÓN INCORPORACIÓN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Oportunidad: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 5 días hábiles a la comunicación de la supresión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Causa: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 No incorporación / Efectos de la incorporación se desmejoren sus condiciones laborales.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Decisión: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8 días hábiles</a:t>
            </a: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20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RECLAMACIÓN ENCARGO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65943" y="2180582"/>
            <a:ext cx="90119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Oportunidad: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 10 días hábiles a partir de la publicidad del acto lesivo / Si no se dio publicidad: conocimiento del acto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660066"/>
                </a:solidFill>
                <a:latin typeface="Arial" charset="0"/>
                <a:ea typeface="Arial" charset="0"/>
                <a:cs typeface="Arial" charset="0"/>
              </a:rPr>
              <a:t>Ley 1960 de 2019, art. 1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Acto lesivo: 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Nombramiento en encargo de otro servidor o nombramiento provisional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Terminación del encargo</a:t>
            </a:r>
          </a:p>
        </p:txBody>
      </p:sp>
    </p:spTree>
    <p:extLst>
      <p:ext uri="{BB962C8B-B14F-4D97-AF65-F5344CB8AC3E}">
        <p14:creationId xmlns:p14="http://schemas.microsoft.com/office/powerpoint/2010/main" val="151450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21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RECLAMACIÓN DESMEJORA LABORAL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Oportunidad: 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10 días hábiles</a:t>
            </a: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err="1" smtClean="0">
                <a:latin typeface="Arial" charset="0"/>
                <a:ea typeface="Arial" charset="0"/>
                <a:cs typeface="Arial" charset="0"/>
              </a:rPr>
              <a:t>Ius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3600" dirty="0" err="1" smtClean="0">
                <a:latin typeface="Arial" charset="0"/>
                <a:ea typeface="Arial" charset="0"/>
                <a:cs typeface="Arial" charset="0"/>
              </a:rPr>
              <a:t>variandi</a:t>
            </a:r>
            <a:endParaRPr lang="es-ES_tradnl" sz="3600" dirty="0" smtClean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Ejemplos: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Reclasificación del nivel jerárquico y/o grado salarial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Abuso de la asignación de funciones</a:t>
            </a:r>
          </a:p>
          <a:p>
            <a:pPr marL="342900" indent="-342900" algn="just">
              <a:buFont typeface="Arial" charset="0"/>
              <a:buChar char="•"/>
            </a:pP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9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</a:t>
            </a:r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RECLAMACIÓN DESMEJORA LABORAL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65942" y="2286406"/>
            <a:ext cx="9011980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Ejemplos: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Como consecuencia de un traslado sin el cumplimiento de lo previsto en el Decreto 648 de 2017.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Encargo en empleo de nivel inferior/ Grado o nivel superior pero implica un desmejoramiento objetivo o subjetivo</a:t>
            </a:r>
          </a:p>
          <a:p>
            <a:pPr marL="342900" indent="-342900" algn="just">
              <a:buFont typeface="Arial" charset="0"/>
              <a:buChar char="•"/>
            </a:pP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8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23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RECLAMACIÓN DESMEJORA LABORAL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Ejemplos: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Reiteradas reubicaciones del servidor</a:t>
            </a:r>
            <a:endParaRPr lang="es-ES_tradnl" sz="3600" dirty="0" smtClean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94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6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24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RECLAMACIÓN INCONFORMIDAD COMPROMISOS LABORALES - EDL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Oportunidad: 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2 días hábiles comunicación de la fijación de compromisos</a:t>
            </a: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Causas: </a:t>
            </a: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Ausencia de concertación / Omisión del evaluador</a:t>
            </a:r>
            <a:endParaRPr lang="es-ES_tradnl" sz="32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2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25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RECLAMACIÓN INCONFORMIDAD COMPROMISOS LABORALES - EDL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575817" y="2386925"/>
            <a:ext cx="91256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Decisión: 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10 días hábiles (período anual y período de prueba)</a:t>
            </a:r>
          </a:p>
          <a:p>
            <a:pPr algn="just"/>
            <a:endParaRPr lang="es-ES_tradnl" sz="3600" dirty="0" smtClean="0">
              <a:latin typeface="Arial" charset="0"/>
              <a:ea typeface="Arial" charset="0"/>
              <a:cs typeface="Arial" charset="0"/>
            </a:endParaRP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660066"/>
                </a:solidFill>
                <a:latin typeface="Arial" charset="0"/>
                <a:ea typeface="Arial" charset="0"/>
                <a:cs typeface="Arial" charset="0"/>
              </a:rPr>
              <a:t>Favorable:</a:t>
            </a: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Evaluador ajustará compromisos teniendo en cuenta los parámetros de la Comisión de Personal</a:t>
            </a:r>
          </a:p>
        </p:txBody>
      </p:sp>
    </p:spTree>
    <p:extLst>
      <p:ext uri="{BB962C8B-B14F-4D97-AF65-F5344CB8AC3E}">
        <p14:creationId xmlns:p14="http://schemas.microsoft.com/office/powerpoint/2010/main" val="334211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26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564057" y="2140002"/>
            <a:ext cx="91256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Efectos: 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Primera y segunda instancia: suspensivo</a:t>
            </a: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Pruebas: 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Aportadas o practicadas</a:t>
            </a: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Decisión: </a:t>
            </a: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Acto administrativo motivado -  pronunciamiento de fondo</a:t>
            </a: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27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27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564057" y="2140002"/>
            <a:ext cx="91256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Señalar </a:t>
            </a:r>
            <a:r>
              <a:rPr lang="es-ES_tradnl" sz="3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si procede impugnación, órgano a quien debe interponerse y el plazo para hacerlo</a:t>
            </a:r>
            <a:endParaRPr lang="es-ES_tradnl" sz="3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Notificación: </a:t>
            </a: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Reclamante y Representante Legal de la Entidad.</a:t>
            </a:r>
          </a:p>
          <a:p>
            <a:pPr marL="571500" indent="-571500" algn="just">
              <a:buFont typeface="Arial"/>
              <a:buChar char="•"/>
            </a:pP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 algn="just">
              <a:buFont typeface="Arial"/>
              <a:buChar char="•"/>
            </a:pP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29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02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Obligatoriedad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274648"/>
            <a:ext cx="90119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28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Ley 909 de 2004, art. 16:</a:t>
            </a:r>
          </a:p>
          <a:p>
            <a:pPr algn="just"/>
            <a:endParaRPr lang="es-ES_tradnl" sz="28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8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En todos los organismos y entidades reguladas por la Ley 909 de 2004 debe existir una Comisión de Personal.</a:t>
            </a:r>
            <a:endParaRPr lang="es-ES_tradnl" sz="28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28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28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28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" sz="28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4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28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RECLAMACIONES </a:t>
            </a:r>
          </a:p>
          <a:p>
            <a:pPr algn="ctr"/>
            <a:r>
              <a:rPr lang="es-ES" sz="36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EN SEGUNDA INSTANCIA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564057" y="2140002"/>
            <a:ext cx="91256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Impugnación: </a:t>
            </a: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Decisión de primera instancia que niega el derecho del reclamante.</a:t>
            </a: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Oportunidad: 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10 días hábiles siguientes a la notificación de la decisión de 1ª instancia</a:t>
            </a: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CNSC</a:t>
            </a:r>
          </a:p>
        </p:txBody>
      </p:sp>
    </p:spTree>
    <p:extLst>
      <p:ext uri="{BB962C8B-B14F-4D97-AF65-F5344CB8AC3E}">
        <p14:creationId xmlns:p14="http://schemas.microsoft.com/office/powerpoint/2010/main" val="224900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29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RECLAMACIONES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564057" y="2140002"/>
            <a:ext cx="91256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Decisión: </a:t>
            </a: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Obligatorio cumplimiento</a:t>
            </a: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CNSC: </a:t>
            </a: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15 días hábiles a su comunicación. </a:t>
            </a:r>
          </a:p>
          <a:p>
            <a:pPr marL="571500" indent="-571500" algn="just">
              <a:buFont typeface="Arial"/>
              <a:buChar char="•"/>
            </a:pPr>
            <a:r>
              <a:rPr lang="es-ES_tradnl" sz="3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Informe de cumplimiento: 5 días hábiles siguientes</a:t>
            </a:r>
          </a:p>
          <a:p>
            <a:pPr algn="just"/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0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30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FUNCIONES PARTICIPATIVAS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/>
              <a:buChar char="•"/>
            </a:pP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Participar </a:t>
            </a:r>
            <a:r>
              <a:rPr lang="es-ES_tradnl" sz="3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en la elaboración del plan anual de formación y capacitación y en el de estímulos y en su 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seguimiento.</a:t>
            </a:r>
            <a:endParaRPr lang="es-ES_tradnl" sz="32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 algn="just">
              <a:buFont typeface="Arial"/>
              <a:buChar char="•"/>
            </a:pPr>
            <a:endParaRPr lang="es-ES_tradnl" sz="32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 algn="just">
              <a:buFont typeface="Arial"/>
              <a:buChar char="•"/>
            </a:pP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Proponer la </a:t>
            </a:r>
            <a:r>
              <a:rPr lang="es-ES_tradnl" sz="3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formulación de programas para el diagnóstico y medición del clima 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organizacional.</a:t>
            </a:r>
          </a:p>
        </p:txBody>
      </p:sp>
    </p:spTree>
    <p:extLst>
      <p:ext uri="{BB962C8B-B14F-4D97-AF65-F5344CB8AC3E}">
        <p14:creationId xmlns:p14="http://schemas.microsoft.com/office/powerpoint/2010/main" val="115366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31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INFORMES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_tradnl" sz="3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nformar </a:t>
            </a:r>
            <a:r>
              <a:rPr lang="es-ES_tradnl" sz="3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 la 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CNSC las </a:t>
            </a:r>
            <a:r>
              <a:rPr lang="es-ES_tradnl" sz="3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incidencias que se produzcan en los procesos de selección, evaluación del desempeño y 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encargos.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Trimestral: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informe </a:t>
            </a:r>
            <a:r>
              <a:rPr lang="es-ES_tradnl" sz="3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detallado de sus actuaciones y del cumplimiento de sus funciones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77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3</a:t>
            </a:r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NO COMPETENCIA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Estudio y Resultados de verificación de requisitos para otorgamiento de encargos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Manual de funciones y competencias laborales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Resultados de la Evaluación del Desempeño Laboral</a:t>
            </a:r>
          </a:p>
          <a:p>
            <a:pPr marL="342900" indent="-342900" algn="just">
              <a:buFont typeface="Arial" charset="0"/>
              <a:buChar char="•"/>
            </a:pP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9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33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NO COMPETENCIA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Acoso Laboral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Solicitud de encargos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No coadministración </a:t>
            </a:r>
          </a:p>
          <a:p>
            <a:pPr algn="just"/>
            <a:endParaRPr lang="es-ES_tradnl" sz="3600" dirty="0" smtClean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endParaRPr lang="es-ES_tradnl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5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329850" y="6191792"/>
            <a:ext cx="736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34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10313" y="2600905"/>
            <a:ext cx="1027110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800" b="1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GRACIAS</a:t>
            </a:r>
            <a:endParaRPr lang="es-ES" sz="8800" b="1" dirty="0">
              <a:ln w="0"/>
              <a:solidFill>
                <a:schemeClr val="accent5"/>
              </a:solidFill>
              <a:effectLst>
                <a:outerShdw sx="1000" sy="1000" algn="ctr" rotWithShape="0">
                  <a:srgbClr val="6E747A"/>
                </a:outerShdw>
              </a:effectLst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70346" y="2282240"/>
            <a:ext cx="1027110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spc="60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" charset="0"/>
                <a:ea typeface="Arial" charset="0"/>
                <a:cs typeface="Arial" charset="0"/>
              </a:rPr>
              <a:t>MUCHAS</a:t>
            </a:r>
            <a:endParaRPr lang="es-ES" sz="2400" spc="600" dirty="0">
              <a:ln w="0"/>
              <a:solidFill>
                <a:schemeClr val="accent5"/>
              </a:solidFill>
              <a:effectLst>
                <a:outerShdw sx="1000" sy="1000" algn="ctr" rotWithShape="0">
                  <a:srgbClr val="6E747A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6964218" y="2529679"/>
            <a:ext cx="1671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292762" y="2534299"/>
            <a:ext cx="1671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Agrupar 15"/>
          <p:cNvGrpSpPr/>
          <p:nvPr/>
        </p:nvGrpSpPr>
        <p:grpSpPr>
          <a:xfrm>
            <a:off x="5530447" y="4086352"/>
            <a:ext cx="777986" cy="164737"/>
            <a:chOff x="5465792" y="4114060"/>
            <a:chExt cx="777986" cy="164737"/>
          </a:xfrm>
        </p:grpSpPr>
        <p:sp>
          <p:nvSpPr>
            <p:cNvPr id="13" name="Anillo 12"/>
            <p:cNvSpPr/>
            <p:nvPr/>
          </p:nvSpPr>
          <p:spPr>
            <a:xfrm>
              <a:off x="5465792" y="4114060"/>
              <a:ext cx="149917" cy="155499"/>
            </a:xfrm>
            <a:prstGeom prst="don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solidFill>
                  <a:schemeClr val="tx1"/>
                </a:solidFill>
              </a:endParaRPr>
            </a:p>
          </p:txBody>
        </p:sp>
        <p:sp>
          <p:nvSpPr>
            <p:cNvPr id="14" name="Anillo 13"/>
            <p:cNvSpPr/>
            <p:nvPr/>
          </p:nvSpPr>
          <p:spPr>
            <a:xfrm>
              <a:off x="5793682" y="4118679"/>
              <a:ext cx="149917" cy="155499"/>
            </a:xfrm>
            <a:prstGeom prst="don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solidFill>
                  <a:schemeClr val="tx1"/>
                </a:solidFill>
              </a:endParaRPr>
            </a:p>
          </p:txBody>
        </p:sp>
        <p:sp>
          <p:nvSpPr>
            <p:cNvPr id="15" name="Anillo 14"/>
            <p:cNvSpPr/>
            <p:nvPr/>
          </p:nvSpPr>
          <p:spPr>
            <a:xfrm>
              <a:off x="6093861" y="4123298"/>
              <a:ext cx="149917" cy="155499"/>
            </a:xfrm>
            <a:prstGeom prst="donu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solidFill>
                  <a:schemeClr val="tx1"/>
                </a:solidFill>
              </a:endParaRPr>
            </a:p>
          </p:txBody>
        </p:sp>
      </p:grpSp>
      <p:sp>
        <p:nvSpPr>
          <p:cNvPr id="18" name="CuadroTexto 17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03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NATURALEZA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274648"/>
            <a:ext cx="90119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Cuerpo colegiado de gestión del empleo público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Carácter bipartito: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 2 representantes de la administración y 2 representantes de los empleados</a:t>
            </a: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9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6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04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REPRESENTANTES DE LA ADMINISTRACIÓN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Designados por el Nominador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Pueden ser: Servidores de libre nombramiento y remoción o de carrera administrativa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NO: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Jefe de la Unidad de Personal / Jefe de Control Interno</a:t>
            </a: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3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05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REPRESENTANTES DE LOS SERVIDORES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Deben ser de carrera administrativa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Elegidos por votación directa de los empleados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Período: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 2 años y no pueden ser reelegidos para el período siguiente.</a:t>
            </a:r>
          </a:p>
          <a:p>
            <a:pPr marL="342900" indent="-342900" algn="just">
              <a:buFont typeface="Arial" charset="0"/>
              <a:buChar char="•"/>
            </a:pPr>
            <a:endParaRPr lang="es-ES_tradnl" sz="32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22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05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ELECCIONES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571864" y="2227615"/>
            <a:ext cx="90119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Convocatoria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Inscripciones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Votaciones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Escrutinio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Declaratoria de elección</a:t>
            </a:r>
          </a:p>
          <a:p>
            <a:pPr marL="342900" indent="-342900" algn="just">
              <a:buFont typeface="Arial" charset="0"/>
              <a:buChar char="•"/>
            </a:pPr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07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06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REGLAMENTO DE FUNCIONAMIENTO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Conjunto de disposiciones con fundamento en los cuales la Comisión de Personal ejercerá sus funciones.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Atender las normas legales y reglamentarias sobre la materia.</a:t>
            </a: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55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3705318" y="1987204"/>
            <a:ext cx="440833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329850" y="6191792"/>
            <a:ext cx="732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07</a:t>
            </a:r>
            <a:endParaRPr lang="es-ES_tradnl" sz="32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4376" y="6522651"/>
            <a:ext cx="1551811" cy="25391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2" algn="r"/>
            <a:r>
              <a:rPr lang="es-ES" sz="1050" spc="3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Comisiones de Personal</a:t>
            </a:r>
            <a:endParaRPr lang="es-ES_tradnl" sz="1050" spc="300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498744" y="599704"/>
            <a:ext cx="8848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chemeClr val="accent5"/>
                </a:solidFill>
                <a:effectLst>
                  <a:outerShdw sx="1000" sy="1000" algn="ctr" rotWithShape="0">
                    <a:srgbClr val="6E747A"/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PRESIDENTE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498152" y="1920286"/>
            <a:ext cx="822664" cy="143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689462" y="2592121"/>
            <a:ext cx="90119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Elegido por los miembros de la Comisión de Personal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Representante del cuerpo colegiado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Actuación: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Conforme a lo decidido por la Comisión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s-ES_tradnl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Reglamento:</a:t>
            </a:r>
            <a:r>
              <a:rPr lang="es-ES_tradnl" sz="3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período, reemplazos, etc.</a:t>
            </a: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3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0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e9388c0-b1e2-40ea-b6a8-c51c7913cbd2">H7EN5MXTHQNV-662-3208</_dlc_DocId>
    <_dlc_DocIdUrl xmlns="ae9388c0-b1e2-40ea-b6a8-c51c7913cbd2">
      <Url>https://mng.mincultura.gov.co/prensa/noticias/_layouts/15/DocIdRedir.aspx?ID=H7EN5MXTHQNV-662-3208</Url>
      <Description>H7EN5MXTHQNV-662-3208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A341872286834AB0D54B93028EBD96" ma:contentTypeVersion="2" ma:contentTypeDescription="Crear nuevo documento." ma:contentTypeScope="" ma:versionID="dcdde9d637bf4a1adf4d5e56f2f474f4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d0f0e5129732e54c1667a323f30384e6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5A4D05E5-D32F-4639-AFBF-0D8583C72CE4}"/>
</file>

<file path=customXml/itemProps2.xml><?xml version="1.0" encoding="utf-8"?>
<ds:datastoreItem xmlns:ds="http://schemas.openxmlformats.org/officeDocument/2006/customXml" ds:itemID="{7A103A65-F8B1-4909-8A2D-9DEA010AA272}"/>
</file>

<file path=customXml/itemProps3.xml><?xml version="1.0" encoding="utf-8"?>
<ds:datastoreItem xmlns:ds="http://schemas.openxmlformats.org/officeDocument/2006/customXml" ds:itemID="{AA0A3861-11E9-4B53-B28E-A2F6960B2F4C}"/>
</file>

<file path=customXml/itemProps4.xml><?xml version="1.0" encoding="utf-8"?>
<ds:datastoreItem xmlns:ds="http://schemas.openxmlformats.org/officeDocument/2006/customXml" ds:itemID="{B683BCDA-5D15-4961-B9B8-8D0E4D155A0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4874</TotalTime>
  <Words>1192</Words>
  <Application>Microsoft Office PowerPoint</Application>
  <PresentationFormat>Panorámica</PresentationFormat>
  <Paragraphs>267</Paragraphs>
  <Slides>36</Slides>
  <Notes>36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DE EXPERTOS EN ADMINISTRACIÓN PÚBLICA</dc:title>
  <dc:creator>David Joseph Yave Rozo Parra</dc:creator>
  <cp:lastModifiedBy>Miguel Fernando Ardila</cp:lastModifiedBy>
  <cp:revision>512</cp:revision>
  <dcterms:created xsi:type="dcterms:W3CDTF">2017-05-16T20:36:18Z</dcterms:created>
  <dcterms:modified xsi:type="dcterms:W3CDTF">2020-09-22T20:41:23Z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0x010100FDA341872286834AB0D54B93028EBD96</vt:lpwstr>
  </property>
  <property fmtid="{D5CDD505-2E9C-101B-9397-08002B2CF9AE}" pid="3" name="_dlc_DocIdItemGuid">
    <vt:lpwstr>78128450-74dd-4005-b4a9-6df424721c8a</vt:lpwstr>
  </property>
</Properties>
</file>