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5"/>
  </p:notesMasterIdLst>
  <p:sldIdLst>
    <p:sldId id="419" r:id="rId3"/>
    <p:sldId id="260" r:id="rId4"/>
    <p:sldId id="1114" r:id="rId5"/>
    <p:sldId id="459" r:id="rId6"/>
    <p:sldId id="1136" r:id="rId7"/>
    <p:sldId id="1129" r:id="rId8"/>
    <p:sldId id="1135" r:id="rId9"/>
    <p:sldId id="1133" r:id="rId10"/>
    <p:sldId id="1134" r:id="rId11"/>
    <p:sldId id="1137" r:id="rId12"/>
    <p:sldId id="1149" r:id="rId13"/>
    <p:sldId id="560" r:id="rId14"/>
    <p:sldId id="1138" r:id="rId15"/>
    <p:sldId id="1144" r:id="rId16"/>
    <p:sldId id="426" r:id="rId17"/>
    <p:sldId id="1127" r:id="rId18"/>
    <p:sldId id="1130" r:id="rId19"/>
    <p:sldId id="1128" r:id="rId20"/>
    <p:sldId id="264" r:id="rId21"/>
    <p:sldId id="457" r:id="rId22"/>
    <p:sldId id="1139" r:id="rId23"/>
    <p:sldId id="1140" r:id="rId24"/>
    <p:sldId id="1141" r:id="rId25"/>
    <p:sldId id="1142" r:id="rId26"/>
    <p:sldId id="1143" r:id="rId27"/>
    <p:sldId id="1131" r:id="rId28"/>
    <p:sldId id="1132" r:id="rId29"/>
    <p:sldId id="1125" r:id="rId30"/>
    <p:sldId id="256" r:id="rId31"/>
    <p:sldId id="259" r:id="rId32"/>
    <p:sldId id="1126" r:id="rId33"/>
    <p:sldId id="1122" r:id="rId34"/>
    <p:sldId id="261" r:id="rId35"/>
    <p:sldId id="1123" r:id="rId36"/>
    <p:sldId id="263" r:id="rId37"/>
    <p:sldId id="1124" r:id="rId38"/>
    <p:sldId id="265" r:id="rId39"/>
    <p:sldId id="266" r:id="rId40"/>
    <p:sldId id="1115" r:id="rId41"/>
    <p:sldId id="1156" r:id="rId42"/>
    <p:sldId id="1157" r:id="rId43"/>
    <p:sldId id="1155" r:id="rId4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4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F3FD8-54F5-49B4-9D1D-B7DAEE98873A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779AB-0001-42CD-B73D-39D824404F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08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5025"/>
            <a:ext cx="7413626" cy="41703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06C6-2B2A-4682-990D-43FF286296E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136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5025"/>
            <a:ext cx="7413626" cy="41703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06C6-2B2A-4682-990D-43FF286296E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25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1E66B-DB24-4C6F-AFB0-BEC31FDE9C50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46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1E66B-DB24-4C6F-AFB0-BEC31FDE9C50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707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1E66B-DB24-4C6F-AFB0-BEC31FDE9C50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3563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5025"/>
            <a:ext cx="7413626" cy="41703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06C6-2B2A-4682-990D-43FF286296E1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748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5025"/>
            <a:ext cx="7413626" cy="417036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06C6-2B2A-4682-990D-43FF286296E1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275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2863F-2181-40AA-9D10-26C0A01C7A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44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2863F-2181-40AA-9D10-26C0A01C7A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6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DEC19-4810-4983-A4D2-31DBA78CF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35D0DC-92BD-4FCD-AA16-A9B43492C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F10C3-B486-416A-9EFC-ADD719CB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FB009-2649-431C-9676-2CBF5B24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00456-49E6-4910-B43E-EF96977F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60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0D1EC-1FCB-4F98-95BE-E72EAAF2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33E30D-1F46-4396-99E4-7EB20E5A4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FE46-72E1-4183-ADF2-346688F5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10D83B-2F48-4FCA-954B-7AA664F7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DA0C27-E32A-416F-A964-2DF17D46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94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DFE73F-C340-42E7-9770-74463FAC3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E094D2-EC6E-47AE-9135-8C033F1EA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C2E2DB-119B-4A8B-B92A-4B9E1CDA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329F4C-D056-41F5-A367-9FD7049E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4834C0-2E91-4492-9074-24BDB749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10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5" y="1643177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större - a multipurpose PowerPoint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5" y="244377"/>
            <a:ext cx="10515600" cy="6731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27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E6B79-3C95-4BFF-A992-D762E4707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E5CAA1-196F-42AD-8077-6B68580EA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AE12B-EFAE-4949-B907-CFDAF961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F9D8D-EA02-4C12-9A80-AC722850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667953-D284-473A-86F6-8B3AE7C6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55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A0780-E9F6-46C4-89E2-30E6D005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AD6E8-62D6-496D-BCCA-D839E7AAA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7B1B8-6A74-4EFB-A0FF-DF7777FD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5A263-2F6D-4900-87FB-7A5ED777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128B62-3772-4538-838D-054A1105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90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AB2A1-7115-419F-86AF-583A5FF8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E90FE-3DC5-4711-884B-A853ED3EC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18872-8534-4DAC-977E-D9228851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AFAAE-9F05-421D-A1BB-ECB897E0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52EA0E-CB1B-480B-B4BC-D3719FCE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66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F8B8B-9A6C-4028-8A56-7E95C19B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1BEE77-D3CE-4ADA-A460-C127C60BD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B2B350-B92B-4B01-9E89-2DCC6C8C2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0752E4-EDB2-4F0D-B8C9-714B6E8F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072AF-2069-477D-8C01-D6F28402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3B0AC9-0D97-439A-9472-BC540335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792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86735-41DE-4015-90C6-E23C4F91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EEC498-9A20-42D7-97DB-E69A952E4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FC092F-96A0-4C70-922E-A69FDF17A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BEE67F-5996-44A0-8811-97D903D68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2DB548-A274-40D0-A155-98284916B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B74584-C2E1-4A0E-A777-EB9088A5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7F8E29-7036-4511-8FDD-2896AE5F7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0908FE-4C05-4D8A-B36B-A0FFB68E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5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19DEE-F889-4066-9254-CF2E5A8A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D1D965-C24E-4112-AE18-B6BB5E8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051DCA-4122-4A42-BD28-894904CC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916C72-EC7A-46AF-BBB4-5D732667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11BA23-749F-4883-93C5-A0D80834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8D08F8-3D9A-4B92-A69B-A0F60F1B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F20EA4-5243-438E-8872-1D56ADA2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52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2105B-C4D6-4C68-97A1-8E8962EA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CF038D-8913-48D9-9D23-F64486E0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47BA4A-C07B-4072-BF49-B82D2818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8FE7CC-7EFF-4003-839D-2EB7A17F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84A5EA-1760-4240-AFFF-CD563BA7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127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0042E-3E7F-4060-A985-DE7FA189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1CC6E7-FDEC-4A37-A4BC-158BEF9D3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85185C-56C9-4072-AEAC-027DF0610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5FCB15-D934-400A-86C9-420DB740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28945-13F1-440A-9C47-10399AD6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BEBB2C-38AF-4C8C-8D0A-85C49955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180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19992-8134-4947-8386-4F65E0F9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73D179-068D-4A72-9557-60489D3C0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3456A4-F7B9-4454-9137-5478512AB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C81220-7417-474D-B34E-B1C20E25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1ED253-11F2-44ED-B22C-37E496E9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7E0B9C-1F55-490D-A774-79A94C97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41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DA94F-9446-4CBF-AFB5-418D4E43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FF9D0B-7440-4309-9450-55843007A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37CE1B-62A0-445F-B1F2-4101B206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58EAD9-E3DC-4501-A536-E999684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06FE0A-3CFD-40F9-A8C8-C535E352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446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871DBC-E16F-429A-ABF7-2A2CE64FD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ECF57B-3472-43D6-9C75-FC8E9075F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8394C-9FEB-4501-8BA1-1EA18D4F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C1EB60-CF11-4017-8BFE-6E5FBECD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E2FDFC-CF73-49CA-9594-22A4DDBC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42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1D81B-4FA5-47FE-81B6-E08E3C54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A99B1D-E150-4FB5-ABD3-A9D887C63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B037B9-63A5-4CD0-AA88-28803424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4EE5F-DAC9-40CF-AF5E-26B7FD8A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1D9CF-C97C-44A6-819E-43F878AC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48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5CAA1-D2D4-4863-B034-5F00CEFE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4F344-1963-4CA4-9B48-38A927B28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EAA0CE-3F49-4961-8987-EBCFF7C80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956FF8-6987-4ED3-9B83-829AECFD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0ECB88-30B7-4365-BE96-82B25EE8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B51E2B-0505-4A99-8D90-BFAC4ED6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470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4E5A9-86EE-4545-A7C3-DE392038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F9C12F-0433-4AAD-87C8-D3385B70B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EA467-1BD2-46D9-B489-8B7A7FFDC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11CE93-CC78-4572-821D-2C1F48D3C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E02AAD-F956-4FDC-A213-73BD37EBC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438EB5-2C0B-4CAA-83FC-3889982A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E3B09C-5BA7-4C99-B808-002B05B8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F935B3-5A11-46E2-9C07-55DEC84D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6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472C2-D18D-4888-9637-D758D39B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AC5BB1-FA7F-4DBE-8A17-61D62A8F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A4550D-B094-4CDC-A60F-6C24FA69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135F8F-2F02-4689-B694-3D4F9C17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598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9940DE-CE5A-4F45-A13E-5EDC4DEE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6E42FE-870E-4B15-9530-94BA98DD5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1E2252-B9B9-458C-A2C9-C5A59239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46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8470F-6D8D-485F-91EC-82D75AA6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336C42-B106-4DBC-8FE0-80F352FD9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92F903-F0AE-49A1-9573-F69AA5E86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A8395D-E5C6-43D6-9EA7-7F58504A9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C5DCB7-8D44-469E-85C1-35A8821B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2A3335-E7A3-4E7A-8567-F1D59A5B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8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41462-B970-4B61-90B4-1381CC13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C51A20-ECFC-4D59-9A82-83133FE3C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A331F4-19C3-4A31-B87E-0565928C3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1BF813-40F5-436A-A2A5-96DBB728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2D1D19-D8C4-45CE-9630-3136AF8E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93EAEC-2047-4432-AE2F-B53484C9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436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D5A846-6678-4762-B417-DA3EF123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CBE654-31C6-40D1-8A64-777CD6EB0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2E53D1-ABDC-48A0-9C1C-6D9E74EF3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46DD-18DD-4CDB-9C02-375C5668F8D7}" type="datetimeFigureOut">
              <a:rPr lang="es-MX" smtClean="0"/>
              <a:t>10/11/2021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637536-8298-4E42-89DE-064399E7B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72495D-7469-4EA6-B9FA-D0563843B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751D8-C8CF-4159-916E-2F46D4C51A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20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043F4C-906F-443D-989C-2621BE3C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A6D0CC-CDDC-47AB-BB5E-84EF613D1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0AE9FF-63BF-42B5-8D3B-2CE4E2F03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27896-9BE5-484A-BBB8-EF0164D1CD2C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B592D-FD52-4322-9B76-FF1ADE63E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27E703-61B7-4067-94A8-38BEF0BA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5BE2-C46B-45EE-BDC3-3945926FD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1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hyperlink" Target="https://calidad.mincultura.gov.co/BancoConocimientoMincultura/6/6011f7cbfb334ddc8cdeaf3615eed080/POLTICAAMBIENTALDELMINISTERIODECULTURA_V0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0B3D0-464C-46B0-BD60-8512E9FD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93907C-43FE-4D36-8637-85CA8C6F028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FE0FCF-6ECC-4D1C-B985-427933BAD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3CA00D-88C2-4F70-BE0D-7B165400E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722312" y="-360362"/>
            <a:ext cx="13636625" cy="757872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DC3A5F2-C9B3-4744-84BF-2DCBEB64B957}"/>
              </a:ext>
            </a:extLst>
          </p:cNvPr>
          <p:cNvSpPr/>
          <p:nvPr/>
        </p:nvSpPr>
        <p:spPr>
          <a:xfrm>
            <a:off x="7246970" y="561605"/>
            <a:ext cx="5660200" cy="87069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8249931-5F8F-463C-9D2E-373B319964B7}"/>
              </a:ext>
            </a:extLst>
          </p:cNvPr>
          <p:cNvSpPr txBox="1"/>
          <p:nvPr/>
        </p:nvSpPr>
        <p:spPr>
          <a:xfrm>
            <a:off x="11063686" y="1446197"/>
            <a:ext cx="175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Work Sans" panose="00000500000000000000" pitchFamily="50" charset="0"/>
              </a:rPr>
              <a:t>04/11/2021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664C501-70E2-468A-940E-9ACFED69D0FC}"/>
              </a:ext>
            </a:extLst>
          </p:cNvPr>
          <p:cNvSpPr/>
          <p:nvPr/>
        </p:nvSpPr>
        <p:spPr>
          <a:xfrm>
            <a:off x="7268400" y="449425"/>
            <a:ext cx="5660200" cy="8706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sp>
        <p:nvSpPr>
          <p:cNvPr id="16" name="Freeform 161">
            <a:extLst>
              <a:ext uri="{FF2B5EF4-FFF2-40B4-BE49-F238E27FC236}">
                <a16:creationId xmlns:a16="http://schemas.microsoft.com/office/drawing/2014/main" id="{3CDE4A63-01F8-4867-9477-10AF50B8EDC6}"/>
              </a:ext>
            </a:extLst>
          </p:cNvPr>
          <p:cNvSpPr/>
          <p:nvPr/>
        </p:nvSpPr>
        <p:spPr>
          <a:xfrm rot="10800000">
            <a:off x="6423148" y="561605"/>
            <a:ext cx="845252" cy="870691"/>
          </a:xfrm>
          <a:custGeom>
            <a:avLst/>
            <a:gdLst/>
            <a:ahLst/>
            <a:cxnLst/>
            <a:rect l="l" t="t" r="r" b="b"/>
            <a:pathLst>
              <a:path w="396367" h="437410">
                <a:moveTo>
                  <a:pt x="9755" y="28"/>
                </a:moveTo>
                <a:cubicBezTo>
                  <a:pt x="11609" y="169"/>
                  <a:pt x="13617" y="850"/>
                  <a:pt x="15776" y="2070"/>
                </a:cubicBezTo>
                <a:lnTo>
                  <a:pt x="389888" y="209973"/>
                </a:lnTo>
                <a:cubicBezTo>
                  <a:pt x="394207" y="212414"/>
                  <a:pt x="396367" y="215325"/>
                  <a:pt x="396367" y="218705"/>
                </a:cubicBezTo>
                <a:cubicBezTo>
                  <a:pt x="396367" y="222086"/>
                  <a:pt x="394207" y="224997"/>
                  <a:pt x="389888" y="227438"/>
                </a:cubicBezTo>
                <a:lnTo>
                  <a:pt x="15776" y="435341"/>
                </a:lnTo>
                <a:cubicBezTo>
                  <a:pt x="11457" y="437782"/>
                  <a:pt x="7747" y="438064"/>
                  <a:pt x="4649" y="436186"/>
                </a:cubicBezTo>
                <a:cubicBezTo>
                  <a:pt x="1550" y="434308"/>
                  <a:pt x="0" y="430927"/>
                  <a:pt x="0" y="426044"/>
                </a:cubicBezTo>
                <a:lnTo>
                  <a:pt x="0" y="11367"/>
                </a:lnTo>
                <a:cubicBezTo>
                  <a:pt x="0" y="6484"/>
                  <a:pt x="1550" y="3103"/>
                  <a:pt x="4649" y="1225"/>
                </a:cubicBezTo>
                <a:cubicBezTo>
                  <a:pt x="6198" y="286"/>
                  <a:pt x="7900" y="-113"/>
                  <a:pt x="9755" y="28"/>
                </a:cubicBezTo>
                <a:close/>
              </a:path>
            </a:pathLst>
          </a:cu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161">
            <a:extLst>
              <a:ext uri="{FF2B5EF4-FFF2-40B4-BE49-F238E27FC236}">
                <a16:creationId xmlns:a16="http://schemas.microsoft.com/office/drawing/2014/main" id="{731FDACF-5030-4341-8B12-CF8C6B27EEDA}"/>
              </a:ext>
            </a:extLst>
          </p:cNvPr>
          <p:cNvSpPr/>
          <p:nvPr/>
        </p:nvSpPr>
        <p:spPr>
          <a:xfrm rot="10800000">
            <a:off x="6423148" y="449424"/>
            <a:ext cx="845252" cy="870691"/>
          </a:xfrm>
          <a:custGeom>
            <a:avLst/>
            <a:gdLst/>
            <a:ahLst/>
            <a:cxnLst/>
            <a:rect l="l" t="t" r="r" b="b"/>
            <a:pathLst>
              <a:path w="396367" h="437410">
                <a:moveTo>
                  <a:pt x="9755" y="28"/>
                </a:moveTo>
                <a:cubicBezTo>
                  <a:pt x="11609" y="169"/>
                  <a:pt x="13617" y="850"/>
                  <a:pt x="15776" y="2070"/>
                </a:cubicBezTo>
                <a:lnTo>
                  <a:pt x="389888" y="209973"/>
                </a:lnTo>
                <a:cubicBezTo>
                  <a:pt x="394207" y="212414"/>
                  <a:pt x="396367" y="215325"/>
                  <a:pt x="396367" y="218705"/>
                </a:cubicBezTo>
                <a:cubicBezTo>
                  <a:pt x="396367" y="222086"/>
                  <a:pt x="394207" y="224997"/>
                  <a:pt x="389888" y="227438"/>
                </a:cubicBezTo>
                <a:lnTo>
                  <a:pt x="15776" y="435341"/>
                </a:lnTo>
                <a:cubicBezTo>
                  <a:pt x="11457" y="437782"/>
                  <a:pt x="7747" y="438064"/>
                  <a:pt x="4649" y="436186"/>
                </a:cubicBezTo>
                <a:cubicBezTo>
                  <a:pt x="1550" y="434308"/>
                  <a:pt x="0" y="430927"/>
                  <a:pt x="0" y="426044"/>
                </a:cubicBezTo>
                <a:lnTo>
                  <a:pt x="0" y="11367"/>
                </a:lnTo>
                <a:cubicBezTo>
                  <a:pt x="0" y="6484"/>
                  <a:pt x="1550" y="3103"/>
                  <a:pt x="4649" y="1225"/>
                </a:cubicBezTo>
                <a:cubicBezTo>
                  <a:pt x="6198" y="286"/>
                  <a:pt x="7900" y="-113"/>
                  <a:pt x="9755" y="2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Google Shape;65;p14">
            <a:extLst>
              <a:ext uri="{FF2B5EF4-FFF2-40B4-BE49-F238E27FC236}">
                <a16:creationId xmlns:a16="http://schemas.microsoft.com/office/drawing/2014/main" id="{2AF355A7-A78D-4BB8-B0AB-DE66B2DBAA7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9829" y="6399052"/>
            <a:ext cx="2381627" cy="5019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11091F0-FEB5-4DAF-8025-204BEE78C943}"/>
              </a:ext>
            </a:extLst>
          </p:cNvPr>
          <p:cNvSpPr txBox="1"/>
          <p:nvPr/>
        </p:nvSpPr>
        <p:spPr>
          <a:xfrm>
            <a:off x="6661169" y="509314"/>
            <a:ext cx="626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  <a:latin typeface="Work Sans" panose="00000500000000000000" pitchFamily="50" charset="0"/>
              </a:rPr>
              <a:t>Capacitación SIGI-MIPG</a:t>
            </a:r>
          </a:p>
        </p:txBody>
      </p:sp>
    </p:spTree>
    <p:extLst>
      <p:ext uri="{BB962C8B-B14F-4D97-AF65-F5344CB8AC3E}">
        <p14:creationId xmlns:p14="http://schemas.microsoft.com/office/powerpoint/2010/main" val="136745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5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531839" y="3091246"/>
            <a:ext cx="762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Subsistema de Gestión </a:t>
            </a:r>
            <a:r>
              <a:rPr lang="es-ES" sz="3200" b="1" dirty="0">
                <a:solidFill>
                  <a:prstClr val="white"/>
                </a:solidFill>
                <a:latin typeface="Work Sans" panose="00000500000000000000" pitchFamily="50" charset="0"/>
              </a:rPr>
              <a:t>Ambiental 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720886" y="2050058"/>
            <a:ext cx="2180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c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21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35D70866-D25E-4961-A163-E97307E2418A}"/>
              </a:ext>
            </a:extLst>
          </p:cNvPr>
          <p:cNvSpPr txBox="1"/>
          <p:nvPr/>
        </p:nvSpPr>
        <p:spPr>
          <a:xfrm>
            <a:off x="4404398" y="4523437"/>
            <a:ext cx="292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F5597"/>
                </a:solidFill>
                <a:latin typeface="Work Sans" panose="00000500000000000000" pitchFamily="50" charset="0"/>
              </a:rPr>
              <a:t>Se crea el Sistema Integrado de Gestión Institucional-SIGI (Res 1278)</a:t>
            </a:r>
            <a:endParaRPr lang="es-ES" sz="105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597D60-6FCB-4407-9365-6F987D41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80" y="3113275"/>
            <a:ext cx="2166500" cy="115065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0970C00-3343-49E4-993A-3AE5EB278DBF}"/>
              </a:ext>
            </a:extLst>
          </p:cNvPr>
          <p:cNvSpPr txBox="1"/>
          <p:nvPr/>
        </p:nvSpPr>
        <p:spPr>
          <a:xfrm>
            <a:off x="21451" y="5130278"/>
            <a:ext cx="408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2F5597"/>
                </a:solidFill>
                <a:latin typeface="Work Sans" panose="00000500000000000000" pitchFamily="50" charset="0"/>
              </a:rPr>
              <a:t>Implementación a 2020 : 90%</a:t>
            </a:r>
            <a:endParaRPr lang="es-ES" sz="110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BCC166-CBE4-4B41-AA65-1C07B95478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282" y1="29596" x2="54237" y2="39238"/>
                        <a14:foregroundMark x1="54237" y1="39238" x2="54802" y2="52242"/>
                        <a14:foregroundMark x1="54802" y1="52242" x2="50847" y2="62108"/>
                        <a14:foregroundMark x1="50847" y1="62108" x2="45198" y2="61883"/>
                        <a14:foregroundMark x1="45198" y1="61883" x2="42938" y2="49776"/>
                        <a14:foregroundMark x1="42938" y1="49776" x2="48249" y2="45516"/>
                        <a14:foregroundMark x1="48249" y1="45516" x2="49266" y2="57399"/>
                        <a14:foregroundMark x1="49266" y1="57399" x2="45763" y2="52915"/>
                        <a14:foregroundMark x1="48588" y1="36323" x2="54124" y2="45740"/>
                        <a14:foregroundMark x1="54124" y1="45740" x2="48475" y2="47309"/>
                        <a14:foregroundMark x1="48475" y1="47309" x2="47910" y2="42825"/>
                        <a14:foregroundMark x1="50056" y1="45291" x2="48475" y2="42601"/>
                        <a14:foregroundMark x1="51073" y1="52466" x2="46441" y2="37892"/>
                      </a14:backgroundRemoval>
                    </a14:imgEffect>
                  </a14:imgLayer>
                </a14:imgProps>
              </a:ext>
            </a:extLst>
          </a:blip>
          <a:srcRect l="33021" t="19001" r="39467" b="22470"/>
          <a:stretch/>
        </p:blipFill>
        <p:spPr>
          <a:xfrm>
            <a:off x="5069365" y="2972785"/>
            <a:ext cx="1446350" cy="1550652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CB3B5EB-9F20-4057-A714-38410A806FBF}"/>
              </a:ext>
            </a:extLst>
          </p:cNvPr>
          <p:cNvSpPr/>
          <p:nvPr/>
        </p:nvSpPr>
        <p:spPr>
          <a:xfrm>
            <a:off x="1238576" y="2560638"/>
            <a:ext cx="185531" cy="1855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5959581-F0A0-472B-AE6A-EC276CB4B8D5}"/>
              </a:ext>
            </a:extLst>
          </p:cNvPr>
          <p:cNvSpPr/>
          <p:nvPr/>
        </p:nvSpPr>
        <p:spPr>
          <a:xfrm>
            <a:off x="5766355" y="2590037"/>
            <a:ext cx="185531" cy="1855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EDF8FAFB-ADE7-4D9B-861D-375E7438245F}"/>
              </a:ext>
            </a:extLst>
          </p:cNvPr>
          <p:cNvSpPr/>
          <p:nvPr/>
        </p:nvSpPr>
        <p:spPr>
          <a:xfrm>
            <a:off x="9973385" y="2565184"/>
            <a:ext cx="185531" cy="1855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C6FBFDE-7E35-4D34-8028-1354BA4E8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-21316" y="-43797"/>
            <a:ext cx="3313008" cy="294090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0D55CE3-242A-4C59-93CE-6770A2B2B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8992" y="3871625"/>
            <a:ext cx="3313008" cy="29409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140C09-8482-4DC5-8AC6-B7E2ABC98055}"/>
              </a:ext>
            </a:extLst>
          </p:cNvPr>
          <p:cNvSpPr txBox="1"/>
          <p:nvPr/>
        </p:nvSpPr>
        <p:spPr>
          <a:xfrm>
            <a:off x="633201" y="3825149"/>
            <a:ext cx="292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EEB500"/>
                </a:solidFill>
                <a:latin typeface="Work Sans" panose="00000500000000000000" pitchFamily="50" charset="0"/>
              </a:rPr>
              <a:t>Requisitos Distritales</a:t>
            </a:r>
          </a:p>
          <a:p>
            <a:pPr algn="ctr"/>
            <a:r>
              <a:rPr lang="es-CO" sz="1100" b="1" dirty="0">
                <a:solidFill>
                  <a:srgbClr val="EEB500"/>
                </a:solidFill>
                <a:latin typeface="Work Sans" panose="00000500000000000000" pitchFamily="50" charset="0"/>
              </a:rPr>
              <a:t>Plan institucional de Gestión Ambiental</a:t>
            </a:r>
            <a:endParaRPr lang="es-ES" sz="1100" b="1" dirty="0">
              <a:solidFill>
                <a:srgbClr val="EEB500"/>
              </a:solidFill>
              <a:latin typeface="Work Sans" panose="00000500000000000000" pitchFamily="50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E6A2753-0FFF-4D3A-871B-274B383B297A}"/>
              </a:ext>
            </a:extLst>
          </p:cNvPr>
          <p:cNvSpPr txBox="1"/>
          <p:nvPr/>
        </p:nvSpPr>
        <p:spPr>
          <a:xfrm>
            <a:off x="-16521" y="2077739"/>
            <a:ext cx="29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2F5597"/>
                </a:solidFill>
                <a:latin typeface="Work Sans" panose="00000500000000000000" pitchFamily="50" charset="0"/>
              </a:rPr>
              <a:t>2010-2020</a:t>
            </a:r>
            <a:endParaRPr lang="es-ES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740B886-AB85-4493-849E-6FAA71535601}"/>
              </a:ext>
            </a:extLst>
          </p:cNvPr>
          <p:cNvSpPr txBox="1"/>
          <p:nvPr/>
        </p:nvSpPr>
        <p:spPr>
          <a:xfrm>
            <a:off x="8590766" y="2134016"/>
            <a:ext cx="29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2F5597"/>
                </a:solidFill>
                <a:latin typeface="Work Sans" panose="00000500000000000000" pitchFamily="50" charset="0"/>
              </a:rPr>
              <a:t>2021</a:t>
            </a:r>
            <a:endParaRPr lang="es-ES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EB899E-4A3D-476F-A9EF-DB43924C23E2}"/>
              </a:ext>
            </a:extLst>
          </p:cNvPr>
          <p:cNvSpPr txBox="1"/>
          <p:nvPr/>
        </p:nvSpPr>
        <p:spPr>
          <a:xfrm>
            <a:off x="8590765" y="4074466"/>
            <a:ext cx="3313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accent6">
                    <a:lumMod val="75000"/>
                  </a:schemeClr>
                </a:solidFill>
                <a:latin typeface="Work Sans" panose="00000500000000000000" pitchFamily="50" charset="0"/>
              </a:rPr>
              <a:t>Requisitos Para la implementación de la Norma ISO 14001:2015 </a:t>
            </a:r>
            <a:endParaRPr lang="es-CO" sz="1100" b="1" dirty="0">
              <a:solidFill>
                <a:schemeClr val="accent6">
                  <a:lumMod val="75000"/>
                </a:schemeClr>
              </a:solidFill>
              <a:latin typeface="Work Sans" panose="00000500000000000000" pitchFamily="50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0878CBC-76F7-49A3-928A-736DC5279A12}"/>
              </a:ext>
            </a:extLst>
          </p:cNvPr>
          <p:cNvSpPr txBox="1"/>
          <p:nvPr/>
        </p:nvSpPr>
        <p:spPr>
          <a:xfrm>
            <a:off x="4423548" y="2109568"/>
            <a:ext cx="29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2F5597"/>
                </a:solidFill>
                <a:latin typeface="Work Sans" panose="00000500000000000000" pitchFamily="50" charset="0"/>
              </a:rPr>
              <a:t>2018</a:t>
            </a:r>
            <a:endParaRPr lang="es-ES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D7D3AD2-B8AA-4352-9A3D-4CFE31E07269}"/>
              </a:ext>
            </a:extLst>
          </p:cNvPr>
          <p:cNvCxnSpPr>
            <a:cxnSpLocks/>
          </p:cNvCxnSpPr>
          <p:nvPr/>
        </p:nvCxnSpPr>
        <p:spPr>
          <a:xfrm flipV="1">
            <a:off x="2357884" y="2364848"/>
            <a:ext cx="2817818" cy="1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STRATEGIA ACERCAR - Secretaría Distrital de Ambiente">
            <a:extLst>
              <a:ext uri="{FF2B5EF4-FFF2-40B4-BE49-F238E27FC236}">
                <a16:creationId xmlns:a16="http://schemas.microsoft.com/office/drawing/2014/main" id="{3317E9C4-7DD2-4CB3-9A1F-E28960E0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61" y="3230070"/>
            <a:ext cx="2431009" cy="7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63AFFBA1-4B53-4CB5-9633-7E09B257BAB4}"/>
              </a:ext>
            </a:extLst>
          </p:cNvPr>
          <p:cNvCxnSpPr>
            <a:cxnSpLocks/>
          </p:cNvCxnSpPr>
          <p:nvPr/>
        </p:nvCxnSpPr>
        <p:spPr>
          <a:xfrm flipV="1">
            <a:off x="6621094" y="2363400"/>
            <a:ext cx="2817818" cy="1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8617402-6B9F-4C34-AB09-988385485B06}"/>
              </a:ext>
            </a:extLst>
          </p:cNvPr>
          <p:cNvSpPr txBox="1"/>
          <p:nvPr/>
        </p:nvSpPr>
        <p:spPr>
          <a:xfrm>
            <a:off x="4295381" y="5542471"/>
            <a:ext cx="3313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F5597"/>
                </a:solidFill>
                <a:latin typeface="Work Sans" panose="00000500000000000000" pitchFamily="50" charset="0"/>
              </a:rPr>
              <a:t>PEI 2018-2022- Articular los sistemas de gestión del Ministerio de Cultura</a:t>
            </a:r>
            <a:endParaRPr lang="es-ES" sz="105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947C33B8-40B5-4984-B0D9-0D81C90CF8DA}"/>
              </a:ext>
            </a:extLst>
          </p:cNvPr>
          <p:cNvSpPr/>
          <p:nvPr/>
        </p:nvSpPr>
        <p:spPr>
          <a:xfrm>
            <a:off x="2093761" y="60394"/>
            <a:ext cx="84417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spc="300" dirty="0">
                <a:solidFill>
                  <a:srgbClr val="72B521"/>
                </a:solidFill>
                <a:latin typeface="Work Sans" panose="00000500000000000000" pitchFamily="50" charset="0"/>
              </a:rPr>
              <a:t>Línea de Tiempo </a:t>
            </a:r>
            <a:endParaRPr lang="es-ES" sz="4000" spc="300" dirty="0">
              <a:solidFill>
                <a:srgbClr val="72B521"/>
              </a:solidFill>
              <a:latin typeface="Work Sans" panose="00000500000000000000" pitchFamily="50" charset="0"/>
            </a:endParaRPr>
          </a:p>
          <a:p>
            <a:pPr algn="ctr"/>
            <a:r>
              <a:rPr lang="es-ES" sz="2800" spc="300" dirty="0">
                <a:solidFill>
                  <a:srgbClr val="72B521"/>
                </a:solidFill>
                <a:latin typeface="Work Sans" panose="00000500000000000000" pitchFamily="50" charset="0"/>
              </a:rPr>
              <a:t>Subsistema de Gestión Ambiental-SGA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7C61C609-D969-4D86-B90F-F0C6F595DFE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812" r="27183" b="45045"/>
          <a:stretch/>
        </p:blipFill>
        <p:spPr>
          <a:xfrm>
            <a:off x="770640" y="5468653"/>
            <a:ext cx="935871" cy="1161048"/>
          </a:xfrm>
          <a:prstGeom prst="rect">
            <a:avLst/>
          </a:prstGeom>
        </p:spPr>
      </p:pic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4D6AAC0-8D01-44C1-9DE9-955CB73C7BF8}"/>
              </a:ext>
            </a:extLst>
          </p:cNvPr>
          <p:cNvCxnSpPr>
            <a:cxnSpLocks/>
          </p:cNvCxnSpPr>
          <p:nvPr/>
        </p:nvCxnSpPr>
        <p:spPr>
          <a:xfrm>
            <a:off x="1323117" y="4377172"/>
            <a:ext cx="0" cy="696517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A1526EB-9E98-402E-A8DD-E97581DF9BD4}"/>
              </a:ext>
            </a:extLst>
          </p:cNvPr>
          <p:cNvSpPr txBox="1"/>
          <p:nvPr/>
        </p:nvSpPr>
        <p:spPr>
          <a:xfrm>
            <a:off x="4223222" y="6475641"/>
            <a:ext cx="3313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F5597"/>
                </a:solidFill>
                <a:latin typeface="Work Sans" panose="00000500000000000000" pitchFamily="50" charset="0"/>
              </a:rPr>
              <a:t>MIPG</a:t>
            </a:r>
            <a:endParaRPr lang="es-ES" sz="105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E05A6182-02BA-41E3-9396-D0473E73715E}"/>
              </a:ext>
            </a:extLst>
          </p:cNvPr>
          <p:cNvCxnSpPr>
            <a:cxnSpLocks/>
          </p:cNvCxnSpPr>
          <p:nvPr/>
        </p:nvCxnSpPr>
        <p:spPr>
          <a:xfrm flipV="1">
            <a:off x="5859120" y="5143568"/>
            <a:ext cx="0" cy="398903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42D1C21A-E1ED-4084-A02C-DBB6DBE7C1A9}"/>
              </a:ext>
            </a:extLst>
          </p:cNvPr>
          <p:cNvCxnSpPr>
            <a:cxnSpLocks/>
          </p:cNvCxnSpPr>
          <p:nvPr/>
        </p:nvCxnSpPr>
        <p:spPr>
          <a:xfrm flipV="1">
            <a:off x="5867229" y="6004136"/>
            <a:ext cx="0" cy="398903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57BDF85F-75F1-4F67-AE01-476DCC4A1D58}"/>
              </a:ext>
            </a:extLst>
          </p:cNvPr>
          <p:cNvCxnSpPr>
            <a:cxnSpLocks/>
          </p:cNvCxnSpPr>
          <p:nvPr/>
        </p:nvCxnSpPr>
        <p:spPr>
          <a:xfrm flipV="1">
            <a:off x="5835758" y="2831167"/>
            <a:ext cx="0" cy="398903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BC151BA9-1678-45C8-87B6-3E59390ACB0F}"/>
              </a:ext>
            </a:extLst>
          </p:cNvPr>
          <p:cNvCxnSpPr>
            <a:cxnSpLocks/>
          </p:cNvCxnSpPr>
          <p:nvPr/>
        </p:nvCxnSpPr>
        <p:spPr>
          <a:xfrm flipV="1">
            <a:off x="10066150" y="2682803"/>
            <a:ext cx="0" cy="746197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trella: 5 puntas 57">
            <a:extLst>
              <a:ext uri="{FF2B5EF4-FFF2-40B4-BE49-F238E27FC236}">
                <a16:creationId xmlns:a16="http://schemas.microsoft.com/office/drawing/2014/main" id="{48963481-E0DF-4EAE-A28C-E04F754E36BC}"/>
              </a:ext>
            </a:extLst>
          </p:cNvPr>
          <p:cNvSpPr/>
          <p:nvPr/>
        </p:nvSpPr>
        <p:spPr>
          <a:xfrm>
            <a:off x="11511886" y="2156390"/>
            <a:ext cx="435680" cy="403019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16DE0F6D-AE6E-4E0A-BC44-3056A082A249}"/>
              </a:ext>
            </a:extLst>
          </p:cNvPr>
          <p:cNvSpPr txBox="1"/>
          <p:nvPr/>
        </p:nvSpPr>
        <p:spPr>
          <a:xfrm>
            <a:off x="10087584" y="2666276"/>
            <a:ext cx="302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spc="-150" dirty="0">
                <a:solidFill>
                  <a:srgbClr val="FFC000"/>
                </a:solidFill>
                <a:latin typeface="Work Sans" panose="00000500000000000000" pitchFamily="50" charset="0"/>
              </a:rPr>
              <a:t>Certificación I</a:t>
            </a:r>
          </a:p>
          <a:p>
            <a:pPr algn="ctr"/>
            <a:r>
              <a:rPr lang="es-CO" sz="1200" b="1" spc="-150" dirty="0">
                <a:solidFill>
                  <a:srgbClr val="FFC000"/>
                </a:solidFill>
                <a:latin typeface="Work Sans" panose="00000500000000000000" pitchFamily="50" charset="0"/>
              </a:rPr>
              <a:t>SO 14001:2015</a:t>
            </a:r>
            <a:endParaRPr lang="es-ES" sz="1200" b="1" spc="-150" dirty="0">
              <a:solidFill>
                <a:srgbClr val="FFC000"/>
              </a:solidFill>
              <a:latin typeface="Work Sans" panose="00000500000000000000" pitchFamily="50" charset="0"/>
            </a:endParaRP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5851B613-0C21-457A-9D60-7D5A4DE9ECDF}"/>
              </a:ext>
            </a:extLst>
          </p:cNvPr>
          <p:cNvCxnSpPr>
            <a:cxnSpLocks/>
          </p:cNvCxnSpPr>
          <p:nvPr/>
        </p:nvCxnSpPr>
        <p:spPr>
          <a:xfrm>
            <a:off x="10453460" y="2357899"/>
            <a:ext cx="998896" cy="10739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E741E3BD-D624-49FA-ABDD-0779D4083CAB}"/>
              </a:ext>
            </a:extLst>
          </p:cNvPr>
          <p:cNvCxnSpPr>
            <a:cxnSpLocks/>
          </p:cNvCxnSpPr>
          <p:nvPr/>
        </p:nvCxnSpPr>
        <p:spPr>
          <a:xfrm flipV="1">
            <a:off x="1331342" y="2773333"/>
            <a:ext cx="0" cy="398903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9FC9E0E-074D-494A-B83B-3B0423FFE169}"/>
              </a:ext>
            </a:extLst>
          </p:cNvPr>
          <p:cNvSpPr txBox="1"/>
          <p:nvPr/>
        </p:nvSpPr>
        <p:spPr>
          <a:xfrm>
            <a:off x="8618894" y="5237820"/>
            <a:ext cx="331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F5597"/>
                </a:solidFill>
                <a:latin typeface="Work Sans" panose="00000500000000000000" pitchFamily="50" charset="0"/>
              </a:rPr>
              <a:t>Cumplimiento de requisitos Legales ambientales aplicables</a:t>
            </a:r>
            <a:endParaRPr lang="es-ES" sz="120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D0D82629-3667-4AEC-9DE1-7580B475D26F}"/>
              </a:ext>
            </a:extLst>
          </p:cNvPr>
          <p:cNvSpPr txBox="1"/>
          <p:nvPr/>
        </p:nvSpPr>
        <p:spPr>
          <a:xfrm>
            <a:off x="8462111" y="6120003"/>
            <a:ext cx="344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F5597"/>
                </a:solidFill>
                <a:latin typeface="Work Sans" panose="00000500000000000000" pitchFamily="50" charset="0"/>
              </a:rPr>
              <a:t>Fortalecimiento de las capacidades para la sostenibilidad mediante la autogestión y autorregulación ambiental</a:t>
            </a:r>
            <a:endParaRPr lang="es-ES" sz="120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8B7DBA9D-3239-4DCC-9BF3-DF621B63AAFA}"/>
              </a:ext>
            </a:extLst>
          </p:cNvPr>
          <p:cNvCxnSpPr>
            <a:cxnSpLocks/>
          </p:cNvCxnSpPr>
          <p:nvPr/>
        </p:nvCxnSpPr>
        <p:spPr>
          <a:xfrm flipV="1">
            <a:off x="10173465" y="5721100"/>
            <a:ext cx="0" cy="398903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8C9EEF36-0E82-4146-A9B6-4F9F48D3C6F8}"/>
              </a:ext>
            </a:extLst>
          </p:cNvPr>
          <p:cNvCxnSpPr>
            <a:cxnSpLocks/>
          </p:cNvCxnSpPr>
          <p:nvPr/>
        </p:nvCxnSpPr>
        <p:spPr>
          <a:xfrm flipV="1">
            <a:off x="10122878" y="4536131"/>
            <a:ext cx="0" cy="728281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>
            <a:extLst>
              <a:ext uri="{FF2B5EF4-FFF2-40B4-BE49-F238E27FC236}">
                <a16:creationId xmlns:a16="http://schemas.microsoft.com/office/drawing/2014/main" id="{D425D3D1-9824-4DED-88D3-19E1E92B2C9E}"/>
              </a:ext>
            </a:extLst>
          </p:cNvPr>
          <p:cNvSpPr txBox="1"/>
          <p:nvPr/>
        </p:nvSpPr>
        <p:spPr>
          <a:xfrm>
            <a:off x="2095438" y="2029057"/>
            <a:ext cx="292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srgbClr val="2F5597"/>
                </a:solidFill>
                <a:latin typeface="Work Sans" panose="00000500000000000000" pitchFamily="50" charset="0"/>
              </a:rPr>
              <a:t>Transición</a:t>
            </a:r>
            <a:endParaRPr lang="es-ES" sz="100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89897C30-BF8A-4691-91A6-C43F85B5FEB0}"/>
              </a:ext>
            </a:extLst>
          </p:cNvPr>
          <p:cNvSpPr txBox="1"/>
          <p:nvPr/>
        </p:nvSpPr>
        <p:spPr>
          <a:xfrm>
            <a:off x="6545275" y="2062329"/>
            <a:ext cx="292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>
                <a:solidFill>
                  <a:srgbClr val="2F5597"/>
                </a:solidFill>
                <a:latin typeface="Work Sans" panose="00000500000000000000" pitchFamily="50" charset="0"/>
              </a:rPr>
              <a:t>Implementación</a:t>
            </a:r>
            <a:endParaRPr lang="es-ES" sz="1000" b="1" dirty="0">
              <a:solidFill>
                <a:srgbClr val="2F5597"/>
              </a:solidFill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8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C8E0E732-21F6-45EC-AE10-0D2874B3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" y="-7363"/>
            <a:ext cx="3313008" cy="2940905"/>
          </a:xfrm>
          <a:prstGeom prst="rect">
            <a:avLst/>
          </a:prstGeom>
        </p:spPr>
      </p:pic>
      <p:pic>
        <p:nvPicPr>
          <p:cNvPr id="24" name="Google Shape;65;p14">
            <a:extLst>
              <a:ext uri="{FF2B5EF4-FFF2-40B4-BE49-F238E27FC236}">
                <a16:creationId xmlns:a16="http://schemas.microsoft.com/office/drawing/2014/main" id="{0856087F-EA60-4668-849C-3082CCF6F9F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374" y="171672"/>
            <a:ext cx="2381627" cy="50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4DD524D-E9AA-49EF-984C-1A9D9B002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8598245" y="3273571"/>
            <a:ext cx="3823213" cy="339380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5FC1A95-881D-4A52-B1F6-095E5FBC1E58}"/>
              </a:ext>
            </a:extLst>
          </p:cNvPr>
          <p:cNvSpPr/>
          <p:nvPr/>
        </p:nvSpPr>
        <p:spPr>
          <a:xfrm>
            <a:off x="1205843" y="5300539"/>
            <a:ext cx="5441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Work Sans" panose="00000500000000000000" pitchFamily="50" charset="0"/>
              </a:rPr>
              <a:t>Constituye una herramienta esencial para mejorar los comportamientos que impactan negativamente el entorno de </a:t>
            </a:r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latin typeface="Work Sans" panose="00000500000000000000" pitchFamily="50" charset="0"/>
              </a:rPr>
              <a:t>acción de la entidad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1D929A2-AD45-44B3-A981-6ADCB7D745A8}"/>
              </a:ext>
            </a:extLst>
          </p:cNvPr>
          <p:cNvSpPr/>
          <p:nvPr/>
        </p:nvSpPr>
        <p:spPr>
          <a:xfrm>
            <a:off x="1338905" y="4969378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50" charset="0"/>
              </a:rPr>
              <a:t>Política ambiental </a:t>
            </a:r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B5DC65-B0E9-468D-972A-FEDAA53A2219}"/>
              </a:ext>
            </a:extLst>
          </p:cNvPr>
          <p:cNvSpPr txBox="1"/>
          <p:nvPr/>
        </p:nvSpPr>
        <p:spPr>
          <a:xfrm>
            <a:off x="884696" y="518777"/>
            <a:ext cx="740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Work Sans" panose="00000500000000000000"/>
              </a:rPr>
              <a:t>Contexto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61AF91-DC29-48E5-8195-9F7C60204D11}"/>
              </a:ext>
            </a:extLst>
          </p:cNvPr>
          <p:cNvSpPr/>
          <p:nvPr/>
        </p:nvSpPr>
        <p:spPr>
          <a:xfrm>
            <a:off x="884695" y="978126"/>
            <a:ext cx="7652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Work Sans" panose="00000500000000000000" pitchFamily="50" charset="0"/>
              </a:rPr>
              <a:t>Condiciones ambientales relacionadas con el clima, la calidad del aire, la calidad del agua, uso del suelo, contaminación existente, disponibilidad de recursos naturales y biodiversidad, que pueden afectar el propósito de la organización o ser afectada por sus aspectos ambientales.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1627F7-5A6E-4CF1-A7D4-B97066D8A67E}"/>
              </a:ext>
            </a:extLst>
          </p:cNvPr>
          <p:cNvSpPr txBox="1"/>
          <p:nvPr/>
        </p:nvSpPr>
        <p:spPr>
          <a:xfrm>
            <a:off x="8436914" y="3060708"/>
            <a:ext cx="6189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Work Sans" panose="00000500000000000000"/>
              </a:rPr>
              <a:t>Riesgos ambientales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D692B1-E961-49A1-ACEE-629C67B71762}"/>
              </a:ext>
            </a:extLst>
          </p:cNvPr>
          <p:cNvSpPr txBox="1"/>
          <p:nvPr/>
        </p:nvSpPr>
        <p:spPr>
          <a:xfrm>
            <a:off x="2991391" y="2215415"/>
            <a:ext cx="740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Work Sans" panose="00000500000000000000"/>
              </a:rPr>
              <a:t>Aspectos  e impactos ambientales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D603DEA-7A60-47CD-9E5E-F41B97038F1A}"/>
              </a:ext>
            </a:extLst>
          </p:cNvPr>
          <p:cNvSpPr/>
          <p:nvPr/>
        </p:nvSpPr>
        <p:spPr>
          <a:xfrm>
            <a:off x="7808954" y="5418561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50" charset="0"/>
              </a:rPr>
              <a:t>objetivos ambientales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9F96B00-4848-461C-92C8-E3EE2CA856D9}"/>
              </a:ext>
            </a:extLst>
          </p:cNvPr>
          <p:cNvSpPr/>
          <p:nvPr/>
        </p:nvSpPr>
        <p:spPr>
          <a:xfrm>
            <a:off x="390174" y="516461"/>
            <a:ext cx="494522" cy="4616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0657C3E-A24B-4120-976A-03CC8D2483B2}"/>
              </a:ext>
            </a:extLst>
          </p:cNvPr>
          <p:cNvSpPr/>
          <p:nvPr/>
        </p:nvSpPr>
        <p:spPr>
          <a:xfrm>
            <a:off x="2367013" y="2406971"/>
            <a:ext cx="494522" cy="4616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4A6C459-1AA0-41A1-9B12-A304D79C0897}"/>
              </a:ext>
            </a:extLst>
          </p:cNvPr>
          <p:cNvSpPr/>
          <p:nvPr/>
        </p:nvSpPr>
        <p:spPr>
          <a:xfrm>
            <a:off x="7299224" y="5585762"/>
            <a:ext cx="494522" cy="4616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FE90E26-1092-4A87-8722-B9CF5E53EEB6}"/>
              </a:ext>
            </a:extLst>
          </p:cNvPr>
          <p:cNvSpPr/>
          <p:nvPr/>
        </p:nvSpPr>
        <p:spPr>
          <a:xfrm>
            <a:off x="746314" y="4839779"/>
            <a:ext cx="494522" cy="4616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Google Shape;10635;p92">
            <a:extLst>
              <a:ext uri="{FF2B5EF4-FFF2-40B4-BE49-F238E27FC236}">
                <a16:creationId xmlns:a16="http://schemas.microsoft.com/office/drawing/2014/main" id="{ACD2F79E-889E-45CB-B6C9-E9C6058B25F9}"/>
              </a:ext>
            </a:extLst>
          </p:cNvPr>
          <p:cNvSpPr/>
          <p:nvPr/>
        </p:nvSpPr>
        <p:spPr>
          <a:xfrm>
            <a:off x="465733" y="506451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635;p92">
            <a:extLst>
              <a:ext uri="{FF2B5EF4-FFF2-40B4-BE49-F238E27FC236}">
                <a16:creationId xmlns:a16="http://schemas.microsoft.com/office/drawing/2014/main" id="{02773376-FF9D-4594-BF8D-4677C04A342A}"/>
              </a:ext>
            </a:extLst>
          </p:cNvPr>
          <p:cNvSpPr/>
          <p:nvPr/>
        </p:nvSpPr>
        <p:spPr>
          <a:xfrm>
            <a:off x="2445983" y="2421638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635;p92">
            <a:extLst>
              <a:ext uri="{FF2B5EF4-FFF2-40B4-BE49-F238E27FC236}">
                <a16:creationId xmlns:a16="http://schemas.microsoft.com/office/drawing/2014/main" id="{45C3F25B-E573-476A-A673-6A51CC760B64}"/>
              </a:ext>
            </a:extLst>
          </p:cNvPr>
          <p:cNvSpPr/>
          <p:nvPr/>
        </p:nvSpPr>
        <p:spPr>
          <a:xfrm>
            <a:off x="7374783" y="5554263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635;p92">
            <a:extLst>
              <a:ext uri="{FF2B5EF4-FFF2-40B4-BE49-F238E27FC236}">
                <a16:creationId xmlns:a16="http://schemas.microsoft.com/office/drawing/2014/main" id="{6EA26F28-69AE-4E4D-A478-E0300EC4E97A}"/>
              </a:ext>
            </a:extLst>
          </p:cNvPr>
          <p:cNvSpPr/>
          <p:nvPr/>
        </p:nvSpPr>
        <p:spPr>
          <a:xfrm>
            <a:off x="814133" y="4822947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8D55EC-7F00-4CE4-811F-CA30F6748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55542">
            <a:off x="-52342" y="3117267"/>
            <a:ext cx="2399110" cy="130640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83E6D37D-739B-4900-B334-6FFC3AAA7C2D}"/>
              </a:ext>
            </a:extLst>
          </p:cNvPr>
          <p:cNvSpPr txBox="1"/>
          <p:nvPr/>
        </p:nvSpPr>
        <p:spPr>
          <a:xfrm>
            <a:off x="3382473" y="1653338"/>
            <a:ext cx="740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70AD47"/>
                </a:solidFill>
                <a:latin typeface="Work Sans" panose="00000500000000000000"/>
              </a:rPr>
              <a:t>Requisitos legales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3227721-3F3F-4113-B90A-E0F17E361B0D}"/>
              </a:ext>
            </a:extLst>
          </p:cNvPr>
          <p:cNvSpPr/>
          <p:nvPr/>
        </p:nvSpPr>
        <p:spPr>
          <a:xfrm>
            <a:off x="2942125" y="2605701"/>
            <a:ext cx="5352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Work Sans" panose="00000500000000000000" pitchFamily="50" charset="0"/>
              </a:rPr>
              <a:t>Evaluar los impactos ambientales correspondientes a las actividades y reconocer a los que son </a:t>
            </a:r>
            <a:r>
              <a:rPr lang="es-MX" sz="1400" b="1" dirty="0">
                <a:solidFill>
                  <a:schemeClr val="accent6">
                    <a:lumMod val="75000"/>
                  </a:schemeClr>
                </a:solidFill>
                <a:latin typeface="Work Sans" panose="00000500000000000000" pitchFamily="50" charset="0"/>
              </a:rPr>
              <a:t>significativos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7EB7096-1804-4182-B5EF-F8FD33CAAAC9}"/>
              </a:ext>
            </a:extLst>
          </p:cNvPr>
          <p:cNvSpPr/>
          <p:nvPr/>
        </p:nvSpPr>
        <p:spPr>
          <a:xfrm>
            <a:off x="8537249" y="3429645"/>
            <a:ext cx="3759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Work Sans" panose="00000500000000000000" pitchFamily="50" charset="0"/>
              </a:rPr>
              <a:t>Gestión de los riesgos medioambientales asociados a la actividad desarrollada.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B0780AE-74D1-4CE4-AC46-1B5701348D05}"/>
              </a:ext>
            </a:extLst>
          </p:cNvPr>
          <p:cNvSpPr/>
          <p:nvPr/>
        </p:nvSpPr>
        <p:spPr>
          <a:xfrm>
            <a:off x="9498852" y="1230979"/>
            <a:ext cx="1539977" cy="14656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1" name="Google Shape;10706;p92">
            <a:extLst>
              <a:ext uri="{FF2B5EF4-FFF2-40B4-BE49-F238E27FC236}">
                <a16:creationId xmlns:a16="http://schemas.microsoft.com/office/drawing/2014/main" id="{0B1834EC-7CFB-4D70-A45A-D5A6C61BAA23}"/>
              </a:ext>
            </a:extLst>
          </p:cNvPr>
          <p:cNvGrpSpPr/>
          <p:nvPr/>
        </p:nvGrpSpPr>
        <p:grpSpPr>
          <a:xfrm>
            <a:off x="9838703" y="1496328"/>
            <a:ext cx="944824" cy="899283"/>
            <a:chOff x="-20946600" y="3317850"/>
            <a:chExt cx="304825" cy="304050"/>
          </a:xfrm>
          <a:solidFill>
            <a:schemeClr val="bg1"/>
          </a:solidFill>
        </p:grpSpPr>
        <p:sp>
          <p:nvSpPr>
            <p:cNvPr id="32" name="Google Shape;10707;p92">
              <a:extLst>
                <a:ext uri="{FF2B5EF4-FFF2-40B4-BE49-F238E27FC236}">
                  <a16:creationId xmlns:a16="http://schemas.microsoft.com/office/drawing/2014/main" id="{C61E1238-09AA-4F5A-9F69-3A4460494C31}"/>
                </a:ext>
              </a:extLst>
            </p:cNvPr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08;p92">
              <a:extLst>
                <a:ext uri="{FF2B5EF4-FFF2-40B4-BE49-F238E27FC236}">
                  <a16:creationId xmlns:a16="http://schemas.microsoft.com/office/drawing/2014/main" id="{72E0D11F-935F-41DE-AAFE-1E9294F1BA3D}"/>
                </a:ext>
              </a:extLst>
            </p:cNvPr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709;p92">
              <a:extLst>
                <a:ext uri="{FF2B5EF4-FFF2-40B4-BE49-F238E27FC236}">
                  <a16:creationId xmlns:a16="http://schemas.microsoft.com/office/drawing/2014/main" id="{A26DD6F8-8996-4937-9EDA-FA88ACE365AB}"/>
                </a:ext>
              </a:extLst>
            </p:cNvPr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D4F9C630-02BE-4B80-810F-FA3BF6E62BCD}"/>
              </a:ext>
            </a:extLst>
          </p:cNvPr>
          <p:cNvCxnSpPr/>
          <p:nvPr/>
        </p:nvCxnSpPr>
        <p:spPr>
          <a:xfrm>
            <a:off x="7528517" y="3166323"/>
            <a:ext cx="516026" cy="371306"/>
          </a:xfrm>
          <a:prstGeom prst="bentConnector3">
            <a:avLst/>
          </a:prstGeom>
          <a:ln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62857DB5-087A-4D5F-A9F7-276026E4068F}"/>
              </a:ext>
            </a:extLst>
          </p:cNvPr>
          <p:cNvSpPr/>
          <p:nvPr/>
        </p:nvSpPr>
        <p:spPr>
          <a:xfrm>
            <a:off x="7951298" y="3296155"/>
            <a:ext cx="494521" cy="4616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Google Shape;10635;p92">
            <a:extLst>
              <a:ext uri="{FF2B5EF4-FFF2-40B4-BE49-F238E27FC236}">
                <a16:creationId xmlns:a16="http://schemas.microsoft.com/office/drawing/2014/main" id="{328B2484-C060-43F1-8003-2F78462F23C1}"/>
              </a:ext>
            </a:extLst>
          </p:cNvPr>
          <p:cNvSpPr/>
          <p:nvPr/>
        </p:nvSpPr>
        <p:spPr>
          <a:xfrm>
            <a:off x="8048457" y="3278251"/>
            <a:ext cx="287206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E0335749-9C24-47AB-AB57-ACBBD3ECA2B1}"/>
              </a:ext>
            </a:extLst>
          </p:cNvPr>
          <p:cNvCxnSpPr/>
          <p:nvPr/>
        </p:nvCxnSpPr>
        <p:spPr>
          <a:xfrm>
            <a:off x="6578981" y="5437403"/>
            <a:ext cx="516026" cy="371306"/>
          </a:xfrm>
          <a:prstGeom prst="bentConnector3">
            <a:avLst/>
          </a:prstGeom>
          <a:ln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cono De Importante Png, Transparent Png - vhv">
            <a:extLst>
              <a:ext uri="{FF2B5EF4-FFF2-40B4-BE49-F238E27FC236}">
                <a16:creationId xmlns:a16="http://schemas.microsoft.com/office/drawing/2014/main" id="{C055ABC6-FAD7-4D6D-B4EC-FA0B1597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3" b="91943" l="7907" r="94535">
                        <a14:foregroundMark x1="8140" y1="72075" x2="7907" y2="64349"/>
                        <a14:foregroundMark x1="7907" y1="64349" x2="11512" y2="53974"/>
                        <a14:foregroundMark x1="54535" y1="6733" x2="57209" y2="15894"/>
                        <a14:foregroundMark x1="80116" y1="14901" x2="78488" y2="21854"/>
                        <a14:foregroundMark x1="78488" y1="21854" x2="78372" y2="21854"/>
                        <a14:foregroundMark x1="86395" y1="29801" x2="92791" y2="26711"/>
                        <a14:foregroundMark x1="86163" y1="41170" x2="94535" y2="43819"/>
                        <a14:foregroundMark x1="48140" y1="91943" x2="44884" y2="86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45" y="2615525"/>
            <a:ext cx="935878" cy="9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75E1A08D-226A-4750-A935-5C90CD9B1BB4}"/>
              </a:ext>
            </a:extLst>
          </p:cNvPr>
          <p:cNvGraphicFramePr>
            <a:graphicFrameLocks noGrp="1"/>
          </p:cNvGraphicFramePr>
          <p:nvPr/>
        </p:nvGraphicFramePr>
        <p:xfrm>
          <a:off x="1164325" y="6214661"/>
          <a:ext cx="10515600" cy="243840"/>
        </p:xfrm>
        <a:graphic>
          <a:graphicData uri="http://schemas.openxmlformats.org/drawingml/2006/table">
            <a:tbl>
              <a:tblPr/>
              <a:tblGrid>
                <a:gridCol w="47625">
                  <a:extLst>
                    <a:ext uri="{9D8B030D-6E8A-4147-A177-3AD203B41FA5}">
                      <a16:colId xmlns:a16="http://schemas.microsoft.com/office/drawing/2014/main" val="368849935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12657473"/>
                    </a:ext>
                  </a:extLst>
                </a:gridCol>
                <a:gridCol w="47625">
                  <a:extLst>
                    <a:ext uri="{9D8B030D-6E8A-4147-A177-3AD203B41FA5}">
                      <a16:colId xmlns:a16="http://schemas.microsoft.com/office/drawing/2014/main" val="1103740949"/>
                    </a:ext>
                  </a:extLst>
                </a:gridCol>
                <a:gridCol w="10394950">
                  <a:extLst>
                    <a:ext uri="{9D8B030D-6E8A-4147-A177-3AD203B41FA5}">
                      <a16:colId xmlns:a16="http://schemas.microsoft.com/office/drawing/2014/main" val="6406758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es-ES" sz="1600">
                        <a:solidFill>
                          <a:srgbClr val="5A6D7E"/>
                        </a:solidFill>
                        <a:effectLst/>
                        <a:latin typeface="Work Sans" panose="00000500000000000000" pitchFamily="50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600">
                        <a:solidFill>
                          <a:srgbClr val="5A6D7E"/>
                        </a:solidFill>
                        <a:effectLst/>
                        <a:latin typeface="Work Sans" panose="00000500000000000000" pitchFamily="50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S" sz="1600">
                        <a:solidFill>
                          <a:srgbClr val="5A6D7E"/>
                        </a:solidFill>
                        <a:effectLst/>
                        <a:latin typeface="Work Sans" panose="00000500000000000000" pitchFamily="50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rgbClr val="CC0000"/>
                          </a:solidFill>
                          <a:effectLst/>
                          <a:latin typeface="Work Sans" panose="00000500000000000000" pitchFamily="50" charset="0"/>
                          <a:hlinkClick r:id="rId9"/>
                        </a:rPr>
                        <a:t>DI-OPL-012 POLÍTICA AMBIENTAL</a:t>
                      </a:r>
                      <a:endParaRPr lang="es-ES" sz="1600" dirty="0">
                        <a:solidFill>
                          <a:srgbClr val="5A6D7E"/>
                        </a:solidFill>
                        <a:effectLst/>
                        <a:latin typeface="Work Sans" panose="00000500000000000000" pitchFamily="50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93042"/>
                  </a:ext>
                </a:extLst>
              </a:tr>
            </a:tbl>
          </a:graphicData>
        </a:graphic>
      </p:graphicFrame>
      <p:pic>
        <p:nvPicPr>
          <p:cNvPr id="2051" name="Picture 3">
            <a:extLst>
              <a:ext uri="{FF2B5EF4-FFF2-40B4-BE49-F238E27FC236}">
                <a16:creationId xmlns:a16="http://schemas.microsoft.com/office/drawing/2014/main" id="{C2AAA053-290A-40D4-83CF-1237A35EC70E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39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32725B4-A0C0-4C33-AA61-60D7BF9D1553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3975"/>
            <a:ext cx="1905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8D78FECD-285A-41E7-8DF9-FA4151608213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39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8587A035-F36A-4734-AB9A-4888732B6DEB}"/>
              </a:ext>
            </a:extLst>
          </p:cNvPr>
          <p:cNvSpPr/>
          <p:nvPr/>
        </p:nvSpPr>
        <p:spPr>
          <a:xfrm>
            <a:off x="8071063" y="5936539"/>
            <a:ext cx="473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accent1">
                  <a:lumMod val="75000"/>
                </a:schemeClr>
              </a:solidFill>
              <a:latin typeface="Work Sans" panose="00000500000000000000" pitchFamily="50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C63DBA7-E918-45FD-9B96-11711F35C624}"/>
              </a:ext>
            </a:extLst>
          </p:cNvPr>
          <p:cNvSpPr/>
          <p:nvPr/>
        </p:nvSpPr>
        <p:spPr>
          <a:xfrm>
            <a:off x="9973498" y="5893295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50" charset="0"/>
              </a:rPr>
              <a:t>Operación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6062370-610E-453B-AD53-FD1B5CB16BB1}"/>
              </a:ext>
            </a:extLst>
          </p:cNvPr>
          <p:cNvSpPr/>
          <p:nvPr/>
        </p:nvSpPr>
        <p:spPr>
          <a:xfrm>
            <a:off x="10782787" y="644374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50" charset="0"/>
              </a:rPr>
              <a:t>Mejora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BA729126-AD8E-490B-9A9A-619B395B1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624137">
            <a:off x="9252207" y="5839282"/>
            <a:ext cx="922415" cy="502288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E8B533D5-1751-4D09-9379-C07D0DC35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1424">
            <a:off x="9982031" y="6375217"/>
            <a:ext cx="922415" cy="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282586" y="2890391"/>
            <a:ext cx="762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Subsistema de Gestión de Seguridad y Salud en el Trabajo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680182" y="2050058"/>
            <a:ext cx="2180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D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2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n 69">
            <a:extLst>
              <a:ext uri="{FF2B5EF4-FFF2-40B4-BE49-F238E27FC236}">
                <a16:creationId xmlns:a16="http://schemas.microsoft.com/office/drawing/2014/main" id="{DF9EA30E-63DC-46BE-9A3E-15BDC4086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583840" y="10292"/>
            <a:ext cx="3663075" cy="3251654"/>
          </a:xfrm>
          <a:prstGeom prst="rect">
            <a:avLst/>
          </a:prstGeom>
        </p:spPr>
      </p:pic>
      <p:sp>
        <p:nvSpPr>
          <p:cNvPr id="42" name="Freeform 44"/>
          <p:cNvSpPr/>
          <p:nvPr/>
        </p:nvSpPr>
        <p:spPr>
          <a:xfrm>
            <a:off x="5226632" y="6150638"/>
            <a:ext cx="207394" cy="224296"/>
          </a:xfrm>
          <a:custGeom>
            <a:avLst/>
            <a:gdLst>
              <a:gd name="connsiteX0" fmla="*/ 236589 w 361322"/>
              <a:gd name="connsiteY0" fmla="*/ 0 h 394048"/>
              <a:gd name="connsiteX1" fmla="*/ 328680 w 361322"/>
              <a:gd name="connsiteY1" fmla="*/ 18593 h 394048"/>
              <a:gd name="connsiteX2" fmla="*/ 361322 w 361322"/>
              <a:gd name="connsiteY2" fmla="*/ 36310 h 394048"/>
              <a:gd name="connsiteX3" fmla="*/ 345601 w 361322"/>
              <a:gd name="connsiteY3" fmla="*/ 31430 h 394048"/>
              <a:gd name="connsiteX4" fmla="*/ 293624 w 361322"/>
              <a:gd name="connsiteY4" fmla="*/ 26190 h 394048"/>
              <a:gd name="connsiteX5" fmla="*/ 35721 w 361322"/>
              <a:gd name="connsiteY5" fmla="*/ 284093 h 394048"/>
              <a:gd name="connsiteX6" fmla="*/ 55989 w 361322"/>
              <a:gd name="connsiteY6" fmla="*/ 384481 h 394048"/>
              <a:gd name="connsiteX7" fmla="*/ 61182 w 361322"/>
              <a:gd name="connsiteY7" fmla="*/ 394048 h 394048"/>
              <a:gd name="connsiteX8" fmla="*/ 40406 w 361322"/>
              <a:gd name="connsiteY8" fmla="*/ 368868 h 394048"/>
              <a:gd name="connsiteX9" fmla="*/ 0 w 361322"/>
              <a:gd name="connsiteY9" fmla="*/ 236589 h 394048"/>
              <a:gd name="connsiteX10" fmla="*/ 236589 w 361322"/>
              <a:gd name="connsiteY10" fmla="*/ 0 h 39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322" h="394048">
                <a:moveTo>
                  <a:pt x="236589" y="0"/>
                </a:moveTo>
                <a:cubicBezTo>
                  <a:pt x="269255" y="0"/>
                  <a:pt x="300375" y="6621"/>
                  <a:pt x="328680" y="18593"/>
                </a:cubicBezTo>
                <a:lnTo>
                  <a:pt x="361322" y="36310"/>
                </a:lnTo>
                <a:lnTo>
                  <a:pt x="345601" y="31430"/>
                </a:lnTo>
                <a:cubicBezTo>
                  <a:pt x="328812" y="27994"/>
                  <a:pt x="311429" y="26190"/>
                  <a:pt x="293624" y="26190"/>
                </a:cubicBezTo>
                <a:cubicBezTo>
                  <a:pt x="151188" y="26190"/>
                  <a:pt x="35721" y="141657"/>
                  <a:pt x="35721" y="284093"/>
                </a:cubicBezTo>
                <a:cubicBezTo>
                  <a:pt x="35721" y="319702"/>
                  <a:pt x="42938" y="353626"/>
                  <a:pt x="55989" y="384481"/>
                </a:cubicBezTo>
                <a:lnTo>
                  <a:pt x="61182" y="394048"/>
                </a:lnTo>
                <a:lnTo>
                  <a:pt x="40406" y="368868"/>
                </a:lnTo>
                <a:cubicBezTo>
                  <a:pt x="14896" y="331108"/>
                  <a:pt x="0" y="285588"/>
                  <a:pt x="0" y="236589"/>
                </a:cubicBezTo>
                <a:cubicBezTo>
                  <a:pt x="0" y="105925"/>
                  <a:pt x="105925" y="0"/>
                  <a:pt x="236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21"/>
          </a:p>
        </p:txBody>
      </p:sp>
      <p:pic>
        <p:nvPicPr>
          <p:cNvPr id="129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89571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1199591" y="1327802"/>
            <a:ext cx="1001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Work Sans" panose="00000500000000000000"/>
              </a:rPr>
              <a:t>De acuerdo al decreto 1072 de 2015 La seguridad y salud en el trabajo busca proteger</a:t>
            </a:r>
            <a:r>
              <a:rPr lang="es-CO" dirty="0"/>
              <a:t>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63410" y="2033107"/>
            <a:ext cx="288175" cy="276998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BIENESTAR</a:t>
            </a:r>
          </a:p>
          <a:p>
            <a:pPr algn="ctr"/>
            <a:endParaRPr lang="es-CO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866688" y="2195356"/>
            <a:ext cx="8466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FISICA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80955" y="3144187"/>
            <a:ext cx="95955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MENTAL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866688" y="4324844"/>
            <a:ext cx="103560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SOCIAL</a:t>
            </a:r>
          </a:p>
        </p:txBody>
      </p:sp>
      <p:sp>
        <p:nvSpPr>
          <p:cNvPr id="12" name="Cerrar llave 11"/>
          <p:cNvSpPr/>
          <p:nvPr/>
        </p:nvSpPr>
        <p:spPr>
          <a:xfrm>
            <a:off x="2980214" y="2174447"/>
            <a:ext cx="137710" cy="26136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Empresario empresaria que saludando Clip Art | k31880888 | Fotosearc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43" b="95532" l="5346" r="98742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9" t="4336" r="2122" b="4785"/>
          <a:stretch/>
        </p:blipFill>
        <p:spPr bwMode="auto">
          <a:xfrm>
            <a:off x="3522654" y="2159056"/>
            <a:ext cx="1889284" cy="24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a la derecha con muesca 12"/>
          <p:cNvSpPr/>
          <p:nvPr/>
        </p:nvSpPr>
        <p:spPr>
          <a:xfrm>
            <a:off x="5787127" y="2951433"/>
            <a:ext cx="1638820" cy="10298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 TRAVES</a:t>
            </a:r>
          </a:p>
        </p:txBody>
      </p:sp>
      <p:sp>
        <p:nvSpPr>
          <p:cNvPr id="14" name="Cheurón 13"/>
          <p:cNvSpPr/>
          <p:nvPr/>
        </p:nvSpPr>
        <p:spPr>
          <a:xfrm>
            <a:off x="7966534" y="2181659"/>
            <a:ext cx="2980267" cy="97965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ACTIVIDADES DE PREVENCION Y PROMOCION</a:t>
            </a:r>
          </a:p>
        </p:txBody>
      </p:sp>
      <p:sp>
        <p:nvSpPr>
          <p:cNvPr id="15" name="Cheurón 14"/>
          <p:cNvSpPr/>
          <p:nvPr/>
        </p:nvSpPr>
        <p:spPr>
          <a:xfrm>
            <a:off x="7992295" y="4788056"/>
            <a:ext cx="3315889" cy="1107178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ELIMINACION</a:t>
            </a:r>
          </a:p>
          <a:p>
            <a:pPr algn="ctr"/>
            <a:r>
              <a:rPr lang="es-CO" dirty="0">
                <a:solidFill>
                  <a:schemeClr val="bg1"/>
                </a:solidFill>
              </a:rPr>
              <a:t>MINIMIZACION Y/O CONTROL DE LOS PELIGROS Y RIESGOS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359859" y="5053520"/>
            <a:ext cx="33927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latin typeface="Work Sans" panose="00000500000000000000" pitchFamily="50" charset="0"/>
              </a:rPr>
              <a:t>La protección del medio ambiente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40197" y="326194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1.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06557" y="505352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2.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06557" y="5565422"/>
            <a:ext cx="6995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Work Sans" panose="00000500000000000000" pitchFamily="50" charset="0"/>
              </a:rPr>
              <a:t>3. Permite a la Entidad disminuir las pérdidas y los daños a la propiedad.</a:t>
            </a:r>
          </a:p>
        </p:txBody>
      </p:sp>
      <p:sp>
        <p:nvSpPr>
          <p:cNvPr id="20" name="Cerrar llave 19"/>
          <p:cNvSpPr/>
          <p:nvPr/>
        </p:nvSpPr>
        <p:spPr>
          <a:xfrm>
            <a:off x="7649870" y="2119536"/>
            <a:ext cx="252352" cy="37756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/>
          <p:cNvSpPr txBox="1"/>
          <p:nvPr/>
        </p:nvSpPr>
        <p:spPr>
          <a:xfrm>
            <a:off x="3369522" y="4509510"/>
            <a:ext cx="266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Funcionarios y contratistas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EFF210B-C51B-455B-9C3C-B48B46F8D223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7900C926-876D-4712-943C-70D574801AF8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24" name="Google Shape;8961;p89">
            <a:extLst>
              <a:ext uri="{FF2B5EF4-FFF2-40B4-BE49-F238E27FC236}">
                <a16:creationId xmlns:a16="http://schemas.microsoft.com/office/drawing/2014/main" id="{CF7B3531-E14E-4917-B683-F6E96A12EBD2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5" name="Google Shape;8961;p89">
            <a:extLst>
              <a:ext uri="{FF2B5EF4-FFF2-40B4-BE49-F238E27FC236}">
                <a16:creationId xmlns:a16="http://schemas.microsoft.com/office/drawing/2014/main" id="{662501FC-6942-4AB3-BFFD-931E80F91E59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6" name="Google Shape;8602;p88">
            <a:extLst>
              <a:ext uri="{FF2B5EF4-FFF2-40B4-BE49-F238E27FC236}">
                <a16:creationId xmlns:a16="http://schemas.microsoft.com/office/drawing/2014/main" id="{A92B95C5-03EF-47CD-B3F5-2C4E3CF98F93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27" name="Google Shape;8603;p88">
              <a:extLst>
                <a:ext uri="{FF2B5EF4-FFF2-40B4-BE49-F238E27FC236}">
                  <a16:creationId xmlns:a16="http://schemas.microsoft.com/office/drawing/2014/main" id="{46A96180-FDB5-4B6E-B391-2CEAB506B7F2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8" name="Google Shape;8604;p88">
              <a:extLst>
                <a:ext uri="{FF2B5EF4-FFF2-40B4-BE49-F238E27FC236}">
                  <a16:creationId xmlns:a16="http://schemas.microsoft.com/office/drawing/2014/main" id="{C38F14EC-59EA-44BA-8ECA-9F894C23DA36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29" name="Google Shape;4943;p54">
            <a:extLst>
              <a:ext uri="{FF2B5EF4-FFF2-40B4-BE49-F238E27FC236}">
                <a16:creationId xmlns:a16="http://schemas.microsoft.com/office/drawing/2014/main" id="{7A10DBBC-3273-429D-A7BC-F35290092D94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30" name="Google Shape;6726;p74">
            <a:extLst>
              <a:ext uri="{FF2B5EF4-FFF2-40B4-BE49-F238E27FC236}">
                <a16:creationId xmlns:a16="http://schemas.microsoft.com/office/drawing/2014/main" id="{13CD7D0A-921C-4D18-BD6C-809C53CC6E84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31" name="Google Shape;6727;p74">
              <a:extLst>
                <a:ext uri="{FF2B5EF4-FFF2-40B4-BE49-F238E27FC236}">
                  <a16:creationId xmlns:a16="http://schemas.microsoft.com/office/drawing/2014/main" id="{117FAB5E-708C-4AF6-9630-4461A3BAAE04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2" name="Google Shape;6728;p74">
              <a:extLst>
                <a:ext uri="{FF2B5EF4-FFF2-40B4-BE49-F238E27FC236}">
                  <a16:creationId xmlns:a16="http://schemas.microsoft.com/office/drawing/2014/main" id="{2E59D186-E505-496B-9B6B-15CDB8AD9A8F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3" name="Google Shape;6729;p74">
              <a:extLst>
                <a:ext uri="{FF2B5EF4-FFF2-40B4-BE49-F238E27FC236}">
                  <a16:creationId xmlns:a16="http://schemas.microsoft.com/office/drawing/2014/main" id="{B4D1E112-838A-4C03-B55E-4C5A79D8225F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4" name="Google Shape;6730;p74">
              <a:extLst>
                <a:ext uri="{FF2B5EF4-FFF2-40B4-BE49-F238E27FC236}">
                  <a16:creationId xmlns:a16="http://schemas.microsoft.com/office/drawing/2014/main" id="{4266953A-2A35-457D-B575-BDFABA82E373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35" name="Google Shape;8961;p89">
            <a:extLst>
              <a:ext uri="{FF2B5EF4-FFF2-40B4-BE49-F238E27FC236}">
                <a16:creationId xmlns:a16="http://schemas.microsoft.com/office/drawing/2014/main" id="{12F172C7-D710-4B31-85C8-14C168AF3DFE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73007D-31CF-48C5-A146-49A0B3B1CF07}"/>
              </a:ext>
            </a:extLst>
          </p:cNvPr>
          <p:cNvSpPr txBox="1"/>
          <p:nvPr/>
        </p:nvSpPr>
        <p:spPr>
          <a:xfrm>
            <a:off x="649608" y="50737"/>
            <a:ext cx="612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Subsistema de Gestión de Seguridad y Salud en el Trabajo </a:t>
            </a:r>
          </a:p>
        </p:txBody>
      </p:sp>
    </p:spTree>
    <p:extLst>
      <p:ext uri="{BB962C8B-B14F-4D97-AF65-F5344CB8AC3E}">
        <p14:creationId xmlns:p14="http://schemas.microsoft.com/office/powerpoint/2010/main" val="290409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F9EA30E-63DC-46BE-9A3E-15BDC4086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528925" y="0"/>
            <a:ext cx="3663075" cy="3251654"/>
          </a:xfrm>
          <a:prstGeom prst="rect">
            <a:avLst/>
          </a:prstGeom>
        </p:spPr>
      </p:pic>
      <p:sp>
        <p:nvSpPr>
          <p:cNvPr id="42" name="Freeform 44"/>
          <p:cNvSpPr/>
          <p:nvPr/>
        </p:nvSpPr>
        <p:spPr>
          <a:xfrm>
            <a:off x="5226632" y="6150638"/>
            <a:ext cx="207394" cy="224296"/>
          </a:xfrm>
          <a:custGeom>
            <a:avLst/>
            <a:gdLst>
              <a:gd name="connsiteX0" fmla="*/ 236589 w 361322"/>
              <a:gd name="connsiteY0" fmla="*/ 0 h 394048"/>
              <a:gd name="connsiteX1" fmla="*/ 328680 w 361322"/>
              <a:gd name="connsiteY1" fmla="*/ 18593 h 394048"/>
              <a:gd name="connsiteX2" fmla="*/ 361322 w 361322"/>
              <a:gd name="connsiteY2" fmla="*/ 36310 h 394048"/>
              <a:gd name="connsiteX3" fmla="*/ 345601 w 361322"/>
              <a:gd name="connsiteY3" fmla="*/ 31430 h 394048"/>
              <a:gd name="connsiteX4" fmla="*/ 293624 w 361322"/>
              <a:gd name="connsiteY4" fmla="*/ 26190 h 394048"/>
              <a:gd name="connsiteX5" fmla="*/ 35721 w 361322"/>
              <a:gd name="connsiteY5" fmla="*/ 284093 h 394048"/>
              <a:gd name="connsiteX6" fmla="*/ 55989 w 361322"/>
              <a:gd name="connsiteY6" fmla="*/ 384481 h 394048"/>
              <a:gd name="connsiteX7" fmla="*/ 61182 w 361322"/>
              <a:gd name="connsiteY7" fmla="*/ 394048 h 394048"/>
              <a:gd name="connsiteX8" fmla="*/ 40406 w 361322"/>
              <a:gd name="connsiteY8" fmla="*/ 368868 h 394048"/>
              <a:gd name="connsiteX9" fmla="*/ 0 w 361322"/>
              <a:gd name="connsiteY9" fmla="*/ 236589 h 394048"/>
              <a:gd name="connsiteX10" fmla="*/ 236589 w 361322"/>
              <a:gd name="connsiteY10" fmla="*/ 0 h 39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322" h="394048">
                <a:moveTo>
                  <a:pt x="236589" y="0"/>
                </a:moveTo>
                <a:cubicBezTo>
                  <a:pt x="269255" y="0"/>
                  <a:pt x="300375" y="6621"/>
                  <a:pt x="328680" y="18593"/>
                </a:cubicBezTo>
                <a:lnTo>
                  <a:pt x="361322" y="36310"/>
                </a:lnTo>
                <a:lnTo>
                  <a:pt x="345601" y="31430"/>
                </a:lnTo>
                <a:cubicBezTo>
                  <a:pt x="328812" y="27994"/>
                  <a:pt x="311429" y="26190"/>
                  <a:pt x="293624" y="26190"/>
                </a:cubicBezTo>
                <a:cubicBezTo>
                  <a:pt x="151188" y="26190"/>
                  <a:pt x="35721" y="141657"/>
                  <a:pt x="35721" y="284093"/>
                </a:cubicBezTo>
                <a:cubicBezTo>
                  <a:pt x="35721" y="319702"/>
                  <a:pt x="42938" y="353626"/>
                  <a:pt x="55989" y="384481"/>
                </a:cubicBezTo>
                <a:lnTo>
                  <a:pt x="61182" y="394048"/>
                </a:lnTo>
                <a:lnTo>
                  <a:pt x="40406" y="368868"/>
                </a:lnTo>
                <a:cubicBezTo>
                  <a:pt x="14896" y="331108"/>
                  <a:pt x="0" y="285588"/>
                  <a:pt x="0" y="236589"/>
                </a:cubicBezTo>
                <a:cubicBezTo>
                  <a:pt x="0" y="105925"/>
                  <a:pt x="105925" y="0"/>
                  <a:pt x="236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21"/>
          </a:p>
        </p:txBody>
      </p:sp>
      <p:pic>
        <p:nvPicPr>
          <p:cNvPr id="129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89571"/>
            <a:ext cx="2665410" cy="54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" t="11986" r="11233" b="12074"/>
          <a:stretch/>
        </p:blipFill>
        <p:spPr>
          <a:xfrm>
            <a:off x="3967601" y="1377107"/>
            <a:ext cx="4449286" cy="4428781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8253794" y="555044"/>
            <a:ext cx="3106757" cy="2194690"/>
          </a:xfrm>
          <a:prstGeom prst="wedgeRectCallout">
            <a:avLst>
              <a:gd name="adj1" fmla="val -57419"/>
              <a:gd name="adj2" fmla="val 17902"/>
            </a:avLst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POLITICA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OBJETIVOS Y METAS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EVALUACIÓN INICIAL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PLAN ANUAL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RHSI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MATRIZ DE REQUISITOS LEGALES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MATRIZ DE PELIGROS Y RIESGOS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ATS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PRESUPUESTO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ROLES Y RESPONSABILIDADES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latin typeface="Work Sans" panose="00000500000000000000" pitchFamily="50" charset="0"/>
              </a:rPr>
              <a:t>GESTION DEL CAMBIO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CO" sz="1200" dirty="0">
              <a:latin typeface="Work Sans" panose="00000500000000000000" pitchFamily="50" charset="0"/>
            </a:endParaRPr>
          </a:p>
        </p:txBody>
      </p:sp>
      <p:sp>
        <p:nvSpPr>
          <p:cNvPr id="12" name="Llamada rectangular 11"/>
          <p:cNvSpPr/>
          <p:nvPr/>
        </p:nvSpPr>
        <p:spPr>
          <a:xfrm>
            <a:off x="8578469" y="3597118"/>
            <a:ext cx="3051671" cy="3037900"/>
          </a:xfrm>
          <a:prstGeom prst="wedgeRectCallout">
            <a:avLst>
              <a:gd name="adj1" fmla="val -64030"/>
              <a:gd name="adj2" fmla="val -1895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EPP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PROCEDIMIENTOS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PROMOCION Y PREVENCION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CARACTERIZACION DE LOS ATEL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COMUNICACIÓN Y PARTICIPACIÓN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DIAGNOSTICO DE CONDICIONES DE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SVE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PERFIL SOCIODEMOGRAFICO Y DE AUTOCONDICIONES DE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PROFESIOGRAMA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BRIGADA DE EMERGENCIAS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PESV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INSPECCIONES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SISTEMA GLOBALMENTE ARMONIZADO</a:t>
            </a:r>
          </a:p>
          <a:p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948124" y="4081803"/>
            <a:ext cx="2665410" cy="1724086"/>
          </a:xfrm>
          <a:prstGeom prst="wedgeRectCallout">
            <a:avLst>
              <a:gd name="adj1" fmla="val 66146"/>
              <a:gd name="adj2" fmla="val -2370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50" charset="0"/>
              </a:rPr>
              <a:t>MATRIZ DE INDICADORES DE GESTIÓN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50" charset="0"/>
              </a:rPr>
              <a:t>MANTENIMIENTO Y MONITOREO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50" charset="0"/>
              </a:rPr>
              <a:t>EJECUCIÓN DEL PRESUPUESTO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50" charset="0"/>
              </a:rPr>
              <a:t>REVISION POR LA DIRECCION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50" charset="0"/>
              </a:rPr>
              <a:t>AUDITORIA INTERNA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Work Sans" panose="00000500000000000000" pitchFamily="50" charset="0"/>
              </a:rPr>
              <a:t>GESTION DEL CAMBIO</a:t>
            </a:r>
          </a:p>
        </p:txBody>
      </p:sp>
      <p:sp>
        <p:nvSpPr>
          <p:cNvPr id="14" name="Llamada rectangular 13"/>
          <p:cNvSpPr/>
          <p:nvPr/>
        </p:nvSpPr>
        <p:spPr>
          <a:xfrm>
            <a:off x="1421175" y="1923609"/>
            <a:ext cx="2115239" cy="1057619"/>
          </a:xfrm>
          <a:prstGeom prst="wedgeRectCallout">
            <a:avLst>
              <a:gd name="adj1" fmla="val 86511"/>
              <a:gd name="adj2" fmla="val 3020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Work Sans" panose="00000500000000000000" pitchFamily="50" charset="0"/>
              </a:rPr>
              <a:t>Acciones de mejora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Work Sans" panose="00000500000000000000" pitchFamily="50" charset="0"/>
              </a:rPr>
              <a:t>Mitigación de los riesgos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3E49A1-41BF-4916-80D0-EC705B4C1FF4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E989958-9BCE-451A-B9E8-D2AB836A594D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6" name="Google Shape;8961;p89">
            <a:extLst>
              <a:ext uri="{FF2B5EF4-FFF2-40B4-BE49-F238E27FC236}">
                <a16:creationId xmlns:a16="http://schemas.microsoft.com/office/drawing/2014/main" id="{BB13264A-F51F-4FDC-B227-3EB1D828EEDF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7" name="Google Shape;8961;p89">
            <a:extLst>
              <a:ext uri="{FF2B5EF4-FFF2-40B4-BE49-F238E27FC236}">
                <a16:creationId xmlns:a16="http://schemas.microsoft.com/office/drawing/2014/main" id="{21302144-2D4A-4925-8A96-1D428B5DE704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8" name="Google Shape;8602;p88">
            <a:extLst>
              <a:ext uri="{FF2B5EF4-FFF2-40B4-BE49-F238E27FC236}">
                <a16:creationId xmlns:a16="http://schemas.microsoft.com/office/drawing/2014/main" id="{E7356A8C-BFD6-4BA7-A485-368B9F6B1351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20" name="Google Shape;8603;p88">
              <a:extLst>
                <a:ext uri="{FF2B5EF4-FFF2-40B4-BE49-F238E27FC236}">
                  <a16:creationId xmlns:a16="http://schemas.microsoft.com/office/drawing/2014/main" id="{C8CF3934-10CB-4ADE-AE82-D2F151F1C2AC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1" name="Google Shape;8604;p88">
              <a:extLst>
                <a:ext uri="{FF2B5EF4-FFF2-40B4-BE49-F238E27FC236}">
                  <a16:creationId xmlns:a16="http://schemas.microsoft.com/office/drawing/2014/main" id="{2F9C96FC-18CD-40F6-93F0-20D885B096DE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22" name="Google Shape;4943;p54">
            <a:extLst>
              <a:ext uri="{FF2B5EF4-FFF2-40B4-BE49-F238E27FC236}">
                <a16:creationId xmlns:a16="http://schemas.microsoft.com/office/drawing/2014/main" id="{8827E35D-0C5C-4FD2-8B01-1750CED6568E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3" name="Google Shape;6726;p74">
            <a:extLst>
              <a:ext uri="{FF2B5EF4-FFF2-40B4-BE49-F238E27FC236}">
                <a16:creationId xmlns:a16="http://schemas.microsoft.com/office/drawing/2014/main" id="{3AF0F102-E602-483E-94BA-E1C94A9E3269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24" name="Google Shape;6727;p74">
              <a:extLst>
                <a:ext uri="{FF2B5EF4-FFF2-40B4-BE49-F238E27FC236}">
                  <a16:creationId xmlns:a16="http://schemas.microsoft.com/office/drawing/2014/main" id="{A3686789-7C99-437A-AB39-0CCB734ACFFA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5" name="Google Shape;6728;p74">
              <a:extLst>
                <a:ext uri="{FF2B5EF4-FFF2-40B4-BE49-F238E27FC236}">
                  <a16:creationId xmlns:a16="http://schemas.microsoft.com/office/drawing/2014/main" id="{44809818-AE20-4071-8E99-B4F7ECCE76F2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6" name="Google Shape;6729;p74">
              <a:extLst>
                <a:ext uri="{FF2B5EF4-FFF2-40B4-BE49-F238E27FC236}">
                  <a16:creationId xmlns:a16="http://schemas.microsoft.com/office/drawing/2014/main" id="{59334284-5E07-4B5D-88F3-68668321A6C3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7" name="Google Shape;6730;p74">
              <a:extLst>
                <a:ext uri="{FF2B5EF4-FFF2-40B4-BE49-F238E27FC236}">
                  <a16:creationId xmlns:a16="http://schemas.microsoft.com/office/drawing/2014/main" id="{7727D606-1524-42DD-8369-63B61146F8ED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8" name="Google Shape;8961;p89">
            <a:extLst>
              <a:ext uri="{FF2B5EF4-FFF2-40B4-BE49-F238E27FC236}">
                <a16:creationId xmlns:a16="http://schemas.microsoft.com/office/drawing/2014/main" id="{8B936968-A71D-45E9-A106-03D25BE5D5B1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C023F8-D5BB-4FC6-A04C-7B38C827D6F6}"/>
              </a:ext>
            </a:extLst>
          </p:cNvPr>
          <p:cNvSpPr txBox="1"/>
          <p:nvPr/>
        </p:nvSpPr>
        <p:spPr>
          <a:xfrm>
            <a:off x="649608" y="50737"/>
            <a:ext cx="612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Subsistema de Gestión de Seguridad y Salud en el Trabajo </a:t>
            </a:r>
          </a:p>
        </p:txBody>
      </p:sp>
    </p:spTree>
    <p:extLst>
      <p:ext uri="{BB962C8B-B14F-4D97-AF65-F5344CB8AC3E}">
        <p14:creationId xmlns:p14="http://schemas.microsoft.com/office/powerpoint/2010/main" val="2813228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399446" y="2835720"/>
            <a:ext cx="762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schemeClr val="bg1"/>
                </a:solidFill>
                <a:latin typeface="Work Sans" panose="00000500000000000000" pitchFamily="50" charset="0"/>
              </a:rPr>
              <a:t>Política del Sistema Integrado de Gestión Institucional.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721465" y="2327890"/>
            <a:ext cx="1573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II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08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E93F9EB-B53D-4B7D-942C-A786B2800530}"/>
              </a:ext>
            </a:extLst>
          </p:cNvPr>
          <p:cNvSpPr/>
          <p:nvPr/>
        </p:nvSpPr>
        <p:spPr>
          <a:xfrm>
            <a:off x="578106" y="4153332"/>
            <a:ext cx="11600027" cy="170078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7D97754-3084-4F9D-80A2-01BC49239357}"/>
              </a:ext>
            </a:extLst>
          </p:cNvPr>
          <p:cNvSpPr/>
          <p:nvPr/>
        </p:nvSpPr>
        <p:spPr>
          <a:xfrm>
            <a:off x="578106" y="2475115"/>
            <a:ext cx="11613894" cy="1512656"/>
          </a:xfrm>
          <a:prstGeom prst="rect">
            <a:avLst/>
          </a:prstGeom>
          <a:solidFill>
            <a:srgbClr val="D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5D7ADBF-A262-41C7-B7CF-2628994A4093}"/>
              </a:ext>
            </a:extLst>
          </p:cNvPr>
          <p:cNvSpPr/>
          <p:nvPr/>
        </p:nvSpPr>
        <p:spPr>
          <a:xfrm>
            <a:off x="578106" y="817816"/>
            <a:ext cx="11613894" cy="151265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74 Rectángulo">
            <a:extLst>
              <a:ext uri="{FF2B5EF4-FFF2-40B4-BE49-F238E27FC236}">
                <a16:creationId xmlns:a16="http://schemas.microsoft.com/office/drawing/2014/main" id="{33DCA88B-040F-427D-96DD-5723EC1DC929}"/>
              </a:ext>
            </a:extLst>
          </p:cNvPr>
          <p:cNvSpPr/>
          <p:nvPr/>
        </p:nvSpPr>
        <p:spPr>
          <a:xfrm>
            <a:off x="8001670" y="6129500"/>
            <a:ext cx="4176464" cy="16446471"/>
          </a:xfrm>
          <a:prstGeom prst="rect">
            <a:avLst/>
          </a:prstGeom>
        </p:spPr>
        <p:txBody>
          <a:bodyPr wrap="square" lIns="72055" tIns="36027" rIns="72055" bIns="36027">
            <a:spAutoFit/>
          </a:bodyPr>
          <a:lstStyle/>
          <a:p>
            <a:pPr algn="ctr"/>
            <a:endParaRPr lang="es-MX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83432" y="817815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“El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Ministerio de Cultura 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se encuentra comprometido con la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implementación, mantenimiento y mejoramiento 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continuo del Sistema Integrado de Gestión Institucional (SIGI)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articulando y armonizando la operación de sus procesos, la gestión de riesgos, la seguridad de la Información, la gestión y reducción de los aspectos e impactos ambientales, y la prevención de  accidentes y enfermedades laborales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, de manera integral y complementaria a los elementos y criterios del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Modelo Integrado de Planeación y Gestión-MIPG 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y los requisitos legales aplicables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10473" y="6236226"/>
            <a:ext cx="946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solidFill>
                  <a:srgbClr val="0070C0"/>
                </a:solidFill>
                <a:latin typeface="Work Sans" panose="00000500000000000000" pitchFamily="50" charset="0"/>
              </a:rPr>
              <a:t>Nota: </a:t>
            </a:r>
            <a:r>
              <a:rPr lang="es-CO" sz="1200" dirty="0">
                <a:solidFill>
                  <a:srgbClr val="0070C0"/>
                </a:solidFill>
                <a:latin typeface="Work Sans" panose="00000500000000000000" pitchFamily="50" charset="0"/>
              </a:rPr>
              <a:t>se crea por primera vez la Política del Sistema Integrado de Institucional de acuerdo con las estrategias establecidas en el Plan Estratégico institucional 2018-2022 Objetivo Estratégico 8.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1602B0F-5EBA-499F-ADD9-7C540C145B0B}"/>
              </a:ext>
            </a:extLst>
          </p:cNvPr>
          <p:cNvSpPr/>
          <p:nvPr/>
        </p:nvSpPr>
        <p:spPr>
          <a:xfrm>
            <a:off x="983432" y="2652469"/>
            <a:ext cx="108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Con el fin de garantizar la eficacia en el logro de los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objetivos planificados, la satisfacción de las necesidades de nuestros grupos de valor, las prácticas ambientalmente responsables y sostenibles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,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la confidencialidad, disponibilidad e integridad 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de la información la contribución al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bienestar físico y mental 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  <a:cs typeface="Calibri Light" panose="020F0302020204030204" pitchFamily="34" charset="0"/>
              </a:rPr>
              <a:t>del personal vinculado a la institución.”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10FC33-1926-4C4D-99E5-87419BB3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203" b="100000" l="825" r="96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19" y="4102922"/>
            <a:ext cx="6730206" cy="1801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B1FB56-DBFC-49A9-94C4-EEC27E0CBBA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7287" y="3541783"/>
            <a:ext cx="925223" cy="925223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EE122CC-2BD0-4BD8-B60E-6083AA367C99}"/>
              </a:ext>
            </a:extLst>
          </p:cNvPr>
          <p:cNvSpPr/>
          <p:nvPr/>
        </p:nvSpPr>
        <p:spPr>
          <a:xfrm>
            <a:off x="9148247" y="3661829"/>
            <a:ext cx="794408" cy="637311"/>
          </a:xfrm>
          <a:prstGeom prst="ellipse">
            <a:avLst/>
          </a:prstGeom>
          <a:solidFill>
            <a:srgbClr val="E8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">
            <a:extLst>
              <a:ext uri="{FF2B5EF4-FFF2-40B4-BE49-F238E27FC236}">
                <a16:creationId xmlns:a16="http://schemas.microsoft.com/office/drawing/2014/main" id="{B8911D15-EBDD-4F74-ADB0-A3B38DE2B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311" y="3761834"/>
            <a:ext cx="486229" cy="465007"/>
          </a:xfrm>
          <a:prstGeom prst="rect">
            <a:avLst/>
          </a:prstGeom>
          <a:ln>
            <a:noFill/>
            <a:prstDash val="dash"/>
          </a:ln>
        </p:spPr>
      </p:pic>
      <p:pic>
        <p:nvPicPr>
          <p:cNvPr id="57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529" y="6134725"/>
            <a:ext cx="2403255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29F92BD-E535-40B5-96F4-44278C8694CC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8BA6399-E858-4047-ADA1-DF54EF8384D1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C07D8269-96B8-480A-93AD-4B331D5B55A8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Google Shape;8961;p89">
            <a:extLst>
              <a:ext uri="{FF2B5EF4-FFF2-40B4-BE49-F238E27FC236}">
                <a16:creationId xmlns:a16="http://schemas.microsoft.com/office/drawing/2014/main" id="{89DFBE77-654C-4EFA-B7EC-F5F49DDCD9D8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1" name="Google Shape;8602;p88">
            <a:extLst>
              <a:ext uri="{FF2B5EF4-FFF2-40B4-BE49-F238E27FC236}">
                <a16:creationId xmlns:a16="http://schemas.microsoft.com/office/drawing/2014/main" id="{5F467869-FE64-4BD0-95FA-CB619812340B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22" name="Google Shape;8603;p88">
              <a:extLst>
                <a:ext uri="{FF2B5EF4-FFF2-40B4-BE49-F238E27FC236}">
                  <a16:creationId xmlns:a16="http://schemas.microsoft.com/office/drawing/2014/main" id="{F46878FA-8BCC-4826-85F3-0C83C2A2161D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3" name="Google Shape;8604;p88">
              <a:extLst>
                <a:ext uri="{FF2B5EF4-FFF2-40B4-BE49-F238E27FC236}">
                  <a16:creationId xmlns:a16="http://schemas.microsoft.com/office/drawing/2014/main" id="{797127A5-3037-4BFF-AA75-C6E1EB6E1439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24" name="Google Shape;4943;p54">
            <a:extLst>
              <a:ext uri="{FF2B5EF4-FFF2-40B4-BE49-F238E27FC236}">
                <a16:creationId xmlns:a16="http://schemas.microsoft.com/office/drawing/2014/main" id="{201A2B88-92D4-4F63-9661-734694F4C35D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5" name="Google Shape;6726;p74">
            <a:extLst>
              <a:ext uri="{FF2B5EF4-FFF2-40B4-BE49-F238E27FC236}">
                <a16:creationId xmlns:a16="http://schemas.microsoft.com/office/drawing/2014/main" id="{D5867651-6CFA-4678-9739-BF5805C53CF1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26" name="Google Shape;6727;p74">
              <a:extLst>
                <a:ext uri="{FF2B5EF4-FFF2-40B4-BE49-F238E27FC236}">
                  <a16:creationId xmlns:a16="http://schemas.microsoft.com/office/drawing/2014/main" id="{E42810B8-1BF5-43F8-8E07-08EB75D3E91C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7" name="Google Shape;6728;p74">
              <a:extLst>
                <a:ext uri="{FF2B5EF4-FFF2-40B4-BE49-F238E27FC236}">
                  <a16:creationId xmlns:a16="http://schemas.microsoft.com/office/drawing/2014/main" id="{750FD9F7-D137-4230-8F70-686019CAEB5D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8" name="Google Shape;6729;p74">
              <a:extLst>
                <a:ext uri="{FF2B5EF4-FFF2-40B4-BE49-F238E27FC236}">
                  <a16:creationId xmlns:a16="http://schemas.microsoft.com/office/drawing/2014/main" id="{A69771D4-630C-445D-8964-2F1BDE5D7673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9" name="Google Shape;6730;p74">
              <a:extLst>
                <a:ext uri="{FF2B5EF4-FFF2-40B4-BE49-F238E27FC236}">
                  <a16:creationId xmlns:a16="http://schemas.microsoft.com/office/drawing/2014/main" id="{C874C51A-F036-409A-A2F3-23CDE6E972D1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30" name="Google Shape;8961;p89">
            <a:extLst>
              <a:ext uri="{FF2B5EF4-FFF2-40B4-BE49-F238E27FC236}">
                <a16:creationId xmlns:a16="http://schemas.microsoft.com/office/drawing/2014/main" id="{CF32BD26-DE3D-46E8-BB77-058850D510CC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8A5E04B-D28D-4FC6-9039-AE02B08D0C03}"/>
              </a:ext>
            </a:extLst>
          </p:cNvPr>
          <p:cNvSpPr txBox="1"/>
          <p:nvPr/>
        </p:nvSpPr>
        <p:spPr>
          <a:xfrm>
            <a:off x="313967" y="197460"/>
            <a:ext cx="668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Política Del Sistema Integrado De Gestión Institucional </a:t>
            </a:r>
          </a:p>
        </p:txBody>
      </p:sp>
    </p:spTree>
    <p:extLst>
      <p:ext uri="{BB962C8B-B14F-4D97-AF65-F5344CB8AC3E}">
        <p14:creationId xmlns:p14="http://schemas.microsoft.com/office/powerpoint/2010/main" val="4129021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387872" y="2408886"/>
            <a:ext cx="7620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schemeClr val="bg1"/>
                </a:solidFill>
              </a:rPr>
              <a:t>Políticas y objetivos de los Subsistemas de Gestión de Calidad, Ambiental, Seguridad de la Información y Seguridad y Salud en el Trabajo.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328557" y="2327890"/>
            <a:ext cx="19663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III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99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4 Rectángulo">
            <a:extLst>
              <a:ext uri="{FF2B5EF4-FFF2-40B4-BE49-F238E27FC236}">
                <a16:creationId xmlns:a16="http://schemas.microsoft.com/office/drawing/2014/main" id="{33DCA88B-040F-427D-96DD-5723EC1DC929}"/>
              </a:ext>
            </a:extLst>
          </p:cNvPr>
          <p:cNvSpPr/>
          <p:nvPr/>
        </p:nvSpPr>
        <p:spPr>
          <a:xfrm>
            <a:off x="8001670" y="6129500"/>
            <a:ext cx="4176464" cy="16446471"/>
          </a:xfrm>
          <a:prstGeom prst="rect">
            <a:avLst/>
          </a:prstGeom>
        </p:spPr>
        <p:txBody>
          <a:bodyPr wrap="square" lIns="72055" tIns="36027" rIns="72055" bIns="36027">
            <a:spAutoFit/>
          </a:bodyPr>
          <a:lstStyle/>
          <a:p>
            <a:pPr algn="ctr"/>
            <a:endParaRPr lang="es-MX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  <a:p>
            <a:pPr algn="ctr"/>
            <a:endParaRPr lang="es-CO" sz="2800" b="1" dirty="0">
              <a:solidFill>
                <a:srgbClr val="0070C0"/>
              </a:solidFill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57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529" y="6134725"/>
            <a:ext cx="2403255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8C08B79-96AF-4592-9E04-51B0794D9418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9EF74E44-BFBA-4E16-AEA0-8BB8C3744817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20" name="Google Shape;8961;p89">
            <a:extLst>
              <a:ext uri="{FF2B5EF4-FFF2-40B4-BE49-F238E27FC236}">
                <a16:creationId xmlns:a16="http://schemas.microsoft.com/office/drawing/2014/main" id="{DEA82CC9-99C2-41F9-B42D-86407C755AA2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1" name="Google Shape;8961;p89">
            <a:extLst>
              <a:ext uri="{FF2B5EF4-FFF2-40B4-BE49-F238E27FC236}">
                <a16:creationId xmlns:a16="http://schemas.microsoft.com/office/drawing/2014/main" id="{2A3977ED-D522-473A-A616-8FB987889C0C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2" name="Google Shape;8602;p88">
            <a:extLst>
              <a:ext uri="{FF2B5EF4-FFF2-40B4-BE49-F238E27FC236}">
                <a16:creationId xmlns:a16="http://schemas.microsoft.com/office/drawing/2014/main" id="{C63D3A5C-9F0E-4D67-85B0-A071E00E1BA5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23" name="Google Shape;8603;p88">
              <a:extLst>
                <a:ext uri="{FF2B5EF4-FFF2-40B4-BE49-F238E27FC236}">
                  <a16:creationId xmlns:a16="http://schemas.microsoft.com/office/drawing/2014/main" id="{BF408749-E19A-48B0-B007-D3FF091B58DD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4" name="Google Shape;8604;p88">
              <a:extLst>
                <a:ext uri="{FF2B5EF4-FFF2-40B4-BE49-F238E27FC236}">
                  <a16:creationId xmlns:a16="http://schemas.microsoft.com/office/drawing/2014/main" id="{FDDEFB71-91D7-453D-A889-A7471D4B6B35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25" name="Google Shape;4943;p54">
            <a:extLst>
              <a:ext uri="{FF2B5EF4-FFF2-40B4-BE49-F238E27FC236}">
                <a16:creationId xmlns:a16="http://schemas.microsoft.com/office/drawing/2014/main" id="{5C9ACC2A-140B-4D9B-90DD-2FF14A687328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6" name="Google Shape;6726;p74">
            <a:extLst>
              <a:ext uri="{FF2B5EF4-FFF2-40B4-BE49-F238E27FC236}">
                <a16:creationId xmlns:a16="http://schemas.microsoft.com/office/drawing/2014/main" id="{AB301001-5230-4117-8B73-FFDD159519AE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27" name="Google Shape;6727;p74">
              <a:extLst>
                <a:ext uri="{FF2B5EF4-FFF2-40B4-BE49-F238E27FC236}">
                  <a16:creationId xmlns:a16="http://schemas.microsoft.com/office/drawing/2014/main" id="{9EB16081-3DC0-4012-A0C6-EF24EB81C355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8" name="Google Shape;6728;p74">
              <a:extLst>
                <a:ext uri="{FF2B5EF4-FFF2-40B4-BE49-F238E27FC236}">
                  <a16:creationId xmlns:a16="http://schemas.microsoft.com/office/drawing/2014/main" id="{97403942-76C4-4E72-80FE-8C6108879038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9" name="Google Shape;6729;p74">
              <a:extLst>
                <a:ext uri="{FF2B5EF4-FFF2-40B4-BE49-F238E27FC236}">
                  <a16:creationId xmlns:a16="http://schemas.microsoft.com/office/drawing/2014/main" id="{79CE95BF-98DF-4371-8574-1F706CBD5B21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0" name="Google Shape;6730;p74">
              <a:extLst>
                <a:ext uri="{FF2B5EF4-FFF2-40B4-BE49-F238E27FC236}">
                  <a16:creationId xmlns:a16="http://schemas.microsoft.com/office/drawing/2014/main" id="{C0E733F9-E9CA-4B2B-B87B-273BFF91662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31" name="Google Shape;8961;p89">
            <a:extLst>
              <a:ext uri="{FF2B5EF4-FFF2-40B4-BE49-F238E27FC236}">
                <a16:creationId xmlns:a16="http://schemas.microsoft.com/office/drawing/2014/main" id="{52F22A10-0C0B-434B-9A35-ADEB60C68016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B02B163-A18F-4C99-98EA-A8FAA0127B2B}"/>
              </a:ext>
            </a:extLst>
          </p:cNvPr>
          <p:cNvSpPr txBox="1"/>
          <p:nvPr/>
        </p:nvSpPr>
        <p:spPr>
          <a:xfrm>
            <a:off x="232383" y="175677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Política del Subsistema de Gestión de Calidad  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CC7C02C-1616-44D7-9702-F770B02C39A2}"/>
              </a:ext>
            </a:extLst>
          </p:cNvPr>
          <p:cNvSpPr/>
          <p:nvPr/>
        </p:nvSpPr>
        <p:spPr>
          <a:xfrm>
            <a:off x="4426549" y="2019791"/>
            <a:ext cx="7757276" cy="2839048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dirty="0">
              <a:solidFill>
                <a:srgbClr val="0070C0"/>
              </a:solidFill>
              <a:latin typeface="Work Sans" panose="0000050000000000000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0641E71-3665-4C38-BCBF-1EFF1E5846A7}"/>
              </a:ext>
            </a:extLst>
          </p:cNvPr>
          <p:cNvSpPr/>
          <p:nvPr/>
        </p:nvSpPr>
        <p:spPr>
          <a:xfrm>
            <a:off x="4434726" y="4858839"/>
            <a:ext cx="7467952" cy="974530"/>
          </a:xfrm>
          <a:prstGeom prst="rect">
            <a:avLst/>
          </a:prstGeom>
          <a:solidFill>
            <a:srgbClr val="E8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Work Sans" panose="0000050000000000000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105D1398-103C-4297-ACED-ED00511856A4}"/>
              </a:ext>
            </a:extLst>
          </p:cNvPr>
          <p:cNvSpPr/>
          <p:nvPr/>
        </p:nvSpPr>
        <p:spPr>
          <a:xfrm>
            <a:off x="4426550" y="1123762"/>
            <a:ext cx="7368053" cy="914150"/>
          </a:xfrm>
          <a:prstGeom prst="rect">
            <a:avLst/>
          </a:prstGeom>
          <a:solidFill>
            <a:srgbClr val="E8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El Ministerio de Cultura como organismo rector de la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formulación, coordinación, e implementación de la política del Estado en materia cultural 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se compromete a: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46168F6-AC82-4D02-B7B4-59A06FE4B419}"/>
              </a:ext>
            </a:extLst>
          </p:cNvPr>
          <p:cNvSpPr txBox="1"/>
          <p:nvPr/>
        </p:nvSpPr>
        <p:spPr>
          <a:xfrm>
            <a:off x="4382233" y="1855447"/>
            <a:ext cx="75122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dirty="0">
              <a:solidFill>
                <a:srgbClr val="0070C0"/>
              </a:solidFill>
              <a:latin typeface="Work Sans" panose="0000050000000000000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Fortalecer la preservación del patrimonio cultural de la Nación</a:t>
            </a: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Estimular e impulsar a las personas, comunidades e instituciones que </a:t>
            </a:r>
            <a:r>
              <a:rPr lang="es-CO" b="1" dirty="0">
                <a:solidFill>
                  <a:srgbClr val="0070C0"/>
                </a:solidFill>
                <a:latin typeface="Work Sans" panose="00000500000000000000"/>
              </a:rPr>
              <a:t>desarrollen o promuevan las expresiones artísticas y culturales con un enfoque territorial y poblacional.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Impulsar la labor de los creadores y gestores culturales a través del desarrollo de la Economía Naranja.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Mejorar continuamente la eficacia del Sistema de Gestión de Calidad; mediante el cumplimiento de los requisitos legales y necesidades que demanden sus Grupos de Valor.</a:t>
            </a:r>
          </a:p>
          <a:p>
            <a:endParaRPr lang="es-CO" dirty="0">
              <a:latin typeface="Work Sans" panose="0000050000000000000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F305B3E-B99A-4A60-989C-0C4567868278}"/>
              </a:ext>
            </a:extLst>
          </p:cNvPr>
          <p:cNvSpPr txBox="1"/>
          <p:nvPr/>
        </p:nvSpPr>
        <p:spPr>
          <a:xfrm>
            <a:off x="2433994" y="6248640"/>
            <a:ext cx="9758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0070C0"/>
                </a:solidFill>
                <a:latin typeface="Work Sans" panose="00000500000000000000" pitchFamily="50" charset="0"/>
              </a:rPr>
              <a:t>Nota: </a:t>
            </a:r>
            <a:r>
              <a:rPr lang="es-CO" sz="1400" dirty="0">
                <a:solidFill>
                  <a:srgbClr val="0070C0"/>
                </a:solidFill>
                <a:latin typeface="Work Sans" panose="00000500000000000000" pitchFamily="50" charset="0"/>
              </a:rPr>
              <a:t>se realizó actualización de la Política de acuerdo con los cambios realizados en la Misión y en los Objetivos Estratégicos Institucionales</a:t>
            </a:r>
            <a:r>
              <a:rPr lang="es-CO" sz="1400" dirty="0"/>
              <a:t>.  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3268D3A-F045-42AC-890B-9878076F749D}"/>
              </a:ext>
            </a:extLst>
          </p:cNvPr>
          <p:cNvSpPr/>
          <p:nvPr/>
        </p:nvSpPr>
        <p:spPr>
          <a:xfrm>
            <a:off x="4426551" y="4593409"/>
            <a:ext cx="7476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600" dirty="0">
              <a:solidFill>
                <a:srgbClr val="0070C0"/>
              </a:solidFill>
              <a:latin typeface="Work Sans" panose="00000500000000000000"/>
            </a:endParaRPr>
          </a:p>
          <a:p>
            <a:pPr algn="just"/>
            <a:r>
              <a:rPr lang="es-CO" dirty="0">
                <a:solidFill>
                  <a:srgbClr val="0070C0"/>
                </a:solidFill>
                <a:latin typeface="Work Sans" panose="00000500000000000000"/>
              </a:rPr>
              <a:t>Lo anterior en articulación y coherencia con el Plan Estratégico Institucional y los principios de participación contemplados en la legislación, contribuyendo así al logro de los fines esenciales del Estado.</a:t>
            </a:r>
          </a:p>
        </p:txBody>
      </p:sp>
      <p:grpSp>
        <p:nvGrpSpPr>
          <p:cNvPr id="39" name="Group 2">
            <a:extLst>
              <a:ext uri="{FF2B5EF4-FFF2-40B4-BE49-F238E27FC236}">
                <a16:creationId xmlns:a16="http://schemas.microsoft.com/office/drawing/2014/main" id="{7867EBFB-9754-4510-9EAE-0B858F61FAAD}"/>
              </a:ext>
            </a:extLst>
          </p:cNvPr>
          <p:cNvGrpSpPr/>
          <p:nvPr/>
        </p:nvGrpSpPr>
        <p:grpSpPr>
          <a:xfrm>
            <a:off x="1006895" y="1650919"/>
            <a:ext cx="3078743" cy="3421517"/>
            <a:chOff x="3848100" y="1628800"/>
            <a:chExt cx="4588490" cy="5048147"/>
          </a:xfrm>
        </p:grpSpPr>
        <p:cxnSp>
          <p:nvCxnSpPr>
            <p:cNvPr id="40" name="Straight Connector 17">
              <a:extLst>
                <a:ext uri="{FF2B5EF4-FFF2-40B4-BE49-F238E27FC236}">
                  <a16:creationId xmlns:a16="http://schemas.microsoft.com/office/drawing/2014/main" id="{6D84AE1A-3BDA-4C3B-A388-7F09B2C346A0}"/>
                </a:ext>
              </a:extLst>
            </p:cNvPr>
            <p:cNvCxnSpPr>
              <a:cxnSpLocks/>
            </p:cNvCxnSpPr>
            <p:nvPr/>
          </p:nvCxnSpPr>
          <p:spPr>
            <a:xfrm>
              <a:off x="4450185" y="4126702"/>
              <a:ext cx="3390772" cy="261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8">
              <a:extLst>
                <a:ext uri="{FF2B5EF4-FFF2-40B4-BE49-F238E27FC236}">
                  <a16:creationId xmlns:a16="http://schemas.microsoft.com/office/drawing/2014/main" id="{BDB637BF-62AE-4A9E-89A8-BEA72A8192C3}"/>
                </a:ext>
              </a:extLst>
            </p:cNvPr>
            <p:cNvCxnSpPr/>
            <p:nvPr/>
          </p:nvCxnSpPr>
          <p:spPr>
            <a:xfrm>
              <a:off x="6139753" y="2340387"/>
              <a:ext cx="0" cy="3624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27">
              <a:extLst>
                <a:ext uri="{FF2B5EF4-FFF2-40B4-BE49-F238E27FC236}">
                  <a16:creationId xmlns:a16="http://schemas.microsoft.com/office/drawing/2014/main" id="{7FF6A3B8-F8AC-4701-946A-848C55C61FD6}"/>
                </a:ext>
              </a:extLst>
            </p:cNvPr>
            <p:cNvSpPr/>
            <p:nvPr/>
          </p:nvSpPr>
          <p:spPr>
            <a:xfrm>
              <a:off x="6118865" y="4116001"/>
              <a:ext cx="43476" cy="4347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43" name="Straight Connector 32">
              <a:extLst>
                <a:ext uri="{FF2B5EF4-FFF2-40B4-BE49-F238E27FC236}">
                  <a16:creationId xmlns:a16="http://schemas.microsoft.com/office/drawing/2014/main" id="{150DE089-524B-4782-A169-95EE7C7F742F}"/>
                </a:ext>
              </a:extLst>
            </p:cNvPr>
            <p:cNvCxnSpPr>
              <a:cxnSpLocks/>
            </p:cNvCxnSpPr>
            <p:nvPr/>
          </p:nvCxnSpPr>
          <p:spPr>
            <a:xfrm>
              <a:off x="5308970" y="2660738"/>
              <a:ext cx="1667472" cy="29600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3">
              <a:extLst>
                <a:ext uri="{FF2B5EF4-FFF2-40B4-BE49-F238E27FC236}">
                  <a16:creationId xmlns:a16="http://schemas.microsoft.com/office/drawing/2014/main" id="{8A9B72EE-190A-40CB-90B6-46250A5246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2970" y="2669577"/>
              <a:ext cx="1722225" cy="2926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34">
              <a:extLst>
                <a:ext uri="{FF2B5EF4-FFF2-40B4-BE49-F238E27FC236}">
                  <a16:creationId xmlns:a16="http://schemas.microsoft.com/office/drawing/2014/main" id="{45B1D782-66B7-4427-8D14-4BCA9CB8D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205" y="3086648"/>
              <a:ext cx="3712173" cy="2133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5">
              <a:extLst>
                <a:ext uri="{FF2B5EF4-FFF2-40B4-BE49-F238E27FC236}">
                  <a16:creationId xmlns:a16="http://schemas.microsoft.com/office/drawing/2014/main" id="{654C53F5-A92D-4051-9568-4C58D708A03B}"/>
                </a:ext>
              </a:extLst>
            </p:cNvPr>
            <p:cNvCxnSpPr>
              <a:cxnSpLocks/>
            </p:cNvCxnSpPr>
            <p:nvPr/>
          </p:nvCxnSpPr>
          <p:spPr>
            <a:xfrm>
              <a:off x="4295800" y="3071278"/>
              <a:ext cx="3703577" cy="2153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36">
              <a:extLst>
                <a:ext uri="{FF2B5EF4-FFF2-40B4-BE49-F238E27FC236}">
                  <a16:creationId xmlns:a16="http://schemas.microsoft.com/office/drawing/2014/main" id="{B65ECF73-69D0-426D-AF34-830116D7AA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66456" y="3100622"/>
              <a:ext cx="154385" cy="9967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37">
              <a:extLst>
                <a:ext uri="{FF2B5EF4-FFF2-40B4-BE49-F238E27FC236}">
                  <a16:creationId xmlns:a16="http://schemas.microsoft.com/office/drawing/2014/main" id="{8810BCBD-236E-4C69-BF87-AE9BFF0AC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205" y="2660738"/>
              <a:ext cx="980266" cy="389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38">
              <a:extLst>
                <a:ext uri="{FF2B5EF4-FFF2-40B4-BE49-F238E27FC236}">
                  <a16:creationId xmlns:a16="http://schemas.microsoft.com/office/drawing/2014/main" id="{DA7A46A5-BCB8-43F1-83E3-3EBEAF106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8970" y="1999964"/>
              <a:ext cx="815413" cy="619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39">
              <a:extLst>
                <a:ext uri="{FF2B5EF4-FFF2-40B4-BE49-F238E27FC236}">
                  <a16:creationId xmlns:a16="http://schemas.microsoft.com/office/drawing/2014/main" id="{9833DC58-AF25-40F5-99E3-91070A52BC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24383" y="1999964"/>
              <a:ext cx="870813" cy="6388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0">
              <a:extLst>
                <a:ext uri="{FF2B5EF4-FFF2-40B4-BE49-F238E27FC236}">
                  <a16:creationId xmlns:a16="http://schemas.microsoft.com/office/drawing/2014/main" id="{BC5478F0-E4BF-43B1-AE3A-C0D1422DBE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6456" y="4156046"/>
              <a:ext cx="154385" cy="10550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1">
              <a:extLst>
                <a:ext uri="{FF2B5EF4-FFF2-40B4-BE49-F238E27FC236}">
                  <a16:creationId xmlns:a16="http://schemas.microsoft.com/office/drawing/2014/main" id="{870D0112-F278-4E68-B054-4339A03E25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87205" y="5261155"/>
              <a:ext cx="956419" cy="364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2">
              <a:extLst>
                <a:ext uri="{FF2B5EF4-FFF2-40B4-BE49-F238E27FC236}">
                  <a16:creationId xmlns:a16="http://schemas.microsoft.com/office/drawing/2014/main" id="{73DE47D4-C075-4A69-A2F9-20C006A760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3719" y="5646120"/>
              <a:ext cx="830664" cy="6596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43">
              <a:extLst>
                <a:ext uri="{FF2B5EF4-FFF2-40B4-BE49-F238E27FC236}">
                  <a16:creationId xmlns:a16="http://schemas.microsoft.com/office/drawing/2014/main" id="{F6F1A574-6C39-4416-B429-8DC3F9FA9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9753" y="5651524"/>
              <a:ext cx="836689" cy="6478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44">
              <a:extLst>
                <a:ext uri="{FF2B5EF4-FFF2-40B4-BE49-F238E27FC236}">
                  <a16:creationId xmlns:a16="http://schemas.microsoft.com/office/drawing/2014/main" id="{45170F61-0126-446C-B5FD-B41314F023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7183" y="5225034"/>
              <a:ext cx="992194" cy="4264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45">
              <a:extLst>
                <a:ext uri="{FF2B5EF4-FFF2-40B4-BE49-F238E27FC236}">
                  <a16:creationId xmlns:a16="http://schemas.microsoft.com/office/drawing/2014/main" id="{A91BD825-C3D8-41DC-9FD9-6D60ADE31476}"/>
                </a:ext>
              </a:extLst>
            </p:cNvPr>
            <p:cNvCxnSpPr>
              <a:cxnSpLocks/>
            </p:cNvCxnSpPr>
            <p:nvPr/>
          </p:nvCxnSpPr>
          <p:spPr>
            <a:xfrm>
              <a:off x="7862696" y="4174613"/>
              <a:ext cx="136682" cy="1050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46">
              <a:extLst>
                <a:ext uri="{FF2B5EF4-FFF2-40B4-BE49-F238E27FC236}">
                  <a16:creationId xmlns:a16="http://schemas.microsoft.com/office/drawing/2014/main" id="{A6630292-A948-485D-B228-6A958815FA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62696" y="3093015"/>
              <a:ext cx="152053" cy="1038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47">
              <a:extLst>
                <a:ext uri="{FF2B5EF4-FFF2-40B4-BE49-F238E27FC236}">
                  <a16:creationId xmlns:a16="http://schemas.microsoft.com/office/drawing/2014/main" id="{51417FD4-665A-416E-9260-36B3D8C78D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1590" y="4147451"/>
              <a:ext cx="831380" cy="14485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48">
              <a:extLst>
                <a:ext uri="{FF2B5EF4-FFF2-40B4-BE49-F238E27FC236}">
                  <a16:creationId xmlns:a16="http://schemas.microsoft.com/office/drawing/2014/main" id="{D4249CD7-F641-4652-A293-04E0B1FE89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0841" y="2660738"/>
              <a:ext cx="846630" cy="14366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49">
              <a:extLst>
                <a:ext uri="{FF2B5EF4-FFF2-40B4-BE49-F238E27FC236}">
                  <a16:creationId xmlns:a16="http://schemas.microsoft.com/office/drawing/2014/main" id="{FF6E785E-0A6E-470A-8487-5EEAD2D63A9A}"/>
                </a:ext>
              </a:extLst>
            </p:cNvPr>
            <p:cNvCxnSpPr>
              <a:cxnSpLocks/>
            </p:cNvCxnSpPr>
            <p:nvPr/>
          </p:nvCxnSpPr>
          <p:spPr>
            <a:xfrm>
              <a:off x="5326161" y="2632468"/>
              <a:ext cx="1662667" cy="21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50">
              <a:extLst>
                <a:ext uri="{FF2B5EF4-FFF2-40B4-BE49-F238E27FC236}">
                  <a16:creationId xmlns:a16="http://schemas.microsoft.com/office/drawing/2014/main" id="{5E952334-3EEA-4F86-8E3D-E1D0B45616DC}"/>
                </a:ext>
              </a:extLst>
            </p:cNvPr>
            <p:cNvCxnSpPr>
              <a:cxnSpLocks/>
            </p:cNvCxnSpPr>
            <p:nvPr/>
          </p:nvCxnSpPr>
          <p:spPr>
            <a:xfrm>
              <a:off x="7032304" y="2654206"/>
              <a:ext cx="960706" cy="417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51">
              <a:extLst>
                <a:ext uri="{FF2B5EF4-FFF2-40B4-BE49-F238E27FC236}">
                  <a16:creationId xmlns:a16="http://schemas.microsoft.com/office/drawing/2014/main" id="{7B188E4B-44D9-400E-8F73-3226D2832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2696" y="3055906"/>
              <a:ext cx="167423" cy="1075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2">
              <a:extLst>
                <a:ext uri="{FF2B5EF4-FFF2-40B4-BE49-F238E27FC236}">
                  <a16:creationId xmlns:a16="http://schemas.microsoft.com/office/drawing/2014/main" id="{C8935406-D4F3-4757-89F3-54D1F778E2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9918" y="4168246"/>
              <a:ext cx="858148" cy="1477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3">
              <a:extLst>
                <a:ext uri="{FF2B5EF4-FFF2-40B4-BE49-F238E27FC236}">
                  <a16:creationId xmlns:a16="http://schemas.microsoft.com/office/drawing/2014/main" id="{D7091EAE-B57E-489F-9668-B1B0248E2724}"/>
                </a:ext>
              </a:extLst>
            </p:cNvPr>
            <p:cNvCxnSpPr>
              <a:cxnSpLocks/>
            </p:cNvCxnSpPr>
            <p:nvPr/>
          </p:nvCxnSpPr>
          <p:spPr>
            <a:xfrm>
              <a:off x="5302314" y="5625371"/>
              <a:ext cx="1667760" cy="10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54">
              <a:extLst>
                <a:ext uri="{FF2B5EF4-FFF2-40B4-BE49-F238E27FC236}">
                  <a16:creationId xmlns:a16="http://schemas.microsoft.com/office/drawing/2014/main" id="{8E81AB82-A1D3-4184-9434-8541821FD2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77628" y="2377213"/>
              <a:ext cx="836759" cy="1461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6885C17D-04E2-4C07-8F8E-E577C22C6B5B}"/>
                </a:ext>
              </a:extLst>
            </p:cNvPr>
            <p:cNvSpPr/>
            <p:nvPr/>
          </p:nvSpPr>
          <p:spPr>
            <a:xfrm>
              <a:off x="5295688" y="3292824"/>
              <a:ext cx="1689830" cy="1689830"/>
            </a:xfrm>
            <a:prstGeom prst="ellipse">
              <a:avLst/>
            </a:prstGeom>
            <a:solidFill>
              <a:srgbClr val="66CC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68" name="Oval 55">
              <a:extLst>
                <a:ext uri="{FF2B5EF4-FFF2-40B4-BE49-F238E27FC236}">
                  <a16:creationId xmlns:a16="http://schemas.microsoft.com/office/drawing/2014/main" id="{BA7B68F2-BFF1-4A60-A3D3-FEC2C2990D91}"/>
                </a:ext>
              </a:extLst>
            </p:cNvPr>
            <p:cNvSpPr/>
            <p:nvPr/>
          </p:nvSpPr>
          <p:spPr>
            <a:xfrm>
              <a:off x="5783960" y="1628800"/>
              <a:ext cx="711587" cy="71158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69" name="Oval 56">
              <a:extLst>
                <a:ext uri="{FF2B5EF4-FFF2-40B4-BE49-F238E27FC236}">
                  <a16:creationId xmlns:a16="http://schemas.microsoft.com/office/drawing/2014/main" id="{3B879830-6767-4BDC-BBDE-C32A2324107E}"/>
                </a:ext>
              </a:extLst>
            </p:cNvPr>
            <p:cNvSpPr/>
            <p:nvPr/>
          </p:nvSpPr>
          <p:spPr>
            <a:xfrm>
              <a:off x="4715480" y="2067248"/>
              <a:ext cx="1145481" cy="11454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0" name="Oval 58">
              <a:extLst>
                <a:ext uri="{FF2B5EF4-FFF2-40B4-BE49-F238E27FC236}">
                  <a16:creationId xmlns:a16="http://schemas.microsoft.com/office/drawing/2014/main" id="{BD7AD9DF-431A-4B1E-8C2A-4C852C8C76F5}"/>
                </a:ext>
              </a:extLst>
            </p:cNvPr>
            <p:cNvSpPr/>
            <p:nvPr/>
          </p:nvSpPr>
          <p:spPr>
            <a:xfrm>
              <a:off x="6437826" y="2081466"/>
              <a:ext cx="1145481" cy="114548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1" name="Oval 59">
              <a:extLst>
                <a:ext uri="{FF2B5EF4-FFF2-40B4-BE49-F238E27FC236}">
                  <a16:creationId xmlns:a16="http://schemas.microsoft.com/office/drawing/2014/main" id="{A566A548-104B-4050-AC3F-15F5F93DE726}"/>
                </a:ext>
              </a:extLst>
            </p:cNvPr>
            <p:cNvSpPr/>
            <p:nvPr/>
          </p:nvSpPr>
          <p:spPr>
            <a:xfrm>
              <a:off x="3910661" y="2715483"/>
              <a:ext cx="711587" cy="71158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2" name="Oval 60">
              <a:extLst>
                <a:ext uri="{FF2B5EF4-FFF2-40B4-BE49-F238E27FC236}">
                  <a16:creationId xmlns:a16="http://schemas.microsoft.com/office/drawing/2014/main" id="{607C52BB-F473-4C6F-9EBD-4B86D111014E}"/>
                </a:ext>
              </a:extLst>
            </p:cNvPr>
            <p:cNvSpPr/>
            <p:nvPr/>
          </p:nvSpPr>
          <p:spPr>
            <a:xfrm>
              <a:off x="7658955" y="2715483"/>
              <a:ext cx="711587" cy="71158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3" name="Oval 61">
              <a:extLst>
                <a:ext uri="{FF2B5EF4-FFF2-40B4-BE49-F238E27FC236}">
                  <a16:creationId xmlns:a16="http://schemas.microsoft.com/office/drawing/2014/main" id="{983ECA5C-E048-438F-9F72-E878B0BE3311}"/>
                </a:ext>
              </a:extLst>
            </p:cNvPr>
            <p:cNvSpPr/>
            <p:nvPr/>
          </p:nvSpPr>
          <p:spPr>
            <a:xfrm>
              <a:off x="3848100" y="3553961"/>
              <a:ext cx="1145481" cy="114548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4" name="Oval 62">
              <a:extLst>
                <a:ext uri="{FF2B5EF4-FFF2-40B4-BE49-F238E27FC236}">
                  <a16:creationId xmlns:a16="http://schemas.microsoft.com/office/drawing/2014/main" id="{58295C11-70F6-4237-8C40-C60D3CE9F582}"/>
                </a:ext>
              </a:extLst>
            </p:cNvPr>
            <p:cNvSpPr/>
            <p:nvPr/>
          </p:nvSpPr>
          <p:spPr>
            <a:xfrm>
              <a:off x="7288801" y="3576565"/>
              <a:ext cx="1147789" cy="11526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6" name="Oval 63">
              <a:extLst>
                <a:ext uri="{FF2B5EF4-FFF2-40B4-BE49-F238E27FC236}">
                  <a16:creationId xmlns:a16="http://schemas.microsoft.com/office/drawing/2014/main" id="{04E7F1F0-09FB-4ED0-A46F-834CD9FE37E6}"/>
                </a:ext>
              </a:extLst>
            </p:cNvPr>
            <p:cNvSpPr/>
            <p:nvPr/>
          </p:nvSpPr>
          <p:spPr>
            <a:xfrm>
              <a:off x="3910661" y="4884611"/>
              <a:ext cx="711587" cy="7115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7" name="Oval 64">
              <a:extLst>
                <a:ext uri="{FF2B5EF4-FFF2-40B4-BE49-F238E27FC236}">
                  <a16:creationId xmlns:a16="http://schemas.microsoft.com/office/drawing/2014/main" id="{8293E8F8-4211-4B7B-BE50-B6A98F20D9EB}"/>
                </a:ext>
              </a:extLst>
            </p:cNvPr>
            <p:cNvSpPr/>
            <p:nvPr/>
          </p:nvSpPr>
          <p:spPr>
            <a:xfrm>
              <a:off x="7658955" y="4884611"/>
              <a:ext cx="711587" cy="71158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8" name="Oval 65">
              <a:extLst>
                <a:ext uri="{FF2B5EF4-FFF2-40B4-BE49-F238E27FC236}">
                  <a16:creationId xmlns:a16="http://schemas.microsoft.com/office/drawing/2014/main" id="{F415A212-5ED1-4C0B-9EE4-20733D264EB9}"/>
                </a:ext>
              </a:extLst>
            </p:cNvPr>
            <p:cNvSpPr/>
            <p:nvPr/>
          </p:nvSpPr>
          <p:spPr>
            <a:xfrm>
              <a:off x="4699074" y="5049060"/>
              <a:ext cx="1147789" cy="1152620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9" name="Oval 66">
              <a:extLst>
                <a:ext uri="{FF2B5EF4-FFF2-40B4-BE49-F238E27FC236}">
                  <a16:creationId xmlns:a16="http://schemas.microsoft.com/office/drawing/2014/main" id="{2633BD46-550E-4628-9FAA-87CF2824B5F0}"/>
                </a:ext>
              </a:extLst>
            </p:cNvPr>
            <p:cNvSpPr/>
            <p:nvPr/>
          </p:nvSpPr>
          <p:spPr>
            <a:xfrm>
              <a:off x="6419073" y="5063413"/>
              <a:ext cx="1145481" cy="11454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0" name="Oval 67">
              <a:extLst>
                <a:ext uri="{FF2B5EF4-FFF2-40B4-BE49-F238E27FC236}">
                  <a16:creationId xmlns:a16="http://schemas.microsoft.com/office/drawing/2014/main" id="{26819EA5-9696-4B1B-9493-09B14EC6A972}"/>
                </a:ext>
              </a:extLst>
            </p:cNvPr>
            <p:cNvSpPr/>
            <p:nvPr/>
          </p:nvSpPr>
          <p:spPr>
            <a:xfrm>
              <a:off x="5783960" y="5965360"/>
              <a:ext cx="711587" cy="71158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81" name="Freeform 382">
            <a:extLst>
              <a:ext uri="{FF2B5EF4-FFF2-40B4-BE49-F238E27FC236}">
                <a16:creationId xmlns:a16="http://schemas.microsoft.com/office/drawing/2014/main" id="{DD0A8080-DB71-45FD-8991-2CA5EA174805}"/>
              </a:ext>
            </a:extLst>
          </p:cNvPr>
          <p:cNvSpPr/>
          <p:nvPr/>
        </p:nvSpPr>
        <p:spPr>
          <a:xfrm>
            <a:off x="2292048" y="3139793"/>
            <a:ext cx="508439" cy="448125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2" name="Freeform 439">
            <a:extLst>
              <a:ext uri="{FF2B5EF4-FFF2-40B4-BE49-F238E27FC236}">
                <a16:creationId xmlns:a16="http://schemas.microsoft.com/office/drawing/2014/main" id="{F94936B2-BE76-4E2D-AC75-8A68EB2173C8}"/>
              </a:ext>
            </a:extLst>
          </p:cNvPr>
          <p:cNvSpPr/>
          <p:nvPr/>
        </p:nvSpPr>
        <p:spPr>
          <a:xfrm>
            <a:off x="1244980" y="3221113"/>
            <a:ext cx="323926" cy="318660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234383" y="0"/>
                </a:moveTo>
                <a:cubicBezTo>
                  <a:pt x="238515" y="0"/>
                  <a:pt x="242647" y="751"/>
                  <a:pt x="246778" y="2254"/>
                </a:cubicBezTo>
                <a:lnTo>
                  <a:pt x="445103" y="74372"/>
                </a:lnTo>
                <a:cubicBezTo>
                  <a:pt x="452239" y="77001"/>
                  <a:pt x="457967" y="81414"/>
                  <a:pt x="462286" y="87612"/>
                </a:cubicBezTo>
                <a:cubicBezTo>
                  <a:pt x="466606" y="93810"/>
                  <a:pt x="468766" y="100665"/>
                  <a:pt x="468766" y="108177"/>
                </a:cubicBezTo>
                <a:lnTo>
                  <a:pt x="468766" y="324530"/>
                </a:lnTo>
                <a:cubicBezTo>
                  <a:pt x="468766" y="331104"/>
                  <a:pt x="467076" y="337207"/>
                  <a:pt x="463695" y="342841"/>
                </a:cubicBezTo>
                <a:cubicBezTo>
                  <a:pt x="460314" y="348476"/>
                  <a:pt x="455713" y="352889"/>
                  <a:pt x="449891" y="356082"/>
                </a:cubicBezTo>
                <a:lnTo>
                  <a:pt x="251567" y="464259"/>
                </a:lnTo>
                <a:cubicBezTo>
                  <a:pt x="246309" y="467264"/>
                  <a:pt x="240581" y="468766"/>
                  <a:pt x="234383" y="468766"/>
                </a:cubicBezTo>
                <a:cubicBezTo>
                  <a:pt x="228186" y="468766"/>
                  <a:pt x="222457" y="467264"/>
                  <a:pt x="217198" y="464259"/>
                </a:cubicBezTo>
                <a:lnTo>
                  <a:pt x="18875" y="356082"/>
                </a:lnTo>
                <a:cubicBezTo>
                  <a:pt x="13053" y="352889"/>
                  <a:pt x="8452" y="348476"/>
                  <a:pt x="5071" y="342841"/>
                </a:cubicBezTo>
                <a:cubicBezTo>
                  <a:pt x="1691" y="337207"/>
                  <a:pt x="0" y="331104"/>
                  <a:pt x="0" y="324530"/>
                </a:cubicBezTo>
                <a:lnTo>
                  <a:pt x="0" y="108177"/>
                </a:lnTo>
                <a:cubicBezTo>
                  <a:pt x="0" y="100665"/>
                  <a:pt x="2160" y="93810"/>
                  <a:pt x="6480" y="87612"/>
                </a:cubicBezTo>
                <a:cubicBezTo>
                  <a:pt x="10799" y="81414"/>
                  <a:pt x="16527" y="77001"/>
                  <a:pt x="23664" y="74372"/>
                </a:cubicBezTo>
                <a:lnTo>
                  <a:pt x="221988" y="2254"/>
                </a:lnTo>
                <a:cubicBezTo>
                  <a:pt x="226120" y="751"/>
                  <a:pt x="230251" y="0"/>
                  <a:pt x="234383" y="0"/>
                </a:cubicBezTo>
                <a:close/>
                <a:moveTo>
                  <a:pt x="234383" y="36059"/>
                </a:moveTo>
                <a:lnTo>
                  <a:pt x="37749" y="107613"/>
                </a:lnTo>
                <a:lnTo>
                  <a:pt x="234383" y="179168"/>
                </a:lnTo>
                <a:lnTo>
                  <a:pt x="431017" y="107613"/>
                </a:lnTo>
                <a:lnTo>
                  <a:pt x="234383" y="36059"/>
                </a:lnTo>
                <a:close/>
                <a:moveTo>
                  <a:pt x="432707" y="145363"/>
                </a:moveTo>
                <a:lnTo>
                  <a:pt x="252413" y="211001"/>
                </a:lnTo>
                <a:lnTo>
                  <a:pt x="252413" y="422847"/>
                </a:lnTo>
                <a:lnTo>
                  <a:pt x="432707" y="324530"/>
                </a:lnTo>
                <a:lnTo>
                  <a:pt x="432707" y="145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+mj-lt"/>
            </a:endParaRPr>
          </a:p>
        </p:txBody>
      </p:sp>
      <p:sp>
        <p:nvSpPr>
          <p:cNvPr id="83" name="Freeform 587">
            <a:extLst>
              <a:ext uri="{FF2B5EF4-FFF2-40B4-BE49-F238E27FC236}">
                <a16:creationId xmlns:a16="http://schemas.microsoft.com/office/drawing/2014/main" id="{BBDFA1EC-1563-4D05-B44A-449A2DD6FF0D}"/>
              </a:ext>
            </a:extLst>
          </p:cNvPr>
          <p:cNvSpPr/>
          <p:nvPr/>
        </p:nvSpPr>
        <p:spPr>
          <a:xfrm>
            <a:off x="3528236" y="3263369"/>
            <a:ext cx="347012" cy="352511"/>
          </a:xfrm>
          <a:custGeom>
            <a:avLst/>
            <a:gdLst>
              <a:gd name="connsiteX0" fmla="*/ 322160 w 496139"/>
              <a:gd name="connsiteY0" fmla="*/ 151560 h 505095"/>
              <a:gd name="connsiteX1" fmla="*/ 365261 w 496139"/>
              <a:gd name="connsiteY1" fmla="*/ 168181 h 505095"/>
              <a:gd name="connsiteX2" fmla="*/ 383008 w 496139"/>
              <a:gd name="connsiteY2" fmla="*/ 208466 h 505095"/>
              <a:gd name="connsiteX3" fmla="*/ 365261 w 496139"/>
              <a:gd name="connsiteY3" fmla="*/ 248610 h 505095"/>
              <a:gd name="connsiteX4" fmla="*/ 322160 w 496139"/>
              <a:gd name="connsiteY4" fmla="*/ 265371 h 505095"/>
              <a:gd name="connsiteX5" fmla="*/ 279199 w 496139"/>
              <a:gd name="connsiteY5" fmla="*/ 248610 h 505095"/>
              <a:gd name="connsiteX6" fmla="*/ 261310 w 496139"/>
              <a:gd name="connsiteY6" fmla="*/ 208466 h 505095"/>
              <a:gd name="connsiteX7" fmla="*/ 279199 w 496139"/>
              <a:gd name="connsiteY7" fmla="*/ 168181 h 505095"/>
              <a:gd name="connsiteX8" fmla="*/ 322160 w 496139"/>
              <a:gd name="connsiteY8" fmla="*/ 151560 h 505095"/>
              <a:gd name="connsiteX9" fmla="*/ 180742 w 496139"/>
              <a:gd name="connsiteY9" fmla="*/ 151560 h 505095"/>
              <a:gd name="connsiteX10" fmla="*/ 223703 w 496139"/>
              <a:gd name="connsiteY10" fmla="*/ 168181 h 505095"/>
              <a:gd name="connsiteX11" fmla="*/ 241591 w 496139"/>
              <a:gd name="connsiteY11" fmla="*/ 208466 h 505095"/>
              <a:gd name="connsiteX12" fmla="*/ 223703 w 496139"/>
              <a:gd name="connsiteY12" fmla="*/ 248610 h 505095"/>
              <a:gd name="connsiteX13" fmla="*/ 180742 w 496139"/>
              <a:gd name="connsiteY13" fmla="*/ 265371 h 505095"/>
              <a:gd name="connsiteX14" fmla="*/ 137781 w 496139"/>
              <a:gd name="connsiteY14" fmla="*/ 248610 h 505095"/>
              <a:gd name="connsiteX15" fmla="*/ 119892 w 496139"/>
              <a:gd name="connsiteY15" fmla="*/ 208466 h 505095"/>
              <a:gd name="connsiteX16" fmla="*/ 137781 w 496139"/>
              <a:gd name="connsiteY16" fmla="*/ 168181 h 505095"/>
              <a:gd name="connsiteX17" fmla="*/ 180742 w 496139"/>
              <a:gd name="connsiteY17" fmla="*/ 151560 h 505095"/>
              <a:gd name="connsiteX18" fmla="*/ 92848 w 496139"/>
              <a:gd name="connsiteY18" fmla="*/ 26199 h 505095"/>
              <a:gd name="connsiteX19" fmla="*/ 61155 w 496139"/>
              <a:gd name="connsiteY19" fmla="*/ 35777 h 505095"/>
              <a:gd name="connsiteX20" fmla="*/ 52844 w 496139"/>
              <a:gd name="connsiteY20" fmla="*/ 71273 h 505095"/>
              <a:gd name="connsiteX21" fmla="*/ 52844 w 496139"/>
              <a:gd name="connsiteY21" fmla="*/ 260864 h 505095"/>
              <a:gd name="connsiteX22" fmla="*/ 77776 w 496139"/>
              <a:gd name="connsiteY22" fmla="*/ 272132 h 505095"/>
              <a:gd name="connsiteX23" fmla="*/ 100594 w 496139"/>
              <a:gd name="connsiteY23" fmla="*/ 280020 h 505095"/>
              <a:gd name="connsiteX24" fmla="*/ 123413 w 496139"/>
              <a:gd name="connsiteY24" fmla="*/ 285232 h 505095"/>
              <a:gd name="connsiteX25" fmla="*/ 143414 w 496139"/>
              <a:gd name="connsiteY25" fmla="*/ 288331 h 505095"/>
              <a:gd name="connsiteX26" fmla="*/ 163134 w 496139"/>
              <a:gd name="connsiteY26" fmla="*/ 289457 h 505095"/>
              <a:gd name="connsiteX27" fmla="*/ 179614 w 496139"/>
              <a:gd name="connsiteY27" fmla="*/ 289598 h 505095"/>
              <a:gd name="connsiteX28" fmla="*/ 195531 w 496139"/>
              <a:gd name="connsiteY28" fmla="*/ 289035 h 505095"/>
              <a:gd name="connsiteX29" fmla="*/ 208067 w 496139"/>
              <a:gd name="connsiteY29" fmla="*/ 288471 h 505095"/>
              <a:gd name="connsiteX30" fmla="*/ 234830 w 496139"/>
              <a:gd name="connsiteY30" fmla="*/ 296078 h 505095"/>
              <a:gd name="connsiteX31" fmla="*/ 237646 w 496139"/>
              <a:gd name="connsiteY31" fmla="*/ 298613 h 505095"/>
              <a:gd name="connsiteX32" fmla="*/ 254831 w 496139"/>
              <a:gd name="connsiteY32" fmla="*/ 312980 h 505095"/>
              <a:gd name="connsiteX33" fmla="*/ 288073 w 496139"/>
              <a:gd name="connsiteY33" fmla="*/ 288471 h 505095"/>
              <a:gd name="connsiteX34" fmla="*/ 298355 w 496139"/>
              <a:gd name="connsiteY34" fmla="*/ 288894 h 505095"/>
              <a:gd name="connsiteX35" fmla="*/ 310469 w 496139"/>
              <a:gd name="connsiteY35" fmla="*/ 289457 h 505095"/>
              <a:gd name="connsiteX36" fmla="*/ 323286 w 496139"/>
              <a:gd name="connsiteY36" fmla="*/ 289739 h 505095"/>
              <a:gd name="connsiteX37" fmla="*/ 338217 w 496139"/>
              <a:gd name="connsiteY37" fmla="*/ 289457 h 505095"/>
              <a:gd name="connsiteX38" fmla="*/ 353570 w 496139"/>
              <a:gd name="connsiteY38" fmla="*/ 288190 h 505095"/>
              <a:gd name="connsiteX39" fmla="*/ 370754 w 496139"/>
              <a:gd name="connsiteY39" fmla="*/ 285795 h 505095"/>
              <a:gd name="connsiteX40" fmla="*/ 388220 w 496139"/>
              <a:gd name="connsiteY40" fmla="*/ 281992 h 505095"/>
              <a:gd name="connsiteX41" fmla="*/ 407095 w 496139"/>
              <a:gd name="connsiteY41" fmla="*/ 276499 h 505095"/>
              <a:gd name="connsiteX42" fmla="*/ 426110 w 496139"/>
              <a:gd name="connsiteY42" fmla="*/ 268893 h 505095"/>
              <a:gd name="connsiteX43" fmla="*/ 446394 w 496139"/>
              <a:gd name="connsiteY43" fmla="*/ 259173 h 505095"/>
              <a:gd name="connsiteX44" fmla="*/ 446394 w 496139"/>
              <a:gd name="connsiteY44" fmla="*/ 71273 h 505095"/>
              <a:gd name="connsiteX45" fmla="*/ 437378 w 496139"/>
              <a:gd name="connsiteY45" fmla="*/ 36481 h 505095"/>
              <a:gd name="connsiteX46" fmla="*/ 406109 w 496139"/>
              <a:gd name="connsiteY46" fmla="*/ 26199 h 505095"/>
              <a:gd name="connsiteX47" fmla="*/ 71156 w 496139"/>
              <a:gd name="connsiteY47" fmla="*/ 0 h 505095"/>
              <a:gd name="connsiteX48" fmla="*/ 425266 w 496139"/>
              <a:gd name="connsiteY48" fmla="*/ 0 h 505095"/>
              <a:gd name="connsiteX49" fmla="*/ 457380 w 496139"/>
              <a:gd name="connsiteY49" fmla="*/ 14367 h 505095"/>
              <a:gd name="connsiteX50" fmla="*/ 470621 w 496139"/>
              <a:gd name="connsiteY50" fmla="*/ 49018 h 505095"/>
              <a:gd name="connsiteX51" fmla="*/ 470621 w 496139"/>
              <a:gd name="connsiteY51" fmla="*/ 244525 h 505095"/>
              <a:gd name="connsiteX52" fmla="*/ 476536 w 496139"/>
              <a:gd name="connsiteY52" fmla="*/ 240299 h 505095"/>
              <a:gd name="connsiteX53" fmla="*/ 493439 w 496139"/>
              <a:gd name="connsiteY53" fmla="*/ 240017 h 505095"/>
              <a:gd name="connsiteX54" fmla="*/ 492312 w 496139"/>
              <a:gd name="connsiteY54" fmla="*/ 257765 h 505095"/>
              <a:gd name="connsiteX55" fmla="*/ 387516 w 496139"/>
              <a:gd name="connsiteY55" fmla="*/ 328756 h 505095"/>
              <a:gd name="connsiteX56" fmla="*/ 381036 w 496139"/>
              <a:gd name="connsiteY56" fmla="*/ 459751 h 505095"/>
              <a:gd name="connsiteX57" fmla="*/ 329484 w 496139"/>
              <a:gd name="connsiteY57" fmla="*/ 501444 h 505095"/>
              <a:gd name="connsiteX58" fmla="*/ 278213 w 496139"/>
              <a:gd name="connsiteY58" fmla="*/ 497219 h 505095"/>
              <a:gd name="connsiteX59" fmla="*/ 255113 w 496139"/>
              <a:gd name="connsiteY59" fmla="*/ 451018 h 505095"/>
              <a:gd name="connsiteX60" fmla="*/ 254831 w 496139"/>
              <a:gd name="connsiteY60" fmla="*/ 359181 h 505095"/>
              <a:gd name="connsiteX61" fmla="*/ 254831 w 496139"/>
              <a:gd name="connsiteY61" fmla="*/ 358899 h 505095"/>
              <a:gd name="connsiteX62" fmla="*/ 247929 w 496139"/>
              <a:gd name="connsiteY62" fmla="*/ 357209 h 505095"/>
              <a:gd name="connsiteX63" fmla="*/ 241309 w 496139"/>
              <a:gd name="connsiteY63" fmla="*/ 355800 h 505095"/>
              <a:gd name="connsiteX64" fmla="*/ 241027 w 496139"/>
              <a:gd name="connsiteY64" fmla="*/ 451018 h 505095"/>
              <a:gd name="connsiteX65" fmla="*/ 217645 w 496139"/>
              <a:gd name="connsiteY65" fmla="*/ 497219 h 505095"/>
              <a:gd name="connsiteX66" fmla="*/ 166092 w 496139"/>
              <a:gd name="connsiteY66" fmla="*/ 501444 h 505095"/>
              <a:gd name="connsiteX67" fmla="*/ 114821 w 496139"/>
              <a:gd name="connsiteY67" fmla="*/ 459188 h 505095"/>
              <a:gd name="connsiteX68" fmla="*/ 108623 w 496139"/>
              <a:gd name="connsiteY68" fmla="*/ 328756 h 505095"/>
              <a:gd name="connsiteX69" fmla="*/ 3827 w 496139"/>
              <a:gd name="connsiteY69" fmla="*/ 257765 h 505095"/>
              <a:gd name="connsiteX70" fmla="*/ 2700 w 496139"/>
              <a:gd name="connsiteY70" fmla="*/ 240017 h 505095"/>
              <a:gd name="connsiteX71" fmla="*/ 19603 w 496139"/>
              <a:gd name="connsiteY71" fmla="*/ 240299 h 505095"/>
              <a:gd name="connsiteX72" fmla="*/ 22701 w 496139"/>
              <a:gd name="connsiteY72" fmla="*/ 242271 h 505095"/>
              <a:gd name="connsiteX73" fmla="*/ 25801 w 496139"/>
              <a:gd name="connsiteY73" fmla="*/ 244525 h 505095"/>
              <a:gd name="connsiteX74" fmla="*/ 25801 w 496139"/>
              <a:gd name="connsiteY74" fmla="*/ 49018 h 505095"/>
              <a:gd name="connsiteX75" fmla="*/ 39040 w 496139"/>
              <a:gd name="connsiteY75" fmla="*/ 14367 h 505095"/>
              <a:gd name="connsiteX76" fmla="*/ 71156 w 496139"/>
              <a:gd name="connsiteY76" fmla="*/ 0 h 50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96139" h="505095">
                <a:moveTo>
                  <a:pt x="322160" y="151560"/>
                </a:moveTo>
                <a:cubicBezTo>
                  <a:pt x="339062" y="151560"/>
                  <a:pt x="353429" y="157101"/>
                  <a:pt x="365261" y="168181"/>
                </a:cubicBezTo>
                <a:cubicBezTo>
                  <a:pt x="377093" y="179262"/>
                  <a:pt x="383008" y="192690"/>
                  <a:pt x="383008" y="208466"/>
                </a:cubicBezTo>
                <a:cubicBezTo>
                  <a:pt x="383008" y="224054"/>
                  <a:pt x="377093" y="237435"/>
                  <a:pt x="365261" y="248610"/>
                </a:cubicBezTo>
                <a:cubicBezTo>
                  <a:pt x="353429" y="259784"/>
                  <a:pt x="339062" y="265371"/>
                  <a:pt x="322160" y="265371"/>
                </a:cubicBezTo>
                <a:cubicBezTo>
                  <a:pt x="305445" y="265371"/>
                  <a:pt x="291124" y="259784"/>
                  <a:pt x="279199" y="248610"/>
                </a:cubicBezTo>
                <a:cubicBezTo>
                  <a:pt x="267273" y="237435"/>
                  <a:pt x="261310" y="224054"/>
                  <a:pt x="261310" y="208466"/>
                </a:cubicBezTo>
                <a:cubicBezTo>
                  <a:pt x="261310" y="192690"/>
                  <a:pt x="267273" y="179262"/>
                  <a:pt x="279199" y="168181"/>
                </a:cubicBezTo>
                <a:cubicBezTo>
                  <a:pt x="291124" y="157101"/>
                  <a:pt x="305445" y="151560"/>
                  <a:pt x="322160" y="151560"/>
                </a:cubicBezTo>
                <a:close/>
                <a:moveTo>
                  <a:pt x="180742" y="151560"/>
                </a:moveTo>
                <a:cubicBezTo>
                  <a:pt x="197456" y="151560"/>
                  <a:pt x="211777" y="157101"/>
                  <a:pt x="223703" y="168181"/>
                </a:cubicBezTo>
                <a:cubicBezTo>
                  <a:pt x="235628" y="179262"/>
                  <a:pt x="241591" y="192690"/>
                  <a:pt x="241591" y="208466"/>
                </a:cubicBezTo>
                <a:cubicBezTo>
                  <a:pt x="241591" y="224054"/>
                  <a:pt x="235628" y="237435"/>
                  <a:pt x="223703" y="248610"/>
                </a:cubicBezTo>
                <a:cubicBezTo>
                  <a:pt x="211777" y="259784"/>
                  <a:pt x="197456" y="265371"/>
                  <a:pt x="180742" y="265371"/>
                </a:cubicBezTo>
                <a:cubicBezTo>
                  <a:pt x="164027" y="265371"/>
                  <a:pt x="149707" y="259784"/>
                  <a:pt x="137781" y="248610"/>
                </a:cubicBezTo>
                <a:cubicBezTo>
                  <a:pt x="125855" y="237435"/>
                  <a:pt x="119892" y="224054"/>
                  <a:pt x="119892" y="208466"/>
                </a:cubicBezTo>
                <a:cubicBezTo>
                  <a:pt x="119892" y="192690"/>
                  <a:pt x="125855" y="179262"/>
                  <a:pt x="137781" y="168181"/>
                </a:cubicBezTo>
                <a:cubicBezTo>
                  <a:pt x="149707" y="157101"/>
                  <a:pt x="164027" y="151560"/>
                  <a:pt x="180742" y="151560"/>
                </a:cubicBezTo>
                <a:close/>
                <a:moveTo>
                  <a:pt x="92848" y="26199"/>
                </a:moveTo>
                <a:cubicBezTo>
                  <a:pt x="77259" y="26199"/>
                  <a:pt x="66695" y="29392"/>
                  <a:pt x="61155" y="35777"/>
                </a:cubicBezTo>
                <a:cubicBezTo>
                  <a:pt x="55614" y="42163"/>
                  <a:pt x="52844" y="53994"/>
                  <a:pt x="52844" y="71273"/>
                </a:cubicBezTo>
                <a:lnTo>
                  <a:pt x="52844" y="260864"/>
                </a:lnTo>
                <a:cubicBezTo>
                  <a:pt x="60920" y="265183"/>
                  <a:pt x="69230" y="268939"/>
                  <a:pt x="77776" y="272132"/>
                </a:cubicBezTo>
                <a:cubicBezTo>
                  <a:pt x="86321" y="275325"/>
                  <a:pt x="93927" y="277954"/>
                  <a:pt x="100594" y="280020"/>
                </a:cubicBezTo>
                <a:cubicBezTo>
                  <a:pt x="107261" y="282086"/>
                  <a:pt x="114868" y="283823"/>
                  <a:pt x="123413" y="285232"/>
                </a:cubicBezTo>
                <a:cubicBezTo>
                  <a:pt x="131958" y="286640"/>
                  <a:pt x="138625" y="287673"/>
                  <a:pt x="143414" y="288331"/>
                </a:cubicBezTo>
                <a:cubicBezTo>
                  <a:pt x="148204" y="288988"/>
                  <a:pt x="154776" y="289363"/>
                  <a:pt x="163134" y="289457"/>
                </a:cubicBezTo>
                <a:cubicBezTo>
                  <a:pt x="171491" y="289551"/>
                  <a:pt x="176985" y="289598"/>
                  <a:pt x="179614" y="289598"/>
                </a:cubicBezTo>
                <a:cubicBezTo>
                  <a:pt x="182243" y="289598"/>
                  <a:pt x="187549" y="289411"/>
                  <a:pt x="195531" y="289035"/>
                </a:cubicBezTo>
                <a:cubicBezTo>
                  <a:pt x="203512" y="288659"/>
                  <a:pt x="207691" y="288471"/>
                  <a:pt x="208067" y="288471"/>
                </a:cubicBezTo>
                <a:cubicBezTo>
                  <a:pt x="220837" y="288284"/>
                  <a:pt x="229758" y="290819"/>
                  <a:pt x="234830" y="296078"/>
                </a:cubicBezTo>
                <a:cubicBezTo>
                  <a:pt x="235956" y="297205"/>
                  <a:pt x="236895" y="298050"/>
                  <a:pt x="237646" y="298613"/>
                </a:cubicBezTo>
                <a:cubicBezTo>
                  <a:pt x="242529" y="303308"/>
                  <a:pt x="248257" y="308097"/>
                  <a:pt x="254831" y="312980"/>
                </a:cubicBezTo>
                <a:cubicBezTo>
                  <a:pt x="256145" y="295890"/>
                  <a:pt x="267226" y="287720"/>
                  <a:pt x="288073" y="288471"/>
                </a:cubicBezTo>
                <a:cubicBezTo>
                  <a:pt x="289011" y="288471"/>
                  <a:pt x="292439" y="288612"/>
                  <a:pt x="298355" y="288894"/>
                </a:cubicBezTo>
                <a:cubicBezTo>
                  <a:pt x="304271" y="289176"/>
                  <a:pt x="308308" y="289363"/>
                  <a:pt x="310469" y="289457"/>
                </a:cubicBezTo>
                <a:cubicBezTo>
                  <a:pt x="312628" y="289551"/>
                  <a:pt x="316901" y="289645"/>
                  <a:pt x="323286" y="289739"/>
                </a:cubicBezTo>
                <a:cubicBezTo>
                  <a:pt x="329672" y="289833"/>
                  <a:pt x="334649" y="289739"/>
                  <a:pt x="338217" y="289457"/>
                </a:cubicBezTo>
                <a:cubicBezTo>
                  <a:pt x="341785" y="289176"/>
                  <a:pt x="346903" y="288753"/>
                  <a:pt x="353570" y="288190"/>
                </a:cubicBezTo>
                <a:cubicBezTo>
                  <a:pt x="360237" y="287626"/>
                  <a:pt x="365966" y="286828"/>
                  <a:pt x="370754" y="285795"/>
                </a:cubicBezTo>
                <a:cubicBezTo>
                  <a:pt x="375544" y="284762"/>
                  <a:pt x="381365" y="283495"/>
                  <a:pt x="388220" y="281992"/>
                </a:cubicBezTo>
                <a:cubicBezTo>
                  <a:pt x="395075" y="280490"/>
                  <a:pt x="401367" y="278659"/>
                  <a:pt x="407095" y="276499"/>
                </a:cubicBezTo>
                <a:cubicBezTo>
                  <a:pt x="412822" y="274339"/>
                  <a:pt x="419161" y="271803"/>
                  <a:pt x="426110" y="268893"/>
                </a:cubicBezTo>
                <a:cubicBezTo>
                  <a:pt x="433059" y="265981"/>
                  <a:pt x="439820" y="262742"/>
                  <a:pt x="446394" y="259173"/>
                </a:cubicBezTo>
                <a:lnTo>
                  <a:pt x="446394" y="71273"/>
                </a:lnTo>
                <a:cubicBezTo>
                  <a:pt x="446394" y="54934"/>
                  <a:pt x="443388" y="43337"/>
                  <a:pt x="437378" y="36481"/>
                </a:cubicBezTo>
                <a:cubicBezTo>
                  <a:pt x="431369" y="29626"/>
                  <a:pt x="420946" y="26199"/>
                  <a:pt x="406109" y="26199"/>
                </a:cubicBezTo>
                <a:close/>
                <a:moveTo>
                  <a:pt x="71156" y="0"/>
                </a:moveTo>
                <a:lnTo>
                  <a:pt x="425266" y="0"/>
                </a:lnTo>
                <a:cubicBezTo>
                  <a:pt x="437848" y="0"/>
                  <a:pt x="448553" y="4789"/>
                  <a:pt x="457380" y="14367"/>
                </a:cubicBezTo>
                <a:cubicBezTo>
                  <a:pt x="466207" y="23945"/>
                  <a:pt x="470621" y="35495"/>
                  <a:pt x="470621" y="49018"/>
                </a:cubicBezTo>
                <a:lnTo>
                  <a:pt x="470621" y="244525"/>
                </a:lnTo>
                <a:lnTo>
                  <a:pt x="476536" y="240299"/>
                </a:lnTo>
                <a:cubicBezTo>
                  <a:pt x="483862" y="235228"/>
                  <a:pt x="489495" y="235134"/>
                  <a:pt x="493439" y="240017"/>
                </a:cubicBezTo>
                <a:cubicBezTo>
                  <a:pt x="497383" y="244900"/>
                  <a:pt x="497008" y="250816"/>
                  <a:pt x="492312" y="257765"/>
                </a:cubicBezTo>
                <a:cubicBezTo>
                  <a:pt x="469587" y="285748"/>
                  <a:pt x="434656" y="309412"/>
                  <a:pt x="387516" y="328756"/>
                </a:cubicBezTo>
                <a:cubicBezTo>
                  <a:pt x="403292" y="382281"/>
                  <a:pt x="401132" y="425946"/>
                  <a:pt x="381036" y="459751"/>
                </a:cubicBezTo>
                <a:cubicBezTo>
                  <a:pt x="368642" y="480974"/>
                  <a:pt x="351457" y="494871"/>
                  <a:pt x="329484" y="501444"/>
                </a:cubicBezTo>
                <a:cubicBezTo>
                  <a:pt x="309952" y="507454"/>
                  <a:pt x="292862" y="506046"/>
                  <a:pt x="278213" y="497219"/>
                </a:cubicBezTo>
                <a:cubicBezTo>
                  <a:pt x="262061" y="487641"/>
                  <a:pt x="254361" y="472240"/>
                  <a:pt x="255113" y="451018"/>
                </a:cubicBezTo>
                <a:lnTo>
                  <a:pt x="254831" y="359181"/>
                </a:lnTo>
                <a:lnTo>
                  <a:pt x="254831" y="358899"/>
                </a:lnTo>
                <a:cubicBezTo>
                  <a:pt x="253328" y="358523"/>
                  <a:pt x="251027" y="357960"/>
                  <a:pt x="247929" y="357209"/>
                </a:cubicBezTo>
                <a:cubicBezTo>
                  <a:pt x="244830" y="356458"/>
                  <a:pt x="242623" y="355988"/>
                  <a:pt x="241309" y="355800"/>
                </a:cubicBezTo>
                <a:lnTo>
                  <a:pt x="241027" y="451018"/>
                </a:lnTo>
                <a:cubicBezTo>
                  <a:pt x="241778" y="472428"/>
                  <a:pt x="233984" y="487828"/>
                  <a:pt x="217645" y="497219"/>
                </a:cubicBezTo>
                <a:cubicBezTo>
                  <a:pt x="202808" y="506046"/>
                  <a:pt x="185623" y="507454"/>
                  <a:pt x="166092" y="501444"/>
                </a:cubicBezTo>
                <a:cubicBezTo>
                  <a:pt x="144119" y="494683"/>
                  <a:pt x="127028" y="480598"/>
                  <a:pt x="114821" y="459188"/>
                </a:cubicBezTo>
                <a:cubicBezTo>
                  <a:pt x="95101" y="425383"/>
                  <a:pt x="93035" y="381905"/>
                  <a:pt x="108623" y="328756"/>
                </a:cubicBezTo>
                <a:cubicBezTo>
                  <a:pt x="61483" y="309412"/>
                  <a:pt x="26551" y="285748"/>
                  <a:pt x="3827" y="257765"/>
                </a:cubicBezTo>
                <a:cubicBezTo>
                  <a:pt x="-869" y="250816"/>
                  <a:pt x="-1244" y="244900"/>
                  <a:pt x="2700" y="240017"/>
                </a:cubicBezTo>
                <a:cubicBezTo>
                  <a:pt x="6644" y="235134"/>
                  <a:pt x="12278" y="235228"/>
                  <a:pt x="19603" y="240299"/>
                </a:cubicBezTo>
                <a:cubicBezTo>
                  <a:pt x="20166" y="240675"/>
                  <a:pt x="21199" y="241332"/>
                  <a:pt x="22701" y="242271"/>
                </a:cubicBezTo>
                <a:cubicBezTo>
                  <a:pt x="24204" y="243210"/>
                  <a:pt x="25237" y="243961"/>
                  <a:pt x="25801" y="244525"/>
                </a:cubicBezTo>
                <a:lnTo>
                  <a:pt x="25801" y="49018"/>
                </a:lnTo>
                <a:cubicBezTo>
                  <a:pt x="25801" y="35495"/>
                  <a:pt x="30214" y="23945"/>
                  <a:pt x="39040" y="14367"/>
                </a:cubicBezTo>
                <a:cubicBezTo>
                  <a:pt x="47867" y="4789"/>
                  <a:pt x="58572" y="0"/>
                  <a:pt x="711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latin typeface="+mj-lt"/>
            </a:endParaRPr>
          </a:p>
        </p:txBody>
      </p:sp>
      <p:pic>
        <p:nvPicPr>
          <p:cNvPr id="84" name="Graphic 79" descr="Puzzle">
            <a:extLst>
              <a:ext uri="{FF2B5EF4-FFF2-40B4-BE49-F238E27FC236}">
                <a16:creationId xmlns:a16="http://schemas.microsoft.com/office/drawing/2014/main" id="{CE72E2F9-A081-4046-82BD-BA35585E176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64" y="2191532"/>
            <a:ext cx="448466" cy="4484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5" name="Graphic 80" descr="Gears">
            <a:extLst>
              <a:ext uri="{FF2B5EF4-FFF2-40B4-BE49-F238E27FC236}">
                <a16:creationId xmlns:a16="http://schemas.microsoft.com/office/drawing/2014/main" id="{6E91667B-4FD4-4A9C-ACD5-331ADB764E3C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16" y="2150706"/>
            <a:ext cx="448466" cy="448466"/>
          </a:xfrm>
          <a:prstGeom prst="rect">
            <a:avLst/>
          </a:prstGeom>
          <a:effectLst/>
        </p:spPr>
      </p:pic>
      <p:sp>
        <p:nvSpPr>
          <p:cNvPr id="86" name="Freeform 260">
            <a:extLst>
              <a:ext uri="{FF2B5EF4-FFF2-40B4-BE49-F238E27FC236}">
                <a16:creationId xmlns:a16="http://schemas.microsoft.com/office/drawing/2014/main" id="{4DDD9623-F34F-480C-B998-654A8A07A9C4}"/>
              </a:ext>
            </a:extLst>
          </p:cNvPr>
          <p:cNvSpPr/>
          <p:nvPr/>
        </p:nvSpPr>
        <p:spPr>
          <a:xfrm>
            <a:off x="1810516" y="4221921"/>
            <a:ext cx="296981" cy="363074"/>
          </a:xfrm>
          <a:custGeom>
            <a:avLst/>
            <a:gdLst>
              <a:gd name="connsiteX0" fmla="*/ 105078 w 396648"/>
              <a:gd name="connsiteY0" fmla="*/ 359180 h 495810"/>
              <a:gd name="connsiteX1" fmla="*/ 118600 w 396648"/>
              <a:gd name="connsiteY1" fmla="*/ 362138 h 495810"/>
              <a:gd name="connsiteX2" fmla="*/ 125924 w 396648"/>
              <a:gd name="connsiteY2" fmla="*/ 373829 h 495810"/>
              <a:gd name="connsiteX3" fmla="*/ 122966 w 396648"/>
              <a:gd name="connsiteY3" fmla="*/ 387352 h 495810"/>
              <a:gd name="connsiteX4" fmla="*/ 111275 w 396648"/>
              <a:gd name="connsiteY4" fmla="*/ 394676 h 495810"/>
              <a:gd name="connsiteX5" fmla="*/ 81414 w 396648"/>
              <a:gd name="connsiteY5" fmla="*/ 401296 h 495810"/>
              <a:gd name="connsiteX6" fmla="*/ 59863 w 396648"/>
              <a:gd name="connsiteY6" fmla="*/ 408480 h 495810"/>
              <a:gd name="connsiteX7" fmla="*/ 46200 w 396648"/>
              <a:gd name="connsiteY7" fmla="*/ 415100 h 495810"/>
              <a:gd name="connsiteX8" fmla="*/ 38453 w 396648"/>
              <a:gd name="connsiteY8" fmla="*/ 420593 h 495810"/>
              <a:gd name="connsiteX9" fmla="*/ 36059 w 396648"/>
              <a:gd name="connsiteY9" fmla="*/ 423974 h 495810"/>
              <a:gd name="connsiteX10" fmla="*/ 43665 w 396648"/>
              <a:gd name="connsiteY10" fmla="*/ 431439 h 495810"/>
              <a:gd name="connsiteX11" fmla="*/ 64230 w 396648"/>
              <a:gd name="connsiteY11" fmla="*/ 440736 h 495810"/>
              <a:gd name="connsiteX12" fmla="*/ 96344 w 396648"/>
              <a:gd name="connsiteY12" fmla="*/ 449891 h 495810"/>
              <a:gd name="connsiteX13" fmla="*/ 141559 w 396648"/>
              <a:gd name="connsiteY13" fmla="*/ 456934 h 495810"/>
              <a:gd name="connsiteX14" fmla="*/ 198323 w 396648"/>
              <a:gd name="connsiteY14" fmla="*/ 459751 h 495810"/>
              <a:gd name="connsiteX15" fmla="*/ 255088 w 396648"/>
              <a:gd name="connsiteY15" fmla="*/ 456934 h 495810"/>
              <a:gd name="connsiteX16" fmla="*/ 300303 w 396648"/>
              <a:gd name="connsiteY16" fmla="*/ 449891 h 495810"/>
              <a:gd name="connsiteX17" fmla="*/ 332418 w 396648"/>
              <a:gd name="connsiteY17" fmla="*/ 440595 h 495810"/>
              <a:gd name="connsiteX18" fmla="*/ 352983 w 396648"/>
              <a:gd name="connsiteY18" fmla="*/ 431157 h 495810"/>
              <a:gd name="connsiteX19" fmla="*/ 360588 w 396648"/>
              <a:gd name="connsiteY19" fmla="*/ 423411 h 495810"/>
              <a:gd name="connsiteX20" fmla="*/ 358194 w 396648"/>
              <a:gd name="connsiteY20" fmla="*/ 420312 h 495810"/>
              <a:gd name="connsiteX21" fmla="*/ 350447 w 396648"/>
              <a:gd name="connsiteY21" fmla="*/ 414959 h 495810"/>
              <a:gd name="connsiteX22" fmla="*/ 336784 w 396648"/>
              <a:gd name="connsiteY22" fmla="*/ 408339 h 495810"/>
              <a:gd name="connsiteX23" fmla="*/ 315233 w 396648"/>
              <a:gd name="connsiteY23" fmla="*/ 401296 h 495810"/>
              <a:gd name="connsiteX24" fmla="*/ 285372 w 396648"/>
              <a:gd name="connsiteY24" fmla="*/ 394676 h 495810"/>
              <a:gd name="connsiteX25" fmla="*/ 273681 w 396648"/>
              <a:gd name="connsiteY25" fmla="*/ 387352 h 495810"/>
              <a:gd name="connsiteX26" fmla="*/ 270724 w 396648"/>
              <a:gd name="connsiteY26" fmla="*/ 373829 h 495810"/>
              <a:gd name="connsiteX27" fmla="*/ 278048 w 396648"/>
              <a:gd name="connsiteY27" fmla="*/ 362138 h 495810"/>
              <a:gd name="connsiteX28" fmla="*/ 291570 w 396648"/>
              <a:gd name="connsiteY28" fmla="*/ 359180 h 495810"/>
              <a:gd name="connsiteX29" fmla="*/ 328474 w 396648"/>
              <a:gd name="connsiteY29" fmla="*/ 367491 h 495810"/>
              <a:gd name="connsiteX30" fmla="*/ 361716 w 396648"/>
              <a:gd name="connsiteY30" fmla="*/ 380027 h 495810"/>
              <a:gd name="connsiteX31" fmla="*/ 387352 w 396648"/>
              <a:gd name="connsiteY31" fmla="*/ 398761 h 495810"/>
              <a:gd name="connsiteX32" fmla="*/ 396648 w 396648"/>
              <a:gd name="connsiteY32" fmla="*/ 423692 h 495810"/>
              <a:gd name="connsiteX33" fmla="*/ 379323 w 396648"/>
              <a:gd name="connsiteY33" fmla="*/ 455666 h 495810"/>
              <a:gd name="connsiteX34" fmla="*/ 333122 w 396648"/>
              <a:gd name="connsiteY34" fmla="*/ 478485 h 495810"/>
              <a:gd name="connsiteX35" fmla="*/ 269737 w 396648"/>
              <a:gd name="connsiteY35" fmla="*/ 491444 h 495810"/>
              <a:gd name="connsiteX36" fmla="*/ 198323 w 396648"/>
              <a:gd name="connsiteY36" fmla="*/ 495810 h 495810"/>
              <a:gd name="connsiteX37" fmla="*/ 126910 w 396648"/>
              <a:gd name="connsiteY37" fmla="*/ 491444 h 495810"/>
              <a:gd name="connsiteX38" fmla="*/ 63525 w 396648"/>
              <a:gd name="connsiteY38" fmla="*/ 478485 h 495810"/>
              <a:gd name="connsiteX39" fmla="*/ 17325 w 396648"/>
              <a:gd name="connsiteY39" fmla="*/ 455666 h 495810"/>
              <a:gd name="connsiteX40" fmla="*/ 0 w 396648"/>
              <a:gd name="connsiteY40" fmla="*/ 423692 h 495810"/>
              <a:gd name="connsiteX41" fmla="*/ 9296 w 396648"/>
              <a:gd name="connsiteY41" fmla="*/ 398761 h 495810"/>
              <a:gd name="connsiteX42" fmla="*/ 34932 w 396648"/>
              <a:gd name="connsiteY42" fmla="*/ 380027 h 495810"/>
              <a:gd name="connsiteX43" fmla="*/ 68173 w 396648"/>
              <a:gd name="connsiteY43" fmla="*/ 367491 h 495810"/>
              <a:gd name="connsiteX44" fmla="*/ 105078 w 396648"/>
              <a:gd name="connsiteY44" fmla="*/ 359180 h 495810"/>
              <a:gd name="connsiteX45" fmla="*/ 144235 w 396648"/>
              <a:gd name="connsiteY45" fmla="*/ 135222 h 495810"/>
              <a:gd name="connsiteX46" fmla="*/ 252412 w 396648"/>
              <a:gd name="connsiteY46" fmla="*/ 135222 h 495810"/>
              <a:gd name="connsiteX47" fmla="*/ 277907 w 396648"/>
              <a:gd name="connsiteY47" fmla="*/ 145786 h 495810"/>
              <a:gd name="connsiteX48" fmla="*/ 288471 w 396648"/>
              <a:gd name="connsiteY48" fmla="*/ 171281 h 495810"/>
              <a:gd name="connsiteX49" fmla="*/ 288471 w 396648"/>
              <a:gd name="connsiteY49" fmla="*/ 279457 h 495810"/>
              <a:gd name="connsiteX50" fmla="*/ 283118 w 396648"/>
              <a:gd name="connsiteY50" fmla="*/ 292134 h 495810"/>
              <a:gd name="connsiteX51" fmla="*/ 270442 w 396648"/>
              <a:gd name="connsiteY51" fmla="*/ 297487 h 495810"/>
              <a:gd name="connsiteX52" fmla="*/ 252412 w 396648"/>
              <a:gd name="connsiteY52" fmla="*/ 297487 h 495810"/>
              <a:gd name="connsiteX53" fmla="*/ 252412 w 396648"/>
              <a:gd name="connsiteY53" fmla="*/ 405664 h 495810"/>
              <a:gd name="connsiteX54" fmla="*/ 247059 w 396648"/>
              <a:gd name="connsiteY54" fmla="*/ 418341 h 495810"/>
              <a:gd name="connsiteX55" fmla="*/ 234382 w 396648"/>
              <a:gd name="connsiteY55" fmla="*/ 423693 h 495810"/>
              <a:gd name="connsiteX56" fmla="*/ 162265 w 396648"/>
              <a:gd name="connsiteY56" fmla="*/ 423693 h 495810"/>
              <a:gd name="connsiteX57" fmla="*/ 149587 w 396648"/>
              <a:gd name="connsiteY57" fmla="*/ 418341 h 495810"/>
              <a:gd name="connsiteX58" fmla="*/ 144235 w 396648"/>
              <a:gd name="connsiteY58" fmla="*/ 405664 h 495810"/>
              <a:gd name="connsiteX59" fmla="*/ 144235 w 396648"/>
              <a:gd name="connsiteY59" fmla="*/ 297487 h 495810"/>
              <a:gd name="connsiteX60" fmla="*/ 126206 w 396648"/>
              <a:gd name="connsiteY60" fmla="*/ 297487 h 495810"/>
              <a:gd name="connsiteX61" fmla="*/ 113529 w 396648"/>
              <a:gd name="connsiteY61" fmla="*/ 292134 h 495810"/>
              <a:gd name="connsiteX62" fmla="*/ 108176 w 396648"/>
              <a:gd name="connsiteY62" fmla="*/ 279457 h 495810"/>
              <a:gd name="connsiteX63" fmla="*/ 108176 w 396648"/>
              <a:gd name="connsiteY63" fmla="*/ 171281 h 495810"/>
              <a:gd name="connsiteX64" fmla="*/ 118741 w 396648"/>
              <a:gd name="connsiteY64" fmla="*/ 145786 h 495810"/>
              <a:gd name="connsiteX65" fmla="*/ 144235 w 396648"/>
              <a:gd name="connsiteY65" fmla="*/ 135222 h 495810"/>
              <a:gd name="connsiteX66" fmla="*/ 198323 w 396648"/>
              <a:gd name="connsiteY66" fmla="*/ 0 h 495810"/>
              <a:gd name="connsiteX67" fmla="*/ 242975 w 396648"/>
              <a:gd name="connsiteY67" fmla="*/ 18452 h 495810"/>
              <a:gd name="connsiteX68" fmla="*/ 261427 w 396648"/>
              <a:gd name="connsiteY68" fmla="*/ 63103 h 495810"/>
              <a:gd name="connsiteX69" fmla="*/ 242975 w 396648"/>
              <a:gd name="connsiteY69" fmla="*/ 107754 h 495810"/>
              <a:gd name="connsiteX70" fmla="*/ 198323 w 396648"/>
              <a:gd name="connsiteY70" fmla="*/ 126206 h 495810"/>
              <a:gd name="connsiteX71" fmla="*/ 153672 w 396648"/>
              <a:gd name="connsiteY71" fmla="*/ 107754 h 495810"/>
              <a:gd name="connsiteX72" fmla="*/ 135220 w 396648"/>
              <a:gd name="connsiteY72" fmla="*/ 63103 h 495810"/>
              <a:gd name="connsiteX73" fmla="*/ 153672 w 396648"/>
              <a:gd name="connsiteY73" fmla="*/ 18452 h 495810"/>
              <a:gd name="connsiteX74" fmla="*/ 198323 w 396648"/>
              <a:gd name="connsiteY74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6648" h="495810">
                <a:moveTo>
                  <a:pt x="105078" y="359180"/>
                </a:moveTo>
                <a:cubicBezTo>
                  <a:pt x="109961" y="358241"/>
                  <a:pt x="114468" y="359227"/>
                  <a:pt x="118600" y="362138"/>
                </a:cubicBezTo>
                <a:cubicBezTo>
                  <a:pt x="122731" y="365049"/>
                  <a:pt x="125173" y="368946"/>
                  <a:pt x="125924" y="373829"/>
                </a:cubicBezTo>
                <a:cubicBezTo>
                  <a:pt x="126863" y="378712"/>
                  <a:pt x="125877" y="383220"/>
                  <a:pt x="122966" y="387352"/>
                </a:cubicBezTo>
                <a:cubicBezTo>
                  <a:pt x="120055" y="391483"/>
                  <a:pt x="116158" y="393925"/>
                  <a:pt x="111275" y="394676"/>
                </a:cubicBezTo>
                <a:cubicBezTo>
                  <a:pt x="100382" y="396554"/>
                  <a:pt x="90429" y="398761"/>
                  <a:pt x="81414" y="401296"/>
                </a:cubicBezTo>
                <a:cubicBezTo>
                  <a:pt x="72399" y="403832"/>
                  <a:pt x="65216" y="406226"/>
                  <a:pt x="59863" y="408480"/>
                </a:cubicBezTo>
                <a:cubicBezTo>
                  <a:pt x="54511" y="410734"/>
                  <a:pt x="49957" y="412940"/>
                  <a:pt x="46200" y="415100"/>
                </a:cubicBezTo>
                <a:cubicBezTo>
                  <a:pt x="42444" y="417260"/>
                  <a:pt x="39862" y="419091"/>
                  <a:pt x="38453" y="420593"/>
                </a:cubicBezTo>
                <a:cubicBezTo>
                  <a:pt x="37045" y="422096"/>
                  <a:pt x="36246" y="423223"/>
                  <a:pt x="36059" y="423974"/>
                </a:cubicBezTo>
                <a:cubicBezTo>
                  <a:pt x="36622" y="426040"/>
                  <a:pt x="39157" y="428528"/>
                  <a:pt x="43665" y="431439"/>
                </a:cubicBezTo>
                <a:cubicBezTo>
                  <a:pt x="48172" y="434350"/>
                  <a:pt x="55027" y="437449"/>
                  <a:pt x="64230" y="440736"/>
                </a:cubicBezTo>
                <a:cubicBezTo>
                  <a:pt x="73432" y="444022"/>
                  <a:pt x="84137" y="447074"/>
                  <a:pt x="96344" y="449891"/>
                </a:cubicBezTo>
                <a:cubicBezTo>
                  <a:pt x="108552" y="452708"/>
                  <a:pt x="123624" y="455056"/>
                  <a:pt x="141559" y="456934"/>
                </a:cubicBezTo>
                <a:cubicBezTo>
                  <a:pt x="159495" y="458812"/>
                  <a:pt x="178416" y="459751"/>
                  <a:pt x="198323" y="459751"/>
                </a:cubicBezTo>
                <a:cubicBezTo>
                  <a:pt x="218232" y="459751"/>
                  <a:pt x="237153" y="458812"/>
                  <a:pt x="255088" y="456934"/>
                </a:cubicBezTo>
                <a:cubicBezTo>
                  <a:pt x="273024" y="455056"/>
                  <a:pt x="288095" y="452708"/>
                  <a:pt x="300303" y="449891"/>
                </a:cubicBezTo>
                <a:cubicBezTo>
                  <a:pt x="312511" y="447074"/>
                  <a:pt x="323215" y="443975"/>
                  <a:pt x="332418" y="440595"/>
                </a:cubicBezTo>
                <a:cubicBezTo>
                  <a:pt x="341620" y="437214"/>
                  <a:pt x="348475" y="434068"/>
                  <a:pt x="352983" y="431157"/>
                </a:cubicBezTo>
                <a:cubicBezTo>
                  <a:pt x="357490" y="428246"/>
                  <a:pt x="360025" y="425664"/>
                  <a:pt x="360588" y="423411"/>
                </a:cubicBezTo>
                <a:cubicBezTo>
                  <a:pt x="360401" y="422659"/>
                  <a:pt x="359603" y="421626"/>
                  <a:pt x="358194" y="420312"/>
                </a:cubicBezTo>
                <a:cubicBezTo>
                  <a:pt x="356786" y="418997"/>
                  <a:pt x="354204" y="417213"/>
                  <a:pt x="350447" y="414959"/>
                </a:cubicBezTo>
                <a:cubicBezTo>
                  <a:pt x="346691" y="412706"/>
                  <a:pt x="342137" y="410499"/>
                  <a:pt x="336784" y="408339"/>
                </a:cubicBezTo>
                <a:cubicBezTo>
                  <a:pt x="331432" y="406179"/>
                  <a:pt x="324248" y="403832"/>
                  <a:pt x="315233" y="401296"/>
                </a:cubicBezTo>
                <a:cubicBezTo>
                  <a:pt x="306219" y="398761"/>
                  <a:pt x="296265" y="396554"/>
                  <a:pt x="285372" y="394676"/>
                </a:cubicBezTo>
                <a:cubicBezTo>
                  <a:pt x="280489" y="393925"/>
                  <a:pt x="276592" y="391483"/>
                  <a:pt x="273681" y="387352"/>
                </a:cubicBezTo>
                <a:cubicBezTo>
                  <a:pt x="270770" y="383220"/>
                  <a:pt x="269784" y="378712"/>
                  <a:pt x="270724" y="373829"/>
                </a:cubicBezTo>
                <a:cubicBezTo>
                  <a:pt x="271475" y="368946"/>
                  <a:pt x="273916" y="365049"/>
                  <a:pt x="278048" y="362138"/>
                </a:cubicBezTo>
                <a:cubicBezTo>
                  <a:pt x="282180" y="359227"/>
                  <a:pt x="286687" y="358241"/>
                  <a:pt x="291570" y="359180"/>
                </a:cubicBezTo>
                <a:cubicBezTo>
                  <a:pt x="304904" y="361434"/>
                  <a:pt x="317206" y="364204"/>
                  <a:pt x="328474" y="367491"/>
                </a:cubicBezTo>
                <a:cubicBezTo>
                  <a:pt x="339742" y="370778"/>
                  <a:pt x="350823" y="374956"/>
                  <a:pt x="361716" y="380027"/>
                </a:cubicBezTo>
                <a:cubicBezTo>
                  <a:pt x="372608" y="385098"/>
                  <a:pt x="381154" y="391342"/>
                  <a:pt x="387352" y="398761"/>
                </a:cubicBezTo>
                <a:cubicBezTo>
                  <a:pt x="393549" y="406179"/>
                  <a:pt x="396648" y="414490"/>
                  <a:pt x="396648" y="423692"/>
                </a:cubicBezTo>
                <a:cubicBezTo>
                  <a:pt x="396648" y="435524"/>
                  <a:pt x="390873" y="446182"/>
                  <a:pt x="379323" y="455666"/>
                </a:cubicBezTo>
                <a:cubicBezTo>
                  <a:pt x="367773" y="465151"/>
                  <a:pt x="352373" y="472757"/>
                  <a:pt x="333122" y="478485"/>
                </a:cubicBezTo>
                <a:cubicBezTo>
                  <a:pt x="313872" y="484213"/>
                  <a:pt x="292743" y="488533"/>
                  <a:pt x="269737" y="491444"/>
                </a:cubicBezTo>
                <a:cubicBezTo>
                  <a:pt x="246731" y="494354"/>
                  <a:pt x="222927" y="495810"/>
                  <a:pt x="198323" y="495810"/>
                </a:cubicBezTo>
                <a:cubicBezTo>
                  <a:pt x="173721" y="495810"/>
                  <a:pt x="149917" y="494354"/>
                  <a:pt x="126910" y="491444"/>
                </a:cubicBezTo>
                <a:cubicBezTo>
                  <a:pt x="103904" y="488533"/>
                  <a:pt x="82775" y="484213"/>
                  <a:pt x="63525" y="478485"/>
                </a:cubicBezTo>
                <a:cubicBezTo>
                  <a:pt x="44275" y="472757"/>
                  <a:pt x="28875" y="465151"/>
                  <a:pt x="17325" y="455666"/>
                </a:cubicBezTo>
                <a:cubicBezTo>
                  <a:pt x="5775" y="446182"/>
                  <a:pt x="0" y="435524"/>
                  <a:pt x="0" y="423692"/>
                </a:cubicBezTo>
                <a:cubicBezTo>
                  <a:pt x="0" y="414490"/>
                  <a:pt x="3099" y="406179"/>
                  <a:pt x="9296" y="398761"/>
                </a:cubicBezTo>
                <a:cubicBezTo>
                  <a:pt x="15494" y="391342"/>
                  <a:pt x="24039" y="385098"/>
                  <a:pt x="34932" y="380027"/>
                </a:cubicBezTo>
                <a:cubicBezTo>
                  <a:pt x="45824" y="374956"/>
                  <a:pt x="56905" y="370778"/>
                  <a:pt x="68173" y="367491"/>
                </a:cubicBezTo>
                <a:cubicBezTo>
                  <a:pt x="79442" y="364204"/>
                  <a:pt x="91743" y="361434"/>
                  <a:pt x="105078" y="359180"/>
                </a:cubicBezTo>
                <a:close/>
                <a:moveTo>
                  <a:pt x="144235" y="135222"/>
                </a:moveTo>
                <a:lnTo>
                  <a:pt x="252412" y="135222"/>
                </a:lnTo>
                <a:cubicBezTo>
                  <a:pt x="262366" y="135222"/>
                  <a:pt x="270864" y="138743"/>
                  <a:pt x="277907" y="145786"/>
                </a:cubicBezTo>
                <a:cubicBezTo>
                  <a:pt x="284950" y="152829"/>
                  <a:pt x="288471" y="161327"/>
                  <a:pt x="288471" y="171281"/>
                </a:cubicBezTo>
                <a:lnTo>
                  <a:pt x="288471" y="279457"/>
                </a:lnTo>
                <a:cubicBezTo>
                  <a:pt x="288471" y="284340"/>
                  <a:pt x="286687" y="288566"/>
                  <a:pt x="283118" y="292134"/>
                </a:cubicBezTo>
                <a:cubicBezTo>
                  <a:pt x="279551" y="295703"/>
                  <a:pt x="275325" y="297487"/>
                  <a:pt x="270442" y="297487"/>
                </a:cubicBezTo>
                <a:lnTo>
                  <a:pt x="252412" y="297487"/>
                </a:lnTo>
                <a:lnTo>
                  <a:pt x="252412" y="405664"/>
                </a:lnTo>
                <a:cubicBezTo>
                  <a:pt x="252412" y="410547"/>
                  <a:pt x="250628" y="414772"/>
                  <a:pt x="247059" y="418341"/>
                </a:cubicBezTo>
                <a:cubicBezTo>
                  <a:pt x="243492" y="421909"/>
                  <a:pt x="239266" y="423693"/>
                  <a:pt x="234382" y="423693"/>
                </a:cubicBezTo>
                <a:lnTo>
                  <a:pt x="162265" y="423693"/>
                </a:lnTo>
                <a:cubicBezTo>
                  <a:pt x="157382" y="423693"/>
                  <a:pt x="153156" y="421909"/>
                  <a:pt x="149587" y="418341"/>
                </a:cubicBezTo>
                <a:cubicBezTo>
                  <a:pt x="146020" y="414772"/>
                  <a:pt x="144235" y="410547"/>
                  <a:pt x="144235" y="405664"/>
                </a:cubicBezTo>
                <a:lnTo>
                  <a:pt x="144235" y="297487"/>
                </a:lnTo>
                <a:lnTo>
                  <a:pt x="126206" y="297487"/>
                </a:lnTo>
                <a:cubicBezTo>
                  <a:pt x="121323" y="297487"/>
                  <a:pt x="117097" y="295703"/>
                  <a:pt x="113529" y="292134"/>
                </a:cubicBezTo>
                <a:cubicBezTo>
                  <a:pt x="109961" y="288566"/>
                  <a:pt x="108176" y="284340"/>
                  <a:pt x="108176" y="279457"/>
                </a:cubicBezTo>
                <a:lnTo>
                  <a:pt x="108176" y="171281"/>
                </a:lnTo>
                <a:cubicBezTo>
                  <a:pt x="108176" y="161327"/>
                  <a:pt x="111698" y="152829"/>
                  <a:pt x="118741" y="145786"/>
                </a:cubicBezTo>
                <a:cubicBezTo>
                  <a:pt x="125783" y="138743"/>
                  <a:pt x="134282" y="135222"/>
                  <a:pt x="144235" y="135222"/>
                </a:cubicBezTo>
                <a:close/>
                <a:moveTo>
                  <a:pt x="198323" y="0"/>
                </a:moveTo>
                <a:cubicBezTo>
                  <a:pt x="215790" y="0"/>
                  <a:pt x="230673" y="6150"/>
                  <a:pt x="242975" y="18452"/>
                </a:cubicBezTo>
                <a:cubicBezTo>
                  <a:pt x="255276" y="30753"/>
                  <a:pt x="261427" y="45637"/>
                  <a:pt x="261427" y="63103"/>
                </a:cubicBezTo>
                <a:cubicBezTo>
                  <a:pt x="261427" y="80569"/>
                  <a:pt x="255276" y="95453"/>
                  <a:pt x="242975" y="107754"/>
                </a:cubicBezTo>
                <a:cubicBezTo>
                  <a:pt x="230673" y="120055"/>
                  <a:pt x="215790" y="126206"/>
                  <a:pt x="198323" y="126206"/>
                </a:cubicBezTo>
                <a:cubicBezTo>
                  <a:pt x="180858" y="126206"/>
                  <a:pt x="165974" y="120055"/>
                  <a:pt x="153672" y="107754"/>
                </a:cubicBezTo>
                <a:cubicBezTo>
                  <a:pt x="141372" y="95453"/>
                  <a:pt x="135220" y="80569"/>
                  <a:pt x="135220" y="63103"/>
                </a:cubicBezTo>
                <a:cubicBezTo>
                  <a:pt x="135220" y="45637"/>
                  <a:pt x="141372" y="30753"/>
                  <a:pt x="153672" y="18452"/>
                </a:cubicBezTo>
                <a:cubicBezTo>
                  <a:pt x="165974" y="6150"/>
                  <a:pt x="180858" y="0"/>
                  <a:pt x="1983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7" name="Freeform 264">
            <a:extLst>
              <a:ext uri="{FF2B5EF4-FFF2-40B4-BE49-F238E27FC236}">
                <a16:creationId xmlns:a16="http://schemas.microsoft.com/office/drawing/2014/main" id="{5E24AA80-A09C-4537-96C7-EFDEB498AE59}"/>
              </a:ext>
            </a:extLst>
          </p:cNvPr>
          <p:cNvSpPr/>
          <p:nvPr/>
        </p:nvSpPr>
        <p:spPr>
          <a:xfrm>
            <a:off x="2996884" y="4269414"/>
            <a:ext cx="324549" cy="261869"/>
          </a:xfrm>
          <a:custGeom>
            <a:avLst/>
            <a:gdLst>
              <a:gd name="connsiteX0" fmla="*/ 97472 w 576943"/>
              <a:gd name="connsiteY0" fmla="*/ 198324 h 432707"/>
              <a:gd name="connsiteX1" fmla="*/ 108459 w 576943"/>
              <a:gd name="connsiteY1" fmla="*/ 203113 h 432707"/>
              <a:gd name="connsiteX2" fmla="*/ 151983 w 576943"/>
              <a:gd name="connsiteY2" fmla="*/ 228890 h 432707"/>
              <a:gd name="connsiteX3" fmla="*/ 198325 w 576943"/>
              <a:gd name="connsiteY3" fmla="*/ 237482 h 432707"/>
              <a:gd name="connsiteX4" fmla="*/ 244666 w 576943"/>
              <a:gd name="connsiteY4" fmla="*/ 228890 h 432707"/>
              <a:gd name="connsiteX5" fmla="*/ 288190 w 576943"/>
              <a:gd name="connsiteY5" fmla="*/ 203113 h 432707"/>
              <a:gd name="connsiteX6" fmla="*/ 299177 w 576943"/>
              <a:gd name="connsiteY6" fmla="*/ 198324 h 432707"/>
              <a:gd name="connsiteX7" fmla="*/ 360308 w 576943"/>
              <a:gd name="connsiteY7" fmla="*/ 225368 h 432707"/>
              <a:gd name="connsiteX8" fmla="*/ 297487 w 576943"/>
              <a:gd name="connsiteY8" fmla="*/ 225368 h 432707"/>
              <a:gd name="connsiteX9" fmla="*/ 272132 w 576943"/>
              <a:gd name="connsiteY9" fmla="*/ 236073 h 432707"/>
              <a:gd name="connsiteX10" fmla="*/ 261428 w 576943"/>
              <a:gd name="connsiteY10" fmla="*/ 261427 h 432707"/>
              <a:gd name="connsiteX11" fmla="*/ 261428 w 576943"/>
              <a:gd name="connsiteY11" fmla="*/ 315515 h 432707"/>
              <a:gd name="connsiteX12" fmla="*/ 272132 w 576943"/>
              <a:gd name="connsiteY12" fmla="*/ 340869 h 432707"/>
              <a:gd name="connsiteX13" fmla="*/ 297487 w 576943"/>
              <a:gd name="connsiteY13" fmla="*/ 351574 h 432707"/>
              <a:gd name="connsiteX14" fmla="*/ 369604 w 576943"/>
              <a:gd name="connsiteY14" fmla="*/ 351574 h 432707"/>
              <a:gd name="connsiteX15" fmla="*/ 369604 w 576943"/>
              <a:gd name="connsiteY15" fmla="*/ 418622 h 432707"/>
              <a:gd name="connsiteX16" fmla="*/ 321432 w 576943"/>
              <a:gd name="connsiteY16" fmla="*/ 432707 h 432707"/>
              <a:gd name="connsiteX17" fmla="*/ 75217 w 576943"/>
              <a:gd name="connsiteY17" fmla="*/ 432707 h 432707"/>
              <a:gd name="connsiteX18" fmla="*/ 20565 w 576943"/>
              <a:gd name="connsiteY18" fmla="*/ 413269 h 432707"/>
              <a:gd name="connsiteX19" fmla="*/ 0 w 576943"/>
              <a:gd name="connsiteY19" fmla="*/ 359744 h 432707"/>
              <a:gd name="connsiteX20" fmla="*/ 986 w 576943"/>
              <a:gd name="connsiteY20" fmla="*/ 330587 h 432707"/>
              <a:gd name="connsiteX21" fmla="*/ 4930 w 576943"/>
              <a:gd name="connsiteY21" fmla="*/ 299881 h 432707"/>
              <a:gd name="connsiteX22" fmla="*/ 12395 w 576943"/>
              <a:gd name="connsiteY22" fmla="*/ 269315 h 432707"/>
              <a:gd name="connsiteX23" fmla="*/ 24509 w 576943"/>
              <a:gd name="connsiteY23" fmla="*/ 241848 h 432707"/>
              <a:gd name="connsiteX24" fmla="*/ 41975 w 576943"/>
              <a:gd name="connsiteY24" fmla="*/ 219030 h 432707"/>
              <a:gd name="connsiteX25" fmla="*/ 66062 w 576943"/>
              <a:gd name="connsiteY25" fmla="*/ 203958 h 432707"/>
              <a:gd name="connsiteX26" fmla="*/ 97472 w 576943"/>
              <a:gd name="connsiteY26" fmla="*/ 198324 h 432707"/>
              <a:gd name="connsiteX27" fmla="*/ 405663 w 576943"/>
              <a:gd name="connsiteY27" fmla="*/ 144236 h 432707"/>
              <a:gd name="connsiteX28" fmla="*/ 459752 w 576943"/>
              <a:gd name="connsiteY28" fmla="*/ 144236 h 432707"/>
              <a:gd name="connsiteX29" fmla="*/ 466090 w 576943"/>
              <a:gd name="connsiteY29" fmla="*/ 146912 h 432707"/>
              <a:gd name="connsiteX30" fmla="*/ 468766 w 576943"/>
              <a:gd name="connsiteY30" fmla="*/ 153250 h 432707"/>
              <a:gd name="connsiteX31" fmla="*/ 468766 w 576943"/>
              <a:gd name="connsiteY31" fmla="*/ 252412 h 432707"/>
              <a:gd name="connsiteX32" fmla="*/ 567928 w 576943"/>
              <a:gd name="connsiteY32" fmla="*/ 252412 h 432707"/>
              <a:gd name="connsiteX33" fmla="*/ 574267 w 576943"/>
              <a:gd name="connsiteY33" fmla="*/ 255089 h 432707"/>
              <a:gd name="connsiteX34" fmla="*/ 576943 w 576943"/>
              <a:gd name="connsiteY34" fmla="*/ 261427 h 432707"/>
              <a:gd name="connsiteX35" fmla="*/ 576943 w 576943"/>
              <a:gd name="connsiteY35" fmla="*/ 315515 h 432707"/>
              <a:gd name="connsiteX36" fmla="*/ 574267 w 576943"/>
              <a:gd name="connsiteY36" fmla="*/ 321854 h 432707"/>
              <a:gd name="connsiteX37" fmla="*/ 567928 w 576943"/>
              <a:gd name="connsiteY37" fmla="*/ 324530 h 432707"/>
              <a:gd name="connsiteX38" fmla="*/ 468766 w 576943"/>
              <a:gd name="connsiteY38" fmla="*/ 324530 h 432707"/>
              <a:gd name="connsiteX39" fmla="*/ 468766 w 576943"/>
              <a:gd name="connsiteY39" fmla="*/ 423692 h 432707"/>
              <a:gd name="connsiteX40" fmla="*/ 466090 w 576943"/>
              <a:gd name="connsiteY40" fmla="*/ 430031 h 432707"/>
              <a:gd name="connsiteX41" fmla="*/ 459752 w 576943"/>
              <a:gd name="connsiteY41" fmla="*/ 432707 h 432707"/>
              <a:gd name="connsiteX42" fmla="*/ 405663 w 576943"/>
              <a:gd name="connsiteY42" fmla="*/ 432707 h 432707"/>
              <a:gd name="connsiteX43" fmla="*/ 399325 w 576943"/>
              <a:gd name="connsiteY43" fmla="*/ 430031 h 432707"/>
              <a:gd name="connsiteX44" fmla="*/ 396649 w 576943"/>
              <a:gd name="connsiteY44" fmla="*/ 423692 h 432707"/>
              <a:gd name="connsiteX45" fmla="*/ 396649 w 576943"/>
              <a:gd name="connsiteY45" fmla="*/ 324530 h 432707"/>
              <a:gd name="connsiteX46" fmla="*/ 297487 w 576943"/>
              <a:gd name="connsiteY46" fmla="*/ 324530 h 432707"/>
              <a:gd name="connsiteX47" fmla="*/ 291148 w 576943"/>
              <a:gd name="connsiteY47" fmla="*/ 321854 h 432707"/>
              <a:gd name="connsiteX48" fmla="*/ 288472 w 576943"/>
              <a:gd name="connsiteY48" fmla="*/ 315515 h 432707"/>
              <a:gd name="connsiteX49" fmla="*/ 288472 w 576943"/>
              <a:gd name="connsiteY49" fmla="*/ 261427 h 432707"/>
              <a:gd name="connsiteX50" fmla="*/ 291148 w 576943"/>
              <a:gd name="connsiteY50" fmla="*/ 255089 h 432707"/>
              <a:gd name="connsiteX51" fmla="*/ 297487 w 576943"/>
              <a:gd name="connsiteY51" fmla="*/ 252412 h 432707"/>
              <a:gd name="connsiteX52" fmla="*/ 396649 w 576943"/>
              <a:gd name="connsiteY52" fmla="*/ 252412 h 432707"/>
              <a:gd name="connsiteX53" fmla="*/ 396649 w 576943"/>
              <a:gd name="connsiteY53" fmla="*/ 153250 h 432707"/>
              <a:gd name="connsiteX54" fmla="*/ 399325 w 576943"/>
              <a:gd name="connsiteY54" fmla="*/ 146912 h 432707"/>
              <a:gd name="connsiteX55" fmla="*/ 405663 w 576943"/>
              <a:gd name="connsiteY55" fmla="*/ 144236 h 432707"/>
              <a:gd name="connsiteX56" fmla="*/ 198325 w 576943"/>
              <a:gd name="connsiteY56" fmla="*/ 0 h 432707"/>
              <a:gd name="connsiteX57" fmla="*/ 274809 w 576943"/>
              <a:gd name="connsiteY57" fmla="*/ 31692 h 432707"/>
              <a:gd name="connsiteX58" fmla="*/ 306501 w 576943"/>
              <a:gd name="connsiteY58" fmla="*/ 108177 h 432707"/>
              <a:gd name="connsiteX59" fmla="*/ 274809 w 576943"/>
              <a:gd name="connsiteY59" fmla="*/ 184661 h 432707"/>
              <a:gd name="connsiteX60" fmla="*/ 198325 w 576943"/>
              <a:gd name="connsiteY60" fmla="*/ 216353 h 432707"/>
              <a:gd name="connsiteX61" fmla="*/ 121840 w 576943"/>
              <a:gd name="connsiteY61" fmla="*/ 184661 h 432707"/>
              <a:gd name="connsiteX62" fmla="*/ 90148 w 576943"/>
              <a:gd name="connsiteY62" fmla="*/ 108177 h 432707"/>
              <a:gd name="connsiteX63" fmla="*/ 121840 w 576943"/>
              <a:gd name="connsiteY63" fmla="*/ 31692 h 432707"/>
              <a:gd name="connsiteX64" fmla="*/ 198325 w 576943"/>
              <a:gd name="connsiteY64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76943" h="432707">
                <a:moveTo>
                  <a:pt x="97472" y="198324"/>
                </a:moveTo>
                <a:cubicBezTo>
                  <a:pt x="101041" y="198324"/>
                  <a:pt x="104703" y="199920"/>
                  <a:pt x="108459" y="203113"/>
                </a:cubicBezTo>
                <a:cubicBezTo>
                  <a:pt x="123296" y="214569"/>
                  <a:pt x="137804" y="223162"/>
                  <a:pt x="151983" y="228890"/>
                </a:cubicBezTo>
                <a:cubicBezTo>
                  <a:pt x="166162" y="234618"/>
                  <a:pt x="181609" y="237482"/>
                  <a:pt x="198325" y="237482"/>
                </a:cubicBezTo>
                <a:cubicBezTo>
                  <a:pt x="215039" y="237482"/>
                  <a:pt x="230487" y="234618"/>
                  <a:pt x="244666" y="228890"/>
                </a:cubicBezTo>
                <a:cubicBezTo>
                  <a:pt x="258845" y="223162"/>
                  <a:pt x="273353" y="214569"/>
                  <a:pt x="288190" y="203113"/>
                </a:cubicBezTo>
                <a:cubicBezTo>
                  <a:pt x="291946" y="199920"/>
                  <a:pt x="295609" y="198324"/>
                  <a:pt x="299177" y="198324"/>
                </a:cubicBezTo>
                <a:cubicBezTo>
                  <a:pt x="323967" y="198324"/>
                  <a:pt x="344344" y="207339"/>
                  <a:pt x="360308" y="225368"/>
                </a:cubicBezTo>
                <a:lnTo>
                  <a:pt x="297487" y="225368"/>
                </a:lnTo>
                <a:cubicBezTo>
                  <a:pt x="287721" y="225368"/>
                  <a:pt x="279269" y="228937"/>
                  <a:pt x="272132" y="236073"/>
                </a:cubicBezTo>
                <a:cubicBezTo>
                  <a:pt x="264996" y="243210"/>
                  <a:pt x="261428" y="251661"/>
                  <a:pt x="261428" y="261427"/>
                </a:cubicBezTo>
                <a:lnTo>
                  <a:pt x="261428" y="315515"/>
                </a:lnTo>
                <a:cubicBezTo>
                  <a:pt x="261428" y="325281"/>
                  <a:pt x="264996" y="333733"/>
                  <a:pt x="272132" y="340869"/>
                </a:cubicBezTo>
                <a:cubicBezTo>
                  <a:pt x="279269" y="348006"/>
                  <a:pt x="287721" y="351574"/>
                  <a:pt x="297487" y="351574"/>
                </a:cubicBezTo>
                <a:lnTo>
                  <a:pt x="369604" y="351574"/>
                </a:lnTo>
                <a:lnTo>
                  <a:pt x="369604" y="418622"/>
                </a:lnTo>
                <a:cubicBezTo>
                  <a:pt x="356834" y="428012"/>
                  <a:pt x="340776" y="432707"/>
                  <a:pt x="321432" y="432707"/>
                </a:cubicBezTo>
                <a:lnTo>
                  <a:pt x="75217" y="432707"/>
                </a:lnTo>
                <a:cubicBezTo>
                  <a:pt x="52492" y="432707"/>
                  <a:pt x="34275" y="426228"/>
                  <a:pt x="20565" y="413269"/>
                </a:cubicBezTo>
                <a:cubicBezTo>
                  <a:pt x="6855" y="400310"/>
                  <a:pt x="0" y="382469"/>
                  <a:pt x="0" y="359744"/>
                </a:cubicBezTo>
                <a:cubicBezTo>
                  <a:pt x="0" y="349790"/>
                  <a:pt x="329" y="340071"/>
                  <a:pt x="986" y="330587"/>
                </a:cubicBezTo>
                <a:cubicBezTo>
                  <a:pt x="1643" y="321103"/>
                  <a:pt x="2958" y="310867"/>
                  <a:pt x="4930" y="299881"/>
                </a:cubicBezTo>
                <a:cubicBezTo>
                  <a:pt x="6902" y="288894"/>
                  <a:pt x="9390" y="278705"/>
                  <a:pt x="12395" y="269315"/>
                </a:cubicBezTo>
                <a:cubicBezTo>
                  <a:pt x="15401" y="259925"/>
                  <a:pt x="19439" y="250769"/>
                  <a:pt x="24509" y="241848"/>
                </a:cubicBezTo>
                <a:cubicBezTo>
                  <a:pt x="29580" y="232927"/>
                  <a:pt x="35402" y="225321"/>
                  <a:pt x="41975" y="219030"/>
                </a:cubicBezTo>
                <a:cubicBezTo>
                  <a:pt x="48548" y="212738"/>
                  <a:pt x="56577" y="207714"/>
                  <a:pt x="66062" y="203958"/>
                </a:cubicBezTo>
                <a:cubicBezTo>
                  <a:pt x="75546" y="200202"/>
                  <a:pt x="86016" y="198324"/>
                  <a:pt x="97472" y="198324"/>
                </a:cubicBezTo>
                <a:close/>
                <a:moveTo>
                  <a:pt x="405663" y="144236"/>
                </a:moveTo>
                <a:lnTo>
                  <a:pt x="459752" y="144236"/>
                </a:lnTo>
                <a:cubicBezTo>
                  <a:pt x="462193" y="144236"/>
                  <a:pt x="464306" y="145128"/>
                  <a:pt x="466090" y="146912"/>
                </a:cubicBezTo>
                <a:cubicBezTo>
                  <a:pt x="467874" y="148696"/>
                  <a:pt x="468766" y="150809"/>
                  <a:pt x="468766" y="153250"/>
                </a:cubicBezTo>
                <a:lnTo>
                  <a:pt x="468766" y="252412"/>
                </a:lnTo>
                <a:lnTo>
                  <a:pt x="567928" y="252412"/>
                </a:lnTo>
                <a:cubicBezTo>
                  <a:pt x="570370" y="252412"/>
                  <a:pt x="572483" y="253304"/>
                  <a:pt x="574267" y="255089"/>
                </a:cubicBezTo>
                <a:cubicBezTo>
                  <a:pt x="576051" y="256873"/>
                  <a:pt x="576943" y="258986"/>
                  <a:pt x="576943" y="261427"/>
                </a:cubicBezTo>
                <a:lnTo>
                  <a:pt x="576943" y="315515"/>
                </a:lnTo>
                <a:cubicBezTo>
                  <a:pt x="576943" y="317957"/>
                  <a:pt x="576051" y="320070"/>
                  <a:pt x="574267" y="321854"/>
                </a:cubicBezTo>
                <a:cubicBezTo>
                  <a:pt x="572483" y="323638"/>
                  <a:pt x="570370" y="324530"/>
                  <a:pt x="567928" y="324530"/>
                </a:cubicBezTo>
                <a:lnTo>
                  <a:pt x="468766" y="324530"/>
                </a:lnTo>
                <a:lnTo>
                  <a:pt x="468766" y="423692"/>
                </a:lnTo>
                <a:cubicBezTo>
                  <a:pt x="468766" y="426134"/>
                  <a:pt x="467874" y="428247"/>
                  <a:pt x="466090" y="430031"/>
                </a:cubicBezTo>
                <a:cubicBezTo>
                  <a:pt x="464306" y="431815"/>
                  <a:pt x="462193" y="432707"/>
                  <a:pt x="459752" y="432707"/>
                </a:cubicBezTo>
                <a:lnTo>
                  <a:pt x="405663" y="432707"/>
                </a:lnTo>
                <a:cubicBezTo>
                  <a:pt x="403222" y="432707"/>
                  <a:pt x="401109" y="431815"/>
                  <a:pt x="399325" y="430031"/>
                </a:cubicBezTo>
                <a:cubicBezTo>
                  <a:pt x="397541" y="428247"/>
                  <a:pt x="396649" y="426134"/>
                  <a:pt x="396649" y="423692"/>
                </a:cubicBezTo>
                <a:lnTo>
                  <a:pt x="396649" y="324530"/>
                </a:lnTo>
                <a:lnTo>
                  <a:pt x="297487" y="324530"/>
                </a:lnTo>
                <a:cubicBezTo>
                  <a:pt x="295045" y="324530"/>
                  <a:pt x="292932" y="323638"/>
                  <a:pt x="291148" y="321854"/>
                </a:cubicBezTo>
                <a:cubicBezTo>
                  <a:pt x="289364" y="320070"/>
                  <a:pt x="288472" y="317957"/>
                  <a:pt x="288472" y="315515"/>
                </a:cubicBezTo>
                <a:lnTo>
                  <a:pt x="288472" y="261427"/>
                </a:lnTo>
                <a:cubicBezTo>
                  <a:pt x="288472" y="258986"/>
                  <a:pt x="289364" y="256873"/>
                  <a:pt x="291148" y="255089"/>
                </a:cubicBezTo>
                <a:cubicBezTo>
                  <a:pt x="292932" y="253304"/>
                  <a:pt x="295045" y="252412"/>
                  <a:pt x="297487" y="252412"/>
                </a:cubicBezTo>
                <a:lnTo>
                  <a:pt x="396649" y="252412"/>
                </a:lnTo>
                <a:lnTo>
                  <a:pt x="396649" y="153250"/>
                </a:lnTo>
                <a:cubicBezTo>
                  <a:pt x="396649" y="150809"/>
                  <a:pt x="397541" y="148696"/>
                  <a:pt x="399325" y="146912"/>
                </a:cubicBezTo>
                <a:cubicBezTo>
                  <a:pt x="401109" y="145128"/>
                  <a:pt x="403222" y="144236"/>
                  <a:pt x="405663" y="144236"/>
                </a:cubicBezTo>
                <a:close/>
                <a:moveTo>
                  <a:pt x="198325" y="0"/>
                </a:moveTo>
                <a:cubicBezTo>
                  <a:pt x="228186" y="0"/>
                  <a:pt x="253681" y="10564"/>
                  <a:pt x="274809" y="31692"/>
                </a:cubicBezTo>
                <a:cubicBezTo>
                  <a:pt x="295937" y="52821"/>
                  <a:pt x="306501" y="78315"/>
                  <a:pt x="306501" y="108177"/>
                </a:cubicBezTo>
                <a:cubicBezTo>
                  <a:pt x="306501" y="138038"/>
                  <a:pt x="295937" y="163533"/>
                  <a:pt x="274809" y="184661"/>
                </a:cubicBezTo>
                <a:cubicBezTo>
                  <a:pt x="253681" y="205789"/>
                  <a:pt x="228186" y="216353"/>
                  <a:pt x="198325" y="216353"/>
                </a:cubicBezTo>
                <a:cubicBezTo>
                  <a:pt x="168463" y="216353"/>
                  <a:pt x="142968" y="205789"/>
                  <a:pt x="121840" y="184661"/>
                </a:cubicBezTo>
                <a:cubicBezTo>
                  <a:pt x="100712" y="163533"/>
                  <a:pt x="90148" y="138038"/>
                  <a:pt x="90148" y="108177"/>
                </a:cubicBezTo>
                <a:cubicBezTo>
                  <a:pt x="90148" y="78315"/>
                  <a:pt x="100712" y="52821"/>
                  <a:pt x="121840" y="31692"/>
                </a:cubicBezTo>
                <a:cubicBezTo>
                  <a:pt x="142968" y="10564"/>
                  <a:pt x="168463" y="0"/>
                  <a:pt x="1983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22967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67137D9A-E1CF-4F03-A899-ACBFC5D7793B}"/>
              </a:ext>
            </a:extLst>
          </p:cNvPr>
          <p:cNvSpPr/>
          <p:nvPr/>
        </p:nvSpPr>
        <p:spPr>
          <a:xfrm>
            <a:off x="0" y="0"/>
            <a:ext cx="1223472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5660EB3-9540-4D48-83E5-F747E9716193}"/>
              </a:ext>
            </a:extLst>
          </p:cNvPr>
          <p:cNvSpPr/>
          <p:nvPr/>
        </p:nvSpPr>
        <p:spPr>
          <a:xfrm>
            <a:off x="4094585" y="1213793"/>
            <a:ext cx="7446886" cy="5095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09ECA50-0BDB-4633-82E7-30F0B573B8C1}"/>
              </a:ext>
            </a:extLst>
          </p:cNvPr>
          <p:cNvSpPr/>
          <p:nvPr/>
        </p:nvSpPr>
        <p:spPr>
          <a:xfrm>
            <a:off x="4212463" y="1286064"/>
            <a:ext cx="7714942" cy="5183873"/>
          </a:xfrm>
          <a:prstGeom prst="rect">
            <a:avLst/>
          </a:prstGeom>
          <a:solidFill>
            <a:srgbClr val="2F559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just">
              <a:buFont typeface="+mj-lt"/>
              <a:buAutoNum type="romanUcPeriod"/>
            </a:pPr>
            <a:r>
              <a:rPr lang="es-MX" sz="1600" b="1" dirty="0">
                <a:latin typeface="Work Sans" panose="00000500000000000000" pitchFamily="50" charset="0"/>
              </a:rPr>
              <a:t>Estructura del Sistema Integrado de Gestión Institucional y sus responsabilidades</a:t>
            </a:r>
          </a:p>
          <a:p>
            <a:pPr algn="just"/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Política del Sistema Integrado de Gestión Institucional.</a:t>
            </a:r>
          </a:p>
          <a:p>
            <a:pPr marL="400050" indent="-400050" algn="just">
              <a:buFont typeface="+mj-lt"/>
              <a:buAutoNum type="romanUcPeriod" startAt="2"/>
            </a:pPr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Políticas y objetivos de los Subsistemas de Gestión de Calidad; Ambiental; Seguridad de la Información; y Seguridad y Salud en el Trabajo.</a:t>
            </a:r>
          </a:p>
          <a:p>
            <a:pPr marL="400050" indent="-400050" algn="just">
              <a:buFont typeface="+mj-lt"/>
              <a:buAutoNum type="romanUcPeriod" startAt="2"/>
            </a:pPr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Estructura del Modelo Integrado de Planeación y Gestión MIPG </a:t>
            </a:r>
          </a:p>
          <a:p>
            <a:pPr marL="400050" indent="-400050" algn="just">
              <a:buFont typeface="+mj-lt"/>
              <a:buAutoNum type="romanUcPeriod" startAt="2"/>
            </a:pPr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Dimensiones y Políticas del MIPG</a:t>
            </a:r>
          </a:p>
          <a:p>
            <a:pPr marL="400050" indent="-400050" algn="just">
              <a:buFont typeface="+mj-lt"/>
              <a:buAutoNum type="romanUcPeriod" startAt="2"/>
            </a:pPr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Mapa de Procesos</a:t>
            </a:r>
          </a:p>
          <a:p>
            <a:pPr marL="400050" indent="-400050" algn="just">
              <a:buFont typeface="+mj-lt"/>
              <a:buAutoNum type="romanUcPeriod" startAt="2"/>
            </a:pPr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Participación ciudadana y rendición de Cuentas.</a:t>
            </a:r>
          </a:p>
          <a:p>
            <a:pPr marL="400050" indent="-400050" algn="just">
              <a:buFont typeface="+mj-lt"/>
              <a:buAutoNum type="romanUcPeriod" startAt="2"/>
            </a:pPr>
            <a:endParaRPr lang="es-MX" sz="1100" b="1" dirty="0">
              <a:latin typeface="Work Sans" panose="00000500000000000000" pitchFamily="50" charset="0"/>
            </a:endParaRPr>
          </a:p>
          <a:p>
            <a:pPr marL="400050" indent="-400050" algn="just">
              <a:buFont typeface="+mj-lt"/>
              <a:buAutoNum type="romanUcPeriod" startAt="2"/>
            </a:pPr>
            <a:r>
              <a:rPr lang="es-MX" sz="1600" b="1" dirty="0">
                <a:latin typeface="Work Sans" panose="00000500000000000000" pitchFamily="50" charset="0"/>
              </a:rPr>
              <a:t>SGA-Matriz de aspectos e impactos ambientales.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DE9BFBC-E4D3-4B87-96A4-35300860DAE8}"/>
              </a:ext>
            </a:extLst>
          </p:cNvPr>
          <p:cNvSpPr/>
          <p:nvPr/>
        </p:nvSpPr>
        <p:spPr>
          <a:xfrm>
            <a:off x="805247" y="2088044"/>
            <a:ext cx="2580892" cy="25696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502A50-9969-4581-B717-8746A8E5B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375" y="2245560"/>
            <a:ext cx="2357541" cy="2254647"/>
          </a:xfrm>
          <a:prstGeom prst="rect">
            <a:avLst/>
          </a:prstGeom>
        </p:spPr>
      </p:pic>
      <p:sp>
        <p:nvSpPr>
          <p:cNvPr id="21" name="Freeform 117">
            <a:extLst>
              <a:ext uri="{FF2B5EF4-FFF2-40B4-BE49-F238E27FC236}">
                <a16:creationId xmlns:a16="http://schemas.microsoft.com/office/drawing/2014/main" id="{91FE5FD4-6F2D-4CEA-B7D7-60139D6B4DF8}"/>
              </a:ext>
            </a:extLst>
          </p:cNvPr>
          <p:cNvSpPr/>
          <p:nvPr/>
        </p:nvSpPr>
        <p:spPr>
          <a:xfrm>
            <a:off x="1999443" y="4796180"/>
            <a:ext cx="388304" cy="379079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462568" y="0"/>
                </a:moveTo>
                <a:cubicBezTo>
                  <a:pt x="469893" y="0"/>
                  <a:pt x="476513" y="4320"/>
                  <a:pt x="482429" y="12959"/>
                </a:cubicBezTo>
                <a:cubicBezTo>
                  <a:pt x="488345" y="21598"/>
                  <a:pt x="492805" y="32115"/>
                  <a:pt x="495810" y="44510"/>
                </a:cubicBezTo>
                <a:cubicBezTo>
                  <a:pt x="498815" y="56905"/>
                  <a:pt x="501068" y="68549"/>
                  <a:pt x="502571" y="79442"/>
                </a:cubicBezTo>
                <a:cubicBezTo>
                  <a:pt x="504073" y="90335"/>
                  <a:pt x="504825" y="99350"/>
                  <a:pt x="504825" y="106486"/>
                </a:cubicBezTo>
                <a:cubicBezTo>
                  <a:pt x="504825" y="124328"/>
                  <a:pt x="502946" y="142452"/>
                  <a:pt x="499190" y="160857"/>
                </a:cubicBezTo>
                <a:cubicBezTo>
                  <a:pt x="490551" y="202925"/>
                  <a:pt x="473226" y="238890"/>
                  <a:pt x="447215" y="268752"/>
                </a:cubicBezTo>
                <a:cubicBezTo>
                  <a:pt x="421203" y="298613"/>
                  <a:pt x="387633" y="323779"/>
                  <a:pt x="346503" y="344250"/>
                </a:cubicBezTo>
                <a:cubicBezTo>
                  <a:pt x="306312" y="364533"/>
                  <a:pt x="265183" y="374675"/>
                  <a:pt x="223114" y="374675"/>
                </a:cubicBezTo>
                <a:cubicBezTo>
                  <a:pt x="195319" y="374675"/>
                  <a:pt x="168462" y="370261"/>
                  <a:pt x="142545" y="361434"/>
                </a:cubicBezTo>
                <a:cubicBezTo>
                  <a:pt x="139728" y="360495"/>
                  <a:pt x="131465" y="356551"/>
                  <a:pt x="117754" y="349603"/>
                </a:cubicBezTo>
                <a:cubicBezTo>
                  <a:pt x="104044" y="342654"/>
                  <a:pt x="95030" y="339179"/>
                  <a:pt x="90710" y="339179"/>
                </a:cubicBezTo>
                <a:cubicBezTo>
                  <a:pt x="87705" y="339179"/>
                  <a:pt x="83996" y="342184"/>
                  <a:pt x="79583" y="348194"/>
                </a:cubicBezTo>
                <a:cubicBezTo>
                  <a:pt x="75169" y="354204"/>
                  <a:pt x="70943" y="360777"/>
                  <a:pt x="66905" y="367914"/>
                </a:cubicBezTo>
                <a:cubicBezTo>
                  <a:pt x="62868" y="375050"/>
                  <a:pt x="57938" y="381624"/>
                  <a:pt x="52116" y="387634"/>
                </a:cubicBezTo>
                <a:cubicBezTo>
                  <a:pt x="46294" y="393643"/>
                  <a:pt x="40660" y="396648"/>
                  <a:pt x="35213" y="396648"/>
                </a:cubicBezTo>
                <a:cubicBezTo>
                  <a:pt x="29579" y="396648"/>
                  <a:pt x="24790" y="395615"/>
                  <a:pt x="20846" y="393549"/>
                </a:cubicBezTo>
                <a:cubicBezTo>
                  <a:pt x="16902" y="391484"/>
                  <a:pt x="13991" y="389230"/>
                  <a:pt x="12113" y="386788"/>
                </a:cubicBezTo>
                <a:cubicBezTo>
                  <a:pt x="10235" y="384347"/>
                  <a:pt x="7700" y="380403"/>
                  <a:pt x="4507" y="374956"/>
                </a:cubicBezTo>
                <a:cubicBezTo>
                  <a:pt x="4131" y="374205"/>
                  <a:pt x="3568" y="373173"/>
                  <a:pt x="2816" y="371858"/>
                </a:cubicBezTo>
                <a:cubicBezTo>
                  <a:pt x="2065" y="370543"/>
                  <a:pt x="1549" y="369604"/>
                  <a:pt x="1267" y="369041"/>
                </a:cubicBezTo>
                <a:cubicBezTo>
                  <a:pt x="986" y="368477"/>
                  <a:pt x="704" y="367585"/>
                  <a:pt x="422" y="366365"/>
                </a:cubicBezTo>
                <a:cubicBezTo>
                  <a:pt x="140" y="365144"/>
                  <a:pt x="0" y="363876"/>
                  <a:pt x="0" y="362561"/>
                </a:cubicBezTo>
                <a:cubicBezTo>
                  <a:pt x="0" y="355988"/>
                  <a:pt x="2910" y="349086"/>
                  <a:pt x="8732" y="341855"/>
                </a:cubicBezTo>
                <a:cubicBezTo>
                  <a:pt x="14555" y="334625"/>
                  <a:pt x="20940" y="328474"/>
                  <a:pt x="27889" y="323403"/>
                </a:cubicBezTo>
                <a:cubicBezTo>
                  <a:pt x="34838" y="318333"/>
                  <a:pt x="41223" y="313074"/>
                  <a:pt x="47045" y="307628"/>
                </a:cubicBezTo>
                <a:cubicBezTo>
                  <a:pt x="52867" y="302181"/>
                  <a:pt x="55778" y="297674"/>
                  <a:pt x="55778" y="294105"/>
                </a:cubicBezTo>
                <a:cubicBezTo>
                  <a:pt x="55778" y="293354"/>
                  <a:pt x="54464" y="289786"/>
                  <a:pt x="51834" y="283401"/>
                </a:cubicBezTo>
                <a:cubicBezTo>
                  <a:pt x="49205" y="277015"/>
                  <a:pt x="47702" y="272883"/>
                  <a:pt x="47327" y="271005"/>
                </a:cubicBezTo>
                <a:cubicBezTo>
                  <a:pt x="45637" y="261427"/>
                  <a:pt x="44792" y="251661"/>
                  <a:pt x="44792" y="241707"/>
                </a:cubicBezTo>
                <a:cubicBezTo>
                  <a:pt x="44792" y="220110"/>
                  <a:pt x="48876" y="199451"/>
                  <a:pt x="57046" y="179731"/>
                </a:cubicBezTo>
                <a:cubicBezTo>
                  <a:pt x="65215" y="160011"/>
                  <a:pt x="76390" y="142686"/>
                  <a:pt x="90569" y="127756"/>
                </a:cubicBezTo>
                <a:cubicBezTo>
                  <a:pt x="104749" y="112825"/>
                  <a:pt x="120760" y="99772"/>
                  <a:pt x="138601" y="88598"/>
                </a:cubicBezTo>
                <a:cubicBezTo>
                  <a:pt x="156443" y="77423"/>
                  <a:pt x="175599" y="68456"/>
                  <a:pt x="196070" y="61695"/>
                </a:cubicBezTo>
                <a:cubicBezTo>
                  <a:pt x="206399" y="58314"/>
                  <a:pt x="220015" y="55919"/>
                  <a:pt x="236918" y="54511"/>
                </a:cubicBezTo>
                <a:cubicBezTo>
                  <a:pt x="253821" y="53102"/>
                  <a:pt x="270676" y="52257"/>
                  <a:pt x="287485" y="51975"/>
                </a:cubicBezTo>
                <a:cubicBezTo>
                  <a:pt x="304294" y="51694"/>
                  <a:pt x="321055" y="51130"/>
                  <a:pt x="337770" y="50285"/>
                </a:cubicBezTo>
                <a:cubicBezTo>
                  <a:pt x="354485" y="49440"/>
                  <a:pt x="369838" y="47186"/>
                  <a:pt x="383830" y="43524"/>
                </a:cubicBezTo>
                <a:cubicBezTo>
                  <a:pt x="397822" y="39862"/>
                  <a:pt x="408479" y="34556"/>
                  <a:pt x="415804" y="27607"/>
                </a:cubicBezTo>
                <a:cubicBezTo>
                  <a:pt x="417682" y="25729"/>
                  <a:pt x="420452" y="22959"/>
                  <a:pt x="424115" y="19297"/>
                </a:cubicBezTo>
                <a:cubicBezTo>
                  <a:pt x="427777" y="15635"/>
                  <a:pt x="430547" y="13005"/>
                  <a:pt x="432425" y="11409"/>
                </a:cubicBezTo>
                <a:cubicBezTo>
                  <a:pt x="434303" y="9813"/>
                  <a:pt x="436838" y="7935"/>
                  <a:pt x="440031" y="5775"/>
                </a:cubicBezTo>
                <a:cubicBezTo>
                  <a:pt x="443224" y="3615"/>
                  <a:pt x="446652" y="2113"/>
                  <a:pt x="450314" y="1267"/>
                </a:cubicBezTo>
                <a:cubicBezTo>
                  <a:pt x="453976" y="422"/>
                  <a:pt x="458061" y="0"/>
                  <a:pt x="462568" y="0"/>
                </a:cubicBezTo>
                <a:close/>
                <a:moveTo>
                  <a:pt x="342559" y="144236"/>
                </a:moveTo>
                <a:cubicBezTo>
                  <a:pt x="310257" y="144236"/>
                  <a:pt x="280395" y="148884"/>
                  <a:pt x="252975" y="158180"/>
                </a:cubicBezTo>
                <a:cubicBezTo>
                  <a:pt x="225556" y="167477"/>
                  <a:pt x="201187" y="180060"/>
                  <a:pt x="179872" y="195929"/>
                </a:cubicBezTo>
                <a:cubicBezTo>
                  <a:pt x="158555" y="211799"/>
                  <a:pt x="136441" y="232411"/>
                  <a:pt x="113529" y="257765"/>
                </a:cubicBezTo>
                <a:cubicBezTo>
                  <a:pt x="109960" y="261709"/>
                  <a:pt x="108176" y="265934"/>
                  <a:pt x="108176" y="270442"/>
                </a:cubicBezTo>
                <a:cubicBezTo>
                  <a:pt x="108176" y="275325"/>
                  <a:pt x="109960" y="279551"/>
                  <a:pt x="113529" y="283119"/>
                </a:cubicBezTo>
                <a:cubicBezTo>
                  <a:pt x="117097" y="286687"/>
                  <a:pt x="121323" y="288471"/>
                  <a:pt x="126206" y="288471"/>
                </a:cubicBezTo>
                <a:cubicBezTo>
                  <a:pt x="130713" y="288471"/>
                  <a:pt x="134938" y="286687"/>
                  <a:pt x="138883" y="283119"/>
                </a:cubicBezTo>
                <a:cubicBezTo>
                  <a:pt x="143954" y="278612"/>
                  <a:pt x="150902" y="271944"/>
                  <a:pt x="159729" y="263117"/>
                </a:cubicBezTo>
                <a:cubicBezTo>
                  <a:pt x="168556" y="254290"/>
                  <a:pt x="174848" y="248093"/>
                  <a:pt x="178604" y="244524"/>
                </a:cubicBezTo>
                <a:cubicBezTo>
                  <a:pt x="204333" y="221236"/>
                  <a:pt x="229547" y="204709"/>
                  <a:pt x="254243" y="194943"/>
                </a:cubicBezTo>
                <a:cubicBezTo>
                  <a:pt x="278940" y="185177"/>
                  <a:pt x="308378" y="180295"/>
                  <a:pt x="342559" y="180295"/>
                </a:cubicBezTo>
                <a:cubicBezTo>
                  <a:pt x="347442" y="180295"/>
                  <a:pt x="351668" y="178510"/>
                  <a:pt x="355236" y="174942"/>
                </a:cubicBezTo>
                <a:cubicBezTo>
                  <a:pt x="358804" y="171374"/>
                  <a:pt x="360589" y="167148"/>
                  <a:pt x="360589" y="162265"/>
                </a:cubicBezTo>
                <a:cubicBezTo>
                  <a:pt x="360589" y="157382"/>
                  <a:pt x="358804" y="153156"/>
                  <a:pt x="355236" y="149588"/>
                </a:cubicBezTo>
                <a:cubicBezTo>
                  <a:pt x="351668" y="146020"/>
                  <a:pt x="347442" y="144236"/>
                  <a:pt x="342559" y="144236"/>
                </a:cubicBezTo>
                <a:close/>
              </a:path>
            </a:pathLst>
          </a:cu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22" name="Freeform 399">
            <a:extLst>
              <a:ext uri="{FF2B5EF4-FFF2-40B4-BE49-F238E27FC236}">
                <a16:creationId xmlns:a16="http://schemas.microsoft.com/office/drawing/2014/main" id="{4839F65C-382C-4739-AB6F-D9151721FB3F}"/>
              </a:ext>
            </a:extLst>
          </p:cNvPr>
          <p:cNvSpPr/>
          <p:nvPr/>
        </p:nvSpPr>
        <p:spPr>
          <a:xfrm>
            <a:off x="462615" y="3761434"/>
            <a:ext cx="294030" cy="330772"/>
          </a:xfrm>
          <a:custGeom>
            <a:avLst/>
            <a:gdLst>
              <a:gd name="connsiteX0" fmla="*/ 90148 w 396648"/>
              <a:gd name="connsiteY0" fmla="*/ 324530 h 432707"/>
              <a:gd name="connsiteX1" fmla="*/ 102824 w 396648"/>
              <a:gd name="connsiteY1" fmla="*/ 329883 h 432707"/>
              <a:gd name="connsiteX2" fmla="*/ 108177 w 396648"/>
              <a:gd name="connsiteY2" fmla="*/ 342560 h 432707"/>
              <a:gd name="connsiteX3" fmla="*/ 102824 w 396648"/>
              <a:gd name="connsiteY3" fmla="*/ 355237 h 432707"/>
              <a:gd name="connsiteX4" fmla="*/ 90148 w 396648"/>
              <a:gd name="connsiteY4" fmla="*/ 360589 h 432707"/>
              <a:gd name="connsiteX5" fmla="*/ 77471 w 396648"/>
              <a:gd name="connsiteY5" fmla="*/ 355237 h 432707"/>
              <a:gd name="connsiteX6" fmla="*/ 72117 w 396648"/>
              <a:gd name="connsiteY6" fmla="*/ 342560 h 432707"/>
              <a:gd name="connsiteX7" fmla="*/ 77471 w 396648"/>
              <a:gd name="connsiteY7" fmla="*/ 329883 h 432707"/>
              <a:gd name="connsiteX8" fmla="*/ 90148 w 396648"/>
              <a:gd name="connsiteY8" fmla="*/ 324530 h 432707"/>
              <a:gd name="connsiteX9" fmla="*/ 78316 w 396648"/>
              <a:gd name="connsiteY9" fmla="*/ 200578 h 432707"/>
              <a:gd name="connsiteX10" fmla="*/ 72117 w 396648"/>
              <a:gd name="connsiteY10" fmla="*/ 234383 h 432707"/>
              <a:gd name="connsiteX11" fmla="*/ 72117 w 396648"/>
              <a:gd name="connsiteY11" fmla="*/ 291570 h 432707"/>
              <a:gd name="connsiteX12" fmla="*/ 45919 w 396648"/>
              <a:gd name="connsiteY12" fmla="*/ 311290 h 432707"/>
              <a:gd name="connsiteX13" fmla="*/ 36059 w 396648"/>
              <a:gd name="connsiteY13" fmla="*/ 342560 h 432707"/>
              <a:gd name="connsiteX14" fmla="*/ 51835 w 396648"/>
              <a:gd name="connsiteY14" fmla="*/ 380872 h 432707"/>
              <a:gd name="connsiteX15" fmla="*/ 90148 w 396648"/>
              <a:gd name="connsiteY15" fmla="*/ 396648 h 432707"/>
              <a:gd name="connsiteX16" fmla="*/ 128459 w 396648"/>
              <a:gd name="connsiteY16" fmla="*/ 380872 h 432707"/>
              <a:gd name="connsiteX17" fmla="*/ 144235 w 396648"/>
              <a:gd name="connsiteY17" fmla="*/ 342560 h 432707"/>
              <a:gd name="connsiteX18" fmla="*/ 134235 w 396648"/>
              <a:gd name="connsiteY18" fmla="*/ 311290 h 432707"/>
              <a:gd name="connsiteX19" fmla="*/ 108177 w 396648"/>
              <a:gd name="connsiteY19" fmla="*/ 291570 h 432707"/>
              <a:gd name="connsiteX20" fmla="*/ 108177 w 396648"/>
              <a:gd name="connsiteY20" fmla="*/ 234383 h 432707"/>
              <a:gd name="connsiteX21" fmla="*/ 115219 w 396648"/>
              <a:gd name="connsiteY21" fmla="*/ 208184 h 432707"/>
              <a:gd name="connsiteX22" fmla="*/ 198324 w 396648"/>
              <a:gd name="connsiteY22" fmla="*/ 237482 h 432707"/>
              <a:gd name="connsiteX23" fmla="*/ 281429 w 396648"/>
              <a:gd name="connsiteY23" fmla="*/ 208184 h 432707"/>
              <a:gd name="connsiteX24" fmla="*/ 288472 w 396648"/>
              <a:gd name="connsiteY24" fmla="*/ 234383 h 432707"/>
              <a:gd name="connsiteX25" fmla="*/ 288472 w 396648"/>
              <a:gd name="connsiteY25" fmla="*/ 252412 h 432707"/>
              <a:gd name="connsiteX26" fmla="*/ 237482 w 396648"/>
              <a:gd name="connsiteY26" fmla="*/ 273541 h 432707"/>
              <a:gd name="connsiteX27" fmla="*/ 216354 w 396648"/>
              <a:gd name="connsiteY27" fmla="*/ 324530 h 432707"/>
              <a:gd name="connsiteX28" fmla="*/ 216354 w 396648"/>
              <a:gd name="connsiteY28" fmla="*/ 349603 h 432707"/>
              <a:gd name="connsiteX29" fmla="*/ 207338 w 396648"/>
              <a:gd name="connsiteY29" fmla="*/ 369604 h 432707"/>
              <a:gd name="connsiteX30" fmla="*/ 215226 w 396648"/>
              <a:gd name="connsiteY30" fmla="*/ 388760 h 432707"/>
              <a:gd name="connsiteX31" fmla="*/ 234383 w 396648"/>
              <a:gd name="connsiteY31" fmla="*/ 396648 h 432707"/>
              <a:gd name="connsiteX32" fmla="*/ 253539 w 396648"/>
              <a:gd name="connsiteY32" fmla="*/ 388760 h 432707"/>
              <a:gd name="connsiteX33" fmla="*/ 261427 w 396648"/>
              <a:gd name="connsiteY33" fmla="*/ 369604 h 432707"/>
              <a:gd name="connsiteX34" fmla="*/ 252412 w 396648"/>
              <a:gd name="connsiteY34" fmla="*/ 349603 h 432707"/>
              <a:gd name="connsiteX35" fmla="*/ 252412 w 396648"/>
              <a:gd name="connsiteY35" fmla="*/ 324530 h 432707"/>
              <a:gd name="connsiteX36" fmla="*/ 263117 w 396648"/>
              <a:gd name="connsiteY36" fmla="*/ 299176 h 432707"/>
              <a:gd name="connsiteX37" fmla="*/ 288472 w 396648"/>
              <a:gd name="connsiteY37" fmla="*/ 288471 h 432707"/>
              <a:gd name="connsiteX38" fmla="*/ 313825 w 396648"/>
              <a:gd name="connsiteY38" fmla="*/ 299176 h 432707"/>
              <a:gd name="connsiteX39" fmla="*/ 324530 w 396648"/>
              <a:gd name="connsiteY39" fmla="*/ 324530 h 432707"/>
              <a:gd name="connsiteX40" fmla="*/ 324530 w 396648"/>
              <a:gd name="connsiteY40" fmla="*/ 349603 h 432707"/>
              <a:gd name="connsiteX41" fmla="*/ 315515 w 396648"/>
              <a:gd name="connsiteY41" fmla="*/ 369604 h 432707"/>
              <a:gd name="connsiteX42" fmla="*/ 323403 w 396648"/>
              <a:gd name="connsiteY42" fmla="*/ 388760 h 432707"/>
              <a:gd name="connsiteX43" fmla="*/ 342560 w 396648"/>
              <a:gd name="connsiteY43" fmla="*/ 396648 h 432707"/>
              <a:gd name="connsiteX44" fmla="*/ 361716 w 396648"/>
              <a:gd name="connsiteY44" fmla="*/ 388760 h 432707"/>
              <a:gd name="connsiteX45" fmla="*/ 369604 w 396648"/>
              <a:gd name="connsiteY45" fmla="*/ 369604 h 432707"/>
              <a:gd name="connsiteX46" fmla="*/ 360589 w 396648"/>
              <a:gd name="connsiteY46" fmla="*/ 349603 h 432707"/>
              <a:gd name="connsiteX47" fmla="*/ 360589 w 396648"/>
              <a:gd name="connsiteY47" fmla="*/ 324530 h 432707"/>
              <a:gd name="connsiteX48" fmla="*/ 350870 w 396648"/>
              <a:gd name="connsiteY48" fmla="*/ 288612 h 432707"/>
              <a:gd name="connsiteX49" fmla="*/ 324530 w 396648"/>
              <a:gd name="connsiteY49" fmla="*/ 262272 h 432707"/>
              <a:gd name="connsiteX50" fmla="*/ 324671 w 396648"/>
              <a:gd name="connsiteY50" fmla="*/ 250300 h 432707"/>
              <a:gd name="connsiteX51" fmla="*/ 324671 w 396648"/>
              <a:gd name="connsiteY51" fmla="*/ 236778 h 432707"/>
              <a:gd name="connsiteX52" fmla="*/ 323967 w 396648"/>
              <a:gd name="connsiteY52" fmla="*/ 225086 h 432707"/>
              <a:gd name="connsiteX53" fmla="*/ 321995 w 396648"/>
              <a:gd name="connsiteY53" fmla="*/ 211846 h 432707"/>
              <a:gd name="connsiteX54" fmla="*/ 318333 w 396648"/>
              <a:gd name="connsiteY54" fmla="*/ 200578 h 432707"/>
              <a:gd name="connsiteX55" fmla="*/ 352138 w 396648"/>
              <a:gd name="connsiteY55" fmla="*/ 217621 h 432707"/>
              <a:gd name="connsiteX56" fmla="*/ 374956 w 396648"/>
              <a:gd name="connsiteY56" fmla="*/ 246637 h 432707"/>
              <a:gd name="connsiteX57" fmla="*/ 388338 w 396648"/>
              <a:gd name="connsiteY57" fmla="*/ 283964 h 432707"/>
              <a:gd name="connsiteX58" fmla="*/ 395099 w 396648"/>
              <a:gd name="connsiteY58" fmla="*/ 322840 h 432707"/>
              <a:gd name="connsiteX59" fmla="*/ 396648 w 396648"/>
              <a:gd name="connsiteY59" fmla="*/ 359744 h 432707"/>
              <a:gd name="connsiteX60" fmla="*/ 376084 w 396648"/>
              <a:gd name="connsiteY60" fmla="*/ 413269 h 432707"/>
              <a:gd name="connsiteX61" fmla="*/ 321431 w 396648"/>
              <a:gd name="connsiteY61" fmla="*/ 432707 h 432707"/>
              <a:gd name="connsiteX62" fmla="*/ 75216 w 396648"/>
              <a:gd name="connsiteY62" fmla="*/ 432707 h 432707"/>
              <a:gd name="connsiteX63" fmla="*/ 20565 w 396648"/>
              <a:gd name="connsiteY63" fmla="*/ 413269 h 432707"/>
              <a:gd name="connsiteX64" fmla="*/ 0 w 396648"/>
              <a:gd name="connsiteY64" fmla="*/ 359744 h 432707"/>
              <a:gd name="connsiteX65" fmla="*/ 1550 w 396648"/>
              <a:gd name="connsiteY65" fmla="*/ 322840 h 432707"/>
              <a:gd name="connsiteX66" fmla="*/ 8311 w 396648"/>
              <a:gd name="connsiteY66" fmla="*/ 283964 h 432707"/>
              <a:gd name="connsiteX67" fmla="*/ 21691 w 396648"/>
              <a:gd name="connsiteY67" fmla="*/ 246637 h 432707"/>
              <a:gd name="connsiteX68" fmla="*/ 44510 w 396648"/>
              <a:gd name="connsiteY68" fmla="*/ 217621 h 432707"/>
              <a:gd name="connsiteX69" fmla="*/ 78316 w 396648"/>
              <a:gd name="connsiteY69" fmla="*/ 200578 h 432707"/>
              <a:gd name="connsiteX70" fmla="*/ 198325 w 396648"/>
              <a:gd name="connsiteY70" fmla="*/ 0 h 432707"/>
              <a:gd name="connsiteX71" fmla="*/ 274810 w 396648"/>
              <a:gd name="connsiteY71" fmla="*/ 31692 h 432707"/>
              <a:gd name="connsiteX72" fmla="*/ 306502 w 396648"/>
              <a:gd name="connsiteY72" fmla="*/ 108177 h 432707"/>
              <a:gd name="connsiteX73" fmla="*/ 274810 w 396648"/>
              <a:gd name="connsiteY73" fmla="*/ 184661 h 432707"/>
              <a:gd name="connsiteX74" fmla="*/ 198325 w 396648"/>
              <a:gd name="connsiteY74" fmla="*/ 216353 h 432707"/>
              <a:gd name="connsiteX75" fmla="*/ 121841 w 396648"/>
              <a:gd name="connsiteY75" fmla="*/ 184661 h 432707"/>
              <a:gd name="connsiteX76" fmla="*/ 90149 w 396648"/>
              <a:gd name="connsiteY76" fmla="*/ 108177 h 432707"/>
              <a:gd name="connsiteX77" fmla="*/ 121841 w 396648"/>
              <a:gd name="connsiteY77" fmla="*/ 31692 h 432707"/>
              <a:gd name="connsiteX78" fmla="*/ 198325 w 396648"/>
              <a:gd name="connsiteY78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96648" h="432707">
                <a:moveTo>
                  <a:pt x="90148" y="324530"/>
                </a:moveTo>
                <a:cubicBezTo>
                  <a:pt x="95030" y="324530"/>
                  <a:pt x="99255" y="326315"/>
                  <a:pt x="102824" y="329883"/>
                </a:cubicBezTo>
                <a:cubicBezTo>
                  <a:pt x="106393" y="333451"/>
                  <a:pt x="108177" y="337677"/>
                  <a:pt x="108177" y="342560"/>
                </a:cubicBezTo>
                <a:cubicBezTo>
                  <a:pt x="108177" y="347443"/>
                  <a:pt x="106393" y="351668"/>
                  <a:pt x="102824" y="355237"/>
                </a:cubicBezTo>
                <a:cubicBezTo>
                  <a:pt x="99255" y="358805"/>
                  <a:pt x="95030" y="360589"/>
                  <a:pt x="90148" y="360589"/>
                </a:cubicBezTo>
                <a:cubicBezTo>
                  <a:pt x="85264" y="360589"/>
                  <a:pt x="81039" y="358805"/>
                  <a:pt x="77471" y="355237"/>
                </a:cubicBezTo>
                <a:cubicBezTo>
                  <a:pt x="73901" y="351668"/>
                  <a:pt x="72117" y="347443"/>
                  <a:pt x="72117" y="342560"/>
                </a:cubicBezTo>
                <a:cubicBezTo>
                  <a:pt x="72117" y="337677"/>
                  <a:pt x="73901" y="333451"/>
                  <a:pt x="77471" y="329883"/>
                </a:cubicBezTo>
                <a:cubicBezTo>
                  <a:pt x="81039" y="326315"/>
                  <a:pt x="85264" y="324530"/>
                  <a:pt x="90148" y="324530"/>
                </a:cubicBezTo>
                <a:close/>
                <a:moveTo>
                  <a:pt x="78316" y="200578"/>
                </a:moveTo>
                <a:cubicBezTo>
                  <a:pt x="74184" y="210344"/>
                  <a:pt x="72117" y="221612"/>
                  <a:pt x="72117" y="234383"/>
                </a:cubicBezTo>
                <a:lnTo>
                  <a:pt x="72117" y="291570"/>
                </a:lnTo>
                <a:cubicBezTo>
                  <a:pt x="61225" y="295326"/>
                  <a:pt x="52492" y="301899"/>
                  <a:pt x="45919" y="311290"/>
                </a:cubicBezTo>
                <a:cubicBezTo>
                  <a:pt x="39346" y="320680"/>
                  <a:pt x="36059" y="331103"/>
                  <a:pt x="36059" y="342560"/>
                </a:cubicBezTo>
                <a:cubicBezTo>
                  <a:pt x="36059" y="357584"/>
                  <a:pt x="41318" y="370355"/>
                  <a:pt x="51835" y="380872"/>
                </a:cubicBezTo>
                <a:cubicBezTo>
                  <a:pt x="62352" y="391390"/>
                  <a:pt x="75123" y="396648"/>
                  <a:pt x="90148" y="396648"/>
                </a:cubicBezTo>
                <a:cubicBezTo>
                  <a:pt x="105171" y="396648"/>
                  <a:pt x="117943" y="391390"/>
                  <a:pt x="128459" y="380872"/>
                </a:cubicBezTo>
                <a:cubicBezTo>
                  <a:pt x="138976" y="370355"/>
                  <a:pt x="144235" y="357584"/>
                  <a:pt x="144235" y="342560"/>
                </a:cubicBezTo>
                <a:cubicBezTo>
                  <a:pt x="144235" y="331103"/>
                  <a:pt x="140903" y="320680"/>
                  <a:pt x="134235" y="311290"/>
                </a:cubicBezTo>
                <a:cubicBezTo>
                  <a:pt x="127568" y="301899"/>
                  <a:pt x="118882" y="295326"/>
                  <a:pt x="108177" y="291570"/>
                </a:cubicBezTo>
                <a:lnTo>
                  <a:pt x="108177" y="234383"/>
                </a:lnTo>
                <a:cubicBezTo>
                  <a:pt x="108177" y="222739"/>
                  <a:pt x="110524" y="214006"/>
                  <a:pt x="115219" y="208184"/>
                </a:cubicBezTo>
                <a:cubicBezTo>
                  <a:pt x="140010" y="227716"/>
                  <a:pt x="167712" y="237482"/>
                  <a:pt x="198324" y="237482"/>
                </a:cubicBezTo>
                <a:cubicBezTo>
                  <a:pt x="228937" y="237482"/>
                  <a:pt x="256638" y="227716"/>
                  <a:pt x="281429" y="208184"/>
                </a:cubicBezTo>
                <a:cubicBezTo>
                  <a:pt x="286124" y="214006"/>
                  <a:pt x="288472" y="222739"/>
                  <a:pt x="288472" y="234383"/>
                </a:cubicBezTo>
                <a:lnTo>
                  <a:pt x="288472" y="252412"/>
                </a:lnTo>
                <a:cubicBezTo>
                  <a:pt x="268564" y="252412"/>
                  <a:pt x="251567" y="259455"/>
                  <a:pt x="237482" y="273541"/>
                </a:cubicBezTo>
                <a:cubicBezTo>
                  <a:pt x="223397" y="287626"/>
                  <a:pt x="216354" y="304623"/>
                  <a:pt x="216354" y="324530"/>
                </a:cubicBezTo>
                <a:lnTo>
                  <a:pt x="216354" y="349603"/>
                </a:lnTo>
                <a:cubicBezTo>
                  <a:pt x="210344" y="355049"/>
                  <a:pt x="207338" y="361716"/>
                  <a:pt x="207338" y="369604"/>
                </a:cubicBezTo>
                <a:cubicBezTo>
                  <a:pt x="207338" y="377116"/>
                  <a:pt x="209967" y="383502"/>
                  <a:pt x="215226" y="388760"/>
                </a:cubicBezTo>
                <a:cubicBezTo>
                  <a:pt x="220485" y="394019"/>
                  <a:pt x="226871" y="396648"/>
                  <a:pt x="234383" y="396648"/>
                </a:cubicBezTo>
                <a:cubicBezTo>
                  <a:pt x="241895" y="396648"/>
                  <a:pt x="248280" y="394019"/>
                  <a:pt x="253539" y="388760"/>
                </a:cubicBezTo>
                <a:cubicBezTo>
                  <a:pt x="258798" y="383502"/>
                  <a:pt x="261427" y="377116"/>
                  <a:pt x="261427" y="369604"/>
                </a:cubicBezTo>
                <a:cubicBezTo>
                  <a:pt x="261427" y="361716"/>
                  <a:pt x="258422" y="355049"/>
                  <a:pt x="252412" y="349603"/>
                </a:cubicBezTo>
                <a:lnTo>
                  <a:pt x="252412" y="324530"/>
                </a:lnTo>
                <a:cubicBezTo>
                  <a:pt x="252412" y="314764"/>
                  <a:pt x="255981" y="306313"/>
                  <a:pt x="263117" y="299176"/>
                </a:cubicBezTo>
                <a:cubicBezTo>
                  <a:pt x="270254" y="292040"/>
                  <a:pt x="278705" y="288471"/>
                  <a:pt x="288472" y="288471"/>
                </a:cubicBezTo>
                <a:cubicBezTo>
                  <a:pt x="298237" y="288471"/>
                  <a:pt x="306689" y="292040"/>
                  <a:pt x="313825" y="299176"/>
                </a:cubicBezTo>
                <a:cubicBezTo>
                  <a:pt x="320962" y="306313"/>
                  <a:pt x="324530" y="314764"/>
                  <a:pt x="324530" y="324530"/>
                </a:cubicBezTo>
                <a:lnTo>
                  <a:pt x="324530" y="349603"/>
                </a:lnTo>
                <a:cubicBezTo>
                  <a:pt x="318521" y="355049"/>
                  <a:pt x="315515" y="361716"/>
                  <a:pt x="315515" y="369604"/>
                </a:cubicBezTo>
                <a:cubicBezTo>
                  <a:pt x="315515" y="377116"/>
                  <a:pt x="318144" y="383502"/>
                  <a:pt x="323403" y="388760"/>
                </a:cubicBezTo>
                <a:cubicBezTo>
                  <a:pt x="328662" y="394019"/>
                  <a:pt x="335047" y="396648"/>
                  <a:pt x="342560" y="396648"/>
                </a:cubicBezTo>
                <a:cubicBezTo>
                  <a:pt x="350073" y="396648"/>
                  <a:pt x="356457" y="394019"/>
                  <a:pt x="361716" y="388760"/>
                </a:cubicBezTo>
                <a:cubicBezTo>
                  <a:pt x="366975" y="383502"/>
                  <a:pt x="369604" y="377116"/>
                  <a:pt x="369604" y="369604"/>
                </a:cubicBezTo>
                <a:cubicBezTo>
                  <a:pt x="369604" y="361716"/>
                  <a:pt x="366598" y="355049"/>
                  <a:pt x="360589" y="349603"/>
                </a:cubicBezTo>
                <a:lnTo>
                  <a:pt x="360589" y="324530"/>
                </a:lnTo>
                <a:cubicBezTo>
                  <a:pt x="360589" y="311759"/>
                  <a:pt x="357350" y="299787"/>
                  <a:pt x="350870" y="288612"/>
                </a:cubicBezTo>
                <a:cubicBezTo>
                  <a:pt x="344390" y="277438"/>
                  <a:pt x="335611" y="268658"/>
                  <a:pt x="324530" y="262272"/>
                </a:cubicBezTo>
                <a:cubicBezTo>
                  <a:pt x="324530" y="260394"/>
                  <a:pt x="324578" y="256403"/>
                  <a:pt x="324671" y="250300"/>
                </a:cubicBezTo>
                <a:cubicBezTo>
                  <a:pt x="324765" y="244196"/>
                  <a:pt x="324765" y="239688"/>
                  <a:pt x="324671" y="236778"/>
                </a:cubicBezTo>
                <a:cubicBezTo>
                  <a:pt x="324578" y="233866"/>
                  <a:pt x="324342" y="229970"/>
                  <a:pt x="323967" y="225086"/>
                </a:cubicBezTo>
                <a:cubicBezTo>
                  <a:pt x="323592" y="220204"/>
                  <a:pt x="322934" y="215790"/>
                  <a:pt x="321995" y="211846"/>
                </a:cubicBezTo>
                <a:cubicBezTo>
                  <a:pt x="321056" y="207902"/>
                  <a:pt x="319835" y="204146"/>
                  <a:pt x="318333" y="200578"/>
                </a:cubicBezTo>
                <a:cubicBezTo>
                  <a:pt x="331103" y="203395"/>
                  <a:pt x="342372" y="209076"/>
                  <a:pt x="352138" y="217621"/>
                </a:cubicBezTo>
                <a:cubicBezTo>
                  <a:pt x="361904" y="226166"/>
                  <a:pt x="369511" y="235838"/>
                  <a:pt x="374956" y="246637"/>
                </a:cubicBezTo>
                <a:cubicBezTo>
                  <a:pt x="380402" y="257436"/>
                  <a:pt x="384863" y="269878"/>
                  <a:pt x="388338" y="283964"/>
                </a:cubicBezTo>
                <a:cubicBezTo>
                  <a:pt x="391812" y="298049"/>
                  <a:pt x="394065" y="311008"/>
                  <a:pt x="395099" y="322840"/>
                </a:cubicBezTo>
                <a:cubicBezTo>
                  <a:pt x="396133" y="334672"/>
                  <a:pt x="396648" y="346973"/>
                  <a:pt x="396648" y="359744"/>
                </a:cubicBezTo>
                <a:cubicBezTo>
                  <a:pt x="396648" y="382469"/>
                  <a:pt x="389793" y="400310"/>
                  <a:pt x="376084" y="413269"/>
                </a:cubicBezTo>
                <a:cubicBezTo>
                  <a:pt x="362373" y="426228"/>
                  <a:pt x="344157" y="432707"/>
                  <a:pt x="321431" y="432707"/>
                </a:cubicBezTo>
                <a:lnTo>
                  <a:pt x="75216" y="432707"/>
                </a:lnTo>
                <a:cubicBezTo>
                  <a:pt x="52492" y="432707"/>
                  <a:pt x="34276" y="426228"/>
                  <a:pt x="20565" y="413269"/>
                </a:cubicBezTo>
                <a:cubicBezTo>
                  <a:pt x="6854" y="400310"/>
                  <a:pt x="0" y="382469"/>
                  <a:pt x="0" y="359744"/>
                </a:cubicBezTo>
                <a:cubicBezTo>
                  <a:pt x="0" y="346973"/>
                  <a:pt x="516" y="334672"/>
                  <a:pt x="1550" y="322840"/>
                </a:cubicBezTo>
                <a:cubicBezTo>
                  <a:pt x="2582" y="311008"/>
                  <a:pt x="4837" y="298049"/>
                  <a:pt x="8311" y="283964"/>
                </a:cubicBezTo>
                <a:cubicBezTo>
                  <a:pt x="11784" y="269878"/>
                  <a:pt x="16245" y="257436"/>
                  <a:pt x="21691" y="246637"/>
                </a:cubicBezTo>
                <a:cubicBezTo>
                  <a:pt x="27138" y="235838"/>
                  <a:pt x="34744" y="226166"/>
                  <a:pt x="44510" y="217621"/>
                </a:cubicBezTo>
                <a:cubicBezTo>
                  <a:pt x="54277" y="209076"/>
                  <a:pt x="65545" y="203395"/>
                  <a:pt x="78316" y="200578"/>
                </a:cubicBezTo>
                <a:close/>
                <a:moveTo>
                  <a:pt x="198325" y="0"/>
                </a:moveTo>
                <a:cubicBezTo>
                  <a:pt x="228187" y="0"/>
                  <a:pt x="253681" y="10564"/>
                  <a:pt x="274810" y="31692"/>
                </a:cubicBezTo>
                <a:cubicBezTo>
                  <a:pt x="295937" y="52821"/>
                  <a:pt x="306502" y="78315"/>
                  <a:pt x="306502" y="108177"/>
                </a:cubicBezTo>
                <a:cubicBezTo>
                  <a:pt x="306502" y="138038"/>
                  <a:pt x="295937" y="163533"/>
                  <a:pt x="274810" y="184661"/>
                </a:cubicBezTo>
                <a:cubicBezTo>
                  <a:pt x="253681" y="205789"/>
                  <a:pt x="228187" y="216353"/>
                  <a:pt x="198325" y="216353"/>
                </a:cubicBezTo>
                <a:cubicBezTo>
                  <a:pt x="168464" y="216353"/>
                  <a:pt x="142969" y="205789"/>
                  <a:pt x="121841" y="184661"/>
                </a:cubicBezTo>
                <a:cubicBezTo>
                  <a:pt x="100712" y="163533"/>
                  <a:pt x="90149" y="138038"/>
                  <a:pt x="90149" y="108177"/>
                </a:cubicBezTo>
                <a:cubicBezTo>
                  <a:pt x="90149" y="78315"/>
                  <a:pt x="100712" y="52821"/>
                  <a:pt x="121841" y="31692"/>
                </a:cubicBezTo>
                <a:cubicBezTo>
                  <a:pt x="142969" y="10564"/>
                  <a:pt x="168464" y="0"/>
                  <a:pt x="19832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1" tIns="35662" rIns="71321" bIns="35662" rtlCol="0" anchor="ctr">
            <a:noAutofit/>
          </a:bodyPr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23" name="Freeform 261">
            <a:extLst>
              <a:ext uri="{FF2B5EF4-FFF2-40B4-BE49-F238E27FC236}">
                <a16:creationId xmlns:a16="http://schemas.microsoft.com/office/drawing/2014/main" id="{3FA7F3F1-560B-4CAE-93E6-07FFB73A378D}"/>
              </a:ext>
            </a:extLst>
          </p:cNvPr>
          <p:cNvSpPr/>
          <p:nvPr/>
        </p:nvSpPr>
        <p:spPr>
          <a:xfrm>
            <a:off x="3445131" y="3930568"/>
            <a:ext cx="263520" cy="355681"/>
          </a:xfrm>
          <a:custGeom>
            <a:avLst/>
            <a:gdLst/>
            <a:ahLst/>
            <a:cxnLst/>
            <a:rect l="l" t="t" r="r" b="b"/>
            <a:pathLst>
              <a:path w="324531" h="396648">
                <a:moveTo>
                  <a:pt x="162265" y="0"/>
                </a:moveTo>
                <a:cubicBezTo>
                  <a:pt x="196822" y="0"/>
                  <a:pt x="226495" y="12395"/>
                  <a:pt x="251286" y="37186"/>
                </a:cubicBezTo>
                <a:cubicBezTo>
                  <a:pt x="276076" y="61976"/>
                  <a:pt x="288471" y="91650"/>
                  <a:pt x="288471" y="126206"/>
                </a:cubicBezTo>
                <a:lnTo>
                  <a:pt x="288471" y="180295"/>
                </a:lnTo>
                <a:lnTo>
                  <a:pt x="297486" y="180295"/>
                </a:lnTo>
                <a:cubicBezTo>
                  <a:pt x="304999" y="180295"/>
                  <a:pt x="311384" y="182924"/>
                  <a:pt x="316643" y="188182"/>
                </a:cubicBezTo>
                <a:cubicBezTo>
                  <a:pt x="321901" y="193441"/>
                  <a:pt x="324531" y="199827"/>
                  <a:pt x="324531" y="207339"/>
                </a:cubicBezTo>
                <a:lnTo>
                  <a:pt x="324531" y="369604"/>
                </a:lnTo>
                <a:cubicBezTo>
                  <a:pt x="324531" y="377116"/>
                  <a:pt x="321901" y="383502"/>
                  <a:pt x="316643" y="388760"/>
                </a:cubicBezTo>
                <a:cubicBezTo>
                  <a:pt x="311384" y="394019"/>
                  <a:pt x="304999" y="396648"/>
                  <a:pt x="297486" y="396648"/>
                </a:cubicBezTo>
                <a:lnTo>
                  <a:pt x="27044" y="396648"/>
                </a:lnTo>
                <a:cubicBezTo>
                  <a:pt x="19532" y="396648"/>
                  <a:pt x="13146" y="394019"/>
                  <a:pt x="7888" y="388760"/>
                </a:cubicBezTo>
                <a:cubicBezTo>
                  <a:pt x="2629" y="383502"/>
                  <a:pt x="0" y="377116"/>
                  <a:pt x="0" y="369604"/>
                </a:cubicBezTo>
                <a:lnTo>
                  <a:pt x="0" y="207339"/>
                </a:lnTo>
                <a:cubicBezTo>
                  <a:pt x="0" y="199827"/>
                  <a:pt x="2629" y="193441"/>
                  <a:pt x="7888" y="188182"/>
                </a:cubicBezTo>
                <a:cubicBezTo>
                  <a:pt x="13146" y="182924"/>
                  <a:pt x="19532" y="180295"/>
                  <a:pt x="27044" y="180295"/>
                </a:cubicBezTo>
                <a:lnTo>
                  <a:pt x="36059" y="180295"/>
                </a:lnTo>
                <a:lnTo>
                  <a:pt x="36059" y="126206"/>
                </a:lnTo>
                <a:cubicBezTo>
                  <a:pt x="36059" y="91650"/>
                  <a:pt x="48454" y="61976"/>
                  <a:pt x="73245" y="37186"/>
                </a:cubicBezTo>
                <a:cubicBezTo>
                  <a:pt x="98035" y="12395"/>
                  <a:pt x="127709" y="0"/>
                  <a:pt x="162265" y="0"/>
                </a:cubicBezTo>
                <a:close/>
                <a:moveTo>
                  <a:pt x="162265" y="54088"/>
                </a:moveTo>
                <a:cubicBezTo>
                  <a:pt x="142358" y="54088"/>
                  <a:pt x="125361" y="61131"/>
                  <a:pt x="111276" y="75217"/>
                </a:cubicBezTo>
                <a:cubicBezTo>
                  <a:pt x="97190" y="89302"/>
                  <a:pt x="90147" y="106299"/>
                  <a:pt x="90147" y="126206"/>
                </a:cubicBezTo>
                <a:lnTo>
                  <a:pt x="90147" y="180295"/>
                </a:lnTo>
                <a:lnTo>
                  <a:pt x="234383" y="180295"/>
                </a:lnTo>
                <a:lnTo>
                  <a:pt x="234383" y="126206"/>
                </a:lnTo>
                <a:cubicBezTo>
                  <a:pt x="234383" y="106299"/>
                  <a:pt x="227340" y="89302"/>
                  <a:pt x="213255" y="75217"/>
                </a:cubicBezTo>
                <a:cubicBezTo>
                  <a:pt x="199169" y="61131"/>
                  <a:pt x="182173" y="54088"/>
                  <a:pt x="162265" y="5408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 dirty="0">
              <a:latin typeface="Work Sans" panose="00000500000000000000" pitchFamily="50" charset="0"/>
            </a:endParaRPr>
          </a:p>
        </p:txBody>
      </p:sp>
      <p:sp>
        <p:nvSpPr>
          <p:cNvPr id="24" name="Freeform 273">
            <a:extLst>
              <a:ext uri="{FF2B5EF4-FFF2-40B4-BE49-F238E27FC236}">
                <a16:creationId xmlns:a16="http://schemas.microsoft.com/office/drawing/2014/main" id="{9A620492-11B4-434F-AEE9-2443E597F0D1}"/>
              </a:ext>
            </a:extLst>
          </p:cNvPr>
          <p:cNvSpPr/>
          <p:nvPr/>
        </p:nvSpPr>
        <p:spPr>
          <a:xfrm>
            <a:off x="3236917" y="2071864"/>
            <a:ext cx="263520" cy="21510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81132" y="0"/>
                </a:moveTo>
                <a:lnTo>
                  <a:pt x="351575" y="0"/>
                </a:lnTo>
                <a:cubicBezTo>
                  <a:pt x="373924" y="0"/>
                  <a:pt x="393033" y="7935"/>
                  <a:pt x="408902" y="23805"/>
                </a:cubicBezTo>
                <a:cubicBezTo>
                  <a:pt x="424772" y="39674"/>
                  <a:pt x="432707" y="58784"/>
                  <a:pt x="432707" y="81133"/>
                </a:cubicBezTo>
                <a:lnTo>
                  <a:pt x="432707" y="351574"/>
                </a:lnTo>
                <a:cubicBezTo>
                  <a:pt x="432707" y="373924"/>
                  <a:pt x="424772" y="393033"/>
                  <a:pt x="408902" y="408902"/>
                </a:cubicBezTo>
                <a:cubicBezTo>
                  <a:pt x="393033" y="424772"/>
                  <a:pt x="373924" y="432707"/>
                  <a:pt x="351575" y="432707"/>
                </a:cubicBezTo>
                <a:lnTo>
                  <a:pt x="81132" y="432707"/>
                </a:lnTo>
                <a:cubicBezTo>
                  <a:pt x="58784" y="432707"/>
                  <a:pt x="39674" y="424772"/>
                  <a:pt x="23805" y="408902"/>
                </a:cubicBezTo>
                <a:cubicBezTo>
                  <a:pt x="7935" y="393033"/>
                  <a:pt x="0" y="373924"/>
                  <a:pt x="0" y="351574"/>
                </a:cubicBezTo>
                <a:lnTo>
                  <a:pt x="0" y="81133"/>
                </a:lnTo>
                <a:cubicBezTo>
                  <a:pt x="0" y="58784"/>
                  <a:pt x="7935" y="39674"/>
                  <a:pt x="23805" y="23805"/>
                </a:cubicBezTo>
                <a:cubicBezTo>
                  <a:pt x="39674" y="7935"/>
                  <a:pt x="58784" y="0"/>
                  <a:pt x="81132" y="0"/>
                </a:cubicBezTo>
                <a:close/>
                <a:moveTo>
                  <a:pt x="324530" y="97472"/>
                </a:moveTo>
                <a:cubicBezTo>
                  <a:pt x="319647" y="97472"/>
                  <a:pt x="315422" y="99256"/>
                  <a:pt x="311854" y="102824"/>
                </a:cubicBezTo>
                <a:lnTo>
                  <a:pt x="180294" y="234383"/>
                </a:lnTo>
                <a:lnTo>
                  <a:pt x="120854" y="174942"/>
                </a:lnTo>
                <a:cubicBezTo>
                  <a:pt x="117285" y="171374"/>
                  <a:pt x="113059" y="169590"/>
                  <a:pt x="108177" y="169590"/>
                </a:cubicBezTo>
                <a:cubicBezTo>
                  <a:pt x="103294" y="169590"/>
                  <a:pt x="99068" y="171374"/>
                  <a:pt x="95500" y="174942"/>
                </a:cubicBezTo>
                <a:lnTo>
                  <a:pt x="66766" y="203677"/>
                </a:lnTo>
                <a:cubicBezTo>
                  <a:pt x="63196" y="207245"/>
                  <a:pt x="61413" y="211471"/>
                  <a:pt x="61413" y="216353"/>
                </a:cubicBezTo>
                <a:cubicBezTo>
                  <a:pt x="61413" y="221236"/>
                  <a:pt x="63196" y="225462"/>
                  <a:pt x="66766" y="229030"/>
                </a:cubicBezTo>
                <a:lnTo>
                  <a:pt x="167618" y="329883"/>
                </a:lnTo>
                <a:cubicBezTo>
                  <a:pt x="171186" y="333451"/>
                  <a:pt x="175412" y="335235"/>
                  <a:pt x="180294" y="335235"/>
                </a:cubicBezTo>
                <a:cubicBezTo>
                  <a:pt x="185178" y="335235"/>
                  <a:pt x="189402" y="333451"/>
                  <a:pt x="192972" y="329883"/>
                </a:cubicBezTo>
                <a:lnTo>
                  <a:pt x="365942" y="156913"/>
                </a:lnTo>
                <a:cubicBezTo>
                  <a:pt x="369510" y="153344"/>
                  <a:pt x="371294" y="149119"/>
                  <a:pt x="371294" y="144236"/>
                </a:cubicBezTo>
                <a:cubicBezTo>
                  <a:pt x="371294" y="139353"/>
                  <a:pt x="369510" y="135127"/>
                  <a:pt x="365942" y="131559"/>
                </a:cubicBezTo>
                <a:lnTo>
                  <a:pt x="337207" y="102824"/>
                </a:lnTo>
                <a:cubicBezTo>
                  <a:pt x="333638" y="99256"/>
                  <a:pt x="329413" y="97472"/>
                  <a:pt x="324530" y="97472"/>
                </a:cubicBezTo>
                <a:close/>
              </a:path>
            </a:pathLst>
          </a:custGeom>
          <a:solidFill>
            <a:srgbClr val="89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25" name="Freeform 133">
            <a:extLst>
              <a:ext uri="{FF2B5EF4-FFF2-40B4-BE49-F238E27FC236}">
                <a16:creationId xmlns:a16="http://schemas.microsoft.com/office/drawing/2014/main" id="{A3762FBB-E656-4CC2-A7DF-98039D122377}"/>
              </a:ext>
            </a:extLst>
          </p:cNvPr>
          <p:cNvSpPr/>
          <p:nvPr/>
        </p:nvSpPr>
        <p:spPr>
          <a:xfrm rot="1224108">
            <a:off x="987821" y="1885050"/>
            <a:ext cx="277200" cy="405987"/>
          </a:xfrm>
          <a:custGeom>
            <a:avLst/>
            <a:gdLst/>
            <a:ahLst/>
            <a:cxnLst/>
            <a:rect l="l" t="t" r="r" b="b"/>
            <a:pathLst>
              <a:path w="324531" h="504825">
                <a:moveTo>
                  <a:pt x="162265" y="0"/>
                </a:moveTo>
                <a:cubicBezTo>
                  <a:pt x="184239" y="0"/>
                  <a:pt x="205226" y="4273"/>
                  <a:pt x="225228" y="12818"/>
                </a:cubicBezTo>
                <a:cubicBezTo>
                  <a:pt x="245229" y="21363"/>
                  <a:pt x="262507" y="32913"/>
                  <a:pt x="277062" y="47468"/>
                </a:cubicBezTo>
                <a:cubicBezTo>
                  <a:pt x="291618" y="62023"/>
                  <a:pt x="303168" y="79301"/>
                  <a:pt x="311713" y="99303"/>
                </a:cubicBezTo>
                <a:cubicBezTo>
                  <a:pt x="320258" y="119304"/>
                  <a:pt x="324531" y="140292"/>
                  <a:pt x="324531" y="162265"/>
                </a:cubicBezTo>
                <a:cubicBezTo>
                  <a:pt x="324531" y="203771"/>
                  <a:pt x="310680" y="239876"/>
                  <a:pt x="282978" y="270583"/>
                </a:cubicBezTo>
                <a:cubicBezTo>
                  <a:pt x="255277" y="301289"/>
                  <a:pt x="221049" y="318896"/>
                  <a:pt x="180295" y="323404"/>
                </a:cubicBezTo>
                <a:lnTo>
                  <a:pt x="180295" y="495810"/>
                </a:lnTo>
                <a:cubicBezTo>
                  <a:pt x="180295" y="498440"/>
                  <a:pt x="179450" y="500599"/>
                  <a:pt x="177760" y="502290"/>
                </a:cubicBezTo>
                <a:cubicBezTo>
                  <a:pt x="176069" y="503980"/>
                  <a:pt x="173910" y="504825"/>
                  <a:pt x="171280" y="504825"/>
                </a:cubicBezTo>
                <a:lnTo>
                  <a:pt x="153251" y="504825"/>
                </a:lnTo>
                <a:cubicBezTo>
                  <a:pt x="150622" y="504825"/>
                  <a:pt x="148462" y="503980"/>
                  <a:pt x="146771" y="502290"/>
                </a:cubicBezTo>
                <a:cubicBezTo>
                  <a:pt x="145081" y="500599"/>
                  <a:pt x="144236" y="498440"/>
                  <a:pt x="144236" y="495810"/>
                </a:cubicBezTo>
                <a:lnTo>
                  <a:pt x="144236" y="323404"/>
                </a:lnTo>
                <a:cubicBezTo>
                  <a:pt x="103482" y="318896"/>
                  <a:pt x="69254" y="301289"/>
                  <a:pt x="41553" y="270583"/>
                </a:cubicBezTo>
                <a:cubicBezTo>
                  <a:pt x="13851" y="239876"/>
                  <a:pt x="0" y="203771"/>
                  <a:pt x="0" y="162265"/>
                </a:cubicBezTo>
                <a:cubicBezTo>
                  <a:pt x="0" y="140292"/>
                  <a:pt x="4273" y="119304"/>
                  <a:pt x="12818" y="99303"/>
                </a:cubicBezTo>
                <a:cubicBezTo>
                  <a:pt x="21363" y="79301"/>
                  <a:pt x="32913" y="62023"/>
                  <a:pt x="47469" y="47468"/>
                </a:cubicBezTo>
                <a:cubicBezTo>
                  <a:pt x="62023" y="32913"/>
                  <a:pt x="79302" y="21363"/>
                  <a:pt x="99303" y="12818"/>
                </a:cubicBezTo>
                <a:cubicBezTo>
                  <a:pt x="119305" y="4273"/>
                  <a:pt x="140292" y="0"/>
                  <a:pt x="162265" y="0"/>
                </a:cubicBezTo>
                <a:close/>
                <a:moveTo>
                  <a:pt x="162265" y="36059"/>
                </a:moveTo>
                <a:cubicBezTo>
                  <a:pt x="127521" y="36059"/>
                  <a:pt x="97801" y="48407"/>
                  <a:pt x="73104" y="73104"/>
                </a:cubicBezTo>
                <a:cubicBezTo>
                  <a:pt x="48407" y="97800"/>
                  <a:pt x="36059" y="127521"/>
                  <a:pt x="36059" y="162265"/>
                </a:cubicBezTo>
                <a:cubicBezTo>
                  <a:pt x="36059" y="197009"/>
                  <a:pt x="48407" y="226730"/>
                  <a:pt x="73104" y="251427"/>
                </a:cubicBezTo>
                <a:cubicBezTo>
                  <a:pt x="97801" y="276123"/>
                  <a:pt x="127521" y="288471"/>
                  <a:pt x="162265" y="288471"/>
                </a:cubicBezTo>
                <a:cubicBezTo>
                  <a:pt x="197010" y="288471"/>
                  <a:pt x="226730" y="276123"/>
                  <a:pt x="251427" y="251427"/>
                </a:cubicBezTo>
                <a:cubicBezTo>
                  <a:pt x="276123" y="226730"/>
                  <a:pt x="288472" y="197009"/>
                  <a:pt x="288472" y="162265"/>
                </a:cubicBezTo>
                <a:cubicBezTo>
                  <a:pt x="288472" y="127521"/>
                  <a:pt x="276123" y="97800"/>
                  <a:pt x="251427" y="73104"/>
                </a:cubicBezTo>
                <a:cubicBezTo>
                  <a:pt x="226730" y="48407"/>
                  <a:pt x="197010" y="36059"/>
                  <a:pt x="162265" y="36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06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4"/>
          <p:cNvSpPr/>
          <p:nvPr/>
        </p:nvSpPr>
        <p:spPr>
          <a:xfrm>
            <a:off x="9311095" y="1451202"/>
            <a:ext cx="2133278" cy="2133331"/>
          </a:xfrm>
          <a:prstGeom prst="rect">
            <a:avLst/>
          </a:prstGeom>
          <a:solidFill>
            <a:srgbClr val="F9E6D7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es-CO" sz="9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24"/>
          <p:cNvSpPr/>
          <p:nvPr/>
        </p:nvSpPr>
        <p:spPr>
          <a:xfrm>
            <a:off x="4357077" y="1418313"/>
            <a:ext cx="2378267" cy="2185822"/>
          </a:xfrm>
          <a:prstGeom prst="rect">
            <a:avLst/>
          </a:prstGeom>
          <a:solidFill>
            <a:srgbClr val="F9E6D7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27"/>
          <p:cNvSpPr/>
          <p:nvPr/>
        </p:nvSpPr>
        <p:spPr>
          <a:xfrm>
            <a:off x="1505384" y="1512027"/>
            <a:ext cx="2666496" cy="2133331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20"/>
          <p:cNvSpPr/>
          <p:nvPr/>
        </p:nvSpPr>
        <p:spPr>
          <a:xfrm>
            <a:off x="4472154" y="1721550"/>
            <a:ext cx="2241579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CO" sz="1200" dirty="0">
                <a:latin typeface="Work Sans" panose="00000500000000000000" pitchFamily="50" charset="0"/>
                <a:cs typeface="Arial" panose="020B0604020202020204" pitchFamily="34" charset="0"/>
              </a:rPr>
              <a:t>Liderar la </a:t>
            </a:r>
            <a:r>
              <a:rPr lang="es-CO" sz="1200" b="1" dirty="0">
                <a:latin typeface="Work Sans" panose="00000500000000000000" pitchFamily="50" charset="0"/>
                <a:cs typeface="Arial" panose="020B0604020202020204" pitchFamily="34" charset="0"/>
              </a:rPr>
              <a:t>articulación entre los diferentes niveles de gobierno, los agentes del sector cultura y el sector privado</a:t>
            </a:r>
            <a:r>
              <a:rPr lang="es-CO" sz="1200" dirty="0">
                <a:latin typeface="Work Sans" panose="00000500000000000000" pitchFamily="50" charset="0"/>
                <a:cs typeface="Arial" panose="020B0604020202020204" pitchFamily="34" charset="0"/>
              </a:rPr>
              <a:t> para propiciar el acceso a la cultura, la innovación y el emprendimiento cultural desde nuestros territorios</a:t>
            </a:r>
            <a:endParaRPr lang="en-US" sz="1200" dirty="0">
              <a:latin typeface="Work Sans" panose="00000500000000000000" pitchFamily="50" charset="0"/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9240108" y="1883552"/>
            <a:ext cx="2096240" cy="9579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Establecer </a:t>
            </a:r>
            <a:r>
              <a:rPr lang="es-CO" sz="1125" b="1" dirty="0">
                <a:latin typeface="Work Sans" panose="00000500000000000000" pitchFamily="50" charset="0"/>
                <a:cs typeface="Arial" panose="020B0604020202020204" pitchFamily="34" charset="0"/>
              </a:rPr>
              <a:t>alianzas estratégicas</a:t>
            </a:r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 para la consecución de recursos que apoyen el desarrollo de procesos culturales</a:t>
            </a:r>
            <a:endParaRPr lang="en-US" sz="1125" dirty="0"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Rectangle 22"/>
          <p:cNvSpPr/>
          <p:nvPr/>
        </p:nvSpPr>
        <p:spPr>
          <a:xfrm>
            <a:off x="1431537" y="1733219"/>
            <a:ext cx="2666497" cy="18235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Formular,  implementar y realizar seguimiento a  las </a:t>
            </a:r>
            <a:r>
              <a:rPr lang="es-CO" sz="1125" b="1" dirty="0">
                <a:latin typeface="Work Sans" panose="00000500000000000000" pitchFamily="50" charset="0"/>
                <a:cs typeface="Arial" panose="020B0604020202020204" pitchFamily="34" charset="0"/>
              </a:rPr>
              <a:t>políticas públicas, </a:t>
            </a:r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orientadas a la garantía de derechos culturales y a la consolidación de la de Economía Naranja con enfoque territorial y poblacional, para promover el reconocimiento de la diversidad cultural y  la salvaguardia del Patrimonio y la memoria.</a:t>
            </a:r>
            <a:endParaRPr lang="en-US" sz="1125" b="1" dirty="0">
              <a:latin typeface="Work Sans" panose="00000500000000000000" pitchFamily="50" charset="0"/>
            </a:endParaRPr>
          </a:p>
        </p:txBody>
      </p:sp>
      <p:sp>
        <p:nvSpPr>
          <p:cNvPr id="54" name="Rectangle 27"/>
          <p:cNvSpPr/>
          <p:nvPr/>
        </p:nvSpPr>
        <p:spPr>
          <a:xfrm>
            <a:off x="6992619" y="1451202"/>
            <a:ext cx="2133278" cy="2133331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CO" sz="1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6" name="Rectangle 20"/>
          <p:cNvSpPr/>
          <p:nvPr/>
        </p:nvSpPr>
        <p:spPr>
          <a:xfrm>
            <a:off x="6984538" y="1701081"/>
            <a:ext cx="2162971" cy="182357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CO" sz="1125" b="1" dirty="0">
                <a:latin typeface="Work Sans" panose="00000500000000000000" pitchFamily="50" charset="0"/>
                <a:cs typeface="Arial" panose="020B0604020202020204" pitchFamily="34" charset="0"/>
              </a:rPr>
              <a:t>Ampliar la oferta institucional </a:t>
            </a:r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que contribuya al cierre de brechas sociales, impulsando las manifestaciones artísticas y culturales, los talentos creativos, la innovación y el desarrollo de nuevos emprendimientos. </a:t>
            </a:r>
          </a:p>
        </p:txBody>
      </p:sp>
      <p:sp>
        <p:nvSpPr>
          <p:cNvPr id="27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1275871" y="1048759"/>
            <a:ext cx="689196" cy="689196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14" name="Rectangle 30"/>
          <p:cNvSpPr/>
          <p:nvPr/>
        </p:nvSpPr>
        <p:spPr>
          <a:xfrm>
            <a:off x="1396881" y="1169769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4185779" y="1106603"/>
            <a:ext cx="689196" cy="689196"/>
          </a:xfrm>
          <a:prstGeom prst="ellipse">
            <a:avLst/>
          </a:prstGeom>
          <a:solidFill>
            <a:srgbClr val="6699FF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33" name="Rectangle 30"/>
          <p:cNvSpPr/>
          <p:nvPr/>
        </p:nvSpPr>
        <p:spPr>
          <a:xfrm>
            <a:off x="4328255" y="1227613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5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6898931" y="1042139"/>
            <a:ext cx="689196" cy="689196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36" name="Rectangle 30"/>
          <p:cNvSpPr/>
          <p:nvPr/>
        </p:nvSpPr>
        <p:spPr>
          <a:xfrm>
            <a:off x="7019941" y="1177805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8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9251654" y="1029156"/>
            <a:ext cx="689196" cy="689196"/>
          </a:xfrm>
          <a:prstGeom prst="ellipse">
            <a:avLst/>
          </a:prstGeom>
          <a:solidFill>
            <a:srgbClr val="6699FF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39" name="Rectangle 30"/>
          <p:cNvSpPr/>
          <p:nvPr/>
        </p:nvSpPr>
        <p:spPr>
          <a:xfrm>
            <a:off x="9372335" y="1150166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2" name="Rectangle 25"/>
          <p:cNvSpPr/>
          <p:nvPr/>
        </p:nvSpPr>
        <p:spPr>
          <a:xfrm>
            <a:off x="4404754" y="3950569"/>
            <a:ext cx="2133278" cy="2133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Rectangle 26"/>
          <p:cNvSpPr/>
          <p:nvPr/>
        </p:nvSpPr>
        <p:spPr>
          <a:xfrm>
            <a:off x="1543682" y="3950568"/>
            <a:ext cx="2763746" cy="2133331"/>
          </a:xfrm>
          <a:prstGeom prst="rect">
            <a:avLst/>
          </a:prstGeom>
          <a:solidFill>
            <a:srgbClr val="F9E6D7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2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64" name="Rectangle 23"/>
          <p:cNvSpPr/>
          <p:nvPr/>
        </p:nvSpPr>
        <p:spPr>
          <a:xfrm>
            <a:off x="1855502" y="4461594"/>
            <a:ext cx="2107988" cy="11310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Generar y consolidar espacios que faciliten entornos apropiados para el desarrollo de los procesos y proyectos artísticos y culturales.</a:t>
            </a:r>
            <a:endParaRPr lang="en-US" sz="1125" dirty="0"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5" name="Rectangle 26"/>
          <p:cNvSpPr/>
          <p:nvPr/>
        </p:nvSpPr>
        <p:spPr>
          <a:xfrm>
            <a:off x="6897032" y="3950568"/>
            <a:ext cx="2133278" cy="2133331"/>
          </a:xfrm>
          <a:prstGeom prst="rect">
            <a:avLst/>
          </a:prstGeom>
          <a:solidFill>
            <a:srgbClr val="F9E6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Rectangle 25"/>
          <p:cNvSpPr/>
          <p:nvPr/>
        </p:nvSpPr>
        <p:spPr>
          <a:xfrm>
            <a:off x="9372335" y="4016883"/>
            <a:ext cx="2133278" cy="2133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Rectangle 20"/>
          <p:cNvSpPr/>
          <p:nvPr/>
        </p:nvSpPr>
        <p:spPr>
          <a:xfrm>
            <a:off x="4394486" y="4473633"/>
            <a:ext cx="2133278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Implementar </a:t>
            </a:r>
            <a:r>
              <a:rPr lang="es-CO" sz="1125" b="1" dirty="0">
                <a:latin typeface="Work Sans" panose="00000500000000000000" pitchFamily="50" charset="0"/>
                <a:cs typeface="Arial" panose="020B0604020202020204" pitchFamily="34" charset="0"/>
              </a:rPr>
              <a:t>acciones de protección, reconocimiento y salvaguarda </a:t>
            </a:r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del patrimonio cultural Colombiano para preservar e impulsar nuestra identidad nacional, desde los territorios</a:t>
            </a:r>
            <a:endParaRPr lang="en-US" sz="1125" dirty="0"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69" name="Rectangle 20"/>
          <p:cNvSpPr/>
          <p:nvPr/>
        </p:nvSpPr>
        <p:spPr>
          <a:xfrm>
            <a:off x="6907300" y="4495011"/>
            <a:ext cx="2123010" cy="130420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Impulsar procesos creativos culturales que generen valor social agregado y fortalezca la identidad y memoria cultural, desde los territorios</a:t>
            </a:r>
            <a:endParaRPr lang="en-US" sz="1125" dirty="0"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0" name="Rectangle 20"/>
          <p:cNvSpPr/>
          <p:nvPr/>
        </p:nvSpPr>
        <p:spPr>
          <a:xfrm>
            <a:off x="9419124" y="4417312"/>
            <a:ext cx="2096239" cy="16504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s-CO" sz="1125" dirty="0">
                <a:latin typeface="Work Sans" panose="00000500000000000000" pitchFamily="50" charset="0"/>
                <a:cs typeface="Arial" panose="020B0604020202020204" pitchFamily="34" charset="0"/>
              </a:rPr>
              <a:t>Fortalecer la capacidad de gestión y desempeño institucional y la mejora continua de los procesos, basada en  la gestión de los riesgos,  el manejo de la  información y la evaluación para la toma de decisiones</a:t>
            </a:r>
            <a:endParaRPr lang="en-US" sz="1125" dirty="0">
              <a:latin typeface="Work Sans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71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1359806" y="3672285"/>
            <a:ext cx="689196" cy="689196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72" name="Rectangle 30"/>
          <p:cNvSpPr/>
          <p:nvPr/>
        </p:nvSpPr>
        <p:spPr>
          <a:xfrm>
            <a:off x="1480815" y="3793294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4353872" y="3645667"/>
            <a:ext cx="689196" cy="689196"/>
          </a:xfrm>
          <a:prstGeom prst="ellipse">
            <a:avLst/>
          </a:prstGeom>
          <a:solidFill>
            <a:srgbClr val="6699FF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74" name="Rectangle 30"/>
          <p:cNvSpPr/>
          <p:nvPr/>
        </p:nvSpPr>
        <p:spPr>
          <a:xfrm>
            <a:off x="4453107" y="3749831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75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6784279" y="3749831"/>
            <a:ext cx="689196" cy="685304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76" name="Rectangle 30"/>
          <p:cNvSpPr/>
          <p:nvPr/>
        </p:nvSpPr>
        <p:spPr>
          <a:xfrm>
            <a:off x="6918142" y="3890692"/>
            <a:ext cx="447177" cy="44465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77" name="Circle">
            <a:extLst>
              <a:ext uri="{FF2B5EF4-FFF2-40B4-BE49-F238E27FC236}">
                <a16:creationId xmlns:a16="http://schemas.microsoft.com/office/drawing/2014/main" id="{38DD8367-C312-204A-B05A-34BE3C07A690}"/>
              </a:ext>
            </a:extLst>
          </p:cNvPr>
          <p:cNvSpPr/>
          <p:nvPr/>
        </p:nvSpPr>
        <p:spPr>
          <a:xfrm>
            <a:off x="9151164" y="3645667"/>
            <a:ext cx="689196" cy="689196"/>
          </a:xfrm>
          <a:prstGeom prst="ellipse">
            <a:avLst/>
          </a:prstGeom>
          <a:solidFill>
            <a:srgbClr val="6699FF"/>
          </a:solidFill>
          <a:ln w="12700">
            <a:miter lim="400000"/>
          </a:ln>
          <a:effectLst>
            <a:innerShdw dist="38100" dir="2700000">
              <a:prstClr val="black">
                <a:alpha val="15000"/>
              </a:prstClr>
            </a:innerShdw>
          </a:effectLst>
        </p:spPr>
        <p:txBody>
          <a:bodyPr lIns="21434" tIns="21434" rIns="21434" bIns="21434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1688"/>
          </a:p>
        </p:txBody>
      </p:sp>
      <p:sp>
        <p:nvSpPr>
          <p:cNvPr id="78" name="Rectangle 30"/>
          <p:cNvSpPr/>
          <p:nvPr/>
        </p:nvSpPr>
        <p:spPr>
          <a:xfrm>
            <a:off x="9272174" y="3766676"/>
            <a:ext cx="447177" cy="44717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40" name="Google Shape;65;p14">
            <a:extLst>
              <a:ext uri="{FF2B5EF4-FFF2-40B4-BE49-F238E27FC236}">
                <a16:creationId xmlns:a16="http://schemas.microsoft.com/office/drawing/2014/main" id="{E8A9E2C7-0310-4CC2-8E8B-E45ECE9AA9E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675" y="6126984"/>
            <a:ext cx="236586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ACB483FC-C6AC-495A-B568-4E723506DB66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2AD4F25F-9AB8-4F38-90FF-BD0D8EE8C3C6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43" name="Google Shape;8961;p89">
            <a:extLst>
              <a:ext uri="{FF2B5EF4-FFF2-40B4-BE49-F238E27FC236}">
                <a16:creationId xmlns:a16="http://schemas.microsoft.com/office/drawing/2014/main" id="{550EB20E-4705-40AA-AEAF-124FA80C8E60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44" name="Google Shape;8961;p89">
            <a:extLst>
              <a:ext uri="{FF2B5EF4-FFF2-40B4-BE49-F238E27FC236}">
                <a16:creationId xmlns:a16="http://schemas.microsoft.com/office/drawing/2014/main" id="{AFB97390-9488-497B-8503-A4DECCEB61BA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45" name="Google Shape;8602;p88">
            <a:extLst>
              <a:ext uri="{FF2B5EF4-FFF2-40B4-BE49-F238E27FC236}">
                <a16:creationId xmlns:a16="http://schemas.microsoft.com/office/drawing/2014/main" id="{5E114284-5D56-407E-B7E1-91300A85366D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46" name="Google Shape;8603;p88">
              <a:extLst>
                <a:ext uri="{FF2B5EF4-FFF2-40B4-BE49-F238E27FC236}">
                  <a16:creationId xmlns:a16="http://schemas.microsoft.com/office/drawing/2014/main" id="{164B78B4-F786-4D1F-9E3F-83507A72A4CC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47" name="Google Shape;8604;p88">
              <a:extLst>
                <a:ext uri="{FF2B5EF4-FFF2-40B4-BE49-F238E27FC236}">
                  <a16:creationId xmlns:a16="http://schemas.microsoft.com/office/drawing/2014/main" id="{A2C5CD77-6411-4FE0-BE8D-A7B240DED4A9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48" name="Google Shape;4943;p54">
            <a:extLst>
              <a:ext uri="{FF2B5EF4-FFF2-40B4-BE49-F238E27FC236}">
                <a16:creationId xmlns:a16="http://schemas.microsoft.com/office/drawing/2014/main" id="{381BCAA6-7E90-4C44-BEE8-9A175CEF9CD1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49" name="Google Shape;6726;p74">
            <a:extLst>
              <a:ext uri="{FF2B5EF4-FFF2-40B4-BE49-F238E27FC236}">
                <a16:creationId xmlns:a16="http://schemas.microsoft.com/office/drawing/2014/main" id="{A4990CA7-CBD4-401E-8313-E0043972A803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50" name="Google Shape;6727;p74">
              <a:extLst>
                <a:ext uri="{FF2B5EF4-FFF2-40B4-BE49-F238E27FC236}">
                  <a16:creationId xmlns:a16="http://schemas.microsoft.com/office/drawing/2014/main" id="{4CE5DE9A-20A6-45F9-B33D-3662126BE447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51" name="Google Shape;6728;p74">
              <a:extLst>
                <a:ext uri="{FF2B5EF4-FFF2-40B4-BE49-F238E27FC236}">
                  <a16:creationId xmlns:a16="http://schemas.microsoft.com/office/drawing/2014/main" id="{D97B7E22-90A2-4DB5-B512-1BD1E68A287D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52" name="Google Shape;6729;p74">
              <a:extLst>
                <a:ext uri="{FF2B5EF4-FFF2-40B4-BE49-F238E27FC236}">
                  <a16:creationId xmlns:a16="http://schemas.microsoft.com/office/drawing/2014/main" id="{30006471-1CEF-423D-AFD2-6B549C4BB4CB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53" name="Google Shape;6730;p74">
              <a:extLst>
                <a:ext uri="{FF2B5EF4-FFF2-40B4-BE49-F238E27FC236}">
                  <a16:creationId xmlns:a16="http://schemas.microsoft.com/office/drawing/2014/main" id="{D1D774A5-5B10-4F79-9D3F-34F4C8A51F56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55" name="Google Shape;8961;p89">
            <a:extLst>
              <a:ext uri="{FF2B5EF4-FFF2-40B4-BE49-F238E27FC236}">
                <a16:creationId xmlns:a16="http://schemas.microsoft.com/office/drawing/2014/main" id="{7F63871E-A10D-4626-979F-2656B69EE61D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CD6FF0EE-315D-495E-807E-D0D1A433A352}"/>
              </a:ext>
            </a:extLst>
          </p:cNvPr>
          <p:cNvSpPr txBox="1"/>
          <p:nvPr/>
        </p:nvSpPr>
        <p:spPr>
          <a:xfrm>
            <a:off x="232383" y="175677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del Subsistema de Gestión de Calidad  </a:t>
            </a:r>
          </a:p>
        </p:txBody>
      </p:sp>
    </p:spTree>
    <p:extLst>
      <p:ext uri="{BB962C8B-B14F-4D97-AF65-F5344CB8AC3E}">
        <p14:creationId xmlns:p14="http://schemas.microsoft.com/office/powerpoint/2010/main" val="1308142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8801D2E-9E8D-49FC-BCCD-CA54C10D60B2}"/>
              </a:ext>
            </a:extLst>
          </p:cNvPr>
          <p:cNvSpPr/>
          <p:nvPr/>
        </p:nvSpPr>
        <p:spPr>
          <a:xfrm>
            <a:off x="182623" y="4642467"/>
            <a:ext cx="11613894" cy="674097"/>
          </a:xfrm>
          <a:prstGeom prst="rect">
            <a:avLst/>
          </a:prstGeom>
          <a:solidFill>
            <a:srgbClr val="E8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7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5" y="6126984"/>
            <a:ext cx="236586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74 Rectángulo">
            <a:extLst>
              <a:ext uri="{FF2B5EF4-FFF2-40B4-BE49-F238E27FC236}">
                <a16:creationId xmlns:a16="http://schemas.microsoft.com/office/drawing/2014/main" id="{33DCA88B-040F-427D-96DD-5723EC1DC929}"/>
              </a:ext>
            </a:extLst>
          </p:cNvPr>
          <p:cNvSpPr/>
          <p:nvPr/>
        </p:nvSpPr>
        <p:spPr>
          <a:xfrm>
            <a:off x="8472264" y="531037"/>
            <a:ext cx="4784637" cy="288201"/>
          </a:xfrm>
          <a:prstGeom prst="rect">
            <a:avLst/>
          </a:prstGeom>
        </p:spPr>
        <p:txBody>
          <a:bodyPr wrap="square" lIns="72055" tIns="36027" rIns="72055" bIns="36027">
            <a:spAutoFit/>
          </a:bodyPr>
          <a:lstStyle/>
          <a:p>
            <a:pPr algn="ctr"/>
            <a:r>
              <a:rPr lang="es-CO" sz="1400" dirty="0">
                <a:solidFill>
                  <a:srgbClr val="ED7D31"/>
                </a:solidFill>
                <a:latin typeface="Work Sans" panose="00000500000000000000" pitchFamily="50" charset="0"/>
                <a:cs typeface="Arial" panose="020B0604020202020204" pitchFamily="34" charset="0"/>
              </a:rPr>
              <a:t>NTC ISO 27001:2013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6EA40F7-731E-403C-8516-1ADF3BD088F0}"/>
              </a:ext>
            </a:extLst>
          </p:cNvPr>
          <p:cNvSpPr/>
          <p:nvPr/>
        </p:nvSpPr>
        <p:spPr>
          <a:xfrm>
            <a:off x="362060" y="4456672"/>
            <a:ext cx="112550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400" dirty="0">
              <a:solidFill>
                <a:srgbClr val="0070C0"/>
              </a:solidFill>
              <a:latin typeface="Work Sans" panose="00000500000000000000" pitchFamily="50" charset="0"/>
            </a:endParaRPr>
          </a:p>
          <a:p>
            <a:pPr algn="just"/>
            <a:r>
              <a:rPr lang="es-ES" sz="1400" dirty="0">
                <a:solidFill>
                  <a:srgbClr val="0070C0"/>
                </a:solidFill>
                <a:latin typeface="Work Sans" panose="00000500000000000000" pitchFamily="50" charset="0"/>
              </a:rPr>
              <a:t>Con base en lo anterior, establece los siguientes lineamientos para la implementación de la política de seguridad y privacidad del SGSI del Ministerio de Cultura”</a:t>
            </a:r>
            <a:endParaRPr lang="es-CO" sz="1400" dirty="0">
              <a:solidFill>
                <a:srgbClr val="0070C0"/>
              </a:solidFill>
              <a:latin typeface="Work Sans" panose="00000500000000000000" pitchFamily="50" charset="0"/>
            </a:endParaRPr>
          </a:p>
          <a:p>
            <a:pPr algn="just"/>
            <a:endParaRPr lang="es-CO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62" name="Freeform 382">
            <a:extLst>
              <a:ext uri="{FF2B5EF4-FFF2-40B4-BE49-F238E27FC236}">
                <a16:creationId xmlns:a16="http://schemas.microsoft.com/office/drawing/2014/main" id="{10B996B6-8C6E-439F-97EF-D1449E304772}"/>
              </a:ext>
            </a:extLst>
          </p:cNvPr>
          <p:cNvSpPr/>
          <p:nvPr/>
        </p:nvSpPr>
        <p:spPr>
          <a:xfrm>
            <a:off x="2422629" y="3638444"/>
            <a:ext cx="508439" cy="448125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63" name="Freeform 439">
            <a:extLst>
              <a:ext uri="{FF2B5EF4-FFF2-40B4-BE49-F238E27FC236}">
                <a16:creationId xmlns:a16="http://schemas.microsoft.com/office/drawing/2014/main" id="{56E0D5D0-968C-481C-9E64-1D11D03BC4A2}"/>
              </a:ext>
            </a:extLst>
          </p:cNvPr>
          <p:cNvSpPr/>
          <p:nvPr/>
        </p:nvSpPr>
        <p:spPr>
          <a:xfrm>
            <a:off x="1375561" y="3719764"/>
            <a:ext cx="323926" cy="318660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234383" y="0"/>
                </a:moveTo>
                <a:cubicBezTo>
                  <a:pt x="238515" y="0"/>
                  <a:pt x="242647" y="751"/>
                  <a:pt x="246778" y="2254"/>
                </a:cubicBezTo>
                <a:lnTo>
                  <a:pt x="445103" y="74372"/>
                </a:lnTo>
                <a:cubicBezTo>
                  <a:pt x="452239" y="77001"/>
                  <a:pt x="457967" y="81414"/>
                  <a:pt x="462286" y="87612"/>
                </a:cubicBezTo>
                <a:cubicBezTo>
                  <a:pt x="466606" y="93810"/>
                  <a:pt x="468766" y="100665"/>
                  <a:pt x="468766" y="108177"/>
                </a:cubicBezTo>
                <a:lnTo>
                  <a:pt x="468766" y="324530"/>
                </a:lnTo>
                <a:cubicBezTo>
                  <a:pt x="468766" y="331104"/>
                  <a:pt x="467076" y="337207"/>
                  <a:pt x="463695" y="342841"/>
                </a:cubicBezTo>
                <a:cubicBezTo>
                  <a:pt x="460314" y="348476"/>
                  <a:pt x="455713" y="352889"/>
                  <a:pt x="449891" y="356082"/>
                </a:cubicBezTo>
                <a:lnTo>
                  <a:pt x="251567" y="464259"/>
                </a:lnTo>
                <a:cubicBezTo>
                  <a:pt x="246309" y="467264"/>
                  <a:pt x="240581" y="468766"/>
                  <a:pt x="234383" y="468766"/>
                </a:cubicBezTo>
                <a:cubicBezTo>
                  <a:pt x="228186" y="468766"/>
                  <a:pt x="222457" y="467264"/>
                  <a:pt x="217198" y="464259"/>
                </a:cubicBezTo>
                <a:lnTo>
                  <a:pt x="18875" y="356082"/>
                </a:lnTo>
                <a:cubicBezTo>
                  <a:pt x="13053" y="352889"/>
                  <a:pt x="8452" y="348476"/>
                  <a:pt x="5071" y="342841"/>
                </a:cubicBezTo>
                <a:cubicBezTo>
                  <a:pt x="1691" y="337207"/>
                  <a:pt x="0" y="331104"/>
                  <a:pt x="0" y="324530"/>
                </a:cubicBezTo>
                <a:lnTo>
                  <a:pt x="0" y="108177"/>
                </a:lnTo>
                <a:cubicBezTo>
                  <a:pt x="0" y="100665"/>
                  <a:pt x="2160" y="93810"/>
                  <a:pt x="6480" y="87612"/>
                </a:cubicBezTo>
                <a:cubicBezTo>
                  <a:pt x="10799" y="81414"/>
                  <a:pt x="16527" y="77001"/>
                  <a:pt x="23664" y="74372"/>
                </a:cubicBezTo>
                <a:lnTo>
                  <a:pt x="221988" y="2254"/>
                </a:lnTo>
                <a:cubicBezTo>
                  <a:pt x="226120" y="751"/>
                  <a:pt x="230251" y="0"/>
                  <a:pt x="234383" y="0"/>
                </a:cubicBezTo>
                <a:close/>
                <a:moveTo>
                  <a:pt x="234383" y="36059"/>
                </a:moveTo>
                <a:lnTo>
                  <a:pt x="37749" y="107613"/>
                </a:lnTo>
                <a:lnTo>
                  <a:pt x="234383" y="179168"/>
                </a:lnTo>
                <a:lnTo>
                  <a:pt x="431017" y="107613"/>
                </a:lnTo>
                <a:lnTo>
                  <a:pt x="234383" y="36059"/>
                </a:lnTo>
                <a:close/>
                <a:moveTo>
                  <a:pt x="432707" y="145363"/>
                </a:moveTo>
                <a:lnTo>
                  <a:pt x="252413" y="211001"/>
                </a:lnTo>
                <a:lnTo>
                  <a:pt x="252413" y="422847"/>
                </a:lnTo>
                <a:lnTo>
                  <a:pt x="432707" y="324530"/>
                </a:lnTo>
                <a:lnTo>
                  <a:pt x="432707" y="145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+mj-lt"/>
            </a:endParaRPr>
          </a:p>
        </p:txBody>
      </p:sp>
      <p:sp>
        <p:nvSpPr>
          <p:cNvPr id="64" name="Freeform 587">
            <a:extLst>
              <a:ext uri="{FF2B5EF4-FFF2-40B4-BE49-F238E27FC236}">
                <a16:creationId xmlns:a16="http://schemas.microsoft.com/office/drawing/2014/main" id="{5F517BA3-11D8-42D2-8619-58C6295EC3E5}"/>
              </a:ext>
            </a:extLst>
          </p:cNvPr>
          <p:cNvSpPr/>
          <p:nvPr/>
        </p:nvSpPr>
        <p:spPr>
          <a:xfrm>
            <a:off x="3658817" y="3762020"/>
            <a:ext cx="347012" cy="352511"/>
          </a:xfrm>
          <a:custGeom>
            <a:avLst/>
            <a:gdLst>
              <a:gd name="connsiteX0" fmla="*/ 322160 w 496139"/>
              <a:gd name="connsiteY0" fmla="*/ 151560 h 505095"/>
              <a:gd name="connsiteX1" fmla="*/ 365261 w 496139"/>
              <a:gd name="connsiteY1" fmla="*/ 168181 h 505095"/>
              <a:gd name="connsiteX2" fmla="*/ 383008 w 496139"/>
              <a:gd name="connsiteY2" fmla="*/ 208466 h 505095"/>
              <a:gd name="connsiteX3" fmla="*/ 365261 w 496139"/>
              <a:gd name="connsiteY3" fmla="*/ 248610 h 505095"/>
              <a:gd name="connsiteX4" fmla="*/ 322160 w 496139"/>
              <a:gd name="connsiteY4" fmla="*/ 265371 h 505095"/>
              <a:gd name="connsiteX5" fmla="*/ 279199 w 496139"/>
              <a:gd name="connsiteY5" fmla="*/ 248610 h 505095"/>
              <a:gd name="connsiteX6" fmla="*/ 261310 w 496139"/>
              <a:gd name="connsiteY6" fmla="*/ 208466 h 505095"/>
              <a:gd name="connsiteX7" fmla="*/ 279199 w 496139"/>
              <a:gd name="connsiteY7" fmla="*/ 168181 h 505095"/>
              <a:gd name="connsiteX8" fmla="*/ 322160 w 496139"/>
              <a:gd name="connsiteY8" fmla="*/ 151560 h 505095"/>
              <a:gd name="connsiteX9" fmla="*/ 180742 w 496139"/>
              <a:gd name="connsiteY9" fmla="*/ 151560 h 505095"/>
              <a:gd name="connsiteX10" fmla="*/ 223703 w 496139"/>
              <a:gd name="connsiteY10" fmla="*/ 168181 h 505095"/>
              <a:gd name="connsiteX11" fmla="*/ 241591 w 496139"/>
              <a:gd name="connsiteY11" fmla="*/ 208466 h 505095"/>
              <a:gd name="connsiteX12" fmla="*/ 223703 w 496139"/>
              <a:gd name="connsiteY12" fmla="*/ 248610 h 505095"/>
              <a:gd name="connsiteX13" fmla="*/ 180742 w 496139"/>
              <a:gd name="connsiteY13" fmla="*/ 265371 h 505095"/>
              <a:gd name="connsiteX14" fmla="*/ 137781 w 496139"/>
              <a:gd name="connsiteY14" fmla="*/ 248610 h 505095"/>
              <a:gd name="connsiteX15" fmla="*/ 119892 w 496139"/>
              <a:gd name="connsiteY15" fmla="*/ 208466 h 505095"/>
              <a:gd name="connsiteX16" fmla="*/ 137781 w 496139"/>
              <a:gd name="connsiteY16" fmla="*/ 168181 h 505095"/>
              <a:gd name="connsiteX17" fmla="*/ 180742 w 496139"/>
              <a:gd name="connsiteY17" fmla="*/ 151560 h 505095"/>
              <a:gd name="connsiteX18" fmla="*/ 92848 w 496139"/>
              <a:gd name="connsiteY18" fmla="*/ 26199 h 505095"/>
              <a:gd name="connsiteX19" fmla="*/ 61155 w 496139"/>
              <a:gd name="connsiteY19" fmla="*/ 35777 h 505095"/>
              <a:gd name="connsiteX20" fmla="*/ 52844 w 496139"/>
              <a:gd name="connsiteY20" fmla="*/ 71273 h 505095"/>
              <a:gd name="connsiteX21" fmla="*/ 52844 w 496139"/>
              <a:gd name="connsiteY21" fmla="*/ 260864 h 505095"/>
              <a:gd name="connsiteX22" fmla="*/ 77776 w 496139"/>
              <a:gd name="connsiteY22" fmla="*/ 272132 h 505095"/>
              <a:gd name="connsiteX23" fmla="*/ 100594 w 496139"/>
              <a:gd name="connsiteY23" fmla="*/ 280020 h 505095"/>
              <a:gd name="connsiteX24" fmla="*/ 123413 w 496139"/>
              <a:gd name="connsiteY24" fmla="*/ 285232 h 505095"/>
              <a:gd name="connsiteX25" fmla="*/ 143414 w 496139"/>
              <a:gd name="connsiteY25" fmla="*/ 288331 h 505095"/>
              <a:gd name="connsiteX26" fmla="*/ 163134 w 496139"/>
              <a:gd name="connsiteY26" fmla="*/ 289457 h 505095"/>
              <a:gd name="connsiteX27" fmla="*/ 179614 w 496139"/>
              <a:gd name="connsiteY27" fmla="*/ 289598 h 505095"/>
              <a:gd name="connsiteX28" fmla="*/ 195531 w 496139"/>
              <a:gd name="connsiteY28" fmla="*/ 289035 h 505095"/>
              <a:gd name="connsiteX29" fmla="*/ 208067 w 496139"/>
              <a:gd name="connsiteY29" fmla="*/ 288471 h 505095"/>
              <a:gd name="connsiteX30" fmla="*/ 234830 w 496139"/>
              <a:gd name="connsiteY30" fmla="*/ 296078 h 505095"/>
              <a:gd name="connsiteX31" fmla="*/ 237646 w 496139"/>
              <a:gd name="connsiteY31" fmla="*/ 298613 h 505095"/>
              <a:gd name="connsiteX32" fmla="*/ 254831 w 496139"/>
              <a:gd name="connsiteY32" fmla="*/ 312980 h 505095"/>
              <a:gd name="connsiteX33" fmla="*/ 288073 w 496139"/>
              <a:gd name="connsiteY33" fmla="*/ 288471 h 505095"/>
              <a:gd name="connsiteX34" fmla="*/ 298355 w 496139"/>
              <a:gd name="connsiteY34" fmla="*/ 288894 h 505095"/>
              <a:gd name="connsiteX35" fmla="*/ 310469 w 496139"/>
              <a:gd name="connsiteY35" fmla="*/ 289457 h 505095"/>
              <a:gd name="connsiteX36" fmla="*/ 323286 w 496139"/>
              <a:gd name="connsiteY36" fmla="*/ 289739 h 505095"/>
              <a:gd name="connsiteX37" fmla="*/ 338217 w 496139"/>
              <a:gd name="connsiteY37" fmla="*/ 289457 h 505095"/>
              <a:gd name="connsiteX38" fmla="*/ 353570 w 496139"/>
              <a:gd name="connsiteY38" fmla="*/ 288190 h 505095"/>
              <a:gd name="connsiteX39" fmla="*/ 370754 w 496139"/>
              <a:gd name="connsiteY39" fmla="*/ 285795 h 505095"/>
              <a:gd name="connsiteX40" fmla="*/ 388220 w 496139"/>
              <a:gd name="connsiteY40" fmla="*/ 281992 h 505095"/>
              <a:gd name="connsiteX41" fmla="*/ 407095 w 496139"/>
              <a:gd name="connsiteY41" fmla="*/ 276499 h 505095"/>
              <a:gd name="connsiteX42" fmla="*/ 426110 w 496139"/>
              <a:gd name="connsiteY42" fmla="*/ 268893 h 505095"/>
              <a:gd name="connsiteX43" fmla="*/ 446394 w 496139"/>
              <a:gd name="connsiteY43" fmla="*/ 259173 h 505095"/>
              <a:gd name="connsiteX44" fmla="*/ 446394 w 496139"/>
              <a:gd name="connsiteY44" fmla="*/ 71273 h 505095"/>
              <a:gd name="connsiteX45" fmla="*/ 437378 w 496139"/>
              <a:gd name="connsiteY45" fmla="*/ 36481 h 505095"/>
              <a:gd name="connsiteX46" fmla="*/ 406109 w 496139"/>
              <a:gd name="connsiteY46" fmla="*/ 26199 h 505095"/>
              <a:gd name="connsiteX47" fmla="*/ 71156 w 496139"/>
              <a:gd name="connsiteY47" fmla="*/ 0 h 505095"/>
              <a:gd name="connsiteX48" fmla="*/ 425266 w 496139"/>
              <a:gd name="connsiteY48" fmla="*/ 0 h 505095"/>
              <a:gd name="connsiteX49" fmla="*/ 457380 w 496139"/>
              <a:gd name="connsiteY49" fmla="*/ 14367 h 505095"/>
              <a:gd name="connsiteX50" fmla="*/ 470621 w 496139"/>
              <a:gd name="connsiteY50" fmla="*/ 49018 h 505095"/>
              <a:gd name="connsiteX51" fmla="*/ 470621 w 496139"/>
              <a:gd name="connsiteY51" fmla="*/ 244525 h 505095"/>
              <a:gd name="connsiteX52" fmla="*/ 476536 w 496139"/>
              <a:gd name="connsiteY52" fmla="*/ 240299 h 505095"/>
              <a:gd name="connsiteX53" fmla="*/ 493439 w 496139"/>
              <a:gd name="connsiteY53" fmla="*/ 240017 h 505095"/>
              <a:gd name="connsiteX54" fmla="*/ 492312 w 496139"/>
              <a:gd name="connsiteY54" fmla="*/ 257765 h 505095"/>
              <a:gd name="connsiteX55" fmla="*/ 387516 w 496139"/>
              <a:gd name="connsiteY55" fmla="*/ 328756 h 505095"/>
              <a:gd name="connsiteX56" fmla="*/ 381036 w 496139"/>
              <a:gd name="connsiteY56" fmla="*/ 459751 h 505095"/>
              <a:gd name="connsiteX57" fmla="*/ 329484 w 496139"/>
              <a:gd name="connsiteY57" fmla="*/ 501444 h 505095"/>
              <a:gd name="connsiteX58" fmla="*/ 278213 w 496139"/>
              <a:gd name="connsiteY58" fmla="*/ 497219 h 505095"/>
              <a:gd name="connsiteX59" fmla="*/ 255113 w 496139"/>
              <a:gd name="connsiteY59" fmla="*/ 451018 h 505095"/>
              <a:gd name="connsiteX60" fmla="*/ 254831 w 496139"/>
              <a:gd name="connsiteY60" fmla="*/ 359181 h 505095"/>
              <a:gd name="connsiteX61" fmla="*/ 254831 w 496139"/>
              <a:gd name="connsiteY61" fmla="*/ 358899 h 505095"/>
              <a:gd name="connsiteX62" fmla="*/ 247929 w 496139"/>
              <a:gd name="connsiteY62" fmla="*/ 357209 h 505095"/>
              <a:gd name="connsiteX63" fmla="*/ 241309 w 496139"/>
              <a:gd name="connsiteY63" fmla="*/ 355800 h 505095"/>
              <a:gd name="connsiteX64" fmla="*/ 241027 w 496139"/>
              <a:gd name="connsiteY64" fmla="*/ 451018 h 505095"/>
              <a:gd name="connsiteX65" fmla="*/ 217645 w 496139"/>
              <a:gd name="connsiteY65" fmla="*/ 497219 h 505095"/>
              <a:gd name="connsiteX66" fmla="*/ 166092 w 496139"/>
              <a:gd name="connsiteY66" fmla="*/ 501444 h 505095"/>
              <a:gd name="connsiteX67" fmla="*/ 114821 w 496139"/>
              <a:gd name="connsiteY67" fmla="*/ 459188 h 505095"/>
              <a:gd name="connsiteX68" fmla="*/ 108623 w 496139"/>
              <a:gd name="connsiteY68" fmla="*/ 328756 h 505095"/>
              <a:gd name="connsiteX69" fmla="*/ 3827 w 496139"/>
              <a:gd name="connsiteY69" fmla="*/ 257765 h 505095"/>
              <a:gd name="connsiteX70" fmla="*/ 2700 w 496139"/>
              <a:gd name="connsiteY70" fmla="*/ 240017 h 505095"/>
              <a:gd name="connsiteX71" fmla="*/ 19603 w 496139"/>
              <a:gd name="connsiteY71" fmla="*/ 240299 h 505095"/>
              <a:gd name="connsiteX72" fmla="*/ 22701 w 496139"/>
              <a:gd name="connsiteY72" fmla="*/ 242271 h 505095"/>
              <a:gd name="connsiteX73" fmla="*/ 25801 w 496139"/>
              <a:gd name="connsiteY73" fmla="*/ 244525 h 505095"/>
              <a:gd name="connsiteX74" fmla="*/ 25801 w 496139"/>
              <a:gd name="connsiteY74" fmla="*/ 49018 h 505095"/>
              <a:gd name="connsiteX75" fmla="*/ 39040 w 496139"/>
              <a:gd name="connsiteY75" fmla="*/ 14367 h 505095"/>
              <a:gd name="connsiteX76" fmla="*/ 71156 w 496139"/>
              <a:gd name="connsiteY76" fmla="*/ 0 h 50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96139" h="505095">
                <a:moveTo>
                  <a:pt x="322160" y="151560"/>
                </a:moveTo>
                <a:cubicBezTo>
                  <a:pt x="339062" y="151560"/>
                  <a:pt x="353429" y="157101"/>
                  <a:pt x="365261" y="168181"/>
                </a:cubicBezTo>
                <a:cubicBezTo>
                  <a:pt x="377093" y="179262"/>
                  <a:pt x="383008" y="192690"/>
                  <a:pt x="383008" y="208466"/>
                </a:cubicBezTo>
                <a:cubicBezTo>
                  <a:pt x="383008" y="224054"/>
                  <a:pt x="377093" y="237435"/>
                  <a:pt x="365261" y="248610"/>
                </a:cubicBezTo>
                <a:cubicBezTo>
                  <a:pt x="353429" y="259784"/>
                  <a:pt x="339062" y="265371"/>
                  <a:pt x="322160" y="265371"/>
                </a:cubicBezTo>
                <a:cubicBezTo>
                  <a:pt x="305445" y="265371"/>
                  <a:pt x="291124" y="259784"/>
                  <a:pt x="279199" y="248610"/>
                </a:cubicBezTo>
                <a:cubicBezTo>
                  <a:pt x="267273" y="237435"/>
                  <a:pt x="261310" y="224054"/>
                  <a:pt x="261310" y="208466"/>
                </a:cubicBezTo>
                <a:cubicBezTo>
                  <a:pt x="261310" y="192690"/>
                  <a:pt x="267273" y="179262"/>
                  <a:pt x="279199" y="168181"/>
                </a:cubicBezTo>
                <a:cubicBezTo>
                  <a:pt x="291124" y="157101"/>
                  <a:pt x="305445" y="151560"/>
                  <a:pt x="322160" y="151560"/>
                </a:cubicBezTo>
                <a:close/>
                <a:moveTo>
                  <a:pt x="180742" y="151560"/>
                </a:moveTo>
                <a:cubicBezTo>
                  <a:pt x="197456" y="151560"/>
                  <a:pt x="211777" y="157101"/>
                  <a:pt x="223703" y="168181"/>
                </a:cubicBezTo>
                <a:cubicBezTo>
                  <a:pt x="235628" y="179262"/>
                  <a:pt x="241591" y="192690"/>
                  <a:pt x="241591" y="208466"/>
                </a:cubicBezTo>
                <a:cubicBezTo>
                  <a:pt x="241591" y="224054"/>
                  <a:pt x="235628" y="237435"/>
                  <a:pt x="223703" y="248610"/>
                </a:cubicBezTo>
                <a:cubicBezTo>
                  <a:pt x="211777" y="259784"/>
                  <a:pt x="197456" y="265371"/>
                  <a:pt x="180742" y="265371"/>
                </a:cubicBezTo>
                <a:cubicBezTo>
                  <a:pt x="164027" y="265371"/>
                  <a:pt x="149707" y="259784"/>
                  <a:pt x="137781" y="248610"/>
                </a:cubicBezTo>
                <a:cubicBezTo>
                  <a:pt x="125855" y="237435"/>
                  <a:pt x="119892" y="224054"/>
                  <a:pt x="119892" y="208466"/>
                </a:cubicBezTo>
                <a:cubicBezTo>
                  <a:pt x="119892" y="192690"/>
                  <a:pt x="125855" y="179262"/>
                  <a:pt x="137781" y="168181"/>
                </a:cubicBezTo>
                <a:cubicBezTo>
                  <a:pt x="149707" y="157101"/>
                  <a:pt x="164027" y="151560"/>
                  <a:pt x="180742" y="151560"/>
                </a:cubicBezTo>
                <a:close/>
                <a:moveTo>
                  <a:pt x="92848" y="26199"/>
                </a:moveTo>
                <a:cubicBezTo>
                  <a:pt x="77259" y="26199"/>
                  <a:pt x="66695" y="29392"/>
                  <a:pt x="61155" y="35777"/>
                </a:cubicBezTo>
                <a:cubicBezTo>
                  <a:pt x="55614" y="42163"/>
                  <a:pt x="52844" y="53994"/>
                  <a:pt x="52844" y="71273"/>
                </a:cubicBezTo>
                <a:lnTo>
                  <a:pt x="52844" y="260864"/>
                </a:lnTo>
                <a:cubicBezTo>
                  <a:pt x="60920" y="265183"/>
                  <a:pt x="69230" y="268939"/>
                  <a:pt x="77776" y="272132"/>
                </a:cubicBezTo>
                <a:cubicBezTo>
                  <a:pt x="86321" y="275325"/>
                  <a:pt x="93927" y="277954"/>
                  <a:pt x="100594" y="280020"/>
                </a:cubicBezTo>
                <a:cubicBezTo>
                  <a:pt x="107261" y="282086"/>
                  <a:pt x="114868" y="283823"/>
                  <a:pt x="123413" y="285232"/>
                </a:cubicBezTo>
                <a:cubicBezTo>
                  <a:pt x="131958" y="286640"/>
                  <a:pt x="138625" y="287673"/>
                  <a:pt x="143414" y="288331"/>
                </a:cubicBezTo>
                <a:cubicBezTo>
                  <a:pt x="148204" y="288988"/>
                  <a:pt x="154776" y="289363"/>
                  <a:pt x="163134" y="289457"/>
                </a:cubicBezTo>
                <a:cubicBezTo>
                  <a:pt x="171491" y="289551"/>
                  <a:pt x="176985" y="289598"/>
                  <a:pt x="179614" y="289598"/>
                </a:cubicBezTo>
                <a:cubicBezTo>
                  <a:pt x="182243" y="289598"/>
                  <a:pt x="187549" y="289411"/>
                  <a:pt x="195531" y="289035"/>
                </a:cubicBezTo>
                <a:cubicBezTo>
                  <a:pt x="203512" y="288659"/>
                  <a:pt x="207691" y="288471"/>
                  <a:pt x="208067" y="288471"/>
                </a:cubicBezTo>
                <a:cubicBezTo>
                  <a:pt x="220837" y="288284"/>
                  <a:pt x="229758" y="290819"/>
                  <a:pt x="234830" y="296078"/>
                </a:cubicBezTo>
                <a:cubicBezTo>
                  <a:pt x="235956" y="297205"/>
                  <a:pt x="236895" y="298050"/>
                  <a:pt x="237646" y="298613"/>
                </a:cubicBezTo>
                <a:cubicBezTo>
                  <a:pt x="242529" y="303308"/>
                  <a:pt x="248257" y="308097"/>
                  <a:pt x="254831" y="312980"/>
                </a:cubicBezTo>
                <a:cubicBezTo>
                  <a:pt x="256145" y="295890"/>
                  <a:pt x="267226" y="287720"/>
                  <a:pt x="288073" y="288471"/>
                </a:cubicBezTo>
                <a:cubicBezTo>
                  <a:pt x="289011" y="288471"/>
                  <a:pt x="292439" y="288612"/>
                  <a:pt x="298355" y="288894"/>
                </a:cubicBezTo>
                <a:cubicBezTo>
                  <a:pt x="304271" y="289176"/>
                  <a:pt x="308308" y="289363"/>
                  <a:pt x="310469" y="289457"/>
                </a:cubicBezTo>
                <a:cubicBezTo>
                  <a:pt x="312628" y="289551"/>
                  <a:pt x="316901" y="289645"/>
                  <a:pt x="323286" y="289739"/>
                </a:cubicBezTo>
                <a:cubicBezTo>
                  <a:pt x="329672" y="289833"/>
                  <a:pt x="334649" y="289739"/>
                  <a:pt x="338217" y="289457"/>
                </a:cubicBezTo>
                <a:cubicBezTo>
                  <a:pt x="341785" y="289176"/>
                  <a:pt x="346903" y="288753"/>
                  <a:pt x="353570" y="288190"/>
                </a:cubicBezTo>
                <a:cubicBezTo>
                  <a:pt x="360237" y="287626"/>
                  <a:pt x="365966" y="286828"/>
                  <a:pt x="370754" y="285795"/>
                </a:cubicBezTo>
                <a:cubicBezTo>
                  <a:pt x="375544" y="284762"/>
                  <a:pt x="381365" y="283495"/>
                  <a:pt x="388220" y="281992"/>
                </a:cubicBezTo>
                <a:cubicBezTo>
                  <a:pt x="395075" y="280490"/>
                  <a:pt x="401367" y="278659"/>
                  <a:pt x="407095" y="276499"/>
                </a:cubicBezTo>
                <a:cubicBezTo>
                  <a:pt x="412822" y="274339"/>
                  <a:pt x="419161" y="271803"/>
                  <a:pt x="426110" y="268893"/>
                </a:cubicBezTo>
                <a:cubicBezTo>
                  <a:pt x="433059" y="265981"/>
                  <a:pt x="439820" y="262742"/>
                  <a:pt x="446394" y="259173"/>
                </a:cubicBezTo>
                <a:lnTo>
                  <a:pt x="446394" y="71273"/>
                </a:lnTo>
                <a:cubicBezTo>
                  <a:pt x="446394" y="54934"/>
                  <a:pt x="443388" y="43337"/>
                  <a:pt x="437378" y="36481"/>
                </a:cubicBezTo>
                <a:cubicBezTo>
                  <a:pt x="431369" y="29626"/>
                  <a:pt x="420946" y="26199"/>
                  <a:pt x="406109" y="26199"/>
                </a:cubicBezTo>
                <a:close/>
                <a:moveTo>
                  <a:pt x="71156" y="0"/>
                </a:moveTo>
                <a:lnTo>
                  <a:pt x="425266" y="0"/>
                </a:lnTo>
                <a:cubicBezTo>
                  <a:pt x="437848" y="0"/>
                  <a:pt x="448553" y="4789"/>
                  <a:pt x="457380" y="14367"/>
                </a:cubicBezTo>
                <a:cubicBezTo>
                  <a:pt x="466207" y="23945"/>
                  <a:pt x="470621" y="35495"/>
                  <a:pt x="470621" y="49018"/>
                </a:cubicBezTo>
                <a:lnTo>
                  <a:pt x="470621" y="244525"/>
                </a:lnTo>
                <a:lnTo>
                  <a:pt x="476536" y="240299"/>
                </a:lnTo>
                <a:cubicBezTo>
                  <a:pt x="483862" y="235228"/>
                  <a:pt x="489495" y="235134"/>
                  <a:pt x="493439" y="240017"/>
                </a:cubicBezTo>
                <a:cubicBezTo>
                  <a:pt x="497383" y="244900"/>
                  <a:pt x="497008" y="250816"/>
                  <a:pt x="492312" y="257765"/>
                </a:cubicBezTo>
                <a:cubicBezTo>
                  <a:pt x="469587" y="285748"/>
                  <a:pt x="434656" y="309412"/>
                  <a:pt x="387516" y="328756"/>
                </a:cubicBezTo>
                <a:cubicBezTo>
                  <a:pt x="403292" y="382281"/>
                  <a:pt x="401132" y="425946"/>
                  <a:pt x="381036" y="459751"/>
                </a:cubicBezTo>
                <a:cubicBezTo>
                  <a:pt x="368642" y="480974"/>
                  <a:pt x="351457" y="494871"/>
                  <a:pt x="329484" y="501444"/>
                </a:cubicBezTo>
                <a:cubicBezTo>
                  <a:pt x="309952" y="507454"/>
                  <a:pt x="292862" y="506046"/>
                  <a:pt x="278213" y="497219"/>
                </a:cubicBezTo>
                <a:cubicBezTo>
                  <a:pt x="262061" y="487641"/>
                  <a:pt x="254361" y="472240"/>
                  <a:pt x="255113" y="451018"/>
                </a:cubicBezTo>
                <a:lnTo>
                  <a:pt x="254831" y="359181"/>
                </a:lnTo>
                <a:lnTo>
                  <a:pt x="254831" y="358899"/>
                </a:lnTo>
                <a:cubicBezTo>
                  <a:pt x="253328" y="358523"/>
                  <a:pt x="251027" y="357960"/>
                  <a:pt x="247929" y="357209"/>
                </a:cubicBezTo>
                <a:cubicBezTo>
                  <a:pt x="244830" y="356458"/>
                  <a:pt x="242623" y="355988"/>
                  <a:pt x="241309" y="355800"/>
                </a:cubicBezTo>
                <a:lnTo>
                  <a:pt x="241027" y="451018"/>
                </a:lnTo>
                <a:cubicBezTo>
                  <a:pt x="241778" y="472428"/>
                  <a:pt x="233984" y="487828"/>
                  <a:pt x="217645" y="497219"/>
                </a:cubicBezTo>
                <a:cubicBezTo>
                  <a:pt x="202808" y="506046"/>
                  <a:pt x="185623" y="507454"/>
                  <a:pt x="166092" y="501444"/>
                </a:cubicBezTo>
                <a:cubicBezTo>
                  <a:pt x="144119" y="494683"/>
                  <a:pt x="127028" y="480598"/>
                  <a:pt x="114821" y="459188"/>
                </a:cubicBezTo>
                <a:cubicBezTo>
                  <a:pt x="95101" y="425383"/>
                  <a:pt x="93035" y="381905"/>
                  <a:pt x="108623" y="328756"/>
                </a:cubicBezTo>
                <a:cubicBezTo>
                  <a:pt x="61483" y="309412"/>
                  <a:pt x="26551" y="285748"/>
                  <a:pt x="3827" y="257765"/>
                </a:cubicBezTo>
                <a:cubicBezTo>
                  <a:pt x="-869" y="250816"/>
                  <a:pt x="-1244" y="244900"/>
                  <a:pt x="2700" y="240017"/>
                </a:cubicBezTo>
                <a:cubicBezTo>
                  <a:pt x="6644" y="235134"/>
                  <a:pt x="12278" y="235228"/>
                  <a:pt x="19603" y="240299"/>
                </a:cubicBezTo>
                <a:cubicBezTo>
                  <a:pt x="20166" y="240675"/>
                  <a:pt x="21199" y="241332"/>
                  <a:pt x="22701" y="242271"/>
                </a:cubicBezTo>
                <a:cubicBezTo>
                  <a:pt x="24204" y="243210"/>
                  <a:pt x="25237" y="243961"/>
                  <a:pt x="25801" y="244525"/>
                </a:cubicBezTo>
                <a:lnTo>
                  <a:pt x="25801" y="49018"/>
                </a:lnTo>
                <a:cubicBezTo>
                  <a:pt x="25801" y="35495"/>
                  <a:pt x="30214" y="23945"/>
                  <a:pt x="39040" y="14367"/>
                </a:cubicBezTo>
                <a:cubicBezTo>
                  <a:pt x="47867" y="4789"/>
                  <a:pt x="58572" y="0"/>
                  <a:pt x="711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latin typeface="+mj-lt"/>
            </a:endParaRPr>
          </a:p>
        </p:txBody>
      </p:sp>
      <p:pic>
        <p:nvPicPr>
          <p:cNvPr id="66" name="Graphic 80" descr="Gears">
            <a:extLst>
              <a:ext uri="{FF2B5EF4-FFF2-40B4-BE49-F238E27FC236}">
                <a16:creationId xmlns:a16="http://schemas.microsoft.com/office/drawing/2014/main" id="{9F3CF384-3E19-4A3D-9DDF-B04887903AA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97" y="2649357"/>
            <a:ext cx="448466" cy="448466"/>
          </a:xfrm>
          <a:prstGeom prst="rect">
            <a:avLst/>
          </a:prstGeom>
          <a:effectLst/>
        </p:spPr>
      </p:pic>
      <p:sp>
        <p:nvSpPr>
          <p:cNvPr id="70" name="Rectángulo 69">
            <a:extLst>
              <a:ext uri="{FF2B5EF4-FFF2-40B4-BE49-F238E27FC236}">
                <a16:creationId xmlns:a16="http://schemas.microsoft.com/office/drawing/2014/main" id="{E99ED717-96A2-4CA5-BE7F-EDE212507DF1}"/>
              </a:ext>
            </a:extLst>
          </p:cNvPr>
          <p:cNvSpPr/>
          <p:nvPr/>
        </p:nvSpPr>
        <p:spPr>
          <a:xfrm>
            <a:off x="3978136" y="2389031"/>
            <a:ext cx="76043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400" dirty="0">
              <a:solidFill>
                <a:srgbClr val="0070C0"/>
              </a:solidFill>
              <a:latin typeface="Work Sans" panose="00000500000000000000" pitchFamily="50" charset="0"/>
              <a:cs typeface="Calibri Light" panose="020F0302020204030204" pitchFamily="34" charset="0"/>
            </a:endParaRPr>
          </a:p>
          <a:p>
            <a:pPr algn="just"/>
            <a:r>
              <a:rPr lang="es-ES" sz="14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la confidencialidad, disponibilidad e integridad de la información por medio de la gestión de riesgos, incidentes de seguridad y en cumplimiento de los requisitos legales y regulatorios, apoyando la formulación, coordinación e implementación de la política cultural del Estado colombiano para estimular e impulsar el desarrollo de procesos, proyectos y actividades culturales y artísticas que reconozcan la diversidad y promuevan la valoración y protección del patrimonio cultural de la nación. </a:t>
            </a:r>
            <a:endParaRPr lang="es-CO" sz="1400" dirty="0">
              <a:solidFill>
                <a:srgbClr val="0070C0"/>
              </a:solidFill>
              <a:latin typeface="Work Sans" panose="000005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39B2EA58-8C23-443F-A3A6-9E4B1229F99A}"/>
              </a:ext>
            </a:extLst>
          </p:cNvPr>
          <p:cNvSpPr/>
          <p:nvPr/>
        </p:nvSpPr>
        <p:spPr>
          <a:xfrm>
            <a:off x="232383" y="1434608"/>
            <a:ext cx="11613894" cy="601404"/>
          </a:xfrm>
          <a:prstGeom prst="rect">
            <a:avLst/>
          </a:prstGeom>
          <a:solidFill>
            <a:srgbClr val="D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15A6AD-F8BF-47C6-A8B7-862EFBEB2927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" b="89844" l="2148" r="94336">
                        <a14:foregroundMark x1="14063" y1="23047" x2="14063" y2="23047"/>
                        <a14:foregroundMark x1="10547" y1="37305" x2="10547" y2="37305"/>
                        <a14:foregroundMark x1="19922" y1="53711" x2="19922" y2="53711"/>
                        <a14:foregroundMark x1="24414" y1="10352" x2="24414" y2="10352"/>
                        <a14:foregroundMark x1="66016" y1="9570" x2="66016" y2="9570"/>
                        <a14:foregroundMark x1="87500" y1="51953" x2="87500" y2="51953"/>
                        <a14:foregroundMark x1="74414" y1="52734" x2="74414" y2="52734"/>
                        <a14:foregroundMark x1="91211" y1="41016" x2="91211" y2="4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37" y="2140520"/>
            <a:ext cx="2290544" cy="22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90FFEED-FAB2-4AEF-826C-3E6F5F5568F7}"/>
              </a:ext>
            </a:extLst>
          </p:cNvPr>
          <p:cNvSpPr/>
          <p:nvPr/>
        </p:nvSpPr>
        <p:spPr>
          <a:xfrm>
            <a:off x="784322" y="1518204"/>
            <a:ext cx="10908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"</a:t>
            </a:r>
            <a:r>
              <a:rPr lang="es-ES" sz="14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El MINISTERIO DE CULTURA, se compromete con el establecimiento, implementación, mantenimiento y mejora continua de un Subsistema de Gestión de Seguridad de la Información (SGSI) que garantice</a:t>
            </a:r>
            <a:endParaRPr lang="es-CO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2990BBF-BB5D-43C8-98B3-378FC7C83854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24BF671-A48F-47AD-B5EC-2AB9D64EE6DE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A9FFEEBA-8FD4-486B-BDB3-C445FA9338B5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Google Shape;8961;p89">
            <a:extLst>
              <a:ext uri="{FF2B5EF4-FFF2-40B4-BE49-F238E27FC236}">
                <a16:creationId xmlns:a16="http://schemas.microsoft.com/office/drawing/2014/main" id="{1B744932-2250-4EF9-A224-4C9E87D22196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1" name="Google Shape;8602;p88">
            <a:extLst>
              <a:ext uri="{FF2B5EF4-FFF2-40B4-BE49-F238E27FC236}">
                <a16:creationId xmlns:a16="http://schemas.microsoft.com/office/drawing/2014/main" id="{0D7E8D7D-AED0-49B7-BD8D-4397DDB32F2E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22" name="Google Shape;8603;p88">
              <a:extLst>
                <a:ext uri="{FF2B5EF4-FFF2-40B4-BE49-F238E27FC236}">
                  <a16:creationId xmlns:a16="http://schemas.microsoft.com/office/drawing/2014/main" id="{4F0540DF-63DA-44E4-AAFC-2B78528756E4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3" name="Google Shape;8604;p88">
              <a:extLst>
                <a:ext uri="{FF2B5EF4-FFF2-40B4-BE49-F238E27FC236}">
                  <a16:creationId xmlns:a16="http://schemas.microsoft.com/office/drawing/2014/main" id="{EA39C53E-F432-4FB6-83D7-DCD59DD1FE6B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24" name="Google Shape;4943;p54">
            <a:extLst>
              <a:ext uri="{FF2B5EF4-FFF2-40B4-BE49-F238E27FC236}">
                <a16:creationId xmlns:a16="http://schemas.microsoft.com/office/drawing/2014/main" id="{0BA4382F-66B7-4CF2-8311-91788B3EC2A3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5" name="Google Shape;6726;p74">
            <a:extLst>
              <a:ext uri="{FF2B5EF4-FFF2-40B4-BE49-F238E27FC236}">
                <a16:creationId xmlns:a16="http://schemas.microsoft.com/office/drawing/2014/main" id="{5CDEB4E5-BC48-4AD5-80E4-C1E22BC78B02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26" name="Google Shape;6727;p74">
              <a:extLst>
                <a:ext uri="{FF2B5EF4-FFF2-40B4-BE49-F238E27FC236}">
                  <a16:creationId xmlns:a16="http://schemas.microsoft.com/office/drawing/2014/main" id="{01FCE908-0780-450E-A302-ACCBB3499B12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7" name="Google Shape;6728;p74">
              <a:extLst>
                <a:ext uri="{FF2B5EF4-FFF2-40B4-BE49-F238E27FC236}">
                  <a16:creationId xmlns:a16="http://schemas.microsoft.com/office/drawing/2014/main" id="{2207718F-7377-45B6-B992-37607F7AF845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8" name="Google Shape;6729;p74">
              <a:extLst>
                <a:ext uri="{FF2B5EF4-FFF2-40B4-BE49-F238E27FC236}">
                  <a16:creationId xmlns:a16="http://schemas.microsoft.com/office/drawing/2014/main" id="{6AB89696-47F3-4410-B1C3-DF6363A57A34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9" name="Google Shape;6730;p74">
              <a:extLst>
                <a:ext uri="{FF2B5EF4-FFF2-40B4-BE49-F238E27FC236}">
                  <a16:creationId xmlns:a16="http://schemas.microsoft.com/office/drawing/2014/main" id="{59861920-C552-4FC2-96B2-7254DBCBA7A7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30" name="Google Shape;8961;p89">
            <a:extLst>
              <a:ext uri="{FF2B5EF4-FFF2-40B4-BE49-F238E27FC236}">
                <a16:creationId xmlns:a16="http://schemas.microsoft.com/office/drawing/2014/main" id="{48179AC5-078C-45D3-ADE6-4452CA3DDC5A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33C8F05-E4A0-4598-9F82-BA4F1779C807}"/>
              </a:ext>
            </a:extLst>
          </p:cNvPr>
          <p:cNvSpPr txBox="1"/>
          <p:nvPr/>
        </p:nvSpPr>
        <p:spPr>
          <a:xfrm>
            <a:off x="578637" y="60159"/>
            <a:ext cx="617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Política General  de Seguridad y Privacidad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4120547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>
            <a:extLst>
              <a:ext uri="{FF2B5EF4-FFF2-40B4-BE49-F238E27FC236}">
                <a16:creationId xmlns:a16="http://schemas.microsoft.com/office/drawing/2014/main" id="{DA1ADF56-9D57-4234-AE72-478B5D16E8C4}"/>
              </a:ext>
            </a:extLst>
          </p:cNvPr>
          <p:cNvGrpSpPr/>
          <p:nvPr/>
        </p:nvGrpSpPr>
        <p:grpSpPr>
          <a:xfrm>
            <a:off x="816022" y="1552932"/>
            <a:ext cx="2447777" cy="5167116"/>
            <a:chOff x="623732" y="1700808"/>
            <a:chExt cx="2447777" cy="4968552"/>
          </a:xfrm>
        </p:grpSpPr>
        <p:sp>
          <p:nvSpPr>
            <p:cNvPr id="5" name="Rectangle 95">
              <a:extLst>
                <a:ext uri="{FF2B5EF4-FFF2-40B4-BE49-F238E27FC236}">
                  <a16:creationId xmlns:a16="http://schemas.microsoft.com/office/drawing/2014/main" id="{6B4A2D81-E4CF-4F06-9806-4FC6835DDD47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6" name="Group 96">
              <a:extLst>
                <a:ext uri="{FF2B5EF4-FFF2-40B4-BE49-F238E27FC236}">
                  <a16:creationId xmlns:a16="http://schemas.microsoft.com/office/drawing/2014/main" id="{93A9C249-27AC-420D-88FC-7480F9F7A7DC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 104">
                <a:extLst>
                  <a:ext uri="{FF2B5EF4-FFF2-40B4-BE49-F238E27FC236}">
                    <a16:creationId xmlns:a16="http://schemas.microsoft.com/office/drawing/2014/main" id="{7E5A106C-95B6-43FC-8658-074B53D1B329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05">
                <a:extLst>
                  <a:ext uri="{FF2B5EF4-FFF2-40B4-BE49-F238E27FC236}">
                    <a16:creationId xmlns:a16="http://schemas.microsoft.com/office/drawing/2014/main" id="{6404D78B-F7C6-4A4A-B989-1A82FF8D20D5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97">
              <a:extLst>
                <a:ext uri="{FF2B5EF4-FFF2-40B4-BE49-F238E27FC236}">
                  <a16:creationId xmlns:a16="http://schemas.microsoft.com/office/drawing/2014/main" id="{BBEF56B9-2CA3-4CC1-9599-BD3E9E290D9B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rgbClr val="E8EDF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98">
              <a:extLst>
                <a:ext uri="{FF2B5EF4-FFF2-40B4-BE49-F238E27FC236}">
                  <a16:creationId xmlns:a16="http://schemas.microsoft.com/office/drawing/2014/main" id="{34494316-0116-4B58-84E9-46345B4D67D0}"/>
                </a:ext>
              </a:extLst>
            </p:cNvPr>
            <p:cNvSpPr/>
            <p:nvPr/>
          </p:nvSpPr>
          <p:spPr>
            <a:xfrm>
              <a:off x="623732" y="3712504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1</a:t>
              </a:r>
            </a:p>
          </p:txBody>
        </p:sp>
        <p:cxnSp>
          <p:nvCxnSpPr>
            <p:cNvPr id="13" name="Straight Connector 103">
              <a:extLst>
                <a:ext uri="{FF2B5EF4-FFF2-40B4-BE49-F238E27FC236}">
                  <a16:creationId xmlns:a16="http://schemas.microsoft.com/office/drawing/2014/main" id="{48134194-078A-44AF-A252-CD06F11DADA7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2" y="5853121"/>
              <a:ext cx="2447777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06">
            <a:extLst>
              <a:ext uri="{FF2B5EF4-FFF2-40B4-BE49-F238E27FC236}">
                <a16:creationId xmlns:a16="http://schemas.microsoft.com/office/drawing/2014/main" id="{2B0E4B76-F445-4030-AB68-29A99B3401EE}"/>
              </a:ext>
            </a:extLst>
          </p:cNvPr>
          <p:cNvGrpSpPr/>
          <p:nvPr/>
        </p:nvGrpSpPr>
        <p:grpSpPr>
          <a:xfrm>
            <a:off x="3648223" y="1552932"/>
            <a:ext cx="2447777" cy="5167116"/>
            <a:chOff x="623732" y="1700808"/>
            <a:chExt cx="2447777" cy="4968552"/>
          </a:xfrm>
        </p:grpSpPr>
        <p:sp>
          <p:nvSpPr>
            <p:cNvPr id="17" name="Rectangle 107">
              <a:extLst>
                <a:ext uri="{FF2B5EF4-FFF2-40B4-BE49-F238E27FC236}">
                  <a16:creationId xmlns:a16="http://schemas.microsoft.com/office/drawing/2014/main" id="{08D0ED38-E897-45F6-BDDF-C5CD7DF0C521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Jane Doe</a:t>
              </a:r>
              <a:endParaRPr lang="en-US" dirty="0"/>
            </a:p>
          </p:txBody>
        </p:sp>
        <p:grpSp>
          <p:nvGrpSpPr>
            <p:cNvPr id="18" name="Group 108">
              <a:extLst>
                <a:ext uri="{FF2B5EF4-FFF2-40B4-BE49-F238E27FC236}">
                  <a16:creationId xmlns:a16="http://schemas.microsoft.com/office/drawing/2014/main" id="{B1EB292D-870A-4E12-B9A5-89DA6FD34F68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Rectangle 116">
                <a:extLst>
                  <a:ext uri="{FF2B5EF4-FFF2-40B4-BE49-F238E27FC236}">
                    <a16:creationId xmlns:a16="http://schemas.microsoft.com/office/drawing/2014/main" id="{3A908A0C-E664-4B72-BE92-712032A8508B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117">
                <a:extLst>
                  <a:ext uri="{FF2B5EF4-FFF2-40B4-BE49-F238E27FC236}">
                    <a16:creationId xmlns:a16="http://schemas.microsoft.com/office/drawing/2014/main" id="{8B9F10A6-CCB6-4AFE-A38D-F0996F36C8D5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ectangle 110">
              <a:extLst>
                <a:ext uri="{FF2B5EF4-FFF2-40B4-BE49-F238E27FC236}">
                  <a16:creationId xmlns:a16="http://schemas.microsoft.com/office/drawing/2014/main" id="{CF7C41B4-19DF-4ECA-B3B6-B912BE80CF7C}"/>
                </a:ext>
              </a:extLst>
            </p:cNvPr>
            <p:cNvSpPr/>
            <p:nvPr/>
          </p:nvSpPr>
          <p:spPr>
            <a:xfrm>
              <a:off x="623732" y="3712504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>
                  <a:solidFill>
                    <a:schemeClr val="tx2"/>
                  </a:solidFill>
                </a:rPr>
                <a:t>2</a:t>
              </a:r>
              <a:endParaRPr lang="en-US" sz="3200" b="1" cap="all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118">
            <a:extLst>
              <a:ext uri="{FF2B5EF4-FFF2-40B4-BE49-F238E27FC236}">
                <a16:creationId xmlns:a16="http://schemas.microsoft.com/office/drawing/2014/main" id="{9BEF66ED-421E-4B3E-90FE-B2134E047D27}"/>
              </a:ext>
            </a:extLst>
          </p:cNvPr>
          <p:cNvGrpSpPr/>
          <p:nvPr/>
        </p:nvGrpSpPr>
        <p:grpSpPr>
          <a:xfrm>
            <a:off x="6456535" y="1552932"/>
            <a:ext cx="2447777" cy="5167116"/>
            <a:chOff x="623732" y="1700808"/>
            <a:chExt cx="2447777" cy="4968552"/>
          </a:xfrm>
        </p:grpSpPr>
        <p:sp>
          <p:nvSpPr>
            <p:cNvPr id="29" name="Rectangle 119">
              <a:extLst>
                <a:ext uri="{FF2B5EF4-FFF2-40B4-BE49-F238E27FC236}">
                  <a16:creationId xmlns:a16="http://schemas.microsoft.com/office/drawing/2014/main" id="{E05E2E98-9A4E-451D-BC5C-DE6E58459F2B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30" name="Group 120">
              <a:extLst>
                <a:ext uri="{FF2B5EF4-FFF2-40B4-BE49-F238E27FC236}">
                  <a16:creationId xmlns:a16="http://schemas.microsoft.com/office/drawing/2014/main" id="{5BDB1E0E-A985-4F95-838D-236CF55E1920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Rectangle 128">
                <a:extLst>
                  <a:ext uri="{FF2B5EF4-FFF2-40B4-BE49-F238E27FC236}">
                    <a16:creationId xmlns:a16="http://schemas.microsoft.com/office/drawing/2014/main" id="{DEE159DF-7FCE-482B-803B-FA04AB45E1C6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129">
                <a:extLst>
                  <a:ext uri="{FF2B5EF4-FFF2-40B4-BE49-F238E27FC236}">
                    <a16:creationId xmlns:a16="http://schemas.microsoft.com/office/drawing/2014/main" id="{6447CF7D-934F-4BB1-A904-384D9A69AEAE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121">
              <a:extLst>
                <a:ext uri="{FF2B5EF4-FFF2-40B4-BE49-F238E27FC236}">
                  <a16:creationId xmlns:a16="http://schemas.microsoft.com/office/drawing/2014/main" id="{8DF01587-6D1B-47D6-A8BC-B25A7BCAD8B2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rgbClr val="E8EDF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22">
              <a:extLst>
                <a:ext uri="{FF2B5EF4-FFF2-40B4-BE49-F238E27FC236}">
                  <a16:creationId xmlns:a16="http://schemas.microsoft.com/office/drawing/2014/main" id="{A6BC8508-0B70-42E9-AFAE-78506E212EF0}"/>
                </a:ext>
              </a:extLst>
            </p:cNvPr>
            <p:cNvSpPr/>
            <p:nvPr/>
          </p:nvSpPr>
          <p:spPr>
            <a:xfrm>
              <a:off x="623732" y="3712504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40" name="Group 130">
            <a:extLst>
              <a:ext uri="{FF2B5EF4-FFF2-40B4-BE49-F238E27FC236}">
                <a16:creationId xmlns:a16="http://schemas.microsoft.com/office/drawing/2014/main" id="{DD20A37D-C2D2-4814-B431-DDF673CF12D8}"/>
              </a:ext>
            </a:extLst>
          </p:cNvPr>
          <p:cNvGrpSpPr/>
          <p:nvPr/>
        </p:nvGrpSpPr>
        <p:grpSpPr>
          <a:xfrm>
            <a:off x="9386859" y="1552932"/>
            <a:ext cx="2447777" cy="5167116"/>
            <a:chOff x="623732" y="1700808"/>
            <a:chExt cx="2447777" cy="4968552"/>
          </a:xfrm>
        </p:grpSpPr>
        <p:sp>
          <p:nvSpPr>
            <p:cNvPr id="41" name="Rectangle 131">
              <a:extLst>
                <a:ext uri="{FF2B5EF4-FFF2-40B4-BE49-F238E27FC236}">
                  <a16:creationId xmlns:a16="http://schemas.microsoft.com/office/drawing/2014/main" id="{FB581281-C63D-44B4-B1CF-0761E7E862F6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42" name="Group 132">
              <a:extLst>
                <a:ext uri="{FF2B5EF4-FFF2-40B4-BE49-F238E27FC236}">
                  <a16:creationId xmlns:a16="http://schemas.microsoft.com/office/drawing/2014/main" id="{5C5C5CB4-B2FD-4B22-AFA8-0B018AFDB066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Rectangle 140">
                <a:extLst>
                  <a:ext uri="{FF2B5EF4-FFF2-40B4-BE49-F238E27FC236}">
                    <a16:creationId xmlns:a16="http://schemas.microsoft.com/office/drawing/2014/main" id="{85529ACE-2B66-47DD-B72A-2CE4B39CABF3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41">
                <a:extLst>
                  <a:ext uri="{FF2B5EF4-FFF2-40B4-BE49-F238E27FC236}">
                    <a16:creationId xmlns:a16="http://schemas.microsoft.com/office/drawing/2014/main" id="{53175F49-7132-4CDF-986C-34E6CC00EB84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133">
              <a:extLst>
                <a:ext uri="{FF2B5EF4-FFF2-40B4-BE49-F238E27FC236}">
                  <a16:creationId xmlns:a16="http://schemas.microsoft.com/office/drawing/2014/main" id="{B3106BB4-7A8B-4505-9DC0-A2B1DA865904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rgbClr val="E8EDF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34">
              <a:extLst>
                <a:ext uri="{FF2B5EF4-FFF2-40B4-BE49-F238E27FC236}">
                  <a16:creationId xmlns:a16="http://schemas.microsoft.com/office/drawing/2014/main" id="{58E85191-268D-4784-9367-7C36A389B4CB}"/>
                </a:ext>
              </a:extLst>
            </p:cNvPr>
            <p:cNvSpPr/>
            <p:nvPr/>
          </p:nvSpPr>
          <p:spPr>
            <a:xfrm>
              <a:off x="623732" y="3712504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49" name="Straight Connector 139">
              <a:extLst>
                <a:ext uri="{FF2B5EF4-FFF2-40B4-BE49-F238E27FC236}">
                  <a16:creationId xmlns:a16="http://schemas.microsoft.com/office/drawing/2014/main" id="{FF9ADEBE-68F3-41DF-B6DF-C73B684DF7D5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2" y="5853121"/>
              <a:ext cx="2447777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31C0E6D-5B53-4FCA-BE86-E3980524254F}"/>
              </a:ext>
            </a:extLst>
          </p:cNvPr>
          <p:cNvSpPr/>
          <p:nvPr/>
        </p:nvSpPr>
        <p:spPr>
          <a:xfrm>
            <a:off x="3575720" y="4296578"/>
            <a:ext cx="2467942" cy="14927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300" dirty="0">
                <a:solidFill>
                  <a:srgbClr val="0070C0"/>
                </a:solidFill>
                <a:latin typeface="Work Sans" panose="00000500000000000000" pitchFamily="50" charset="0"/>
              </a:rPr>
              <a:t>Gestionar los Riesgos de seguridad de la información de forma oportuna por medio de controles, ayudando a reducir los impactos negativos de su materialización</a:t>
            </a:r>
            <a:endParaRPr lang="es-CO" sz="1300" dirty="0">
              <a:solidFill>
                <a:srgbClr val="0070C0"/>
              </a:solidFill>
              <a:latin typeface="Work Sans" panose="00000500000000000000" pitchFamily="50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3DF88B6F-4F4D-474C-AF31-4B8512A5A169}"/>
              </a:ext>
            </a:extLst>
          </p:cNvPr>
          <p:cNvSpPr/>
          <p:nvPr/>
        </p:nvSpPr>
        <p:spPr>
          <a:xfrm>
            <a:off x="9386859" y="4330591"/>
            <a:ext cx="2447777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CE07AE8-28A4-4726-8490-1B178F2BFA6B}"/>
              </a:ext>
            </a:extLst>
          </p:cNvPr>
          <p:cNvSpPr/>
          <p:nvPr/>
        </p:nvSpPr>
        <p:spPr>
          <a:xfrm>
            <a:off x="9294018" y="4313804"/>
            <a:ext cx="2467942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1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Fomentar una cultura y apropiación de seguridad y privacidad de la información en los colaboradores del Ministerio de Cultura frente al SGSI, con el fin de que estos tomen conciencia de sus deberes y responsabilidades al proteger los activos de información, controlar los riegos y reducir el impacto que pueda generar su materialización</a:t>
            </a:r>
            <a:endParaRPr lang="es-CO" sz="1100" dirty="0">
              <a:solidFill>
                <a:srgbClr val="0070C0"/>
              </a:solidFill>
              <a:latin typeface="Work Sans" panose="000005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78F1A800-AE54-4842-803C-730EBC4C1CD3}"/>
              </a:ext>
            </a:extLst>
          </p:cNvPr>
          <p:cNvSpPr/>
          <p:nvPr/>
        </p:nvSpPr>
        <p:spPr>
          <a:xfrm>
            <a:off x="6436370" y="4264640"/>
            <a:ext cx="2467942" cy="10926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3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Reducir los Incidentes de Seguridad de la Información que afecten el normal funcionamiento del Ministerio de Cultura.</a:t>
            </a:r>
            <a:endParaRPr lang="es-CO" sz="1300" dirty="0">
              <a:solidFill>
                <a:srgbClr val="0070C0"/>
              </a:solidFill>
              <a:latin typeface="Work Sans" panose="000005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45" name="Oval 121">
            <a:extLst>
              <a:ext uri="{FF2B5EF4-FFF2-40B4-BE49-F238E27FC236}">
                <a16:creationId xmlns:a16="http://schemas.microsoft.com/office/drawing/2014/main" id="{E6AFDE61-CECC-45FA-9E19-D0BCB9DD84B0}"/>
              </a:ext>
            </a:extLst>
          </p:cNvPr>
          <p:cNvSpPr/>
          <p:nvPr/>
        </p:nvSpPr>
        <p:spPr>
          <a:xfrm>
            <a:off x="3935760" y="1844824"/>
            <a:ext cx="1728192" cy="1797258"/>
          </a:xfrm>
          <a:prstGeom prst="ellipse">
            <a:avLst/>
          </a:prstGeom>
          <a:solidFill>
            <a:srgbClr val="E8EDF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F921F72B-BAD2-4F5B-B41D-757BD0042F9D}"/>
              </a:ext>
            </a:extLst>
          </p:cNvPr>
          <p:cNvSpPr/>
          <p:nvPr/>
        </p:nvSpPr>
        <p:spPr>
          <a:xfrm>
            <a:off x="819746" y="4149080"/>
            <a:ext cx="2467942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sz="1100" dirty="0">
                <a:solidFill>
                  <a:srgbClr val="0070C0"/>
                </a:solidFill>
                <a:latin typeface="Work Sans" panose="00000500000000000000" pitchFamily="50" charset="0"/>
              </a:rPr>
              <a:t>Establecer las directrices y lineamientos requeridos para proteger la información y los sistemas de información donde se administra, produce, procesa y/o transforma la información del Ministerio de Cultura y de los ciudadanos en los diferentes procesos; ante cualquier amenaza que pueda comprometer la confidencialidad, disponibilidad e integridad de dicha información.</a:t>
            </a:r>
            <a:endParaRPr lang="es-CO" sz="1100" dirty="0">
              <a:solidFill>
                <a:srgbClr val="0070C0"/>
              </a:solidFill>
              <a:latin typeface="Work Sans" panose="00000500000000000000" pitchFamily="50" charset="0"/>
            </a:endParaRPr>
          </a:p>
        </p:txBody>
      </p:sp>
      <p:pic>
        <p:nvPicPr>
          <p:cNvPr id="3" name="Imagen 2" descr="Imagen que contiene taza&#10;&#10;Descripción generada automáticamente">
            <a:extLst>
              <a:ext uri="{FF2B5EF4-FFF2-40B4-BE49-F238E27FC236}">
                <a16:creationId xmlns:a16="http://schemas.microsoft.com/office/drawing/2014/main" id="{E678A4BF-099E-4E16-B626-E4129325F243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90" y="2240143"/>
            <a:ext cx="997935" cy="997935"/>
          </a:xfrm>
          <a:prstGeom prst="rect">
            <a:avLst/>
          </a:prstGeom>
        </p:spPr>
      </p:pic>
      <p:pic>
        <p:nvPicPr>
          <p:cNvPr id="10" name="Imagen 9" descr="Imagen que contiene señal, dibujo&#10;&#10;Descripción generada automáticamente">
            <a:extLst>
              <a:ext uri="{FF2B5EF4-FFF2-40B4-BE49-F238E27FC236}">
                <a16:creationId xmlns:a16="http://schemas.microsoft.com/office/drawing/2014/main" id="{EEB02951-4E3A-4119-B58C-785DB8647B05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71" y="2050266"/>
            <a:ext cx="1027364" cy="1027364"/>
          </a:xfrm>
          <a:prstGeom prst="rect">
            <a:avLst/>
          </a:prstGeom>
        </p:spPr>
      </p:pic>
      <p:pic>
        <p:nvPicPr>
          <p:cNvPr id="12" name="Imagen 11" descr="Imagen que contiene texto&#10;&#10;Descripción generada automáticamente">
            <a:extLst>
              <a:ext uri="{FF2B5EF4-FFF2-40B4-BE49-F238E27FC236}">
                <a16:creationId xmlns:a16="http://schemas.microsoft.com/office/drawing/2014/main" id="{D7DC99FF-F81C-40E9-8230-448EA7BE239A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46" y="2323496"/>
            <a:ext cx="1079873" cy="1079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CE81944-AD4F-4994-83F2-F10609C7F618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06" y="2209080"/>
            <a:ext cx="1123608" cy="1123608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1B592C29-5CA5-4A0F-BDDB-64463905D740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DA605060-9B37-4D89-849D-4A0637C0A1AB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54" name="Google Shape;8961;p89">
            <a:extLst>
              <a:ext uri="{FF2B5EF4-FFF2-40B4-BE49-F238E27FC236}">
                <a16:creationId xmlns:a16="http://schemas.microsoft.com/office/drawing/2014/main" id="{BAC837EC-CA8E-4A9C-A7CF-8599AD166616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61" name="Google Shape;8961;p89">
            <a:extLst>
              <a:ext uri="{FF2B5EF4-FFF2-40B4-BE49-F238E27FC236}">
                <a16:creationId xmlns:a16="http://schemas.microsoft.com/office/drawing/2014/main" id="{4E6F8D11-43A0-4C3E-BA70-0862B7531307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62" name="Google Shape;8602;p88">
            <a:extLst>
              <a:ext uri="{FF2B5EF4-FFF2-40B4-BE49-F238E27FC236}">
                <a16:creationId xmlns:a16="http://schemas.microsoft.com/office/drawing/2014/main" id="{C154440A-C23A-40F9-978C-C0158A46F51A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63" name="Google Shape;8603;p88">
              <a:extLst>
                <a:ext uri="{FF2B5EF4-FFF2-40B4-BE49-F238E27FC236}">
                  <a16:creationId xmlns:a16="http://schemas.microsoft.com/office/drawing/2014/main" id="{C2A5354B-03EB-4ECD-A12A-53049180A28B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65" name="Google Shape;8604;p88">
              <a:extLst>
                <a:ext uri="{FF2B5EF4-FFF2-40B4-BE49-F238E27FC236}">
                  <a16:creationId xmlns:a16="http://schemas.microsoft.com/office/drawing/2014/main" id="{04D96F7E-0AA5-478D-92CB-E9D420CE52C5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66" name="Google Shape;4943;p54">
            <a:extLst>
              <a:ext uri="{FF2B5EF4-FFF2-40B4-BE49-F238E27FC236}">
                <a16:creationId xmlns:a16="http://schemas.microsoft.com/office/drawing/2014/main" id="{F883C5AD-ADE9-426E-B608-E97A51747F0C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67" name="Google Shape;6726;p74">
            <a:extLst>
              <a:ext uri="{FF2B5EF4-FFF2-40B4-BE49-F238E27FC236}">
                <a16:creationId xmlns:a16="http://schemas.microsoft.com/office/drawing/2014/main" id="{E189D906-D8C4-4177-AA7B-3BC3B9F67007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68" name="Google Shape;6727;p74">
              <a:extLst>
                <a:ext uri="{FF2B5EF4-FFF2-40B4-BE49-F238E27FC236}">
                  <a16:creationId xmlns:a16="http://schemas.microsoft.com/office/drawing/2014/main" id="{47D092DF-C622-41B6-AB92-56F97BAB3F16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69" name="Google Shape;6728;p74">
              <a:extLst>
                <a:ext uri="{FF2B5EF4-FFF2-40B4-BE49-F238E27FC236}">
                  <a16:creationId xmlns:a16="http://schemas.microsoft.com/office/drawing/2014/main" id="{311C535D-29E7-492E-B84E-6BE4E16BFA05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70" name="Google Shape;6729;p74">
              <a:extLst>
                <a:ext uri="{FF2B5EF4-FFF2-40B4-BE49-F238E27FC236}">
                  <a16:creationId xmlns:a16="http://schemas.microsoft.com/office/drawing/2014/main" id="{6EEAF951-0554-4AEB-8D62-B4CEDCEE036F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71" name="Google Shape;6730;p74">
              <a:extLst>
                <a:ext uri="{FF2B5EF4-FFF2-40B4-BE49-F238E27FC236}">
                  <a16:creationId xmlns:a16="http://schemas.microsoft.com/office/drawing/2014/main" id="{CA972B8A-20B2-4F24-BE9B-D4993D35FAE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72" name="Google Shape;8961;p89">
            <a:extLst>
              <a:ext uri="{FF2B5EF4-FFF2-40B4-BE49-F238E27FC236}">
                <a16:creationId xmlns:a16="http://schemas.microsoft.com/office/drawing/2014/main" id="{123DCEBE-4502-4BAD-9073-88C367E0950E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35A5E415-5C2B-41D3-93D7-4EA0F5668F44}"/>
              </a:ext>
            </a:extLst>
          </p:cNvPr>
          <p:cNvSpPr txBox="1"/>
          <p:nvPr/>
        </p:nvSpPr>
        <p:spPr>
          <a:xfrm>
            <a:off x="303638" y="60877"/>
            <a:ext cx="6689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del Subsistema de Gestión de Seguridad de la Información  </a:t>
            </a:r>
          </a:p>
        </p:txBody>
      </p:sp>
    </p:spTree>
    <p:extLst>
      <p:ext uri="{BB962C8B-B14F-4D97-AF65-F5344CB8AC3E}">
        <p14:creationId xmlns:p14="http://schemas.microsoft.com/office/powerpoint/2010/main" val="1546195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8801D2E-9E8D-49FC-BCCD-CA54C10D60B2}"/>
              </a:ext>
            </a:extLst>
          </p:cNvPr>
          <p:cNvSpPr/>
          <p:nvPr/>
        </p:nvSpPr>
        <p:spPr>
          <a:xfrm>
            <a:off x="578106" y="1262608"/>
            <a:ext cx="11613894" cy="2958480"/>
          </a:xfrm>
          <a:prstGeom prst="rect">
            <a:avLst/>
          </a:prstGeom>
          <a:solidFill>
            <a:srgbClr val="E8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7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5" y="6126984"/>
            <a:ext cx="236586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43BA83E-AF2A-44D8-8670-8535BBAC1BD9}"/>
              </a:ext>
            </a:extLst>
          </p:cNvPr>
          <p:cNvSpPr/>
          <p:nvPr/>
        </p:nvSpPr>
        <p:spPr>
          <a:xfrm>
            <a:off x="4268651" y="1633454"/>
            <a:ext cx="76295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0070C0"/>
                </a:solidFill>
                <a:latin typeface="Work Sans" panose="00000500000000000000" pitchFamily="50" charset="0"/>
              </a:rPr>
              <a:t>"</a:t>
            </a:r>
            <a:r>
              <a:rPr lang="es-ES_tradnl" sz="1600" dirty="0">
                <a:solidFill>
                  <a:srgbClr val="0070C0"/>
                </a:solidFill>
                <a:latin typeface="Work Sans" panose="00000500000000000000" pitchFamily="50" charset="0"/>
              </a:rPr>
              <a:t>El Ministerio de Cultura, en su condición de responsable del tratamiento de los datos personales obtenidos en el marco de sus funciones propias y legales, se compromete al cumplimiento de las obligaciones previstas en la Ley 1581 de 2012 y sus decretos reglamentarios, garantizando el derecho constitucional que tienen las personas a conocer, actualizar y rectificar la información que se hayan recogido sobre ellas y las demás garantías constitucionales a que se refiere el artículo 15 y 20 de la constitución política</a:t>
            </a:r>
            <a:r>
              <a:rPr lang="es-MX" sz="1600" dirty="0">
                <a:solidFill>
                  <a:srgbClr val="0070C0"/>
                </a:solidFill>
                <a:latin typeface="Work Sans" panose="00000500000000000000" pitchFamily="50" charset="0"/>
              </a:rPr>
              <a:t>."</a:t>
            </a:r>
            <a:endParaRPr lang="es-CO" sz="1600" dirty="0">
              <a:solidFill>
                <a:srgbClr val="0070C0"/>
              </a:solidFill>
              <a:latin typeface="Work Sans" panose="00000500000000000000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42BA47-F8BC-4169-BC3A-2A0DBABD33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91" b="89494" l="3030" r="89977">
                        <a14:foregroundMark x1="18415" y1="12840" x2="18415" y2="12840"/>
                        <a14:foregroundMark x1="14452" y1="47860" x2="14452" y2="47860"/>
                        <a14:foregroundMark x1="51049" y1="41245" x2="51049" y2="41245"/>
                        <a14:foregroundMark x1="56876" y1="17121" x2="56876" y2="17121"/>
                        <a14:foregroundMark x1="34732" y1="27626" x2="36597" y2="61868"/>
                        <a14:foregroundMark x1="56177" y1="45525" x2="56177" y2="45525"/>
                        <a14:foregroundMark x1="55711" y1="14008" x2="50816" y2="10895"/>
                        <a14:foregroundMark x1="15618" y1="43580" x2="15618" y2="43580"/>
                        <a14:foregroundMark x1="13520" y1="34630" x2="15618" y2="44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432" y="1495267"/>
            <a:ext cx="4086225" cy="24479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B868F3-284A-4205-AFCF-591CC63C4546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EA74FD7-2438-4BA0-AF6D-D12303A19164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0" name="Google Shape;8961;p89">
            <a:extLst>
              <a:ext uri="{FF2B5EF4-FFF2-40B4-BE49-F238E27FC236}">
                <a16:creationId xmlns:a16="http://schemas.microsoft.com/office/drawing/2014/main" id="{990D35E0-F585-4F4C-BEB9-5BAF0079F016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1" name="Google Shape;8961;p89">
            <a:extLst>
              <a:ext uri="{FF2B5EF4-FFF2-40B4-BE49-F238E27FC236}">
                <a16:creationId xmlns:a16="http://schemas.microsoft.com/office/drawing/2014/main" id="{CB12F00D-2484-44F6-B9F3-83D6E2DB0324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2" name="Google Shape;8602;p88">
            <a:extLst>
              <a:ext uri="{FF2B5EF4-FFF2-40B4-BE49-F238E27FC236}">
                <a16:creationId xmlns:a16="http://schemas.microsoft.com/office/drawing/2014/main" id="{97ACFACD-ED62-4331-B376-95105C93D98C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3" name="Google Shape;8603;p88">
              <a:extLst>
                <a:ext uri="{FF2B5EF4-FFF2-40B4-BE49-F238E27FC236}">
                  <a16:creationId xmlns:a16="http://schemas.microsoft.com/office/drawing/2014/main" id="{033F81C6-D77F-4609-BC48-17BE71EEB304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5" name="Google Shape;8604;p88">
              <a:extLst>
                <a:ext uri="{FF2B5EF4-FFF2-40B4-BE49-F238E27FC236}">
                  <a16:creationId xmlns:a16="http://schemas.microsoft.com/office/drawing/2014/main" id="{8480C8E7-22BE-4092-8BC1-EB42A17DC8AB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6" name="Google Shape;4943;p54">
            <a:extLst>
              <a:ext uri="{FF2B5EF4-FFF2-40B4-BE49-F238E27FC236}">
                <a16:creationId xmlns:a16="http://schemas.microsoft.com/office/drawing/2014/main" id="{278CA6B0-4A8F-4714-AB7E-3171CECE1273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7" name="Google Shape;6726;p74">
            <a:extLst>
              <a:ext uri="{FF2B5EF4-FFF2-40B4-BE49-F238E27FC236}">
                <a16:creationId xmlns:a16="http://schemas.microsoft.com/office/drawing/2014/main" id="{DB096F1B-4458-4F3D-AA13-EF75C1EFEB12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8" name="Google Shape;6727;p74">
              <a:extLst>
                <a:ext uri="{FF2B5EF4-FFF2-40B4-BE49-F238E27FC236}">
                  <a16:creationId xmlns:a16="http://schemas.microsoft.com/office/drawing/2014/main" id="{9E6F3F1B-4B33-4829-971A-2C0E2959607E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1" name="Google Shape;6728;p74">
              <a:extLst>
                <a:ext uri="{FF2B5EF4-FFF2-40B4-BE49-F238E27FC236}">
                  <a16:creationId xmlns:a16="http://schemas.microsoft.com/office/drawing/2014/main" id="{19DC27D0-70C1-46DD-A0CE-6124AF692CE7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2" name="Google Shape;6729;p74">
              <a:extLst>
                <a:ext uri="{FF2B5EF4-FFF2-40B4-BE49-F238E27FC236}">
                  <a16:creationId xmlns:a16="http://schemas.microsoft.com/office/drawing/2014/main" id="{ADA466F1-9F6F-4746-9BE3-2366D8110CCC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4" name="Google Shape;6730;p74">
              <a:extLst>
                <a:ext uri="{FF2B5EF4-FFF2-40B4-BE49-F238E27FC236}">
                  <a16:creationId xmlns:a16="http://schemas.microsoft.com/office/drawing/2014/main" id="{9FDF415B-B823-4BEC-B59A-BD1DE1960C56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5" name="Google Shape;8961;p89">
            <a:extLst>
              <a:ext uri="{FF2B5EF4-FFF2-40B4-BE49-F238E27FC236}">
                <a16:creationId xmlns:a16="http://schemas.microsoft.com/office/drawing/2014/main" id="{EF37A67A-89BE-45B6-BA1B-A08642CCC855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4096D7B-3C4D-49EB-B55E-D23280A8AFD8}"/>
              </a:ext>
            </a:extLst>
          </p:cNvPr>
          <p:cNvSpPr txBox="1"/>
          <p:nvPr/>
        </p:nvSpPr>
        <p:spPr>
          <a:xfrm>
            <a:off x="297425" y="224485"/>
            <a:ext cx="617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Política de Tratamiento de Datos Personales </a:t>
            </a:r>
          </a:p>
        </p:txBody>
      </p:sp>
    </p:spTree>
    <p:extLst>
      <p:ext uri="{BB962C8B-B14F-4D97-AF65-F5344CB8AC3E}">
        <p14:creationId xmlns:p14="http://schemas.microsoft.com/office/powerpoint/2010/main" val="3872336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8C098866-2358-4D69-9D01-059A0CE0A920}"/>
              </a:ext>
            </a:extLst>
          </p:cNvPr>
          <p:cNvSpPr/>
          <p:nvPr/>
        </p:nvSpPr>
        <p:spPr>
          <a:xfrm>
            <a:off x="578106" y="861935"/>
            <a:ext cx="11613894" cy="1021221"/>
          </a:xfrm>
          <a:prstGeom prst="rect">
            <a:avLst/>
          </a:prstGeom>
          <a:solidFill>
            <a:srgbClr val="D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579650" y="930690"/>
            <a:ext cx="11278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El Ministerio de Cultura como organismo rector de la formulación, coordinación, e implementación de la política del Estado en materia cultural, en articulación con el Sistema Integrado de Gestión Institucional-SIGI y desde su Subsistema de Gestión Ambiental-SGA se compromete a:</a:t>
            </a:r>
          </a:p>
          <a:p>
            <a:pPr algn="just"/>
            <a:endParaRPr lang="es-CO" sz="16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s-CO" sz="16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763" y="6036539"/>
            <a:ext cx="2862691" cy="6599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9BACFC7-7B0B-43C8-9C06-E737CA5DBB60}"/>
              </a:ext>
            </a:extLst>
          </p:cNvPr>
          <p:cNvSpPr/>
          <p:nvPr/>
        </p:nvSpPr>
        <p:spPr>
          <a:xfrm>
            <a:off x="-25418" y="8363534"/>
            <a:ext cx="11613894" cy="151265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F9F6D43-B03E-49CF-9173-7674C526A150}"/>
              </a:ext>
            </a:extLst>
          </p:cNvPr>
          <p:cNvSpPr/>
          <p:nvPr/>
        </p:nvSpPr>
        <p:spPr>
          <a:xfrm>
            <a:off x="4968891" y="2008529"/>
            <a:ext cx="6815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0070C0"/>
                </a:solidFill>
                <a:latin typeface="Work Sans" panose="00000500000000000000" pitchFamily="50" charset="0"/>
              </a:rPr>
              <a:t>Reducir los impactos ambientales generados, producto de las actividades propias del Ministerio para p</a:t>
            </a:r>
            <a:r>
              <a:rPr lang="es-CO" sz="1600" dirty="0">
                <a:solidFill>
                  <a:srgbClr val="0070C0"/>
                </a:solidFill>
                <a:latin typeface="Work Sans" panose="00000500000000000000" pitchFamily="50" charset="0"/>
              </a:rPr>
              <a:t>revenir la contaminación y el agotamiento de los recursos naturales.</a:t>
            </a:r>
            <a:endParaRPr lang="es-MX" sz="1600" dirty="0">
              <a:solidFill>
                <a:srgbClr val="0070C0"/>
              </a:solidFill>
              <a:latin typeface="Work Sans" panose="00000500000000000000" pitchFamily="50" charset="0"/>
            </a:endParaRPr>
          </a:p>
          <a:p>
            <a:pPr algn="just"/>
            <a:endParaRPr lang="es-CO" sz="1600" dirty="0">
              <a:solidFill>
                <a:srgbClr val="0070C0"/>
              </a:solidFill>
              <a:latin typeface="Work Sans" panose="000005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70C0"/>
                </a:solidFill>
                <a:latin typeface="Work Sans" panose="00000500000000000000" pitchFamily="50" charset="0"/>
              </a:rPr>
              <a:t>Cumplir con requisitos legales y otros requisitos aplicables a nivel interno y externo en materia de Gestión Ambiental.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70C0"/>
              </a:solidFill>
              <a:latin typeface="Work Sans" panose="00000500000000000000" pitchFamily="50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70C0"/>
                </a:solidFill>
                <a:latin typeface="Work Sans" panose="00000500000000000000" pitchFamily="50" charset="0"/>
              </a:rPr>
              <a:t>Optimizar y mejorar continuamente la eficacia del Sistema de Gestión Ambiental; mediante prácticas ambientalmente responsables y de sostenibilidad.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009133C-1CBC-4611-9DB5-A752B56CB96A}"/>
              </a:ext>
            </a:extLst>
          </p:cNvPr>
          <p:cNvSpPr/>
          <p:nvPr/>
        </p:nvSpPr>
        <p:spPr>
          <a:xfrm>
            <a:off x="-1320784" y="784981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Así el Ministerio, en concordancia con los planes de la Entidad  y los principios de participación contemplados en la legislación habrá incidido en la contribución a la transformación social y económica </a:t>
            </a:r>
            <a:r>
              <a:rPr lang="es-MX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 enfoque territorial y poblacional</a:t>
            </a:r>
            <a:r>
              <a:rPr lang="es-CO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y a la protección del patrimonio cultural de la nación.</a:t>
            </a:r>
            <a:endParaRPr lang="es-CO" i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C9123CF-030D-4CE3-98F7-109302A8DFAE}"/>
              </a:ext>
            </a:extLst>
          </p:cNvPr>
          <p:cNvSpPr/>
          <p:nvPr/>
        </p:nvSpPr>
        <p:spPr>
          <a:xfrm>
            <a:off x="594176" y="4736043"/>
            <a:ext cx="11613894" cy="1021221"/>
          </a:xfrm>
          <a:prstGeom prst="rect">
            <a:avLst/>
          </a:prstGeom>
          <a:solidFill>
            <a:srgbClr val="DFE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2739DEF-C9C7-4996-909E-D7D5E10FA107}"/>
              </a:ext>
            </a:extLst>
          </p:cNvPr>
          <p:cNvSpPr/>
          <p:nvPr/>
        </p:nvSpPr>
        <p:spPr>
          <a:xfrm>
            <a:off x="665532" y="4789502"/>
            <a:ext cx="11249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rgbClr val="0070C0"/>
                </a:solidFill>
                <a:latin typeface="Work Sans" panose="00000500000000000000" pitchFamily="50" charset="0"/>
              </a:rPr>
              <a:t>Así el Ministerio, en concordancia con los planes de la Entidad  y los principios de participación contemplados en la legislación habrá incidido en la contribución a la transformación social y económica </a:t>
            </a:r>
            <a:r>
              <a:rPr lang="es-MX" sz="1600" dirty="0">
                <a:solidFill>
                  <a:srgbClr val="0070C0"/>
                </a:solidFill>
                <a:latin typeface="Work Sans" panose="00000500000000000000" pitchFamily="50" charset="0"/>
              </a:rPr>
              <a:t>con enfoque territorial y poblacional</a:t>
            </a:r>
            <a:r>
              <a:rPr lang="es-CO" sz="1600" dirty="0">
                <a:solidFill>
                  <a:srgbClr val="0070C0"/>
                </a:solidFill>
                <a:latin typeface="Work Sans" panose="00000500000000000000" pitchFamily="50" charset="0"/>
              </a:rPr>
              <a:t> y a la protección del patrimonio cultural de la nación.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8A67FE-6350-4997-B85B-BEB7873C2E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24" b="89773" l="3371" r="898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217" y="1966135"/>
            <a:ext cx="2686581" cy="265639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D083B5B6-ED0E-4302-880C-DA48CC3C8976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D49D0EA-77D9-4D6C-A1AF-667241E78612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29" name="Google Shape;8961;p89">
            <a:extLst>
              <a:ext uri="{FF2B5EF4-FFF2-40B4-BE49-F238E27FC236}">
                <a16:creationId xmlns:a16="http://schemas.microsoft.com/office/drawing/2014/main" id="{F1C6E283-2BA2-4701-9B39-C75B3A5AE086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0" name="Google Shape;8961;p89">
            <a:extLst>
              <a:ext uri="{FF2B5EF4-FFF2-40B4-BE49-F238E27FC236}">
                <a16:creationId xmlns:a16="http://schemas.microsoft.com/office/drawing/2014/main" id="{4D9D0CEA-299A-43AB-8D1D-B992FA210EFC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31" name="Google Shape;8602;p88">
            <a:extLst>
              <a:ext uri="{FF2B5EF4-FFF2-40B4-BE49-F238E27FC236}">
                <a16:creationId xmlns:a16="http://schemas.microsoft.com/office/drawing/2014/main" id="{10C9135F-1FFC-478B-BD7A-5512A2F144D9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32" name="Google Shape;8603;p88">
              <a:extLst>
                <a:ext uri="{FF2B5EF4-FFF2-40B4-BE49-F238E27FC236}">
                  <a16:creationId xmlns:a16="http://schemas.microsoft.com/office/drawing/2014/main" id="{C41B811D-2A50-4037-AD11-F93DD6329DAA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3" name="Google Shape;8604;p88">
              <a:extLst>
                <a:ext uri="{FF2B5EF4-FFF2-40B4-BE49-F238E27FC236}">
                  <a16:creationId xmlns:a16="http://schemas.microsoft.com/office/drawing/2014/main" id="{110C901C-DB93-40A3-A980-62D43C360FED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34" name="Google Shape;4943;p54">
            <a:extLst>
              <a:ext uri="{FF2B5EF4-FFF2-40B4-BE49-F238E27FC236}">
                <a16:creationId xmlns:a16="http://schemas.microsoft.com/office/drawing/2014/main" id="{1AC74D32-9672-4E7E-AE2E-1482C70F23E8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35" name="Google Shape;6726;p74">
            <a:extLst>
              <a:ext uri="{FF2B5EF4-FFF2-40B4-BE49-F238E27FC236}">
                <a16:creationId xmlns:a16="http://schemas.microsoft.com/office/drawing/2014/main" id="{9F564B23-3482-42D7-A2D5-EBB7E42BD0AE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36" name="Google Shape;6727;p74">
              <a:extLst>
                <a:ext uri="{FF2B5EF4-FFF2-40B4-BE49-F238E27FC236}">
                  <a16:creationId xmlns:a16="http://schemas.microsoft.com/office/drawing/2014/main" id="{0F25AF49-B02C-4043-81F7-76BC866DEA1C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7" name="Google Shape;6728;p74">
              <a:extLst>
                <a:ext uri="{FF2B5EF4-FFF2-40B4-BE49-F238E27FC236}">
                  <a16:creationId xmlns:a16="http://schemas.microsoft.com/office/drawing/2014/main" id="{D8A19D26-2422-4019-B7C6-189BE25F53C4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8" name="Google Shape;6729;p74">
              <a:extLst>
                <a:ext uri="{FF2B5EF4-FFF2-40B4-BE49-F238E27FC236}">
                  <a16:creationId xmlns:a16="http://schemas.microsoft.com/office/drawing/2014/main" id="{6D3670B0-D0E9-42B3-BE0A-338B2AA4C114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9" name="Google Shape;6730;p74">
              <a:extLst>
                <a:ext uri="{FF2B5EF4-FFF2-40B4-BE49-F238E27FC236}">
                  <a16:creationId xmlns:a16="http://schemas.microsoft.com/office/drawing/2014/main" id="{320437DA-D77A-4B13-9729-5705CF17E8CA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40" name="Google Shape;8961;p89">
            <a:extLst>
              <a:ext uri="{FF2B5EF4-FFF2-40B4-BE49-F238E27FC236}">
                <a16:creationId xmlns:a16="http://schemas.microsoft.com/office/drawing/2014/main" id="{0404BF75-78C8-4209-BC4C-4481656CAA43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808D887-3A48-46B2-8D8A-88DAC2DB599D}"/>
              </a:ext>
            </a:extLst>
          </p:cNvPr>
          <p:cNvSpPr txBox="1"/>
          <p:nvPr/>
        </p:nvSpPr>
        <p:spPr>
          <a:xfrm>
            <a:off x="578106" y="143359"/>
            <a:ext cx="617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Política del Subsistema de Gestión Ambiental </a:t>
            </a:r>
          </a:p>
        </p:txBody>
      </p:sp>
    </p:spTree>
    <p:extLst>
      <p:ext uri="{BB962C8B-B14F-4D97-AF65-F5344CB8AC3E}">
        <p14:creationId xmlns:p14="http://schemas.microsoft.com/office/powerpoint/2010/main" val="45297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>
            <a:extLst>
              <a:ext uri="{FF2B5EF4-FFF2-40B4-BE49-F238E27FC236}">
                <a16:creationId xmlns:a16="http://schemas.microsoft.com/office/drawing/2014/main" id="{DA1ADF56-9D57-4234-AE72-478B5D16E8C4}"/>
              </a:ext>
            </a:extLst>
          </p:cNvPr>
          <p:cNvGrpSpPr/>
          <p:nvPr/>
        </p:nvGrpSpPr>
        <p:grpSpPr>
          <a:xfrm>
            <a:off x="623732" y="1552932"/>
            <a:ext cx="2447777" cy="4968552"/>
            <a:chOff x="623732" y="1700808"/>
            <a:chExt cx="2447777" cy="4968552"/>
          </a:xfrm>
        </p:grpSpPr>
        <p:sp>
          <p:nvSpPr>
            <p:cNvPr id="5" name="Rectangle 95">
              <a:extLst>
                <a:ext uri="{FF2B5EF4-FFF2-40B4-BE49-F238E27FC236}">
                  <a16:creationId xmlns:a16="http://schemas.microsoft.com/office/drawing/2014/main" id="{6B4A2D81-E4CF-4F06-9806-4FC6835DDD47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6" name="Group 96">
              <a:extLst>
                <a:ext uri="{FF2B5EF4-FFF2-40B4-BE49-F238E27FC236}">
                  <a16:creationId xmlns:a16="http://schemas.microsoft.com/office/drawing/2014/main" id="{93A9C249-27AC-420D-88FC-7480F9F7A7DC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 104">
                <a:extLst>
                  <a:ext uri="{FF2B5EF4-FFF2-40B4-BE49-F238E27FC236}">
                    <a16:creationId xmlns:a16="http://schemas.microsoft.com/office/drawing/2014/main" id="{7E5A106C-95B6-43FC-8658-074B53D1B329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05">
                <a:extLst>
                  <a:ext uri="{FF2B5EF4-FFF2-40B4-BE49-F238E27FC236}">
                    <a16:creationId xmlns:a16="http://schemas.microsoft.com/office/drawing/2014/main" id="{6404D78B-F7C6-4A4A-B989-1A82FF8D20D5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97">
              <a:extLst>
                <a:ext uri="{FF2B5EF4-FFF2-40B4-BE49-F238E27FC236}">
                  <a16:creationId xmlns:a16="http://schemas.microsoft.com/office/drawing/2014/main" id="{BBEF56B9-2CA3-4CC1-9599-BD3E9E290D9B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98">
              <a:extLst>
                <a:ext uri="{FF2B5EF4-FFF2-40B4-BE49-F238E27FC236}">
                  <a16:creationId xmlns:a16="http://schemas.microsoft.com/office/drawing/2014/main" id="{34494316-0116-4B58-84E9-46345B4D67D0}"/>
                </a:ext>
              </a:extLst>
            </p:cNvPr>
            <p:cNvSpPr/>
            <p:nvPr/>
          </p:nvSpPr>
          <p:spPr>
            <a:xfrm>
              <a:off x="623732" y="3807537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1</a:t>
              </a:r>
            </a:p>
          </p:txBody>
        </p:sp>
        <p:cxnSp>
          <p:nvCxnSpPr>
            <p:cNvPr id="13" name="Straight Connector 103">
              <a:extLst>
                <a:ext uri="{FF2B5EF4-FFF2-40B4-BE49-F238E27FC236}">
                  <a16:creationId xmlns:a16="http://schemas.microsoft.com/office/drawing/2014/main" id="{48134194-078A-44AF-A252-CD06F11DADA7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2" y="5853121"/>
              <a:ext cx="2447777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06">
            <a:extLst>
              <a:ext uri="{FF2B5EF4-FFF2-40B4-BE49-F238E27FC236}">
                <a16:creationId xmlns:a16="http://schemas.microsoft.com/office/drawing/2014/main" id="{2B0E4B76-F445-4030-AB68-29A99B3401EE}"/>
              </a:ext>
            </a:extLst>
          </p:cNvPr>
          <p:cNvGrpSpPr/>
          <p:nvPr/>
        </p:nvGrpSpPr>
        <p:grpSpPr>
          <a:xfrm>
            <a:off x="3455933" y="1552932"/>
            <a:ext cx="2447777" cy="4968552"/>
            <a:chOff x="623732" y="1700808"/>
            <a:chExt cx="2447777" cy="4968552"/>
          </a:xfrm>
        </p:grpSpPr>
        <p:sp>
          <p:nvSpPr>
            <p:cNvPr id="17" name="Rectangle 107">
              <a:extLst>
                <a:ext uri="{FF2B5EF4-FFF2-40B4-BE49-F238E27FC236}">
                  <a16:creationId xmlns:a16="http://schemas.microsoft.com/office/drawing/2014/main" id="{08D0ED38-E897-45F6-BDDF-C5CD7DF0C521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18" name="Group 108">
              <a:extLst>
                <a:ext uri="{FF2B5EF4-FFF2-40B4-BE49-F238E27FC236}">
                  <a16:creationId xmlns:a16="http://schemas.microsoft.com/office/drawing/2014/main" id="{B1EB292D-870A-4E12-B9A5-89DA6FD34F68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Rectangle 116">
                <a:extLst>
                  <a:ext uri="{FF2B5EF4-FFF2-40B4-BE49-F238E27FC236}">
                    <a16:creationId xmlns:a16="http://schemas.microsoft.com/office/drawing/2014/main" id="{3A908A0C-E664-4B72-BE92-712032A8508B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117">
                <a:extLst>
                  <a:ext uri="{FF2B5EF4-FFF2-40B4-BE49-F238E27FC236}">
                    <a16:creationId xmlns:a16="http://schemas.microsoft.com/office/drawing/2014/main" id="{8B9F10A6-CCB6-4AFE-A38D-F0996F36C8D5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09">
              <a:extLst>
                <a:ext uri="{FF2B5EF4-FFF2-40B4-BE49-F238E27FC236}">
                  <a16:creationId xmlns:a16="http://schemas.microsoft.com/office/drawing/2014/main" id="{5E0303E8-8F32-45E0-9669-AE7A1BC053B1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0">
              <a:extLst>
                <a:ext uri="{FF2B5EF4-FFF2-40B4-BE49-F238E27FC236}">
                  <a16:creationId xmlns:a16="http://schemas.microsoft.com/office/drawing/2014/main" id="{CF7C41B4-19DF-4ECA-B3B6-B912BE80CF7C}"/>
                </a:ext>
              </a:extLst>
            </p:cNvPr>
            <p:cNvSpPr/>
            <p:nvPr/>
          </p:nvSpPr>
          <p:spPr>
            <a:xfrm>
              <a:off x="623732" y="3807537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25" name="Straight Connector 115">
              <a:extLst>
                <a:ext uri="{FF2B5EF4-FFF2-40B4-BE49-F238E27FC236}">
                  <a16:creationId xmlns:a16="http://schemas.microsoft.com/office/drawing/2014/main" id="{00842515-85F1-438D-8248-E84937A1CAD2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2" y="5853121"/>
              <a:ext cx="2447777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18">
            <a:extLst>
              <a:ext uri="{FF2B5EF4-FFF2-40B4-BE49-F238E27FC236}">
                <a16:creationId xmlns:a16="http://schemas.microsoft.com/office/drawing/2014/main" id="{9BEF66ED-421E-4B3E-90FE-B2134E047D27}"/>
              </a:ext>
            </a:extLst>
          </p:cNvPr>
          <p:cNvGrpSpPr/>
          <p:nvPr/>
        </p:nvGrpSpPr>
        <p:grpSpPr>
          <a:xfrm>
            <a:off x="6288134" y="1552932"/>
            <a:ext cx="2447777" cy="4968552"/>
            <a:chOff x="623732" y="1700808"/>
            <a:chExt cx="2447777" cy="4968552"/>
          </a:xfrm>
        </p:grpSpPr>
        <p:sp>
          <p:nvSpPr>
            <p:cNvPr id="29" name="Rectangle 119">
              <a:extLst>
                <a:ext uri="{FF2B5EF4-FFF2-40B4-BE49-F238E27FC236}">
                  <a16:creationId xmlns:a16="http://schemas.microsoft.com/office/drawing/2014/main" id="{E05E2E98-9A4E-451D-BC5C-DE6E58459F2B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30" name="Group 120">
              <a:extLst>
                <a:ext uri="{FF2B5EF4-FFF2-40B4-BE49-F238E27FC236}">
                  <a16:creationId xmlns:a16="http://schemas.microsoft.com/office/drawing/2014/main" id="{5BDB1E0E-A985-4F95-838D-236CF55E1920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Rectangle 128">
                <a:extLst>
                  <a:ext uri="{FF2B5EF4-FFF2-40B4-BE49-F238E27FC236}">
                    <a16:creationId xmlns:a16="http://schemas.microsoft.com/office/drawing/2014/main" id="{DEE159DF-7FCE-482B-803B-FA04AB45E1C6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129">
                <a:extLst>
                  <a:ext uri="{FF2B5EF4-FFF2-40B4-BE49-F238E27FC236}">
                    <a16:creationId xmlns:a16="http://schemas.microsoft.com/office/drawing/2014/main" id="{6447CF7D-934F-4BB1-A904-384D9A69AEAE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121">
              <a:extLst>
                <a:ext uri="{FF2B5EF4-FFF2-40B4-BE49-F238E27FC236}">
                  <a16:creationId xmlns:a16="http://schemas.microsoft.com/office/drawing/2014/main" id="{8DF01587-6D1B-47D6-A8BC-B25A7BCAD8B2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22">
              <a:extLst>
                <a:ext uri="{FF2B5EF4-FFF2-40B4-BE49-F238E27FC236}">
                  <a16:creationId xmlns:a16="http://schemas.microsoft.com/office/drawing/2014/main" id="{A6BC8508-0B70-42E9-AFAE-78506E212EF0}"/>
                </a:ext>
              </a:extLst>
            </p:cNvPr>
            <p:cNvSpPr/>
            <p:nvPr/>
          </p:nvSpPr>
          <p:spPr>
            <a:xfrm>
              <a:off x="623732" y="3807537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37" name="Straight Connector 127">
              <a:extLst>
                <a:ext uri="{FF2B5EF4-FFF2-40B4-BE49-F238E27FC236}">
                  <a16:creationId xmlns:a16="http://schemas.microsoft.com/office/drawing/2014/main" id="{DBE20285-BF12-4406-BFA7-79413901019A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2" y="5853121"/>
              <a:ext cx="2447777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30">
            <a:extLst>
              <a:ext uri="{FF2B5EF4-FFF2-40B4-BE49-F238E27FC236}">
                <a16:creationId xmlns:a16="http://schemas.microsoft.com/office/drawing/2014/main" id="{DD20A37D-C2D2-4814-B431-DDF673CF12D8}"/>
              </a:ext>
            </a:extLst>
          </p:cNvPr>
          <p:cNvGrpSpPr/>
          <p:nvPr/>
        </p:nvGrpSpPr>
        <p:grpSpPr>
          <a:xfrm>
            <a:off x="9386859" y="1552932"/>
            <a:ext cx="2447777" cy="4968552"/>
            <a:chOff x="623732" y="1700808"/>
            <a:chExt cx="2447777" cy="4968552"/>
          </a:xfrm>
        </p:grpSpPr>
        <p:sp>
          <p:nvSpPr>
            <p:cNvPr id="41" name="Rectangle 131">
              <a:extLst>
                <a:ext uri="{FF2B5EF4-FFF2-40B4-BE49-F238E27FC236}">
                  <a16:creationId xmlns:a16="http://schemas.microsoft.com/office/drawing/2014/main" id="{FB581281-C63D-44B4-B1CF-0761E7E862F6}"/>
                </a:ext>
              </a:extLst>
            </p:cNvPr>
            <p:cNvSpPr/>
            <p:nvPr/>
          </p:nvSpPr>
          <p:spPr>
            <a:xfrm>
              <a:off x="623732" y="3933056"/>
              <a:ext cx="2447777" cy="52322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Jane Doe</a:t>
              </a:r>
            </a:p>
          </p:txBody>
        </p:sp>
        <p:grpSp>
          <p:nvGrpSpPr>
            <p:cNvPr id="42" name="Group 132">
              <a:extLst>
                <a:ext uri="{FF2B5EF4-FFF2-40B4-BE49-F238E27FC236}">
                  <a16:creationId xmlns:a16="http://schemas.microsoft.com/office/drawing/2014/main" id="{5C5C5CB4-B2FD-4B22-AFA8-0B018AFDB066}"/>
                </a:ext>
              </a:extLst>
            </p:cNvPr>
            <p:cNvGrpSpPr/>
            <p:nvPr/>
          </p:nvGrpSpPr>
          <p:grpSpPr>
            <a:xfrm>
              <a:off x="623732" y="1700808"/>
              <a:ext cx="2447777" cy="4968552"/>
              <a:chOff x="623732" y="1700808"/>
              <a:chExt cx="2447777" cy="487776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Rectangle 140">
                <a:extLst>
                  <a:ext uri="{FF2B5EF4-FFF2-40B4-BE49-F238E27FC236}">
                    <a16:creationId xmlns:a16="http://schemas.microsoft.com/office/drawing/2014/main" id="{85529ACE-2B66-47DD-B72A-2CE4B39CABF3}"/>
                  </a:ext>
                </a:extLst>
              </p:cNvPr>
              <p:cNvSpPr/>
              <p:nvPr/>
            </p:nvSpPr>
            <p:spPr>
              <a:xfrm>
                <a:off x="623732" y="1700808"/>
                <a:ext cx="2447777" cy="4877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41">
                <a:extLst>
                  <a:ext uri="{FF2B5EF4-FFF2-40B4-BE49-F238E27FC236}">
                    <a16:creationId xmlns:a16="http://schemas.microsoft.com/office/drawing/2014/main" id="{53175F49-7132-4CDF-986C-34E6CC00EB84}"/>
                  </a:ext>
                </a:extLst>
              </p:cNvPr>
              <p:cNvSpPr/>
              <p:nvPr/>
            </p:nvSpPr>
            <p:spPr>
              <a:xfrm>
                <a:off x="623732" y="1703090"/>
                <a:ext cx="2447777" cy="112879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133">
              <a:extLst>
                <a:ext uri="{FF2B5EF4-FFF2-40B4-BE49-F238E27FC236}">
                  <a16:creationId xmlns:a16="http://schemas.microsoft.com/office/drawing/2014/main" id="{B3106BB4-7A8B-4505-9DC0-A2B1DA865904}"/>
                </a:ext>
              </a:extLst>
            </p:cNvPr>
            <p:cNvSpPr/>
            <p:nvPr/>
          </p:nvSpPr>
          <p:spPr>
            <a:xfrm>
              <a:off x="983524" y="1988840"/>
              <a:ext cx="1728192" cy="1728192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134">
              <a:extLst>
                <a:ext uri="{FF2B5EF4-FFF2-40B4-BE49-F238E27FC236}">
                  <a16:creationId xmlns:a16="http://schemas.microsoft.com/office/drawing/2014/main" id="{58E85191-268D-4784-9367-7C36A389B4CB}"/>
                </a:ext>
              </a:extLst>
            </p:cNvPr>
            <p:cNvSpPr/>
            <p:nvPr/>
          </p:nvSpPr>
          <p:spPr>
            <a:xfrm>
              <a:off x="623732" y="3807537"/>
              <a:ext cx="2447777" cy="523220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cap="all" dirty="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49" name="Straight Connector 139">
              <a:extLst>
                <a:ext uri="{FF2B5EF4-FFF2-40B4-BE49-F238E27FC236}">
                  <a16:creationId xmlns:a16="http://schemas.microsoft.com/office/drawing/2014/main" id="{FF9ADEBE-68F3-41DF-B6DF-C73B684DF7D5}"/>
                </a:ext>
              </a:extLst>
            </p:cNvPr>
            <p:cNvCxnSpPr>
              <a:cxnSpLocks/>
            </p:cNvCxnSpPr>
            <p:nvPr/>
          </p:nvCxnSpPr>
          <p:spPr>
            <a:xfrm>
              <a:off x="623732" y="5853121"/>
              <a:ext cx="2447777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ángulo 51">
            <a:extLst>
              <a:ext uri="{FF2B5EF4-FFF2-40B4-BE49-F238E27FC236}">
                <a16:creationId xmlns:a16="http://schemas.microsoft.com/office/drawing/2014/main" id="{67E421B4-B05B-4D08-8312-3572E8E9E4FE}"/>
              </a:ext>
            </a:extLst>
          </p:cNvPr>
          <p:cNvSpPr/>
          <p:nvPr/>
        </p:nvSpPr>
        <p:spPr>
          <a:xfrm>
            <a:off x="623732" y="4330591"/>
            <a:ext cx="242761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rgbClr val="0070C0"/>
                </a:solidFill>
                <a:latin typeface="Work Sans" panose="00000500000000000000" pitchFamily="50" charset="0"/>
                <a:cs typeface="Calibri Light" panose="020F0302020204030204" pitchFamily="34" charset="0"/>
              </a:rPr>
              <a:t>Optimizar el ahorro y el uso eficiente del agua y  energía a través de acciones tendientes a reducir el consumo en las actividades desarrolladas por la Entidad.</a:t>
            </a:r>
            <a:endParaRPr lang="es-CO" sz="1400" dirty="0">
              <a:solidFill>
                <a:srgbClr val="0070C0"/>
              </a:solidFill>
              <a:latin typeface="Work Sans" panose="00000500000000000000" pitchFamily="50" charset="0"/>
              <a:cs typeface="Calibri Light" panose="020F030202020403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31C0E6D-5B53-4FCA-BE86-E3980524254F}"/>
              </a:ext>
            </a:extLst>
          </p:cNvPr>
          <p:cNvSpPr/>
          <p:nvPr/>
        </p:nvSpPr>
        <p:spPr>
          <a:xfrm>
            <a:off x="3445850" y="4507848"/>
            <a:ext cx="246794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rgbClr val="0070C0"/>
                </a:solidFill>
                <a:latin typeface="Work Sans" panose="00000500000000000000" pitchFamily="50" charset="0"/>
              </a:rPr>
              <a:t>Fortalecer la Gestión Integral de los residuos generados en el Ministerio</a:t>
            </a:r>
          </a:p>
          <a:p>
            <a:pPr algn="ctr"/>
            <a:endParaRPr lang="es-MX" sz="1600" strike="sngStrike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strike="sngStrike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strike="sngStrike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CO" sz="1600" strike="sngStrike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C7F3CCB-379D-46B3-8608-C06BC87A73B4}"/>
              </a:ext>
            </a:extLst>
          </p:cNvPr>
          <p:cNvSpPr/>
          <p:nvPr/>
        </p:nvSpPr>
        <p:spPr>
          <a:xfrm>
            <a:off x="6267968" y="4371921"/>
            <a:ext cx="2467942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rgbClr val="0070C0"/>
                </a:solidFill>
                <a:latin typeface="Work Sans" panose="00000500000000000000" pitchFamily="50" charset="0"/>
              </a:rPr>
              <a:t>Promover una cultura ambientalmente responsable en las partes interesadas del Subsistema de Gestión Ambiental </a:t>
            </a:r>
          </a:p>
          <a:p>
            <a:pPr algn="ctr"/>
            <a:endParaRPr lang="es-CO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3DF88B6F-4F4D-474C-AF31-4B8512A5A169}"/>
              </a:ext>
            </a:extLst>
          </p:cNvPr>
          <p:cNvSpPr/>
          <p:nvPr/>
        </p:nvSpPr>
        <p:spPr>
          <a:xfrm>
            <a:off x="9386859" y="4330591"/>
            <a:ext cx="2447777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s-MX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Freeform 382">
            <a:extLst>
              <a:ext uri="{FF2B5EF4-FFF2-40B4-BE49-F238E27FC236}">
                <a16:creationId xmlns:a16="http://schemas.microsoft.com/office/drawing/2014/main" id="{24B2F5A7-D29F-4F10-B4FC-18413BAB154C}"/>
              </a:ext>
            </a:extLst>
          </p:cNvPr>
          <p:cNvSpPr/>
          <p:nvPr/>
        </p:nvSpPr>
        <p:spPr>
          <a:xfrm>
            <a:off x="7032104" y="2307931"/>
            <a:ext cx="933858" cy="794257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346">
            <a:extLst>
              <a:ext uri="{FF2B5EF4-FFF2-40B4-BE49-F238E27FC236}">
                <a16:creationId xmlns:a16="http://schemas.microsoft.com/office/drawing/2014/main" id="{F96EECE8-9F86-4F60-ACA4-04C74ECD76B5}"/>
              </a:ext>
            </a:extLst>
          </p:cNvPr>
          <p:cNvSpPr/>
          <p:nvPr/>
        </p:nvSpPr>
        <p:spPr>
          <a:xfrm>
            <a:off x="4223792" y="2251666"/>
            <a:ext cx="824105" cy="850522"/>
          </a:xfrm>
          <a:custGeom>
            <a:avLst/>
            <a:gdLst>
              <a:gd name="connsiteX0" fmla="*/ 261426 w 396649"/>
              <a:gd name="connsiteY0" fmla="*/ 162265 h 432707"/>
              <a:gd name="connsiteX1" fmla="*/ 279456 w 396649"/>
              <a:gd name="connsiteY1" fmla="*/ 162265 h 432707"/>
              <a:gd name="connsiteX2" fmla="*/ 285935 w 396649"/>
              <a:gd name="connsiteY2" fmla="*/ 164800 h 432707"/>
              <a:gd name="connsiteX3" fmla="*/ 288470 w 396649"/>
              <a:gd name="connsiteY3" fmla="*/ 171280 h 432707"/>
              <a:gd name="connsiteX4" fmla="*/ 288470 w 396649"/>
              <a:gd name="connsiteY4" fmla="*/ 333545 h 432707"/>
              <a:gd name="connsiteX5" fmla="*/ 285935 w 396649"/>
              <a:gd name="connsiteY5" fmla="*/ 340024 h 432707"/>
              <a:gd name="connsiteX6" fmla="*/ 279456 w 396649"/>
              <a:gd name="connsiteY6" fmla="*/ 342560 h 432707"/>
              <a:gd name="connsiteX7" fmla="*/ 261426 w 396649"/>
              <a:gd name="connsiteY7" fmla="*/ 342560 h 432707"/>
              <a:gd name="connsiteX8" fmla="*/ 254947 w 396649"/>
              <a:gd name="connsiteY8" fmla="*/ 340024 h 432707"/>
              <a:gd name="connsiteX9" fmla="*/ 252412 w 396649"/>
              <a:gd name="connsiteY9" fmla="*/ 333545 h 432707"/>
              <a:gd name="connsiteX10" fmla="*/ 252412 w 396649"/>
              <a:gd name="connsiteY10" fmla="*/ 171280 h 432707"/>
              <a:gd name="connsiteX11" fmla="*/ 254947 w 396649"/>
              <a:gd name="connsiteY11" fmla="*/ 164800 h 432707"/>
              <a:gd name="connsiteX12" fmla="*/ 261426 w 396649"/>
              <a:gd name="connsiteY12" fmla="*/ 162265 h 432707"/>
              <a:gd name="connsiteX13" fmla="*/ 189308 w 396649"/>
              <a:gd name="connsiteY13" fmla="*/ 162265 h 432707"/>
              <a:gd name="connsiteX14" fmla="*/ 207338 w 396649"/>
              <a:gd name="connsiteY14" fmla="*/ 162265 h 432707"/>
              <a:gd name="connsiteX15" fmla="*/ 213818 w 396649"/>
              <a:gd name="connsiteY15" fmla="*/ 164800 h 432707"/>
              <a:gd name="connsiteX16" fmla="*/ 216353 w 396649"/>
              <a:gd name="connsiteY16" fmla="*/ 171280 h 432707"/>
              <a:gd name="connsiteX17" fmla="*/ 216353 w 396649"/>
              <a:gd name="connsiteY17" fmla="*/ 333545 h 432707"/>
              <a:gd name="connsiteX18" fmla="*/ 213818 w 396649"/>
              <a:gd name="connsiteY18" fmla="*/ 340024 h 432707"/>
              <a:gd name="connsiteX19" fmla="*/ 207338 w 396649"/>
              <a:gd name="connsiteY19" fmla="*/ 342560 h 432707"/>
              <a:gd name="connsiteX20" fmla="*/ 189308 w 396649"/>
              <a:gd name="connsiteY20" fmla="*/ 342560 h 432707"/>
              <a:gd name="connsiteX21" fmla="*/ 182829 w 396649"/>
              <a:gd name="connsiteY21" fmla="*/ 340024 h 432707"/>
              <a:gd name="connsiteX22" fmla="*/ 180293 w 396649"/>
              <a:gd name="connsiteY22" fmla="*/ 333545 h 432707"/>
              <a:gd name="connsiteX23" fmla="*/ 180293 w 396649"/>
              <a:gd name="connsiteY23" fmla="*/ 171280 h 432707"/>
              <a:gd name="connsiteX24" fmla="*/ 182829 w 396649"/>
              <a:gd name="connsiteY24" fmla="*/ 164800 h 432707"/>
              <a:gd name="connsiteX25" fmla="*/ 189308 w 396649"/>
              <a:gd name="connsiteY25" fmla="*/ 162265 h 432707"/>
              <a:gd name="connsiteX26" fmla="*/ 117190 w 396649"/>
              <a:gd name="connsiteY26" fmla="*/ 162265 h 432707"/>
              <a:gd name="connsiteX27" fmla="*/ 135220 w 396649"/>
              <a:gd name="connsiteY27" fmla="*/ 162265 h 432707"/>
              <a:gd name="connsiteX28" fmla="*/ 141699 w 396649"/>
              <a:gd name="connsiteY28" fmla="*/ 164800 h 432707"/>
              <a:gd name="connsiteX29" fmla="*/ 144234 w 396649"/>
              <a:gd name="connsiteY29" fmla="*/ 171280 h 432707"/>
              <a:gd name="connsiteX30" fmla="*/ 144234 w 396649"/>
              <a:gd name="connsiteY30" fmla="*/ 333545 h 432707"/>
              <a:gd name="connsiteX31" fmla="*/ 141699 w 396649"/>
              <a:gd name="connsiteY31" fmla="*/ 340024 h 432707"/>
              <a:gd name="connsiteX32" fmla="*/ 135220 w 396649"/>
              <a:gd name="connsiteY32" fmla="*/ 342560 h 432707"/>
              <a:gd name="connsiteX33" fmla="*/ 117190 w 396649"/>
              <a:gd name="connsiteY33" fmla="*/ 342560 h 432707"/>
              <a:gd name="connsiteX34" fmla="*/ 110711 w 396649"/>
              <a:gd name="connsiteY34" fmla="*/ 340024 h 432707"/>
              <a:gd name="connsiteX35" fmla="*/ 108176 w 396649"/>
              <a:gd name="connsiteY35" fmla="*/ 333545 h 432707"/>
              <a:gd name="connsiteX36" fmla="*/ 108176 w 396649"/>
              <a:gd name="connsiteY36" fmla="*/ 171280 h 432707"/>
              <a:gd name="connsiteX37" fmla="*/ 110711 w 396649"/>
              <a:gd name="connsiteY37" fmla="*/ 164800 h 432707"/>
              <a:gd name="connsiteX38" fmla="*/ 117190 w 396649"/>
              <a:gd name="connsiteY38" fmla="*/ 162265 h 432707"/>
              <a:gd name="connsiteX39" fmla="*/ 72118 w 396649"/>
              <a:gd name="connsiteY39" fmla="*/ 108177 h 432707"/>
              <a:gd name="connsiteX40" fmla="*/ 72118 w 396649"/>
              <a:gd name="connsiteY40" fmla="*/ 375238 h 432707"/>
              <a:gd name="connsiteX41" fmla="*/ 74090 w 396649"/>
              <a:gd name="connsiteY41" fmla="*/ 386647 h 432707"/>
              <a:gd name="connsiteX42" fmla="*/ 78175 w 396649"/>
              <a:gd name="connsiteY42" fmla="*/ 394254 h 432707"/>
              <a:gd name="connsiteX43" fmla="*/ 81133 w 396649"/>
              <a:gd name="connsiteY43" fmla="*/ 396648 h 432707"/>
              <a:gd name="connsiteX44" fmla="*/ 315516 w 396649"/>
              <a:gd name="connsiteY44" fmla="*/ 396648 h 432707"/>
              <a:gd name="connsiteX45" fmla="*/ 318473 w 396649"/>
              <a:gd name="connsiteY45" fmla="*/ 394254 h 432707"/>
              <a:gd name="connsiteX46" fmla="*/ 322559 w 396649"/>
              <a:gd name="connsiteY46" fmla="*/ 386647 h 432707"/>
              <a:gd name="connsiteX47" fmla="*/ 324530 w 396649"/>
              <a:gd name="connsiteY47" fmla="*/ 375238 h 432707"/>
              <a:gd name="connsiteX48" fmla="*/ 324530 w 396649"/>
              <a:gd name="connsiteY48" fmla="*/ 108177 h 432707"/>
              <a:gd name="connsiteX49" fmla="*/ 153814 w 396649"/>
              <a:gd name="connsiteY49" fmla="*/ 36059 h 432707"/>
              <a:gd name="connsiteX50" fmla="*/ 149025 w 396649"/>
              <a:gd name="connsiteY50" fmla="*/ 39158 h 432707"/>
              <a:gd name="connsiteX51" fmla="*/ 135221 w 396649"/>
              <a:gd name="connsiteY51" fmla="*/ 72118 h 432707"/>
              <a:gd name="connsiteX52" fmla="*/ 261427 w 396649"/>
              <a:gd name="connsiteY52" fmla="*/ 72118 h 432707"/>
              <a:gd name="connsiteX53" fmla="*/ 247905 w 396649"/>
              <a:gd name="connsiteY53" fmla="*/ 39158 h 432707"/>
              <a:gd name="connsiteX54" fmla="*/ 243116 w 396649"/>
              <a:gd name="connsiteY54" fmla="*/ 36059 h 432707"/>
              <a:gd name="connsiteX55" fmla="*/ 153250 w 396649"/>
              <a:gd name="connsiteY55" fmla="*/ 0 h 432707"/>
              <a:gd name="connsiteX56" fmla="*/ 243397 w 396649"/>
              <a:gd name="connsiteY56" fmla="*/ 0 h 432707"/>
              <a:gd name="connsiteX57" fmla="*/ 265653 w 396649"/>
              <a:gd name="connsiteY57" fmla="*/ 7324 h 432707"/>
              <a:gd name="connsiteX58" fmla="*/ 280865 w 396649"/>
              <a:gd name="connsiteY58" fmla="*/ 25072 h 432707"/>
              <a:gd name="connsiteX59" fmla="*/ 300585 w 396649"/>
              <a:gd name="connsiteY59" fmla="*/ 72118 h 432707"/>
              <a:gd name="connsiteX60" fmla="*/ 387633 w 396649"/>
              <a:gd name="connsiteY60" fmla="*/ 72118 h 432707"/>
              <a:gd name="connsiteX61" fmla="*/ 394113 w 396649"/>
              <a:gd name="connsiteY61" fmla="*/ 74653 h 432707"/>
              <a:gd name="connsiteX62" fmla="*/ 396649 w 396649"/>
              <a:gd name="connsiteY62" fmla="*/ 81133 h 432707"/>
              <a:gd name="connsiteX63" fmla="*/ 396649 w 396649"/>
              <a:gd name="connsiteY63" fmla="*/ 99162 h 432707"/>
              <a:gd name="connsiteX64" fmla="*/ 394113 w 396649"/>
              <a:gd name="connsiteY64" fmla="*/ 105641 h 432707"/>
              <a:gd name="connsiteX65" fmla="*/ 387633 w 396649"/>
              <a:gd name="connsiteY65" fmla="*/ 108177 h 432707"/>
              <a:gd name="connsiteX66" fmla="*/ 360590 w 396649"/>
              <a:gd name="connsiteY66" fmla="*/ 108177 h 432707"/>
              <a:gd name="connsiteX67" fmla="*/ 360590 w 396649"/>
              <a:gd name="connsiteY67" fmla="*/ 375238 h 432707"/>
              <a:gd name="connsiteX68" fmla="*/ 347350 w 396649"/>
              <a:gd name="connsiteY68" fmla="*/ 415664 h 432707"/>
              <a:gd name="connsiteX69" fmla="*/ 315516 w 396649"/>
              <a:gd name="connsiteY69" fmla="*/ 432707 h 432707"/>
              <a:gd name="connsiteX70" fmla="*/ 81133 w 396649"/>
              <a:gd name="connsiteY70" fmla="*/ 432707 h 432707"/>
              <a:gd name="connsiteX71" fmla="*/ 49300 w 396649"/>
              <a:gd name="connsiteY71" fmla="*/ 416227 h 432707"/>
              <a:gd name="connsiteX72" fmla="*/ 36059 w 396649"/>
              <a:gd name="connsiteY72" fmla="*/ 376365 h 432707"/>
              <a:gd name="connsiteX73" fmla="*/ 36059 w 396649"/>
              <a:gd name="connsiteY73" fmla="*/ 108177 h 432707"/>
              <a:gd name="connsiteX74" fmla="*/ 9014 w 396649"/>
              <a:gd name="connsiteY74" fmla="*/ 108177 h 432707"/>
              <a:gd name="connsiteX75" fmla="*/ 2535 w 396649"/>
              <a:gd name="connsiteY75" fmla="*/ 105641 h 432707"/>
              <a:gd name="connsiteX76" fmla="*/ 0 w 396649"/>
              <a:gd name="connsiteY76" fmla="*/ 99162 h 432707"/>
              <a:gd name="connsiteX77" fmla="*/ 0 w 396649"/>
              <a:gd name="connsiteY77" fmla="*/ 81133 h 432707"/>
              <a:gd name="connsiteX78" fmla="*/ 2535 w 396649"/>
              <a:gd name="connsiteY78" fmla="*/ 74653 h 432707"/>
              <a:gd name="connsiteX79" fmla="*/ 9014 w 396649"/>
              <a:gd name="connsiteY79" fmla="*/ 72118 h 432707"/>
              <a:gd name="connsiteX80" fmla="*/ 96063 w 396649"/>
              <a:gd name="connsiteY80" fmla="*/ 72118 h 432707"/>
              <a:gd name="connsiteX81" fmla="*/ 115783 w 396649"/>
              <a:gd name="connsiteY81" fmla="*/ 25072 h 432707"/>
              <a:gd name="connsiteX82" fmla="*/ 130995 w 396649"/>
              <a:gd name="connsiteY82" fmla="*/ 7324 h 432707"/>
              <a:gd name="connsiteX83" fmla="*/ 153250 w 396649"/>
              <a:gd name="connsiteY83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96649" h="432707">
                <a:moveTo>
                  <a:pt x="261426" y="162265"/>
                </a:moveTo>
                <a:lnTo>
                  <a:pt x="279456" y="162265"/>
                </a:lnTo>
                <a:cubicBezTo>
                  <a:pt x="282085" y="162265"/>
                  <a:pt x="284245" y="163110"/>
                  <a:pt x="285935" y="164800"/>
                </a:cubicBezTo>
                <a:cubicBezTo>
                  <a:pt x="287626" y="166491"/>
                  <a:pt x="288470" y="168651"/>
                  <a:pt x="288470" y="171280"/>
                </a:cubicBezTo>
                <a:lnTo>
                  <a:pt x="288470" y="333545"/>
                </a:lnTo>
                <a:cubicBezTo>
                  <a:pt x="288470" y="336174"/>
                  <a:pt x="287626" y="338334"/>
                  <a:pt x="285935" y="340024"/>
                </a:cubicBezTo>
                <a:cubicBezTo>
                  <a:pt x="284245" y="341715"/>
                  <a:pt x="282085" y="342560"/>
                  <a:pt x="279456" y="342560"/>
                </a:cubicBezTo>
                <a:lnTo>
                  <a:pt x="261426" y="342560"/>
                </a:lnTo>
                <a:cubicBezTo>
                  <a:pt x="258797" y="342560"/>
                  <a:pt x="256637" y="341715"/>
                  <a:pt x="254947" y="340024"/>
                </a:cubicBezTo>
                <a:cubicBezTo>
                  <a:pt x="253256" y="338334"/>
                  <a:pt x="252412" y="336174"/>
                  <a:pt x="252412" y="333545"/>
                </a:cubicBezTo>
                <a:lnTo>
                  <a:pt x="252412" y="171280"/>
                </a:lnTo>
                <a:cubicBezTo>
                  <a:pt x="252412" y="168651"/>
                  <a:pt x="253256" y="166491"/>
                  <a:pt x="254947" y="164800"/>
                </a:cubicBezTo>
                <a:cubicBezTo>
                  <a:pt x="256637" y="163110"/>
                  <a:pt x="258797" y="162265"/>
                  <a:pt x="261426" y="162265"/>
                </a:cubicBezTo>
                <a:close/>
                <a:moveTo>
                  <a:pt x="189308" y="162265"/>
                </a:moveTo>
                <a:lnTo>
                  <a:pt x="207338" y="162265"/>
                </a:lnTo>
                <a:cubicBezTo>
                  <a:pt x="209967" y="162265"/>
                  <a:pt x="212126" y="163110"/>
                  <a:pt x="213818" y="164800"/>
                </a:cubicBezTo>
                <a:cubicBezTo>
                  <a:pt x="215507" y="166491"/>
                  <a:pt x="216353" y="168651"/>
                  <a:pt x="216353" y="171280"/>
                </a:cubicBezTo>
                <a:lnTo>
                  <a:pt x="216353" y="333545"/>
                </a:lnTo>
                <a:cubicBezTo>
                  <a:pt x="216353" y="336174"/>
                  <a:pt x="215507" y="338334"/>
                  <a:pt x="213818" y="340024"/>
                </a:cubicBezTo>
                <a:cubicBezTo>
                  <a:pt x="212126" y="341715"/>
                  <a:pt x="209967" y="342560"/>
                  <a:pt x="207338" y="342560"/>
                </a:cubicBezTo>
                <a:lnTo>
                  <a:pt x="189308" y="342560"/>
                </a:lnTo>
                <a:cubicBezTo>
                  <a:pt x="186680" y="342560"/>
                  <a:pt x="184519" y="341715"/>
                  <a:pt x="182829" y="340024"/>
                </a:cubicBezTo>
                <a:cubicBezTo>
                  <a:pt x="181139" y="338334"/>
                  <a:pt x="180293" y="336174"/>
                  <a:pt x="180293" y="333545"/>
                </a:cubicBezTo>
                <a:lnTo>
                  <a:pt x="180293" y="171280"/>
                </a:lnTo>
                <a:cubicBezTo>
                  <a:pt x="180293" y="168651"/>
                  <a:pt x="181139" y="166491"/>
                  <a:pt x="182829" y="164800"/>
                </a:cubicBezTo>
                <a:cubicBezTo>
                  <a:pt x="184519" y="163110"/>
                  <a:pt x="186680" y="162265"/>
                  <a:pt x="189308" y="162265"/>
                </a:cubicBezTo>
                <a:close/>
                <a:moveTo>
                  <a:pt x="117190" y="162265"/>
                </a:moveTo>
                <a:lnTo>
                  <a:pt x="135220" y="162265"/>
                </a:lnTo>
                <a:cubicBezTo>
                  <a:pt x="137850" y="162265"/>
                  <a:pt x="140009" y="163110"/>
                  <a:pt x="141699" y="164800"/>
                </a:cubicBezTo>
                <a:cubicBezTo>
                  <a:pt x="143390" y="166491"/>
                  <a:pt x="144234" y="168651"/>
                  <a:pt x="144234" y="171280"/>
                </a:cubicBezTo>
                <a:lnTo>
                  <a:pt x="144234" y="333545"/>
                </a:lnTo>
                <a:cubicBezTo>
                  <a:pt x="144234" y="336174"/>
                  <a:pt x="143390" y="338334"/>
                  <a:pt x="141699" y="340024"/>
                </a:cubicBezTo>
                <a:cubicBezTo>
                  <a:pt x="140009" y="341715"/>
                  <a:pt x="137850" y="342560"/>
                  <a:pt x="135220" y="342560"/>
                </a:cubicBezTo>
                <a:lnTo>
                  <a:pt x="117190" y="342560"/>
                </a:lnTo>
                <a:cubicBezTo>
                  <a:pt x="114561" y="342560"/>
                  <a:pt x="112402" y="341715"/>
                  <a:pt x="110711" y="340024"/>
                </a:cubicBezTo>
                <a:cubicBezTo>
                  <a:pt x="109021" y="338334"/>
                  <a:pt x="108176" y="336174"/>
                  <a:pt x="108176" y="333545"/>
                </a:cubicBezTo>
                <a:lnTo>
                  <a:pt x="108176" y="171280"/>
                </a:lnTo>
                <a:cubicBezTo>
                  <a:pt x="108176" y="168651"/>
                  <a:pt x="109021" y="166491"/>
                  <a:pt x="110711" y="164800"/>
                </a:cubicBezTo>
                <a:cubicBezTo>
                  <a:pt x="112402" y="163110"/>
                  <a:pt x="114561" y="162265"/>
                  <a:pt x="117190" y="162265"/>
                </a:cubicBezTo>
                <a:close/>
                <a:moveTo>
                  <a:pt x="72118" y="108177"/>
                </a:moveTo>
                <a:lnTo>
                  <a:pt x="72118" y="375238"/>
                </a:lnTo>
                <a:cubicBezTo>
                  <a:pt x="72118" y="379370"/>
                  <a:pt x="72775" y="383173"/>
                  <a:pt x="74090" y="386647"/>
                </a:cubicBezTo>
                <a:cubicBezTo>
                  <a:pt x="75404" y="390122"/>
                  <a:pt x="76766" y="392657"/>
                  <a:pt x="78175" y="394254"/>
                </a:cubicBezTo>
                <a:cubicBezTo>
                  <a:pt x="79583" y="395850"/>
                  <a:pt x="80569" y="396648"/>
                  <a:pt x="81133" y="396648"/>
                </a:cubicBezTo>
                <a:lnTo>
                  <a:pt x="315516" y="396648"/>
                </a:lnTo>
                <a:cubicBezTo>
                  <a:pt x="316080" y="396648"/>
                  <a:pt x="317065" y="395850"/>
                  <a:pt x="318473" y="394254"/>
                </a:cubicBezTo>
                <a:cubicBezTo>
                  <a:pt x="319882" y="392657"/>
                  <a:pt x="321243" y="390122"/>
                  <a:pt x="322559" y="386647"/>
                </a:cubicBezTo>
                <a:cubicBezTo>
                  <a:pt x="323873" y="383173"/>
                  <a:pt x="324530" y="379370"/>
                  <a:pt x="324530" y="375238"/>
                </a:cubicBezTo>
                <a:lnTo>
                  <a:pt x="324530" y="108177"/>
                </a:lnTo>
                <a:close/>
                <a:moveTo>
                  <a:pt x="153814" y="36059"/>
                </a:moveTo>
                <a:cubicBezTo>
                  <a:pt x="151935" y="36434"/>
                  <a:pt x="150339" y="37467"/>
                  <a:pt x="149025" y="39158"/>
                </a:cubicBezTo>
                <a:lnTo>
                  <a:pt x="135221" y="72118"/>
                </a:lnTo>
                <a:lnTo>
                  <a:pt x="261427" y="72118"/>
                </a:lnTo>
                <a:lnTo>
                  <a:pt x="247905" y="39158"/>
                </a:lnTo>
                <a:cubicBezTo>
                  <a:pt x="246590" y="37467"/>
                  <a:pt x="244994" y="36434"/>
                  <a:pt x="243116" y="36059"/>
                </a:cubicBezTo>
                <a:close/>
                <a:moveTo>
                  <a:pt x="153250" y="0"/>
                </a:moveTo>
                <a:lnTo>
                  <a:pt x="243397" y="0"/>
                </a:lnTo>
                <a:cubicBezTo>
                  <a:pt x="250910" y="0"/>
                  <a:pt x="258328" y="2441"/>
                  <a:pt x="265653" y="7324"/>
                </a:cubicBezTo>
                <a:cubicBezTo>
                  <a:pt x="272978" y="12207"/>
                  <a:pt x="278048" y="18123"/>
                  <a:pt x="280865" y="25072"/>
                </a:cubicBezTo>
                <a:lnTo>
                  <a:pt x="300585" y="72118"/>
                </a:lnTo>
                <a:lnTo>
                  <a:pt x="387633" y="72118"/>
                </a:lnTo>
                <a:cubicBezTo>
                  <a:pt x="390262" y="72118"/>
                  <a:pt x="392423" y="72963"/>
                  <a:pt x="394113" y="74653"/>
                </a:cubicBezTo>
                <a:cubicBezTo>
                  <a:pt x="395803" y="76343"/>
                  <a:pt x="396649" y="78503"/>
                  <a:pt x="396649" y="81133"/>
                </a:cubicBezTo>
                <a:lnTo>
                  <a:pt x="396649" y="99162"/>
                </a:lnTo>
                <a:cubicBezTo>
                  <a:pt x="396649" y="101791"/>
                  <a:pt x="395803" y="103951"/>
                  <a:pt x="394113" y="105641"/>
                </a:cubicBezTo>
                <a:cubicBezTo>
                  <a:pt x="392423" y="107332"/>
                  <a:pt x="390262" y="108177"/>
                  <a:pt x="387633" y="108177"/>
                </a:cubicBezTo>
                <a:lnTo>
                  <a:pt x="360590" y="108177"/>
                </a:lnTo>
                <a:lnTo>
                  <a:pt x="360590" y="375238"/>
                </a:lnTo>
                <a:cubicBezTo>
                  <a:pt x="360590" y="390826"/>
                  <a:pt x="356176" y="404301"/>
                  <a:pt x="347350" y="415664"/>
                </a:cubicBezTo>
                <a:cubicBezTo>
                  <a:pt x="338522" y="427026"/>
                  <a:pt x="327911" y="432707"/>
                  <a:pt x="315516" y="432707"/>
                </a:cubicBezTo>
                <a:lnTo>
                  <a:pt x="81133" y="432707"/>
                </a:lnTo>
                <a:cubicBezTo>
                  <a:pt x="68737" y="432707"/>
                  <a:pt x="58126" y="427214"/>
                  <a:pt x="49300" y="416227"/>
                </a:cubicBezTo>
                <a:cubicBezTo>
                  <a:pt x="40472" y="405240"/>
                  <a:pt x="36059" y="391953"/>
                  <a:pt x="36059" y="376365"/>
                </a:cubicBezTo>
                <a:lnTo>
                  <a:pt x="36059" y="108177"/>
                </a:lnTo>
                <a:lnTo>
                  <a:pt x="9014" y="108177"/>
                </a:lnTo>
                <a:cubicBezTo>
                  <a:pt x="6385" y="108177"/>
                  <a:pt x="4226" y="107332"/>
                  <a:pt x="2535" y="105641"/>
                </a:cubicBezTo>
                <a:cubicBezTo>
                  <a:pt x="846" y="103951"/>
                  <a:pt x="0" y="101791"/>
                  <a:pt x="0" y="99162"/>
                </a:cubicBezTo>
                <a:lnTo>
                  <a:pt x="0" y="81133"/>
                </a:lnTo>
                <a:cubicBezTo>
                  <a:pt x="0" y="78503"/>
                  <a:pt x="846" y="76343"/>
                  <a:pt x="2535" y="74653"/>
                </a:cubicBezTo>
                <a:cubicBezTo>
                  <a:pt x="4226" y="72963"/>
                  <a:pt x="6385" y="72118"/>
                  <a:pt x="9014" y="72118"/>
                </a:cubicBezTo>
                <a:lnTo>
                  <a:pt x="96063" y="72118"/>
                </a:lnTo>
                <a:lnTo>
                  <a:pt x="115783" y="25072"/>
                </a:lnTo>
                <a:cubicBezTo>
                  <a:pt x="118600" y="18123"/>
                  <a:pt x="123672" y="12207"/>
                  <a:pt x="130995" y="7324"/>
                </a:cubicBezTo>
                <a:cubicBezTo>
                  <a:pt x="138320" y="2441"/>
                  <a:pt x="145738" y="0"/>
                  <a:pt x="15325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363">
            <a:extLst>
              <a:ext uri="{FF2B5EF4-FFF2-40B4-BE49-F238E27FC236}">
                <a16:creationId xmlns:a16="http://schemas.microsoft.com/office/drawing/2014/main" id="{74A4B3F5-660F-45C9-AD95-5A8B13675467}"/>
              </a:ext>
            </a:extLst>
          </p:cNvPr>
          <p:cNvSpPr/>
          <p:nvPr/>
        </p:nvSpPr>
        <p:spPr>
          <a:xfrm>
            <a:off x="1337048" y="2251666"/>
            <a:ext cx="985836" cy="881513"/>
          </a:xfrm>
          <a:custGeom>
            <a:avLst/>
            <a:gdLst>
              <a:gd name="connsiteX0" fmla="*/ 432708 w 540885"/>
              <a:gd name="connsiteY0" fmla="*/ 356081 h 496091"/>
              <a:gd name="connsiteX1" fmla="*/ 407355 w 540885"/>
              <a:gd name="connsiteY1" fmla="*/ 366786 h 496091"/>
              <a:gd name="connsiteX2" fmla="*/ 396649 w 540885"/>
              <a:gd name="connsiteY2" fmla="*/ 392140 h 496091"/>
              <a:gd name="connsiteX3" fmla="*/ 407213 w 540885"/>
              <a:gd name="connsiteY3" fmla="*/ 417635 h 496091"/>
              <a:gd name="connsiteX4" fmla="*/ 432708 w 540885"/>
              <a:gd name="connsiteY4" fmla="*/ 428199 h 496091"/>
              <a:gd name="connsiteX5" fmla="*/ 458203 w 540885"/>
              <a:gd name="connsiteY5" fmla="*/ 417635 h 496091"/>
              <a:gd name="connsiteX6" fmla="*/ 468767 w 540885"/>
              <a:gd name="connsiteY6" fmla="*/ 392140 h 496091"/>
              <a:gd name="connsiteX7" fmla="*/ 458063 w 540885"/>
              <a:gd name="connsiteY7" fmla="*/ 366786 h 496091"/>
              <a:gd name="connsiteX8" fmla="*/ 432708 w 540885"/>
              <a:gd name="connsiteY8" fmla="*/ 356081 h 496091"/>
              <a:gd name="connsiteX9" fmla="*/ 396649 w 540885"/>
              <a:gd name="connsiteY9" fmla="*/ 288471 h 496091"/>
              <a:gd name="connsiteX10" fmla="*/ 409608 w 540885"/>
              <a:gd name="connsiteY10" fmla="*/ 301570 h 496091"/>
              <a:gd name="connsiteX11" fmla="*/ 424257 w 540885"/>
              <a:gd name="connsiteY11" fmla="*/ 320586 h 496091"/>
              <a:gd name="connsiteX12" fmla="*/ 432708 w 540885"/>
              <a:gd name="connsiteY12" fmla="*/ 320023 h 496091"/>
              <a:gd name="connsiteX13" fmla="*/ 441160 w 540885"/>
              <a:gd name="connsiteY13" fmla="*/ 320586 h 496091"/>
              <a:gd name="connsiteX14" fmla="*/ 467077 w 540885"/>
              <a:gd name="connsiteY14" fmla="*/ 289034 h 496091"/>
              <a:gd name="connsiteX15" fmla="*/ 468767 w 540885"/>
              <a:gd name="connsiteY15" fmla="*/ 288471 h 496091"/>
              <a:gd name="connsiteX16" fmla="*/ 503699 w 540885"/>
              <a:gd name="connsiteY16" fmla="*/ 308190 h 496091"/>
              <a:gd name="connsiteX17" fmla="*/ 504826 w 540885"/>
              <a:gd name="connsiteY17" fmla="*/ 310163 h 496091"/>
              <a:gd name="connsiteX18" fmla="*/ 490459 w 540885"/>
              <a:gd name="connsiteY18" fmla="*/ 349039 h 496091"/>
              <a:gd name="connsiteX19" fmla="*/ 498910 w 540885"/>
              <a:gd name="connsiteY19" fmla="*/ 363688 h 496091"/>
              <a:gd name="connsiteX20" fmla="*/ 540885 w 540885"/>
              <a:gd name="connsiteY20" fmla="*/ 372421 h 496091"/>
              <a:gd name="connsiteX21" fmla="*/ 540885 w 540885"/>
              <a:gd name="connsiteY21" fmla="*/ 411860 h 496091"/>
              <a:gd name="connsiteX22" fmla="*/ 498910 w 540885"/>
              <a:gd name="connsiteY22" fmla="*/ 420593 h 496091"/>
              <a:gd name="connsiteX23" fmla="*/ 490459 w 540885"/>
              <a:gd name="connsiteY23" fmla="*/ 435242 h 496091"/>
              <a:gd name="connsiteX24" fmla="*/ 504826 w 540885"/>
              <a:gd name="connsiteY24" fmla="*/ 474118 h 496091"/>
              <a:gd name="connsiteX25" fmla="*/ 503699 w 540885"/>
              <a:gd name="connsiteY25" fmla="*/ 476090 h 496091"/>
              <a:gd name="connsiteX26" fmla="*/ 468767 w 540885"/>
              <a:gd name="connsiteY26" fmla="*/ 496091 h 496091"/>
              <a:gd name="connsiteX27" fmla="*/ 455809 w 540885"/>
              <a:gd name="connsiteY27" fmla="*/ 482851 h 496091"/>
              <a:gd name="connsiteX28" fmla="*/ 441160 w 540885"/>
              <a:gd name="connsiteY28" fmla="*/ 463695 h 496091"/>
              <a:gd name="connsiteX29" fmla="*/ 432708 w 540885"/>
              <a:gd name="connsiteY29" fmla="*/ 464258 h 496091"/>
              <a:gd name="connsiteX30" fmla="*/ 424257 w 540885"/>
              <a:gd name="connsiteY30" fmla="*/ 463695 h 496091"/>
              <a:gd name="connsiteX31" fmla="*/ 409608 w 540885"/>
              <a:gd name="connsiteY31" fmla="*/ 482851 h 496091"/>
              <a:gd name="connsiteX32" fmla="*/ 396649 w 540885"/>
              <a:gd name="connsiteY32" fmla="*/ 496091 h 496091"/>
              <a:gd name="connsiteX33" fmla="*/ 361717 w 540885"/>
              <a:gd name="connsiteY33" fmla="*/ 476090 h 496091"/>
              <a:gd name="connsiteX34" fmla="*/ 360591 w 540885"/>
              <a:gd name="connsiteY34" fmla="*/ 474118 h 496091"/>
              <a:gd name="connsiteX35" fmla="*/ 374958 w 540885"/>
              <a:gd name="connsiteY35" fmla="*/ 435242 h 496091"/>
              <a:gd name="connsiteX36" fmla="*/ 366507 w 540885"/>
              <a:gd name="connsiteY36" fmla="*/ 420593 h 496091"/>
              <a:gd name="connsiteX37" fmla="*/ 324532 w 540885"/>
              <a:gd name="connsiteY37" fmla="*/ 411860 h 496091"/>
              <a:gd name="connsiteX38" fmla="*/ 324532 w 540885"/>
              <a:gd name="connsiteY38" fmla="*/ 372421 h 496091"/>
              <a:gd name="connsiteX39" fmla="*/ 366507 w 540885"/>
              <a:gd name="connsiteY39" fmla="*/ 363688 h 496091"/>
              <a:gd name="connsiteX40" fmla="*/ 374958 w 540885"/>
              <a:gd name="connsiteY40" fmla="*/ 349039 h 496091"/>
              <a:gd name="connsiteX41" fmla="*/ 360591 w 540885"/>
              <a:gd name="connsiteY41" fmla="*/ 310163 h 496091"/>
              <a:gd name="connsiteX42" fmla="*/ 361717 w 540885"/>
              <a:gd name="connsiteY42" fmla="*/ 308190 h 496091"/>
              <a:gd name="connsiteX43" fmla="*/ 371577 w 540885"/>
              <a:gd name="connsiteY43" fmla="*/ 302557 h 496091"/>
              <a:gd name="connsiteX44" fmla="*/ 388198 w 540885"/>
              <a:gd name="connsiteY44" fmla="*/ 292978 h 496091"/>
              <a:gd name="connsiteX45" fmla="*/ 396649 w 540885"/>
              <a:gd name="connsiteY45" fmla="*/ 288471 h 496091"/>
              <a:gd name="connsiteX46" fmla="*/ 180295 w 540885"/>
              <a:gd name="connsiteY46" fmla="*/ 175788 h 496091"/>
              <a:gd name="connsiteX47" fmla="*/ 129305 w 540885"/>
              <a:gd name="connsiteY47" fmla="*/ 196916 h 496091"/>
              <a:gd name="connsiteX48" fmla="*/ 108177 w 540885"/>
              <a:gd name="connsiteY48" fmla="*/ 247906 h 496091"/>
              <a:gd name="connsiteX49" fmla="*/ 129305 w 540885"/>
              <a:gd name="connsiteY49" fmla="*/ 298895 h 496091"/>
              <a:gd name="connsiteX50" fmla="*/ 180295 w 540885"/>
              <a:gd name="connsiteY50" fmla="*/ 320024 h 496091"/>
              <a:gd name="connsiteX51" fmla="*/ 231285 w 540885"/>
              <a:gd name="connsiteY51" fmla="*/ 298895 h 496091"/>
              <a:gd name="connsiteX52" fmla="*/ 252413 w 540885"/>
              <a:gd name="connsiteY52" fmla="*/ 247906 h 496091"/>
              <a:gd name="connsiteX53" fmla="*/ 231285 w 540885"/>
              <a:gd name="connsiteY53" fmla="*/ 196916 h 496091"/>
              <a:gd name="connsiteX54" fmla="*/ 180295 w 540885"/>
              <a:gd name="connsiteY54" fmla="*/ 175788 h 496091"/>
              <a:gd name="connsiteX55" fmla="*/ 432708 w 540885"/>
              <a:gd name="connsiteY55" fmla="*/ 67611 h 496091"/>
              <a:gd name="connsiteX56" fmla="*/ 407355 w 540885"/>
              <a:gd name="connsiteY56" fmla="*/ 78316 h 496091"/>
              <a:gd name="connsiteX57" fmla="*/ 396649 w 540885"/>
              <a:gd name="connsiteY57" fmla="*/ 103670 h 496091"/>
              <a:gd name="connsiteX58" fmla="*/ 407213 w 540885"/>
              <a:gd name="connsiteY58" fmla="*/ 129165 h 496091"/>
              <a:gd name="connsiteX59" fmla="*/ 432708 w 540885"/>
              <a:gd name="connsiteY59" fmla="*/ 139729 h 496091"/>
              <a:gd name="connsiteX60" fmla="*/ 458203 w 540885"/>
              <a:gd name="connsiteY60" fmla="*/ 129165 h 496091"/>
              <a:gd name="connsiteX61" fmla="*/ 468767 w 540885"/>
              <a:gd name="connsiteY61" fmla="*/ 103670 h 496091"/>
              <a:gd name="connsiteX62" fmla="*/ 458063 w 540885"/>
              <a:gd name="connsiteY62" fmla="*/ 78316 h 496091"/>
              <a:gd name="connsiteX63" fmla="*/ 432708 w 540885"/>
              <a:gd name="connsiteY63" fmla="*/ 67611 h 496091"/>
              <a:gd name="connsiteX64" fmla="*/ 154096 w 540885"/>
              <a:gd name="connsiteY64" fmla="*/ 67611 h 496091"/>
              <a:gd name="connsiteX65" fmla="*/ 206494 w 540885"/>
              <a:gd name="connsiteY65" fmla="*/ 67611 h 496091"/>
              <a:gd name="connsiteX66" fmla="*/ 212128 w 540885"/>
              <a:gd name="connsiteY66" fmla="*/ 69724 h 496091"/>
              <a:gd name="connsiteX67" fmla="*/ 214945 w 540885"/>
              <a:gd name="connsiteY67" fmla="*/ 74654 h 496091"/>
              <a:gd name="connsiteX68" fmla="*/ 221425 w 540885"/>
              <a:gd name="connsiteY68" fmla="*/ 117755 h 496091"/>
              <a:gd name="connsiteX69" fmla="*/ 242553 w 540885"/>
              <a:gd name="connsiteY69" fmla="*/ 126488 h 496091"/>
              <a:gd name="connsiteX70" fmla="*/ 275795 w 540885"/>
              <a:gd name="connsiteY70" fmla="*/ 101416 h 496091"/>
              <a:gd name="connsiteX71" fmla="*/ 281429 w 540885"/>
              <a:gd name="connsiteY71" fmla="*/ 99444 h 496091"/>
              <a:gd name="connsiteX72" fmla="*/ 287345 w 540885"/>
              <a:gd name="connsiteY72" fmla="*/ 101698 h 496091"/>
              <a:gd name="connsiteX73" fmla="*/ 327911 w 540885"/>
              <a:gd name="connsiteY73" fmla="*/ 146772 h 496091"/>
              <a:gd name="connsiteX74" fmla="*/ 325939 w 540885"/>
              <a:gd name="connsiteY74" fmla="*/ 152124 h 496091"/>
              <a:gd name="connsiteX75" fmla="*/ 314108 w 540885"/>
              <a:gd name="connsiteY75" fmla="*/ 167337 h 496091"/>
              <a:gd name="connsiteX76" fmla="*/ 301430 w 540885"/>
              <a:gd name="connsiteY76" fmla="*/ 184239 h 496091"/>
              <a:gd name="connsiteX77" fmla="*/ 311008 w 540885"/>
              <a:gd name="connsiteY77" fmla="*/ 207339 h 496091"/>
              <a:gd name="connsiteX78" fmla="*/ 353828 w 540885"/>
              <a:gd name="connsiteY78" fmla="*/ 213819 h 496091"/>
              <a:gd name="connsiteX79" fmla="*/ 358618 w 540885"/>
              <a:gd name="connsiteY79" fmla="*/ 216777 h 496091"/>
              <a:gd name="connsiteX80" fmla="*/ 360590 w 540885"/>
              <a:gd name="connsiteY80" fmla="*/ 222270 h 496091"/>
              <a:gd name="connsiteX81" fmla="*/ 360590 w 540885"/>
              <a:gd name="connsiteY81" fmla="*/ 274386 h 496091"/>
              <a:gd name="connsiteX82" fmla="*/ 358618 w 540885"/>
              <a:gd name="connsiteY82" fmla="*/ 279880 h 496091"/>
              <a:gd name="connsiteX83" fmla="*/ 354110 w 540885"/>
              <a:gd name="connsiteY83" fmla="*/ 282838 h 496091"/>
              <a:gd name="connsiteX84" fmla="*/ 310445 w 540885"/>
              <a:gd name="connsiteY84" fmla="*/ 289599 h 496091"/>
              <a:gd name="connsiteX85" fmla="*/ 301430 w 540885"/>
              <a:gd name="connsiteY85" fmla="*/ 311009 h 496091"/>
              <a:gd name="connsiteX86" fmla="*/ 326784 w 540885"/>
              <a:gd name="connsiteY86" fmla="*/ 343405 h 496091"/>
              <a:gd name="connsiteX87" fmla="*/ 328756 w 540885"/>
              <a:gd name="connsiteY87" fmla="*/ 349040 h 496091"/>
              <a:gd name="connsiteX88" fmla="*/ 326784 w 540885"/>
              <a:gd name="connsiteY88" fmla="*/ 354392 h 496091"/>
              <a:gd name="connsiteX89" fmla="*/ 303543 w 540885"/>
              <a:gd name="connsiteY89" fmla="*/ 379605 h 496091"/>
              <a:gd name="connsiteX90" fmla="*/ 281429 w 540885"/>
              <a:gd name="connsiteY90" fmla="*/ 396367 h 496091"/>
              <a:gd name="connsiteX91" fmla="*/ 275513 w 540885"/>
              <a:gd name="connsiteY91" fmla="*/ 394395 h 496091"/>
              <a:gd name="connsiteX92" fmla="*/ 243117 w 540885"/>
              <a:gd name="connsiteY92" fmla="*/ 369041 h 496091"/>
              <a:gd name="connsiteX93" fmla="*/ 221425 w 540885"/>
              <a:gd name="connsiteY93" fmla="*/ 377774 h 496091"/>
              <a:gd name="connsiteX94" fmla="*/ 214945 w 540885"/>
              <a:gd name="connsiteY94" fmla="*/ 421439 h 496091"/>
              <a:gd name="connsiteX95" fmla="*/ 206494 w 540885"/>
              <a:gd name="connsiteY95" fmla="*/ 428200 h 496091"/>
              <a:gd name="connsiteX96" fmla="*/ 154096 w 540885"/>
              <a:gd name="connsiteY96" fmla="*/ 428200 h 496091"/>
              <a:gd name="connsiteX97" fmla="*/ 148462 w 540885"/>
              <a:gd name="connsiteY97" fmla="*/ 426087 h 496091"/>
              <a:gd name="connsiteX98" fmla="*/ 145645 w 540885"/>
              <a:gd name="connsiteY98" fmla="*/ 421158 h 496091"/>
              <a:gd name="connsiteX99" fmla="*/ 139165 w 540885"/>
              <a:gd name="connsiteY99" fmla="*/ 378056 h 496091"/>
              <a:gd name="connsiteX100" fmla="*/ 118037 w 540885"/>
              <a:gd name="connsiteY100" fmla="*/ 369323 h 496091"/>
              <a:gd name="connsiteX101" fmla="*/ 84795 w 540885"/>
              <a:gd name="connsiteY101" fmla="*/ 394395 h 496091"/>
              <a:gd name="connsiteX102" fmla="*/ 79161 w 540885"/>
              <a:gd name="connsiteY102" fmla="*/ 396367 h 496091"/>
              <a:gd name="connsiteX103" fmla="*/ 73245 w 540885"/>
              <a:gd name="connsiteY103" fmla="*/ 394113 h 496091"/>
              <a:gd name="connsiteX104" fmla="*/ 32679 w 540885"/>
              <a:gd name="connsiteY104" fmla="*/ 349040 h 496091"/>
              <a:gd name="connsiteX105" fmla="*/ 34651 w 540885"/>
              <a:gd name="connsiteY105" fmla="*/ 343687 h 496091"/>
              <a:gd name="connsiteX106" fmla="*/ 46201 w 540885"/>
              <a:gd name="connsiteY106" fmla="*/ 328756 h 496091"/>
              <a:gd name="connsiteX107" fmla="*/ 59441 w 540885"/>
              <a:gd name="connsiteY107" fmla="*/ 311572 h 496091"/>
              <a:gd name="connsiteX108" fmla="*/ 49581 w 540885"/>
              <a:gd name="connsiteY108" fmla="*/ 288472 h 496091"/>
              <a:gd name="connsiteX109" fmla="*/ 6761 w 540885"/>
              <a:gd name="connsiteY109" fmla="*/ 281711 h 496091"/>
              <a:gd name="connsiteX110" fmla="*/ 1972 w 540885"/>
              <a:gd name="connsiteY110" fmla="*/ 279034 h 496091"/>
              <a:gd name="connsiteX111" fmla="*/ 0 w 540885"/>
              <a:gd name="connsiteY111" fmla="*/ 273541 h 496091"/>
              <a:gd name="connsiteX112" fmla="*/ 0 w 540885"/>
              <a:gd name="connsiteY112" fmla="*/ 221425 h 496091"/>
              <a:gd name="connsiteX113" fmla="*/ 1972 w 540885"/>
              <a:gd name="connsiteY113" fmla="*/ 215932 h 496091"/>
              <a:gd name="connsiteX114" fmla="*/ 6480 w 540885"/>
              <a:gd name="connsiteY114" fmla="*/ 212973 h 496091"/>
              <a:gd name="connsiteX115" fmla="*/ 50145 w 540885"/>
              <a:gd name="connsiteY115" fmla="*/ 206213 h 496091"/>
              <a:gd name="connsiteX116" fmla="*/ 59159 w 540885"/>
              <a:gd name="connsiteY116" fmla="*/ 184802 h 496091"/>
              <a:gd name="connsiteX117" fmla="*/ 33806 w 540885"/>
              <a:gd name="connsiteY117" fmla="*/ 152406 h 496091"/>
              <a:gd name="connsiteX118" fmla="*/ 31834 w 540885"/>
              <a:gd name="connsiteY118" fmla="*/ 146772 h 496091"/>
              <a:gd name="connsiteX119" fmla="*/ 33806 w 540885"/>
              <a:gd name="connsiteY119" fmla="*/ 141137 h 496091"/>
              <a:gd name="connsiteX120" fmla="*/ 56906 w 540885"/>
              <a:gd name="connsiteY120" fmla="*/ 116065 h 496091"/>
              <a:gd name="connsiteX121" fmla="*/ 79161 w 540885"/>
              <a:gd name="connsiteY121" fmla="*/ 99444 h 496091"/>
              <a:gd name="connsiteX122" fmla="*/ 85077 w 540885"/>
              <a:gd name="connsiteY122" fmla="*/ 101416 h 496091"/>
              <a:gd name="connsiteX123" fmla="*/ 117474 w 540885"/>
              <a:gd name="connsiteY123" fmla="*/ 126770 h 496091"/>
              <a:gd name="connsiteX124" fmla="*/ 139165 w 540885"/>
              <a:gd name="connsiteY124" fmla="*/ 117755 h 496091"/>
              <a:gd name="connsiteX125" fmla="*/ 145645 w 540885"/>
              <a:gd name="connsiteY125" fmla="*/ 74372 h 496091"/>
              <a:gd name="connsiteX126" fmla="*/ 154096 w 540885"/>
              <a:gd name="connsiteY126" fmla="*/ 67611 h 496091"/>
              <a:gd name="connsiteX127" fmla="*/ 396649 w 540885"/>
              <a:gd name="connsiteY127" fmla="*/ 0 h 496091"/>
              <a:gd name="connsiteX128" fmla="*/ 409608 w 540885"/>
              <a:gd name="connsiteY128" fmla="*/ 13100 h 496091"/>
              <a:gd name="connsiteX129" fmla="*/ 424257 w 540885"/>
              <a:gd name="connsiteY129" fmla="*/ 32116 h 496091"/>
              <a:gd name="connsiteX130" fmla="*/ 432708 w 540885"/>
              <a:gd name="connsiteY130" fmla="*/ 31552 h 496091"/>
              <a:gd name="connsiteX131" fmla="*/ 441160 w 540885"/>
              <a:gd name="connsiteY131" fmla="*/ 32116 h 496091"/>
              <a:gd name="connsiteX132" fmla="*/ 467077 w 540885"/>
              <a:gd name="connsiteY132" fmla="*/ 564 h 496091"/>
              <a:gd name="connsiteX133" fmla="*/ 468767 w 540885"/>
              <a:gd name="connsiteY133" fmla="*/ 0 h 496091"/>
              <a:gd name="connsiteX134" fmla="*/ 503699 w 540885"/>
              <a:gd name="connsiteY134" fmla="*/ 19720 h 496091"/>
              <a:gd name="connsiteX135" fmla="*/ 504826 w 540885"/>
              <a:gd name="connsiteY135" fmla="*/ 21692 h 496091"/>
              <a:gd name="connsiteX136" fmla="*/ 490459 w 540885"/>
              <a:gd name="connsiteY136" fmla="*/ 60568 h 496091"/>
              <a:gd name="connsiteX137" fmla="*/ 498910 w 540885"/>
              <a:gd name="connsiteY137" fmla="*/ 75217 h 496091"/>
              <a:gd name="connsiteX138" fmla="*/ 540885 w 540885"/>
              <a:gd name="connsiteY138" fmla="*/ 83950 h 496091"/>
              <a:gd name="connsiteX139" fmla="*/ 540885 w 540885"/>
              <a:gd name="connsiteY139" fmla="*/ 123390 h 496091"/>
              <a:gd name="connsiteX140" fmla="*/ 498910 w 540885"/>
              <a:gd name="connsiteY140" fmla="*/ 132123 h 496091"/>
              <a:gd name="connsiteX141" fmla="*/ 490459 w 540885"/>
              <a:gd name="connsiteY141" fmla="*/ 146772 h 496091"/>
              <a:gd name="connsiteX142" fmla="*/ 504826 w 540885"/>
              <a:gd name="connsiteY142" fmla="*/ 185648 h 496091"/>
              <a:gd name="connsiteX143" fmla="*/ 503699 w 540885"/>
              <a:gd name="connsiteY143" fmla="*/ 187619 h 496091"/>
              <a:gd name="connsiteX144" fmla="*/ 468767 w 540885"/>
              <a:gd name="connsiteY144" fmla="*/ 207621 h 496091"/>
              <a:gd name="connsiteX145" fmla="*/ 455809 w 540885"/>
              <a:gd name="connsiteY145" fmla="*/ 194381 h 496091"/>
              <a:gd name="connsiteX146" fmla="*/ 441160 w 540885"/>
              <a:gd name="connsiteY146" fmla="*/ 175224 h 496091"/>
              <a:gd name="connsiteX147" fmla="*/ 432708 w 540885"/>
              <a:gd name="connsiteY147" fmla="*/ 175788 h 496091"/>
              <a:gd name="connsiteX148" fmla="*/ 424257 w 540885"/>
              <a:gd name="connsiteY148" fmla="*/ 175224 h 496091"/>
              <a:gd name="connsiteX149" fmla="*/ 409608 w 540885"/>
              <a:gd name="connsiteY149" fmla="*/ 194381 h 496091"/>
              <a:gd name="connsiteX150" fmla="*/ 396649 w 540885"/>
              <a:gd name="connsiteY150" fmla="*/ 207621 h 496091"/>
              <a:gd name="connsiteX151" fmla="*/ 361717 w 540885"/>
              <a:gd name="connsiteY151" fmla="*/ 187619 h 496091"/>
              <a:gd name="connsiteX152" fmla="*/ 360591 w 540885"/>
              <a:gd name="connsiteY152" fmla="*/ 185648 h 496091"/>
              <a:gd name="connsiteX153" fmla="*/ 374958 w 540885"/>
              <a:gd name="connsiteY153" fmla="*/ 146772 h 496091"/>
              <a:gd name="connsiteX154" fmla="*/ 366507 w 540885"/>
              <a:gd name="connsiteY154" fmla="*/ 132123 h 496091"/>
              <a:gd name="connsiteX155" fmla="*/ 324532 w 540885"/>
              <a:gd name="connsiteY155" fmla="*/ 123390 h 496091"/>
              <a:gd name="connsiteX156" fmla="*/ 324532 w 540885"/>
              <a:gd name="connsiteY156" fmla="*/ 83950 h 496091"/>
              <a:gd name="connsiteX157" fmla="*/ 366507 w 540885"/>
              <a:gd name="connsiteY157" fmla="*/ 75217 h 496091"/>
              <a:gd name="connsiteX158" fmla="*/ 374958 w 540885"/>
              <a:gd name="connsiteY158" fmla="*/ 60568 h 496091"/>
              <a:gd name="connsiteX159" fmla="*/ 360591 w 540885"/>
              <a:gd name="connsiteY159" fmla="*/ 21692 h 496091"/>
              <a:gd name="connsiteX160" fmla="*/ 361717 w 540885"/>
              <a:gd name="connsiteY160" fmla="*/ 19720 h 496091"/>
              <a:gd name="connsiteX161" fmla="*/ 371577 w 540885"/>
              <a:gd name="connsiteY161" fmla="*/ 14086 h 496091"/>
              <a:gd name="connsiteX162" fmla="*/ 388198 w 540885"/>
              <a:gd name="connsiteY162" fmla="*/ 4508 h 496091"/>
              <a:gd name="connsiteX163" fmla="*/ 396649 w 540885"/>
              <a:gd name="connsiteY163" fmla="*/ 0 h 4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40885" h="496091">
                <a:moveTo>
                  <a:pt x="432708" y="356081"/>
                </a:moveTo>
                <a:cubicBezTo>
                  <a:pt x="422942" y="356081"/>
                  <a:pt x="414491" y="359650"/>
                  <a:pt x="407355" y="366786"/>
                </a:cubicBezTo>
                <a:cubicBezTo>
                  <a:pt x="400218" y="373923"/>
                  <a:pt x="396649" y="382375"/>
                  <a:pt x="396649" y="392140"/>
                </a:cubicBezTo>
                <a:cubicBezTo>
                  <a:pt x="396649" y="402094"/>
                  <a:pt x="400171" y="410592"/>
                  <a:pt x="407213" y="417635"/>
                </a:cubicBezTo>
                <a:cubicBezTo>
                  <a:pt x="414257" y="424678"/>
                  <a:pt x="422754" y="428199"/>
                  <a:pt x="432708" y="428199"/>
                </a:cubicBezTo>
                <a:cubicBezTo>
                  <a:pt x="442662" y="428199"/>
                  <a:pt x="451161" y="424678"/>
                  <a:pt x="458203" y="417635"/>
                </a:cubicBezTo>
                <a:cubicBezTo>
                  <a:pt x="465246" y="410592"/>
                  <a:pt x="468767" y="402094"/>
                  <a:pt x="468767" y="392140"/>
                </a:cubicBezTo>
                <a:cubicBezTo>
                  <a:pt x="468767" y="382375"/>
                  <a:pt x="465199" y="373923"/>
                  <a:pt x="458063" y="366786"/>
                </a:cubicBezTo>
                <a:cubicBezTo>
                  <a:pt x="450925" y="359650"/>
                  <a:pt x="442474" y="356081"/>
                  <a:pt x="432708" y="356081"/>
                </a:cubicBezTo>
                <a:close/>
                <a:moveTo>
                  <a:pt x="396649" y="288471"/>
                </a:moveTo>
                <a:cubicBezTo>
                  <a:pt x="398152" y="288471"/>
                  <a:pt x="402471" y="292838"/>
                  <a:pt x="409608" y="301570"/>
                </a:cubicBezTo>
                <a:cubicBezTo>
                  <a:pt x="416744" y="310303"/>
                  <a:pt x="421628" y="316642"/>
                  <a:pt x="424257" y="320586"/>
                </a:cubicBezTo>
                <a:cubicBezTo>
                  <a:pt x="428013" y="320210"/>
                  <a:pt x="430830" y="320023"/>
                  <a:pt x="432708" y="320023"/>
                </a:cubicBezTo>
                <a:cubicBezTo>
                  <a:pt x="434586" y="320023"/>
                  <a:pt x="437403" y="320210"/>
                  <a:pt x="441160" y="320586"/>
                </a:cubicBezTo>
                <a:cubicBezTo>
                  <a:pt x="450738" y="307251"/>
                  <a:pt x="459377" y="296734"/>
                  <a:pt x="467077" y="289034"/>
                </a:cubicBezTo>
                <a:lnTo>
                  <a:pt x="468767" y="288471"/>
                </a:lnTo>
                <a:cubicBezTo>
                  <a:pt x="469518" y="288471"/>
                  <a:pt x="481162" y="295044"/>
                  <a:pt x="503699" y="308190"/>
                </a:cubicBezTo>
                <a:cubicBezTo>
                  <a:pt x="504450" y="308754"/>
                  <a:pt x="504826" y="309412"/>
                  <a:pt x="504826" y="310163"/>
                </a:cubicBezTo>
                <a:cubicBezTo>
                  <a:pt x="504826" y="314858"/>
                  <a:pt x="500037" y="327816"/>
                  <a:pt x="490459" y="349039"/>
                </a:cubicBezTo>
                <a:cubicBezTo>
                  <a:pt x="493651" y="353358"/>
                  <a:pt x="496468" y="358241"/>
                  <a:pt x="498910" y="363688"/>
                </a:cubicBezTo>
                <a:cubicBezTo>
                  <a:pt x="526893" y="366505"/>
                  <a:pt x="540885" y="369416"/>
                  <a:pt x="540885" y="372421"/>
                </a:cubicBezTo>
                <a:lnTo>
                  <a:pt x="540885" y="411860"/>
                </a:lnTo>
                <a:cubicBezTo>
                  <a:pt x="540885" y="414865"/>
                  <a:pt x="526893" y="417776"/>
                  <a:pt x="498910" y="420593"/>
                </a:cubicBezTo>
                <a:cubicBezTo>
                  <a:pt x="496657" y="425664"/>
                  <a:pt x="493839" y="430547"/>
                  <a:pt x="490459" y="435242"/>
                </a:cubicBezTo>
                <a:cubicBezTo>
                  <a:pt x="500037" y="456464"/>
                  <a:pt x="504826" y="469423"/>
                  <a:pt x="504826" y="474118"/>
                </a:cubicBezTo>
                <a:cubicBezTo>
                  <a:pt x="504826" y="474869"/>
                  <a:pt x="504450" y="475527"/>
                  <a:pt x="503699" y="476090"/>
                </a:cubicBezTo>
                <a:cubicBezTo>
                  <a:pt x="480787" y="489424"/>
                  <a:pt x="469143" y="496091"/>
                  <a:pt x="468767" y="496091"/>
                </a:cubicBezTo>
                <a:cubicBezTo>
                  <a:pt x="467265" y="496091"/>
                  <a:pt x="462945" y="491678"/>
                  <a:pt x="455809" y="482851"/>
                </a:cubicBezTo>
                <a:cubicBezTo>
                  <a:pt x="448672" y="474024"/>
                  <a:pt x="443788" y="467639"/>
                  <a:pt x="441160" y="463695"/>
                </a:cubicBezTo>
                <a:cubicBezTo>
                  <a:pt x="437403" y="464070"/>
                  <a:pt x="434586" y="464258"/>
                  <a:pt x="432708" y="464258"/>
                </a:cubicBezTo>
                <a:cubicBezTo>
                  <a:pt x="430830" y="464258"/>
                  <a:pt x="428013" y="464070"/>
                  <a:pt x="424257" y="463695"/>
                </a:cubicBezTo>
                <a:cubicBezTo>
                  <a:pt x="421628" y="467639"/>
                  <a:pt x="416744" y="474024"/>
                  <a:pt x="409608" y="482851"/>
                </a:cubicBezTo>
                <a:cubicBezTo>
                  <a:pt x="402471" y="491678"/>
                  <a:pt x="398152" y="496091"/>
                  <a:pt x="396649" y="496091"/>
                </a:cubicBezTo>
                <a:cubicBezTo>
                  <a:pt x="396274" y="496091"/>
                  <a:pt x="384629" y="489424"/>
                  <a:pt x="361717" y="476090"/>
                </a:cubicBezTo>
                <a:cubicBezTo>
                  <a:pt x="360966" y="475527"/>
                  <a:pt x="360591" y="474869"/>
                  <a:pt x="360591" y="474118"/>
                </a:cubicBezTo>
                <a:cubicBezTo>
                  <a:pt x="360591" y="469423"/>
                  <a:pt x="365380" y="456464"/>
                  <a:pt x="374958" y="435242"/>
                </a:cubicBezTo>
                <a:cubicBezTo>
                  <a:pt x="371577" y="430547"/>
                  <a:pt x="368760" y="425664"/>
                  <a:pt x="366507" y="420593"/>
                </a:cubicBezTo>
                <a:cubicBezTo>
                  <a:pt x="338523" y="417776"/>
                  <a:pt x="324532" y="414865"/>
                  <a:pt x="324532" y="411860"/>
                </a:cubicBezTo>
                <a:lnTo>
                  <a:pt x="324532" y="372421"/>
                </a:lnTo>
                <a:cubicBezTo>
                  <a:pt x="324532" y="369416"/>
                  <a:pt x="338523" y="366505"/>
                  <a:pt x="366507" y="363688"/>
                </a:cubicBezTo>
                <a:cubicBezTo>
                  <a:pt x="368948" y="358241"/>
                  <a:pt x="371765" y="353358"/>
                  <a:pt x="374958" y="349039"/>
                </a:cubicBezTo>
                <a:cubicBezTo>
                  <a:pt x="365380" y="327816"/>
                  <a:pt x="360591" y="314858"/>
                  <a:pt x="360591" y="310163"/>
                </a:cubicBezTo>
                <a:cubicBezTo>
                  <a:pt x="360591" y="309412"/>
                  <a:pt x="360966" y="308754"/>
                  <a:pt x="361717" y="308190"/>
                </a:cubicBezTo>
                <a:cubicBezTo>
                  <a:pt x="362468" y="307815"/>
                  <a:pt x="365755" y="305937"/>
                  <a:pt x="371577" y="302557"/>
                </a:cubicBezTo>
                <a:cubicBezTo>
                  <a:pt x="377399" y="299176"/>
                  <a:pt x="382939" y="295983"/>
                  <a:pt x="388198" y="292978"/>
                </a:cubicBezTo>
                <a:cubicBezTo>
                  <a:pt x="393457" y="289974"/>
                  <a:pt x="396274" y="288471"/>
                  <a:pt x="396649" y="288471"/>
                </a:cubicBezTo>
                <a:close/>
                <a:moveTo>
                  <a:pt x="180295" y="175788"/>
                </a:moveTo>
                <a:cubicBezTo>
                  <a:pt x="160387" y="175788"/>
                  <a:pt x="143391" y="182830"/>
                  <a:pt x="129305" y="196916"/>
                </a:cubicBezTo>
                <a:cubicBezTo>
                  <a:pt x="115220" y="211002"/>
                  <a:pt x="108177" y="227998"/>
                  <a:pt x="108177" y="247906"/>
                </a:cubicBezTo>
                <a:cubicBezTo>
                  <a:pt x="108177" y="267813"/>
                  <a:pt x="115220" y="284810"/>
                  <a:pt x="129305" y="298895"/>
                </a:cubicBezTo>
                <a:cubicBezTo>
                  <a:pt x="143391" y="312981"/>
                  <a:pt x="160387" y="320024"/>
                  <a:pt x="180295" y="320024"/>
                </a:cubicBezTo>
                <a:cubicBezTo>
                  <a:pt x="200202" y="320024"/>
                  <a:pt x="217199" y="312981"/>
                  <a:pt x="231285" y="298895"/>
                </a:cubicBezTo>
                <a:cubicBezTo>
                  <a:pt x="245370" y="284810"/>
                  <a:pt x="252413" y="267813"/>
                  <a:pt x="252413" y="247906"/>
                </a:cubicBezTo>
                <a:cubicBezTo>
                  <a:pt x="252413" y="227998"/>
                  <a:pt x="245370" y="211002"/>
                  <a:pt x="231285" y="196916"/>
                </a:cubicBezTo>
                <a:cubicBezTo>
                  <a:pt x="217199" y="182830"/>
                  <a:pt x="200202" y="175788"/>
                  <a:pt x="180295" y="175788"/>
                </a:cubicBezTo>
                <a:close/>
                <a:moveTo>
                  <a:pt x="432708" y="67611"/>
                </a:moveTo>
                <a:cubicBezTo>
                  <a:pt x="422942" y="67611"/>
                  <a:pt x="414491" y="71179"/>
                  <a:pt x="407355" y="78316"/>
                </a:cubicBezTo>
                <a:cubicBezTo>
                  <a:pt x="400218" y="85453"/>
                  <a:pt x="396649" y="93904"/>
                  <a:pt x="396649" y="103670"/>
                </a:cubicBezTo>
                <a:cubicBezTo>
                  <a:pt x="396649" y="113624"/>
                  <a:pt x="400171" y="122122"/>
                  <a:pt x="407213" y="129165"/>
                </a:cubicBezTo>
                <a:cubicBezTo>
                  <a:pt x="414257" y="136207"/>
                  <a:pt x="422754" y="139729"/>
                  <a:pt x="432708" y="139729"/>
                </a:cubicBezTo>
                <a:cubicBezTo>
                  <a:pt x="442662" y="139729"/>
                  <a:pt x="451161" y="136207"/>
                  <a:pt x="458203" y="129165"/>
                </a:cubicBezTo>
                <a:cubicBezTo>
                  <a:pt x="465246" y="122122"/>
                  <a:pt x="468767" y="113624"/>
                  <a:pt x="468767" y="103670"/>
                </a:cubicBezTo>
                <a:cubicBezTo>
                  <a:pt x="468767" y="93904"/>
                  <a:pt x="465199" y="85453"/>
                  <a:pt x="458063" y="78316"/>
                </a:cubicBezTo>
                <a:cubicBezTo>
                  <a:pt x="450925" y="71179"/>
                  <a:pt x="442474" y="67611"/>
                  <a:pt x="432708" y="67611"/>
                </a:cubicBezTo>
                <a:close/>
                <a:moveTo>
                  <a:pt x="154096" y="67611"/>
                </a:moveTo>
                <a:lnTo>
                  <a:pt x="206494" y="67611"/>
                </a:lnTo>
                <a:cubicBezTo>
                  <a:pt x="208559" y="67611"/>
                  <a:pt x="210438" y="68315"/>
                  <a:pt x="212128" y="69724"/>
                </a:cubicBezTo>
                <a:cubicBezTo>
                  <a:pt x="213818" y="71132"/>
                  <a:pt x="214757" y="72775"/>
                  <a:pt x="214945" y="74654"/>
                </a:cubicBezTo>
                <a:lnTo>
                  <a:pt x="221425" y="117755"/>
                </a:lnTo>
                <a:cubicBezTo>
                  <a:pt x="227810" y="119633"/>
                  <a:pt x="234853" y="122545"/>
                  <a:pt x="242553" y="126488"/>
                </a:cubicBezTo>
                <a:lnTo>
                  <a:pt x="275795" y="101416"/>
                </a:lnTo>
                <a:cubicBezTo>
                  <a:pt x="277297" y="100102"/>
                  <a:pt x="279175" y="99444"/>
                  <a:pt x="281429" y="99444"/>
                </a:cubicBezTo>
                <a:cubicBezTo>
                  <a:pt x="283494" y="99444"/>
                  <a:pt x="285466" y="100195"/>
                  <a:pt x="287345" y="101698"/>
                </a:cubicBezTo>
                <a:cubicBezTo>
                  <a:pt x="314389" y="126676"/>
                  <a:pt x="327911" y="141701"/>
                  <a:pt x="327911" y="146772"/>
                </a:cubicBezTo>
                <a:cubicBezTo>
                  <a:pt x="327911" y="148462"/>
                  <a:pt x="327254" y="150246"/>
                  <a:pt x="325939" y="152124"/>
                </a:cubicBezTo>
                <a:cubicBezTo>
                  <a:pt x="323685" y="155129"/>
                  <a:pt x="319742" y="160200"/>
                  <a:pt x="314108" y="167337"/>
                </a:cubicBezTo>
                <a:cubicBezTo>
                  <a:pt x="308473" y="174473"/>
                  <a:pt x="304248" y="180107"/>
                  <a:pt x="301430" y="184239"/>
                </a:cubicBezTo>
                <a:cubicBezTo>
                  <a:pt x="305749" y="193254"/>
                  <a:pt x="308942" y="200954"/>
                  <a:pt x="311008" y="207339"/>
                </a:cubicBezTo>
                <a:lnTo>
                  <a:pt x="353828" y="213819"/>
                </a:lnTo>
                <a:cubicBezTo>
                  <a:pt x="355706" y="214194"/>
                  <a:pt x="357303" y="215180"/>
                  <a:pt x="358618" y="216777"/>
                </a:cubicBezTo>
                <a:cubicBezTo>
                  <a:pt x="359932" y="218373"/>
                  <a:pt x="360590" y="220204"/>
                  <a:pt x="360590" y="222270"/>
                </a:cubicBezTo>
                <a:lnTo>
                  <a:pt x="360590" y="274386"/>
                </a:lnTo>
                <a:cubicBezTo>
                  <a:pt x="360590" y="276265"/>
                  <a:pt x="359932" y="278095"/>
                  <a:pt x="358618" y="279880"/>
                </a:cubicBezTo>
                <a:cubicBezTo>
                  <a:pt x="357303" y="281664"/>
                  <a:pt x="355800" y="282650"/>
                  <a:pt x="354110" y="282838"/>
                </a:cubicBezTo>
                <a:lnTo>
                  <a:pt x="310445" y="289599"/>
                </a:lnTo>
                <a:cubicBezTo>
                  <a:pt x="308379" y="296172"/>
                  <a:pt x="305374" y="303309"/>
                  <a:pt x="301430" y="311009"/>
                </a:cubicBezTo>
                <a:cubicBezTo>
                  <a:pt x="307816" y="320024"/>
                  <a:pt x="316267" y="330822"/>
                  <a:pt x="326784" y="343405"/>
                </a:cubicBezTo>
                <a:cubicBezTo>
                  <a:pt x="328099" y="345283"/>
                  <a:pt x="328756" y="347161"/>
                  <a:pt x="328756" y="349040"/>
                </a:cubicBezTo>
                <a:cubicBezTo>
                  <a:pt x="328756" y="351293"/>
                  <a:pt x="328099" y="353077"/>
                  <a:pt x="326784" y="354392"/>
                </a:cubicBezTo>
                <a:cubicBezTo>
                  <a:pt x="322465" y="360026"/>
                  <a:pt x="314717" y="368431"/>
                  <a:pt x="303543" y="379605"/>
                </a:cubicBezTo>
                <a:cubicBezTo>
                  <a:pt x="292368" y="390780"/>
                  <a:pt x="284997" y="396367"/>
                  <a:pt x="281429" y="396367"/>
                </a:cubicBezTo>
                <a:cubicBezTo>
                  <a:pt x="279363" y="396367"/>
                  <a:pt x="277391" y="395710"/>
                  <a:pt x="275513" y="394395"/>
                </a:cubicBezTo>
                <a:lnTo>
                  <a:pt x="243117" y="369041"/>
                </a:lnTo>
                <a:cubicBezTo>
                  <a:pt x="236167" y="372609"/>
                  <a:pt x="228937" y="375520"/>
                  <a:pt x="221425" y="377774"/>
                </a:cubicBezTo>
                <a:cubicBezTo>
                  <a:pt x="219359" y="398057"/>
                  <a:pt x="217199" y="412612"/>
                  <a:pt x="214945" y="421439"/>
                </a:cubicBezTo>
                <a:cubicBezTo>
                  <a:pt x="213630" y="425947"/>
                  <a:pt x="210813" y="428200"/>
                  <a:pt x="206494" y="428200"/>
                </a:cubicBezTo>
                <a:lnTo>
                  <a:pt x="154096" y="428200"/>
                </a:lnTo>
                <a:cubicBezTo>
                  <a:pt x="152030" y="428200"/>
                  <a:pt x="150152" y="427496"/>
                  <a:pt x="148462" y="426087"/>
                </a:cubicBezTo>
                <a:cubicBezTo>
                  <a:pt x="146771" y="424679"/>
                  <a:pt x="145832" y="423035"/>
                  <a:pt x="145645" y="421158"/>
                </a:cubicBezTo>
                <a:lnTo>
                  <a:pt x="139165" y="378056"/>
                </a:lnTo>
                <a:cubicBezTo>
                  <a:pt x="132779" y="376178"/>
                  <a:pt x="125737" y="373267"/>
                  <a:pt x="118037" y="369323"/>
                </a:cubicBezTo>
                <a:lnTo>
                  <a:pt x="84795" y="394395"/>
                </a:lnTo>
                <a:cubicBezTo>
                  <a:pt x="83480" y="395710"/>
                  <a:pt x="81602" y="396367"/>
                  <a:pt x="79161" y="396367"/>
                </a:cubicBezTo>
                <a:cubicBezTo>
                  <a:pt x="77095" y="396367"/>
                  <a:pt x="75123" y="395616"/>
                  <a:pt x="73245" y="394113"/>
                </a:cubicBezTo>
                <a:cubicBezTo>
                  <a:pt x="46201" y="369135"/>
                  <a:pt x="32679" y="354110"/>
                  <a:pt x="32679" y="349040"/>
                </a:cubicBezTo>
                <a:cubicBezTo>
                  <a:pt x="32679" y="347349"/>
                  <a:pt x="33336" y="345565"/>
                  <a:pt x="34651" y="343687"/>
                </a:cubicBezTo>
                <a:cubicBezTo>
                  <a:pt x="36529" y="341058"/>
                  <a:pt x="40378" y="336081"/>
                  <a:pt x="46201" y="328756"/>
                </a:cubicBezTo>
                <a:cubicBezTo>
                  <a:pt x="52022" y="321432"/>
                  <a:pt x="56436" y="315704"/>
                  <a:pt x="59441" y="311572"/>
                </a:cubicBezTo>
                <a:cubicBezTo>
                  <a:pt x="55122" y="303309"/>
                  <a:pt x="51835" y="295608"/>
                  <a:pt x="49581" y="288472"/>
                </a:cubicBezTo>
                <a:lnTo>
                  <a:pt x="6761" y="281711"/>
                </a:lnTo>
                <a:cubicBezTo>
                  <a:pt x="4883" y="281523"/>
                  <a:pt x="3286" y="280631"/>
                  <a:pt x="1972" y="279034"/>
                </a:cubicBezTo>
                <a:cubicBezTo>
                  <a:pt x="657" y="277438"/>
                  <a:pt x="0" y="275607"/>
                  <a:pt x="0" y="273541"/>
                </a:cubicBezTo>
                <a:lnTo>
                  <a:pt x="0" y="221425"/>
                </a:lnTo>
                <a:cubicBezTo>
                  <a:pt x="0" y="219547"/>
                  <a:pt x="657" y="217715"/>
                  <a:pt x="1972" y="215932"/>
                </a:cubicBezTo>
                <a:cubicBezTo>
                  <a:pt x="3286" y="214147"/>
                  <a:pt x="4789" y="213161"/>
                  <a:pt x="6480" y="212973"/>
                </a:cubicBezTo>
                <a:lnTo>
                  <a:pt x="50145" y="206213"/>
                </a:lnTo>
                <a:cubicBezTo>
                  <a:pt x="52210" y="199639"/>
                  <a:pt x="55215" y="192503"/>
                  <a:pt x="59159" y="184802"/>
                </a:cubicBezTo>
                <a:cubicBezTo>
                  <a:pt x="52774" y="175788"/>
                  <a:pt x="44322" y="164989"/>
                  <a:pt x="33806" y="152406"/>
                </a:cubicBezTo>
                <a:cubicBezTo>
                  <a:pt x="32490" y="150340"/>
                  <a:pt x="31834" y="148462"/>
                  <a:pt x="31834" y="146772"/>
                </a:cubicBezTo>
                <a:cubicBezTo>
                  <a:pt x="31834" y="144518"/>
                  <a:pt x="32490" y="142640"/>
                  <a:pt x="33806" y="141137"/>
                </a:cubicBezTo>
                <a:cubicBezTo>
                  <a:pt x="37937" y="135503"/>
                  <a:pt x="45637" y="127146"/>
                  <a:pt x="56906" y="116065"/>
                </a:cubicBezTo>
                <a:cubicBezTo>
                  <a:pt x="68174" y="104984"/>
                  <a:pt x="75592" y="99444"/>
                  <a:pt x="79161" y="99444"/>
                </a:cubicBezTo>
                <a:cubicBezTo>
                  <a:pt x="81226" y="99444"/>
                  <a:pt x="83198" y="100102"/>
                  <a:pt x="85077" y="101416"/>
                </a:cubicBezTo>
                <a:lnTo>
                  <a:pt x="117474" y="126770"/>
                </a:lnTo>
                <a:cubicBezTo>
                  <a:pt x="123859" y="123390"/>
                  <a:pt x="131089" y="120385"/>
                  <a:pt x="139165" y="117755"/>
                </a:cubicBezTo>
                <a:cubicBezTo>
                  <a:pt x="141231" y="97472"/>
                  <a:pt x="143391" y="83011"/>
                  <a:pt x="145645" y="74372"/>
                </a:cubicBezTo>
                <a:cubicBezTo>
                  <a:pt x="146959" y="69865"/>
                  <a:pt x="149776" y="67611"/>
                  <a:pt x="154096" y="67611"/>
                </a:cubicBezTo>
                <a:close/>
                <a:moveTo>
                  <a:pt x="396649" y="0"/>
                </a:moveTo>
                <a:cubicBezTo>
                  <a:pt x="398152" y="0"/>
                  <a:pt x="402471" y="4367"/>
                  <a:pt x="409608" y="13100"/>
                </a:cubicBezTo>
                <a:cubicBezTo>
                  <a:pt x="416744" y="21833"/>
                  <a:pt x="421628" y="28171"/>
                  <a:pt x="424257" y="32116"/>
                </a:cubicBezTo>
                <a:cubicBezTo>
                  <a:pt x="428013" y="31740"/>
                  <a:pt x="430830" y="31552"/>
                  <a:pt x="432708" y="31552"/>
                </a:cubicBezTo>
                <a:cubicBezTo>
                  <a:pt x="434586" y="31552"/>
                  <a:pt x="437403" y="31740"/>
                  <a:pt x="441160" y="32116"/>
                </a:cubicBezTo>
                <a:cubicBezTo>
                  <a:pt x="450738" y="18781"/>
                  <a:pt x="459377" y="8264"/>
                  <a:pt x="467077" y="564"/>
                </a:cubicBezTo>
                <a:lnTo>
                  <a:pt x="468767" y="0"/>
                </a:lnTo>
                <a:cubicBezTo>
                  <a:pt x="469518" y="0"/>
                  <a:pt x="481162" y="6574"/>
                  <a:pt x="503699" y="19720"/>
                </a:cubicBezTo>
                <a:cubicBezTo>
                  <a:pt x="504450" y="20284"/>
                  <a:pt x="504826" y="20941"/>
                  <a:pt x="504826" y="21692"/>
                </a:cubicBezTo>
                <a:cubicBezTo>
                  <a:pt x="504826" y="26387"/>
                  <a:pt x="500037" y="39346"/>
                  <a:pt x="490459" y="60568"/>
                </a:cubicBezTo>
                <a:cubicBezTo>
                  <a:pt x="493651" y="64888"/>
                  <a:pt x="496468" y="69771"/>
                  <a:pt x="498910" y="75217"/>
                </a:cubicBezTo>
                <a:cubicBezTo>
                  <a:pt x="526893" y="78034"/>
                  <a:pt x="540885" y="80945"/>
                  <a:pt x="540885" y="83950"/>
                </a:cubicBezTo>
                <a:lnTo>
                  <a:pt x="540885" y="123390"/>
                </a:lnTo>
                <a:cubicBezTo>
                  <a:pt x="540885" y="126395"/>
                  <a:pt x="526893" y="129305"/>
                  <a:pt x="498910" y="132123"/>
                </a:cubicBezTo>
                <a:cubicBezTo>
                  <a:pt x="496657" y="137194"/>
                  <a:pt x="493839" y="142076"/>
                  <a:pt x="490459" y="146772"/>
                </a:cubicBezTo>
                <a:cubicBezTo>
                  <a:pt x="500037" y="167994"/>
                  <a:pt x="504826" y="180952"/>
                  <a:pt x="504826" y="185648"/>
                </a:cubicBezTo>
                <a:cubicBezTo>
                  <a:pt x="504826" y="186399"/>
                  <a:pt x="504450" y="187056"/>
                  <a:pt x="503699" y="187619"/>
                </a:cubicBezTo>
                <a:cubicBezTo>
                  <a:pt x="480787" y="200954"/>
                  <a:pt x="469143" y="207621"/>
                  <a:pt x="468767" y="207621"/>
                </a:cubicBezTo>
                <a:cubicBezTo>
                  <a:pt x="467265" y="207621"/>
                  <a:pt x="462945" y="203207"/>
                  <a:pt x="455809" y="194381"/>
                </a:cubicBezTo>
                <a:cubicBezTo>
                  <a:pt x="448672" y="185554"/>
                  <a:pt x="443788" y="179168"/>
                  <a:pt x="441160" y="175224"/>
                </a:cubicBezTo>
                <a:cubicBezTo>
                  <a:pt x="437403" y="175600"/>
                  <a:pt x="434586" y="175788"/>
                  <a:pt x="432708" y="175788"/>
                </a:cubicBezTo>
                <a:cubicBezTo>
                  <a:pt x="430830" y="175788"/>
                  <a:pt x="428013" y="175600"/>
                  <a:pt x="424257" y="175224"/>
                </a:cubicBezTo>
                <a:cubicBezTo>
                  <a:pt x="421628" y="179168"/>
                  <a:pt x="416744" y="185554"/>
                  <a:pt x="409608" y="194381"/>
                </a:cubicBezTo>
                <a:cubicBezTo>
                  <a:pt x="402471" y="203207"/>
                  <a:pt x="398152" y="207621"/>
                  <a:pt x="396649" y="207621"/>
                </a:cubicBezTo>
                <a:cubicBezTo>
                  <a:pt x="396274" y="207621"/>
                  <a:pt x="384629" y="200954"/>
                  <a:pt x="361717" y="187619"/>
                </a:cubicBezTo>
                <a:cubicBezTo>
                  <a:pt x="360966" y="187056"/>
                  <a:pt x="360591" y="186399"/>
                  <a:pt x="360591" y="185648"/>
                </a:cubicBezTo>
                <a:cubicBezTo>
                  <a:pt x="360591" y="180952"/>
                  <a:pt x="365380" y="167994"/>
                  <a:pt x="374958" y="146772"/>
                </a:cubicBezTo>
                <a:cubicBezTo>
                  <a:pt x="371577" y="142076"/>
                  <a:pt x="368760" y="137194"/>
                  <a:pt x="366507" y="132123"/>
                </a:cubicBezTo>
                <a:cubicBezTo>
                  <a:pt x="338523" y="129305"/>
                  <a:pt x="324532" y="126395"/>
                  <a:pt x="324532" y="123390"/>
                </a:cubicBezTo>
                <a:lnTo>
                  <a:pt x="324532" y="83950"/>
                </a:lnTo>
                <a:cubicBezTo>
                  <a:pt x="324532" y="80945"/>
                  <a:pt x="338523" y="78034"/>
                  <a:pt x="366507" y="75217"/>
                </a:cubicBezTo>
                <a:cubicBezTo>
                  <a:pt x="368948" y="69771"/>
                  <a:pt x="371765" y="64888"/>
                  <a:pt x="374958" y="60568"/>
                </a:cubicBezTo>
                <a:cubicBezTo>
                  <a:pt x="365380" y="39346"/>
                  <a:pt x="360591" y="26387"/>
                  <a:pt x="360591" y="21692"/>
                </a:cubicBezTo>
                <a:cubicBezTo>
                  <a:pt x="360591" y="20941"/>
                  <a:pt x="360966" y="20284"/>
                  <a:pt x="361717" y="19720"/>
                </a:cubicBezTo>
                <a:cubicBezTo>
                  <a:pt x="362468" y="19345"/>
                  <a:pt x="365755" y="17467"/>
                  <a:pt x="371577" y="14086"/>
                </a:cubicBezTo>
                <a:cubicBezTo>
                  <a:pt x="377399" y="10705"/>
                  <a:pt x="382939" y="7513"/>
                  <a:pt x="388198" y="4508"/>
                </a:cubicBezTo>
                <a:cubicBezTo>
                  <a:pt x="393457" y="1503"/>
                  <a:pt x="396274" y="0"/>
                  <a:pt x="3966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CE07AE8-28A4-4726-8490-1B178F2BFA6B}"/>
              </a:ext>
            </a:extLst>
          </p:cNvPr>
          <p:cNvSpPr/>
          <p:nvPr/>
        </p:nvSpPr>
        <p:spPr>
          <a:xfrm>
            <a:off x="9366694" y="4453702"/>
            <a:ext cx="2467942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rgbClr val="0070C0"/>
                </a:solidFill>
                <a:latin typeface="Work Sans" panose="00000500000000000000" pitchFamily="50" charset="0"/>
              </a:rPr>
              <a:t>Adoptar prácticas que contribuyan a la disminución en la significancia de los aspectos e impactos ambientales generados por la Entidad</a:t>
            </a:r>
          </a:p>
          <a:p>
            <a:pPr algn="ctr"/>
            <a:endParaRPr lang="es-CO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6" name="Freeform 215">
            <a:extLst>
              <a:ext uri="{FF2B5EF4-FFF2-40B4-BE49-F238E27FC236}">
                <a16:creationId xmlns:a16="http://schemas.microsoft.com/office/drawing/2014/main" id="{9E8A1342-B12E-49F7-9D19-F0CA59C37BFD}"/>
              </a:ext>
            </a:extLst>
          </p:cNvPr>
          <p:cNvSpPr/>
          <p:nvPr/>
        </p:nvSpPr>
        <p:spPr>
          <a:xfrm>
            <a:off x="10066474" y="2222179"/>
            <a:ext cx="1050086" cy="928153"/>
          </a:xfrm>
          <a:custGeom>
            <a:avLst/>
            <a:gdLst/>
            <a:ahLst/>
            <a:cxnLst/>
            <a:rect l="l" t="t" r="r" b="b"/>
            <a:pathLst>
              <a:path w="576942" h="504825">
                <a:moveTo>
                  <a:pt x="152405" y="0"/>
                </a:moveTo>
                <a:cubicBezTo>
                  <a:pt x="157288" y="0"/>
                  <a:pt x="161420" y="1972"/>
                  <a:pt x="164801" y="5916"/>
                </a:cubicBezTo>
                <a:lnTo>
                  <a:pt x="276358" y="5916"/>
                </a:lnTo>
                <a:cubicBezTo>
                  <a:pt x="279362" y="1972"/>
                  <a:pt x="283400" y="0"/>
                  <a:pt x="288471" y="0"/>
                </a:cubicBezTo>
                <a:cubicBezTo>
                  <a:pt x="293542" y="0"/>
                  <a:pt x="297580" y="1972"/>
                  <a:pt x="300585" y="5916"/>
                </a:cubicBezTo>
                <a:lnTo>
                  <a:pt x="412706" y="5916"/>
                </a:lnTo>
                <a:cubicBezTo>
                  <a:pt x="416086" y="1972"/>
                  <a:pt x="420218" y="0"/>
                  <a:pt x="425101" y="0"/>
                </a:cubicBezTo>
                <a:cubicBezTo>
                  <a:pt x="429421" y="0"/>
                  <a:pt x="433177" y="1549"/>
                  <a:pt x="436370" y="4648"/>
                </a:cubicBezTo>
                <a:cubicBezTo>
                  <a:pt x="439562" y="7747"/>
                  <a:pt x="441158" y="11550"/>
                  <a:pt x="441158" y="16058"/>
                </a:cubicBezTo>
                <a:cubicBezTo>
                  <a:pt x="441158" y="17184"/>
                  <a:pt x="440782" y="18875"/>
                  <a:pt x="440032" y="21128"/>
                </a:cubicBezTo>
                <a:lnTo>
                  <a:pt x="498345" y="121981"/>
                </a:lnTo>
                <a:cubicBezTo>
                  <a:pt x="502665" y="122168"/>
                  <a:pt x="506327" y="123812"/>
                  <a:pt x="509332" y="126911"/>
                </a:cubicBezTo>
                <a:cubicBezTo>
                  <a:pt x="512337" y="130009"/>
                  <a:pt x="513840" y="133625"/>
                  <a:pt x="513840" y="137756"/>
                </a:cubicBezTo>
                <a:cubicBezTo>
                  <a:pt x="513840" y="140198"/>
                  <a:pt x="513182" y="142733"/>
                  <a:pt x="511868" y="145363"/>
                </a:cubicBezTo>
                <a:lnTo>
                  <a:pt x="564548" y="236637"/>
                </a:lnTo>
                <a:cubicBezTo>
                  <a:pt x="568116" y="237388"/>
                  <a:pt x="571073" y="239219"/>
                  <a:pt x="573421" y="242130"/>
                </a:cubicBezTo>
                <a:cubicBezTo>
                  <a:pt x="575769" y="245041"/>
                  <a:pt x="576942" y="248375"/>
                  <a:pt x="576942" y="252131"/>
                </a:cubicBezTo>
                <a:cubicBezTo>
                  <a:pt x="576942" y="256075"/>
                  <a:pt x="575722" y="259502"/>
                  <a:pt x="573280" y="262413"/>
                </a:cubicBezTo>
                <a:cubicBezTo>
                  <a:pt x="570839" y="265324"/>
                  <a:pt x="567740" y="267155"/>
                  <a:pt x="563984" y="267907"/>
                </a:cubicBezTo>
                <a:lnTo>
                  <a:pt x="506234" y="368196"/>
                </a:lnTo>
                <a:cubicBezTo>
                  <a:pt x="506797" y="369886"/>
                  <a:pt x="507078" y="371576"/>
                  <a:pt x="507078" y="373266"/>
                </a:cubicBezTo>
                <a:cubicBezTo>
                  <a:pt x="507078" y="377022"/>
                  <a:pt x="505905" y="380356"/>
                  <a:pt x="503557" y="383267"/>
                </a:cubicBezTo>
                <a:cubicBezTo>
                  <a:pt x="501209" y="386178"/>
                  <a:pt x="498158" y="388009"/>
                  <a:pt x="494401" y="388760"/>
                </a:cubicBezTo>
                <a:lnTo>
                  <a:pt x="440032" y="483697"/>
                </a:lnTo>
                <a:cubicBezTo>
                  <a:pt x="440595" y="485199"/>
                  <a:pt x="440877" y="486702"/>
                  <a:pt x="440877" y="488204"/>
                </a:cubicBezTo>
                <a:cubicBezTo>
                  <a:pt x="440877" y="492524"/>
                  <a:pt x="439328" y="496280"/>
                  <a:pt x="436229" y="499473"/>
                </a:cubicBezTo>
                <a:cubicBezTo>
                  <a:pt x="433129" y="502665"/>
                  <a:pt x="429326" y="504262"/>
                  <a:pt x="424819" y="504262"/>
                </a:cubicBezTo>
                <a:cubicBezTo>
                  <a:pt x="420124" y="504262"/>
                  <a:pt x="416274" y="502571"/>
                  <a:pt x="413269" y="499191"/>
                </a:cubicBezTo>
                <a:lnTo>
                  <a:pt x="300585" y="499191"/>
                </a:lnTo>
                <a:cubicBezTo>
                  <a:pt x="297391" y="502947"/>
                  <a:pt x="293355" y="504825"/>
                  <a:pt x="288471" y="504825"/>
                </a:cubicBezTo>
                <a:cubicBezTo>
                  <a:pt x="283588" y="504825"/>
                  <a:pt x="279550" y="502947"/>
                  <a:pt x="276358" y="499191"/>
                </a:cubicBezTo>
                <a:lnTo>
                  <a:pt x="163956" y="499191"/>
                </a:lnTo>
                <a:cubicBezTo>
                  <a:pt x="160763" y="502947"/>
                  <a:pt x="156725" y="504825"/>
                  <a:pt x="151842" y="504825"/>
                </a:cubicBezTo>
                <a:cubicBezTo>
                  <a:pt x="147522" y="504825"/>
                  <a:pt x="143766" y="503276"/>
                  <a:pt x="140574" y="500177"/>
                </a:cubicBezTo>
                <a:cubicBezTo>
                  <a:pt x="137381" y="497078"/>
                  <a:pt x="135784" y="493275"/>
                  <a:pt x="135784" y="488768"/>
                </a:cubicBezTo>
                <a:cubicBezTo>
                  <a:pt x="135784" y="487265"/>
                  <a:pt x="136160" y="485387"/>
                  <a:pt x="136912" y="483133"/>
                </a:cubicBezTo>
                <a:lnTo>
                  <a:pt x="82541" y="388760"/>
                </a:lnTo>
                <a:cubicBezTo>
                  <a:pt x="78785" y="388009"/>
                  <a:pt x="75733" y="386178"/>
                  <a:pt x="73385" y="383267"/>
                </a:cubicBezTo>
                <a:cubicBezTo>
                  <a:pt x="71038" y="380356"/>
                  <a:pt x="69864" y="377022"/>
                  <a:pt x="69864" y="373266"/>
                </a:cubicBezTo>
                <a:cubicBezTo>
                  <a:pt x="69864" y="371576"/>
                  <a:pt x="70145" y="369886"/>
                  <a:pt x="70709" y="368196"/>
                </a:cubicBezTo>
                <a:lnTo>
                  <a:pt x="12677" y="267907"/>
                </a:lnTo>
                <a:cubicBezTo>
                  <a:pt x="8921" y="266968"/>
                  <a:pt x="5869" y="265042"/>
                  <a:pt x="3522" y="262132"/>
                </a:cubicBezTo>
                <a:cubicBezTo>
                  <a:pt x="1174" y="259221"/>
                  <a:pt x="0" y="255887"/>
                  <a:pt x="0" y="252131"/>
                </a:cubicBezTo>
                <a:cubicBezTo>
                  <a:pt x="0" y="248187"/>
                  <a:pt x="1267" y="244759"/>
                  <a:pt x="3803" y="241848"/>
                </a:cubicBezTo>
                <a:cubicBezTo>
                  <a:pt x="6338" y="238937"/>
                  <a:pt x="9484" y="237106"/>
                  <a:pt x="13241" y="236355"/>
                </a:cubicBezTo>
                <a:lnTo>
                  <a:pt x="69300" y="139447"/>
                </a:lnTo>
                <a:cubicBezTo>
                  <a:pt x="69300" y="139259"/>
                  <a:pt x="69254" y="138977"/>
                  <a:pt x="69160" y="138602"/>
                </a:cubicBezTo>
                <a:cubicBezTo>
                  <a:pt x="69066" y="138226"/>
                  <a:pt x="69019" y="137944"/>
                  <a:pt x="69019" y="137756"/>
                </a:cubicBezTo>
                <a:cubicBezTo>
                  <a:pt x="69019" y="130995"/>
                  <a:pt x="72212" y="126206"/>
                  <a:pt x="78597" y="123389"/>
                </a:cubicBezTo>
                <a:lnTo>
                  <a:pt x="137475" y="21128"/>
                </a:lnTo>
                <a:cubicBezTo>
                  <a:pt x="136723" y="19250"/>
                  <a:pt x="136348" y="17560"/>
                  <a:pt x="136348" y="16058"/>
                </a:cubicBezTo>
                <a:cubicBezTo>
                  <a:pt x="136348" y="11550"/>
                  <a:pt x="137944" y="7747"/>
                  <a:pt x="141136" y="4648"/>
                </a:cubicBezTo>
                <a:cubicBezTo>
                  <a:pt x="144329" y="1549"/>
                  <a:pt x="148086" y="0"/>
                  <a:pt x="152405" y="0"/>
                </a:cubicBezTo>
                <a:close/>
                <a:moveTo>
                  <a:pt x="168463" y="27608"/>
                </a:moveTo>
                <a:lnTo>
                  <a:pt x="221988" y="83950"/>
                </a:lnTo>
                <a:lnTo>
                  <a:pt x="378056" y="27608"/>
                </a:lnTo>
                <a:lnTo>
                  <a:pt x="299176" y="27608"/>
                </a:lnTo>
                <a:cubicBezTo>
                  <a:pt x="296171" y="30613"/>
                  <a:pt x="292603" y="32115"/>
                  <a:pt x="288471" y="32115"/>
                </a:cubicBezTo>
                <a:cubicBezTo>
                  <a:pt x="284339" y="32115"/>
                  <a:pt x="280771" y="30613"/>
                  <a:pt x="277766" y="27608"/>
                </a:cubicBezTo>
                <a:lnTo>
                  <a:pt x="168463" y="27608"/>
                </a:lnTo>
                <a:close/>
                <a:moveTo>
                  <a:pt x="403128" y="27608"/>
                </a:moveTo>
                <a:lnTo>
                  <a:pt x="228185" y="90711"/>
                </a:lnTo>
                <a:lnTo>
                  <a:pt x="288189" y="154096"/>
                </a:lnTo>
                <a:lnTo>
                  <a:pt x="407635" y="27608"/>
                </a:lnTo>
                <a:lnTo>
                  <a:pt x="403128" y="27608"/>
                </a:lnTo>
                <a:close/>
                <a:moveTo>
                  <a:pt x="417213" y="29861"/>
                </a:moveTo>
                <a:lnTo>
                  <a:pt x="294106" y="160293"/>
                </a:lnTo>
                <a:lnTo>
                  <a:pt x="381436" y="252413"/>
                </a:lnTo>
                <a:lnTo>
                  <a:pt x="483978" y="145926"/>
                </a:lnTo>
                <a:cubicBezTo>
                  <a:pt x="482476" y="143485"/>
                  <a:pt x="481725" y="140761"/>
                  <a:pt x="481725" y="137756"/>
                </a:cubicBezTo>
                <a:lnTo>
                  <a:pt x="481725" y="137193"/>
                </a:lnTo>
                <a:lnTo>
                  <a:pt x="420875" y="31270"/>
                </a:lnTo>
                <a:cubicBezTo>
                  <a:pt x="419936" y="31082"/>
                  <a:pt x="418715" y="30613"/>
                  <a:pt x="417213" y="29861"/>
                </a:cubicBezTo>
                <a:close/>
                <a:moveTo>
                  <a:pt x="490176" y="151842"/>
                </a:moveTo>
                <a:lnTo>
                  <a:pt x="387070" y="258610"/>
                </a:lnTo>
                <a:lnTo>
                  <a:pt x="454117" y="329319"/>
                </a:lnTo>
                <a:lnTo>
                  <a:pt x="491302" y="153532"/>
                </a:lnTo>
                <a:lnTo>
                  <a:pt x="490458" y="152124"/>
                </a:lnTo>
                <a:lnTo>
                  <a:pt x="490176" y="151842"/>
                </a:lnTo>
                <a:close/>
                <a:moveTo>
                  <a:pt x="497501" y="164237"/>
                </a:moveTo>
                <a:lnTo>
                  <a:pt x="461160" y="336644"/>
                </a:lnTo>
                <a:lnTo>
                  <a:pt x="482851" y="359744"/>
                </a:lnTo>
                <a:cubicBezTo>
                  <a:pt x="483790" y="359181"/>
                  <a:pt x="485199" y="358523"/>
                  <a:pt x="487077" y="357772"/>
                </a:cubicBezTo>
                <a:lnTo>
                  <a:pt x="545391" y="256075"/>
                </a:lnTo>
                <a:cubicBezTo>
                  <a:pt x="545015" y="254197"/>
                  <a:pt x="544828" y="252882"/>
                  <a:pt x="544828" y="252131"/>
                </a:cubicBezTo>
                <a:cubicBezTo>
                  <a:pt x="544828" y="251943"/>
                  <a:pt x="545109" y="250441"/>
                  <a:pt x="545673" y="247623"/>
                </a:cubicBezTo>
                <a:lnTo>
                  <a:pt x="497501" y="164237"/>
                </a:lnTo>
                <a:close/>
                <a:moveTo>
                  <a:pt x="159448" y="30425"/>
                </a:moveTo>
                <a:cubicBezTo>
                  <a:pt x="158321" y="30800"/>
                  <a:pt x="157382" y="31082"/>
                  <a:pt x="156631" y="31270"/>
                </a:cubicBezTo>
                <a:lnTo>
                  <a:pt x="155504" y="33524"/>
                </a:lnTo>
                <a:lnTo>
                  <a:pt x="155504" y="107895"/>
                </a:lnTo>
                <a:lnTo>
                  <a:pt x="213254" y="87049"/>
                </a:lnTo>
                <a:lnTo>
                  <a:pt x="159448" y="30425"/>
                </a:lnTo>
                <a:close/>
                <a:moveTo>
                  <a:pt x="219453" y="93810"/>
                </a:moveTo>
                <a:lnTo>
                  <a:pt x="155504" y="116910"/>
                </a:lnTo>
                <a:lnTo>
                  <a:pt x="155504" y="204522"/>
                </a:lnTo>
                <a:lnTo>
                  <a:pt x="198606" y="248750"/>
                </a:lnTo>
                <a:lnTo>
                  <a:pt x="282273" y="160293"/>
                </a:lnTo>
                <a:lnTo>
                  <a:pt x="219453" y="93810"/>
                </a:lnTo>
                <a:close/>
                <a:moveTo>
                  <a:pt x="288189" y="166209"/>
                </a:moveTo>
                <a:lnTo>
                  <a:pt x="204522" y="254948"/>
                </a:lnTo>
                <a:lnTo>
                  <a:pt x="292133" y="344814"/>
                </a:lnTo>
                <a:lnTo>
                  <a:pt x="375520" y="258328"/>
                </a:lnTo>
                <a:lnTo>
                  <a:pt x="288189" y="166209"/>
                </a:lnTo>
                <a:close/>
                <a:moveTo>
                  <a:pt x="381155" y="264526"/>
                </a:moveTo>
                <a:lnTo>
                  <a:pt x="297767" y="351011"/>
                </a:lnTo>
                <a:lnTo>
                  <a:pt x="315516" y="369041"/>
                </a:lnTo>
                <a:lnTo>
                  <a:pt x="445948" y="369041"/>
                </a:lnTo>
                <a:lnTo>
                  <a:pt x="452145" y="339461"/>
                </a:lnTo>
                <a:lnTo>
                  <a:pt x="381155" y="264526"/>
                </a:lnTo>
                <a:close/>
                <a:moveTo>
                  <a:pt x="459188" y="346785"/>
                </a:moveTo>
                <a:lnTo>
                  <a:pt x="454399" y="369041"/>
                </a:lnTo>
                <a:lnTo>
                  <a:pt x="475808" y="369041"/>
                </a:lnTo>
                <a:cubicBezTo>
                  <a:pt x="475997" y="367914"/>
                  <a:pt x="476466" y="366881"/>
                  <a:pt x="477217" y="365942"/>
                </a:cubicBezTo>
                <a:lnTo>
                  <a:pt x="459188" y="346785"/>
                </a:lnTo>
                <a:close/>
                <a:moveTo>
                  <a:pt x="147053" y="48173"/>
                </a:moveTo>
                <a:lnTo>
                  <a:pt x="101134" y="127615"/>
                </a:lnTo>
                <a:lnTo>
                  <a:pt x="147053" y="110994"/>
                </a:lnTo>
                <a:lnTo>
                  <a:pt x="147053" y="48173"/>
                </a:lnTo>
                <a:close/>
                <a:moveTo>
                  <a:pt x="147053" y="120009"/>
                </a:moveTo>
                <a:lnTo>
                  <a:pt x="100852" y="136630"/>
                </a:lnTo>
                <a:cubicBezTo>
                  <a:pt x="100852" y="136817"/>
                  <a:pt x="100899" y="137005"/>
                  <a:pt x="100993" y="137193"/>
                </a:cubicBezTo>
                <a:cubicBezTo>
                  <a:pt x="101087" y="137381"/>
                  <a:pt x="101134" y="137569"/>
                  <a:pt x="101134" y="137756"/>
                </a:cubicBezTo>
                <a:cubicBezTo>
                  <a:pt x="101134" y="140761"/>
                  <a:pt x="100383" y="143485"/>
                  <a:pt x="98880" y="145926"/>
                </a:cubicBezTo>
                <a:lnTo>
                  <a:pt x="147053" y="195789"/>
                </a:lnTo>
                <a:lnTo>
                  <a:pt x="147053" y="120009"/>
                </a:lnTo>
                <a:close/>
                <a:moveTo>
                  <a:pt x="94373" y="150997"/>
                </a:moveTo>
                <a:cubicBezTo>
                  <a:pt x="91932" y="152499"/>
                  <a:pt x="89208" y="153438"/>
                  <a:pt x="86204" y="153814"/>
                </a:cubicBezTo>
                <a:lnTo>
                  <a:pt x="31551" y="248469"/>
                </a:lnTo>
                <a:cubicBezTo>
                  <a:pt x="31740" y="249220"/>
                  <a:pt x="31833" y="250441"/>
                  <a:pt x="31833" y="252131"/>
                </a:cubicBezTo>
                <a:cubicBezTo>
                  <a:pt x="31833" y="254009"/>
                  <a:pt x="31645" y="255417"/>
                  <a:pt x="31270" y="256356"/>
                </a:cubicBezTo>
                <a:lnTo>
                  <a:pt x="89865" y="357772"/>
                </a:lnTo>
                <a:cubicBezTo>
                  <a:pt x="90241" y="357772"/>
                  <a:pt x="90663" y="357866"/>
                  <a:pt x="91134" y="358054"/>
                </a:cubicBezTo>
                <a:cubicBezTo>
                  <a:pt x="91603" y="358242"/>
                  <a:pt x="92120" y="358477"/>
                  <a:pt x="92682" y="358758"/>
                </a:cubicBezTo>
                <a:cubicBezTo>
                  <a:pt x="93246" y="359040"/>
                  <a:pt x="93715" y="359275"/>
                  <a:pt x="94091" y="359462"/>
                </a:cubicBezTo>
                <a:lnTo>
                  <a:pt x="147053" y="303402"/>
                </a:lnTo>
                <a:lnTo>
                  <a:pt x="147053" y="205649"/>
                </a:lnTo>
                <a:lnTo>
                  <a:pt x="94373" y="150997"/>
                </a:lnTo>
                <a:close/>
                <a:moveTo>
                  <a:pt x="155504" y="214382"/>
                </a:moveTo>
                <a:lnTo>
                  <a:pt x="155504" y="294387"/>
                </a:lnTo>
                <a:lnTo>
                  <a:pt x="193817" y="254103"/>
                </a:lnTo>
                <a:lnTo>
                  <a:pt x="155504" y="214382"/>
                </a:lnTo>
                <a:close/>
                <a:moveTo>
                  <a:pt x="199733" y="260019"/>
                </a:moveTo>
                <a:lnTo>
                  <a:pt x="155504" y="306783"/>
                </a:lnTo>
                <a:lnTo>
                  <a:pt x="155504" y="369041"/>
                </a:lnTo>
                <a:lnTo>
                  <a:pt x="268752" y="369041"/>
                </a:lnTo>
                <a:lnTo>
                  <a:pt x="286781" y="350448"/>
                </a:lnTo>
                <a:lnTo>
                  <a:pt x="199733" y="260019"/>
                </a:lnTo>
                <a:close/>
                <a:moveTo>
                  <a:pt x="292415" y="356645"/>
                </a:moveTo>
                <a:lnTo>
                  <a:pt x="280584" y="369041"/>
                </a:lnTo>
                <a:lnTo>
                  <a:pt x="304529" y="369041"/>
                </a:lnTo>
                <a:lnTo>
                  <a:pt x="292415" y="356645"/>
                </a:lnTo>
                <a:close/>
                <a:moveTo>
                  <a:pt x="147053" y="315797"/>
                </a:moveTo>
                <a:lnTo>
                  <a:pt x="99725" y="365660"/>
                </a:lnTo>
                <a:cubicBezTo>
                  <a:pt x="100476" y="367163"/>
                  <a:pt x="100946" y="368289"/>
                  <a:pt x="101134" y="369041"/>
                </a:cubicBezTo>
                <a:lnTo>
                  <a:pt x="147053" y="369041"/>
                </a:lnTo>
                <a:lnTo>
                  <a:pt x="147053" y="315797"/>
                </a:lnTo>
                <a:close/>
                <a:moveTo>
                  <a:pt x="101134" y="377492"/>
                </a:moveTo>
                <a:lnTo>
                  <a:pt x="147053" y="457216"/>
                </a:lnTo>
                <a:lnTo>
                  <a:pt x="147053" y="377492"/>
                </a:lnTo>
                <a:lnTo>
                  <a:pt x="101134" y="377492"/>
                </a:lnTo>
                <a:close/>
                <a:moveTo>
                  <a:pt x="155504" y="377492"/>
                </a:moveTo>
                <a:lnTo>
                  <a:pt x="155504" y="471865"/>
                </a:lnTo>
                <a:lnTo>
                  <a:pt x="156631" y="473555"/>
                </a:lnTo>
                <a:cubicBezTo>
                  <a:pt x="159260" y="474494"/>
                  <a:pt x="161326" y="475715"/>
                  <a:pt x="162828" y="477217"/>
                </a:cubicBezTo>
                <a:lnTo>
                  <a:pt x="164237" y="477217"/>
                </a:lnTo>
                <a:lnTo>
                  <a:pt x="260582" y="377492"/>
                </a:lnTo>
                <a:lnTo>
                  <a:pt x="155504" y="377492"/>
                </a:lnTo>
                <a:close/>
                <a:moveTo>
                  <a:pt x="272414" y="377492"/>
                </a:moveTo>
                <a:lnTo>
                  <a:pt x="176069" y="477217"/>
                </a:lnTo>
                <a:lnTo>
                  <a:pt x="277485" y="477217"/>
                </a:lnTo>
                <a:cubicBezTo>
                  <a:pt x="280866" y="474213"/>
                  <a:pt x="284527" y="472710"/>
                  <a:pt x="288471" y="472710"/>
                </a:cubicBezTo>
                <a:cubicBezTo>
                  <a:pt x="292415" y="472710"/>
                  <a:pt x="296078" y="474213"/>
                  <a:pt x="299458" y="477217"/>
                </a:cubicBezTo>
                <a:lnTo>
                  <a:pt x="409044" y="477217"/>
                </a:lnTo>
                <a:lnTo>
                  <a:pt x="312698" y="377492"/>
                </a:lnTo>
                <a:lnTo>
                  <a:pt x="272414" y="377492"/>
                </a:lnTo>
                <a:close/>
                <a:moveTo>
                  <a:pt x="323685" y="377492"/>
                </a:moveTo>
                <a:lnTo>
                  <a:pt x="417495" y="474119"/>
                </a:lnTo>
                <a:cubicBezTo>
                  <a:pt x="418997" y="473367"/>
                  <a:pt x="420218" y="472898"/>
                  <a:pt x="421157" y="472710"/>
                </a:cubicBezTo>
                <a:lnTo>
                  <a:pt x="425664" y="464822"/>
                </a:lnTo>
                <a:lnTo>
                  <a:pt x="443975" y="377492"/>
                </a:lnTo>
                <a:lnTo>
                  <a:pt x="323685" y="377492"/>
                </a:lnTo>
                <a:close/>
                <a:moveTo>
                  <a:pt x="452708" y="377492"/>
                </a:moveTo>
                <a:lnTo>
                  <a:pt x="439187" y="441440"/>
                </a:lnTo>
                <a:lnTo>
                  <a:pt x="475808" y="377492"/>
                </a:lnTo>
                <a:lnTo>
                  <a:pt x="452708" y="3774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A8A90DD-81D0-4116-9268-0F87BE25A02F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1B0D66B0-ED6A-48A5-A739-ECE6D74519D3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67" name="Google Shape;8961;p89">
            <a:extLst>
              <a:ext uri="{FF2B5EF4-FFF2-40B4-BE49-F238E27FC236}">
                <a16:creationId xmlns:a16="http://schemas.microsoft.com/office/drawing/2014/main" id="{A56EFC19-B1B3-4E87-9345-FECA8261D2E9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68" name="Google Shape;8961;p89">
            <a:extLst>
              <a:ext uri="{FF2B5EF4-FFF2-40B4-BE49-F238E27FC236}">
                <a16:creationId xmlns:a16="http://schemas.microsoft.com/office/drawing/2014/main" id="{56609112-A246-4419-A4AE-5E3EA5F08A2F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69" name="Google Shape;8602;p88">
            <a:extLst>
              <a:ext uri="{FF2B5EF4-FFF2-40B4-BE49-F238E27FC236}">
                <a16:creationId xmlns:a16="http://schemas.microsoft.com/office/drawing/2014/main" id="{4A579768-FFAC-4711-A9FB-F4F950AF1571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70" name="Google Shape;8603;p88">
              <a:extLst>
                <a:ext uri="{FF2B5EF4-FFF2-40B4-BE49-F238E27FC236}">
                  <a16:creationId xmlns:a16="http://schemas.microsoft.com/office/drawing/2014/main" id="{8A80AE98-95BD-4610-ADB0-4A511D81DBB1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71" name="Google Shape;8604;p88">
              <a:extLst>
                <a:ext uri="{FF2B5EF4-FFF2-40B4-BE49-F238E27FC236}">
                  <a16:creationId xmlns:a16="http://schemas.microsoft.com/office/drawing/2014/main" id="{A9224D28-7AE7-43AE-9D13-BEC7F9F45ABA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72" name="Google Shape;4943;p54">
            <a:extLst>
              <a:ext uri="{FF2B5EF4-FFF2-40B4-BE49-F238E27FC236}">
                <a16:creationId xmlns:a16="http://schemas.microsoft.com/office/drawing/2014/main" id="{75D5E1FA-9429-4ACC-8F91-89FD605A8E9F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73" name="Google Shape;6726;p74">
            <a:extLst>
              <a:ext uri="{FF2B5EF4-FFF2-40B4-BE49-F238E27FC236}">
                <a16:creationId xmlns:a16="http://schemas.microsoft.com/office/drawing/2014/main" id="{1E0E343D-2A79-456C-A48A-9FACE3083B30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74" name="Google Shape;6727;p74">
              <a:extLst>
                <a:ext uri="{FF2B5EF4-FFF2-40B4-BE49-F238E27FC236}">
                  <a16:creationId xmlns:a16="http://schemas.microsoft.com/office/drawing/2014/main" id="{A46EA1E5-151E-4617-A9FA-AB672F5C154C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75" name="Google Shape;6728;p74">
              <a:extLst>
                <a:ext uri="{FF2B5EF4-FFF2-40B4-BE49-F238E27FC236}">
                  <a16:creationId xmlns:a16="http://schemas.microsoft.com/office/drawing/2014/main" id="{05E54ABD-E597-4EB5-94C6-4E21F92564AE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76" name="Google Shape;6729;p74">
              <a:extLst>
                <a:ext uri="{FF2B5EF4-FFF2-40B4-BE49-F238E27FC236}">
                  <a16:creationId xmlns:a16="http://schemas.microsoft.com/office/drawing/2014/main" id="{5E87C96F-7208-4DBE-853D-5FFAC3AAADB1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77" name="Google Shape;6730;p74">
              <a:extLst>
                <a:ext uri="{FF2B5EF4-FFF2-40B4-BE49-F238E27FC236}">
                  <a16:creationId xmlns:a16="http://schemas.microsoft.com/office/drawing/2014/main" id="{BE374494-F2BA-45A5-A77E-35830FFC4323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78" name="Google Shape;8961;p89">
            <a:extLst>
              <a:ext uri="{FF2B5EF4-FFF2-40B4-BE49-F238E27FC236}">
                <a16:creationId xmlns:a16="http://schemas.microsoft.com/office/drawing/2014/main" id="{4A90BF68-CF3B-4E05-9146-D632995654BB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0F59D12D-B882-4878-ACA3-992BE17A3C41}"/>
              </a:ext>
            </a:extLst>
          </p:cNvPr>
          <p:cNvSpPr txBox="1"/>
          <p:nvPr/>
        </p:nvSpPr>
        <p:spPr>
          <a:xfrm>
            <a:off x="606007" y="187667"/>
            <a:ext cx="617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del Subsistema de Gestión Ambiental </a:t>
            </a:r>
          </a:p>
        </p:txBody>
      </p:sp>
    </p:spTree>
    <p:extLst>
      <p:ext uri="{BB962C8B-B14F-4D97-AF65-F5344CB8AC3E}">
        <p14:creationId xmlns:p14="http://schemas.microsoft.com/office/powerpoint/2010/main" val="306885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ustración de personaje de personas con iconos de cuenta de usuario |  Vector Gratis">
            <a:extLst>
              <a:ext uri="{FF2B5EF4-FFF2-40B4-BE49-F238E27FC236}">
                <a16:creationId xmlns:a16="http://schemas.microsoft.com/office/drawing/2014/main" id="{7741DB86-43C0-412C-B02A-2586AA020D33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84" y="1293199"/>
            <a:ext cx="59626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 44"/>
          <p:cNvSpPr/>
          <p:nvPr/>
        </p:nvSpPr>
        <p:spPr>
          <a:xfrm>
            <a:off x="5226632" y="6150638"/>
            <a:ext cx="207394" cy="224296"/>
          </a:xfrm>
          <a:custGeom>
            <a:avLst/>
            <a:gdLst>
              <a:gd name="connsiteX0" fmla="*/ 236589 w 361322"/>
              <a:gd name="connsiteY0" fmla="*/ 0 h 394048"/>
              <a:gd name="connsiteX1" fmla="*/ 328680 w 361322"/>
              <a:gd name="connsiteY1" fmla="*/ 18593 h 394048"/>
              <a:gd name="connsiteX2" fmla="*/ 361322 w 361322"/>
              <a:gd name="connsiteY2" fmla="*/ 36310 h 394048"/>
              <a:gd name="connsiteX3" fmla="*/ 345601 w 361322"/>
              <a:gd name="connsiteY3" fmla="*/ 31430 h 394048"/>
              <a:gd name="connsiteX4" fmla="*/ 293624 w 361322"/>
              <a:gd name="connsiteY4" fmla="*/ 26190 h 394048"/>
              <a:gd name="connsiteX5" fmla="*/ 35721 w 361322"/>
              <a:gd name="connsiteY5" fmla="*/ 284093 h 394048"/>
              <a:gd name="connsiteX6" fmla="*/ 55989 w 361322"/>
              <a:gd name="connsiteY6" fmla="*/ 384481 h 394048"/>
              <a:gd name="connsiteX7" fmla="*/ 61182 w 361322"/>
              <a:gd name="connsiteY7" fmla="*/ 394048 h 394048"/>
              <a:gd name="connsiteX8" fmla="*/ 40406 w 361322"/>
              <a:gd name="connsiteY8" fmla="*/ 368868 h 394048"/>
              <a:gd name="connsiteX9" fmla="*/ 0 w 361322"/>
              <a:gd name="connsiteY9" fmla="*/ 236589 h 394048"/>
              <a:gd name="connsiteX10" fmla="*/ 236589 w 361322"/>
              <a:gd name="connsiteY10" fmla="*/ 0 h 39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322" h="394048">
                <a:moveTo>
                  <a:pt x="236589" y="0"/>
                </a:moveTo>
                <a:cubicBezTo>
                  <a:pt x="269255" y="0"/>
                  <a:pt x="300375" y="6621"/>
                  <a:pt x="328680" y="18593"/>
                </a:cubicBezTo>
                <a:lnTo>
                  <a:pt x="361322" y="36310"/>
                </a:lnTo>
                <a:lnTo>
                  <a:pt x="345601" y="31430"/>
                </a:lnTo>
                <a:cubicBezTo>
                  <a:pt x="328812" y="27994"/>
                  <a:pt x="311429" y="26190"/>
                  <a:pt x="293624" y="26190"/>
                </a:cubicBezTo>
                <a:cubicBezTo>
                  <a:pt x="151188" y="26190"/>
                  <a:pt x="35721" y="141657"/>
                  <a:pt x="35721" y="284093"/>
                </a:cubicBezTo>
                <a:cubicBezTo>
                  <a:pt x="35721" y="319702"/>
                  <a:pt x="42938" y="353626"/>
                  <a:pt x="55989" y="384481"/>
                </a:cubicBezTo>
                <a:lnTo>
                  <a:pt x="61182" y="394048"/>
                </a:lnTo>
                <a:lnTo>
                  <a:pt x="40406" y="368868"/>
                </a:lnTo>
                <a:cubicBezTo>
                  <a:pt x="14896" y="331108"/>
                  <a:pt x="0" y="285588"/>
                  <a:pt x="0" y="236589"/>
                </a:cubicBezTo>
                <a:cubicBezTo>
                  <a:pt x="0" y="105925"/>
                  <a:pt x="105925" y="0"/>
                  <a:pt x="236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21"/>
          </a:p>
        </p:txBody>
      </p:sp>
      <p:pic>
        <p:nvPicPr>
          <p:cNvPr id="129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89571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254808" y="1801589"/>
            <a:ext cx="111381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b="1" dirty="0"/>
              <a:t>Especifica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32438" y="2956400"/>
            <a:ext cx="15822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Concisa y clara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220306" y="4810111"/>
            <a:ext cx="24416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Firmada por empleador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232438" y="4195654"/>
            <a:ext cx="9651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Fechada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32438" y="3510840"/>
            <a:ext cx="22028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Difundida y accesible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232438" y="2396186"/>
            <a:ext cx="13422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CO" b="1" dirty="0"/>
              <a:t>Actualizada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317615" y="2125532"/>
            <a:ext cx="3790262" cy="2031325"/>
          </a:xfrm>
          <a:prstGeom prst="rect">
            <a:avLst/>
          </a:prstGeom>
          <a:noFill/>
          <a:ln>
            <a:solidFill>
              <a:srgbClr val="2F5597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1"/>
                </a:solidFill>
                <a:latin typeface="Work Sans" panose="00000500000000000000"/>
              </a:rPr>
              <a:t>Debe cumplir con:</a:t>
            </a:r>
          </a:p>
          <a:p>
            <a:endParaRPr lang="es-CO" dirty="0">
              <a:solidFill>
                <a:schemeClr val="accent1"/>
              </a:solidFill>
              <a:latin typeface="Work Sans" panose="0000050000000000000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Work Sans" panose="00000500000000000000"/>
              </a:rPr>
              <a:t>La normatividad vigente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Work Sans" panose="00000500000000000000"/>
              </a:rPr>
              <a:t>Beneficios: Prevención y Control del ATEL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>
                <a:latin typeface="Work Sans" panose="00000500000000000000"/>
              </a:rPr>
              <a:t>Compromiso: De la alta dirección y los trabajadores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729089" y="5886234"/>
            <a:ext cx="453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DEC 1072 DE 2015 ART 2.2.4.6.5.  Y 2.2.4.6.6.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7660360-9EFB-485E-AE18-41492C77334C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4418EDB-1425-4A37-BE1E-6844404293CC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AC73E4D4-43F5-49BE-A638-1325FC71CCB9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Google Shape;8961;p89">
            <a:extLst>
              <a:ext uri="{FF2B5EF4-FFF2-40B4-BE49-F238E27FC236}">
                <a16:creationId xmlns:a16="http://schemas.microsoft.com/office/drawing/2014/main" id="{D4292B4C-688C-4815-94C1-C8457E97B17C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1" name="Google Shape;8602;p88">
            <a:extLst>
              <a:ext uri="{FF2B5EF4-FFF2-40B4-BE49-F238E27FC236}">
                <a16:creationId xmlns:a16="http://schemas.microsoft.com/office/drawing/2014/main" id="{DFEB3B6E-DFE3-4223-9804-1DCCF657D754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22" name="Google Shape;8603;p88">
              <a:extLst>
                <a:ext uri="{FF2B5EF4-FFF2-40B4-BE49-F238E27FC236}">
                  <a16:creationId xmlns:a16="http://schemas.microsoft.com/office/drawing/2014/main" id="{5907A452-5240-4ABD-835F-7963AEC7968B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3" name="Google Shape;8604;p88">
              <a:extLst>
                <a:ext uri="{FF2B5EF4-FFF2-40B4-BE49-F238E27FC236}">
                  <a16:creationId xmlns:a16="http://schemas.microsoft.com/office/drawing/2014/main" id="{F51D9B44-14E7-4ADC-89A4-4C8BE8B76653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24" name="Google Shape;4943;p54">
            <a:extLst>
              <a:ext uri="{FF2B5EF4-FFF2-40B4-BE49-F238E27FC236}">
                <a16:creationId xmlns:a16="http://schemas.microsoft.com/office/drawing/2014/main" id="{67A6950A-C205-4766-9DE5-B5FBDE33A8E0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5" name="Google Shape;6726;p74">
            <a:extLst>
              <a:ext uri="{FF2B5EF4-FFF2-40B4-BE49-F238E27FC236}">
                <a16:creationId xmlns:a16="http://schemas.microsoft.com/office/drawing/2014/main" id="{3430F05F-3A5F-477E-9D6A-FD0CDB44E9C6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26" name="Google Shape;6727;p74">
              <a:extLst>
                <a:ext uri="{FF2B5EF4-FFF2-40B4-BE49-F238E27FC236}">
                  <a16:creationId xmlns:a16="http://schemas.microsoft.com/office/drawing/2014/main" id="{BA919031-FBEA-415A-90EF-1CB577DE9D47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7" name="Google Shape;6728;p74">
              <a:extLst>
                <a:ext uri="{FF2B5EF4-FFF2-40B4-BE49-F238E27FC236}">
                  <a16:creationId xmlns:a16="http://schemas.microsoft.com/office/drawing/2014/main" id="{DD975161-6DFF-4F3A-A5CD-4D511FFB83D3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8" name="Google Shape;6729;p74">
              <a:extLst>
                <a:ext uri="{FF2B5EF4-FFF2-40B4-BE49-F238E27FC236}">
                  <a16:creationId xmlns:a16="http://schemas.microsoft.com/office/drawing/2014/main" id="{9B27F6FC-AD65-46DF-A69F-23E9254063A3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9" name="Google Shape;6730;p74">
              <a:extLst>
                <a:ext uri="{FF2B5EF4-FFF2-40B4-BE49-F238E27FC236}">
                  <a16:creationId xmlns:a16="http://schemas.microsoft.com/office/drawing/2014/main" id="{1A3CAFF8-9E75-4CB8-AB3D-726EBACAA81E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30" name="Google Shape;8961;p89">
            <a:extLst>
              <a:ext uri="{FF2B5EF4-FFF2-40B4-BE49-F238E27FC236}">
                <a16:creationId xmlns:a16="http://schemas.microsoft.com/office/drawing/2014/main" id="{82D40D2D-1F98-4C90-A829-C28937CB47F2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345840E-2554-427D-B243-C4F26FDF4FEF}"/>
              </a:ext>
            </a:extLst>
          </p:cNvPr>
          <p:cNvSpPr txBox="1"/>
          <p:nvPr/>
        </p:nvSpPr>
        <p:spPr>
          <a:xfrm>
            <a:off x="774001" y="49320"/>
            <a:ext cx="5803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Política del Subsistema de Gestión de Seguridad y Salud en el Trabajo </a:t>
            </a:r>
          </a:p>
        </p:txBody>
      </p:sp>
    </p:spTree>
    <p:extLst>
      <p:ext uri="{BB962C8B-B14F-4D97-AF65-F5344CB8AC3E}">
        <p14:creationId xmlns:p14="http://schemas.microsoft.com/office/powerpoint/2010/main" val="3326271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4"/>
          <p:cNvSpPr/>
          <p:nvPr/>
        </p:nvSpPr>
        <p:spPr>
          <a:xfrm>
            <a:off x="6229610" y="5611336"/>
            <a:ext cx="207394" cy="224296"/>
          </a:xfrm>
          <a:custGeom>
            <a:avLst/>
            <a:gdLst>
              <a:gd name="connsiteX0" fmla="*/ 236589 w 361322"/>
              <a:gd name="connsiteY0" fmla="*/ 0 h 394048"/>
              <a:gd name="connsiteX1" fmla="*/ 328680 w 361322"/>
              <a:gd name="connsiteY1" fmla="*/ 18593 h 394048"/>
              <a:gd name="connsiteX2" fmla="*/ 361322 w 361322"/>
              <a:gd name="connsiteY2" fmla="*/ 36310 h 394048"/>
              <a:gd name="connsiteX3" fmla="*/ 345601 w 361322"/>
              <a:gd name="connsiteY3" fmla="*/ 31430 h 394048"/>
              <a:gd name="connsiteX4" fmla="*/ 293624 w 361322"/>
              <a:gd name="connsiteY4" fmla="*/ 26190 h 394048"/>
              <a:gd name="connsiteX5" fmla="*/ 35721 w 361322"/>
              <a:gd name="connsiteY5" fmla="*/ 284093 h 394048"/>
              <a:gd name="connsiteX6" fmla="*/ 55989 w 361322"/>
              <a:gd name="connsiteY6" fmla="*/ 384481 h 394048"/>
              <a:gd name="connsiteX7" fmla="*/ 61182 w 361322"/>
              <a:gd name="connsiteY7" fmla="*/ 394048 h 394048"/>
              <a:gd name="connsiteX8" fmla="*/ 40406 w 361322"/>
              <a:gd name="connsiteY8" fmla="*/ 368868 h 394048"/>
              <a:gd name="connsiteX9" fmla="*/ 0 w 361322"/>
              <a:gd name="connsiteY9" fmla="*/ 236589 h 394048"/>
              <a:gd name="connsiteX10" fmla="*/ 236589 w 361322"/>
              <a:gd name="connsiteY10" fmla="*/ 0 h 39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322" h="394048">
                <a:moveTo>
                  <a:pt x="236589" y="0"/>
                </a:moveTo>
                <a:cubicBezTo>
                  <a:pt x="269255" y="0"/>
                  <a:pt x="300375" y="6621"/>
                  <a:pt x="328680" y="18593"/>
                </a:cubicBezTo>
                <a:lnTo>
                  <a:pt x="361322" y="36310"/>
                </a:lnTo>
                <a:lnTo>
                  <a:pt x="345601" y="31430"/>
                </a:lnTo>
                <a:cubicBezTo>
                  <a:pt x="328812" y="27994"/>
                  <a:pt x="311429" y="26190"/>
                  <a:pt x="293624" y="26190"/>
                </a:cubicBezTo>
                <a:cubicBezTo>
                  <a:pt x="151188" y="26190"/>
                  <a:pt x="35721" y="141657"/>
                  <a:pt x="35721" y="284093"/>
                </a:cubicBezTo>
                <a:cubicBezTo>
                  <a:pt x="35721" y="319702"/>
                  <a:pt x="42938" y="353626"/>
                  <a:pt x="55989" y="384481"/>
                </a:cubicBezTo>
                <a:lnTo>
                  <a:pt x="61182" y="394048"/>
                </a:lnTo>
                <a:lnTo>
                  <a:pt x="40406" y="368868"/>
                </a:lnTo>
                <a:cubicBezTo>
                  <a:pt x="14896" y="331108"/>
                  <a:pt x="0" y="285588"/>
                  <a:pt x="0" y="236589"/>
                </a:cubicBezTo>
                <a:cubicBezTo>
                  <a:pt x="0" y="105925"/>
                  <a:pt x="105925" y="0"/>
                  <a:pt x="236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21"/>
          </a:p>
        </p:txBody>
      </p:sp>
      <p:pic>
        <p:nvPicPr>
          <p:cNvPr id="129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89571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5166026" y="4945557"/>
            <a:ext cx="6152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latin typeface="Roboto Slab"/>
              </a:rPr>
              <a:t>Decreto 1072 de 2015</a:t>
            </a:r>
            <a:r>
              <a:rPr lang="es-CO" b="1" dirty="0"/>
              <a:t> </a:t>
            </a:r>
            <a:r>
              <a:rPr lang="es-CO" b="1" dirty="0">
                <a:solidFill>
                  <a:srgbClr val="464646"/>
                </a:solidFill>
                <a:latin typeface="Roboto Slab"/>
              </a:rPr>
              <a:t>artículo 2.2.4.6.7 del </a:t>
            </a:r>
            <a:endParaRPr lang="es-CO" b="1" dirty="0"/>
          </a:p>
        </p:txBody>
      </p:sp>
      <p:sp>
        <p:nvSpPr>
          <p:cNvPr id="4" name="Rectángulo 3"/>
          <p:cNvSpPr/>
          <p:nvPr/>
        </p:nvSpPr>
        <p:spPr>
          <a:xfrm>
            <a:off x="3651953" y="1678224"/>
            <a:ext cx="4300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latin typeface="Work Sans" panose="00000500000000000000"/>
              </a:rPr>
              <a:t>Cumplir de los requisitos legales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651953" y="2058287"/>
            <a:ext cx="852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latin typeface="Work Sans" panose="00000500000000000000"/>
              </a:rPr>
              <a:t>Disminuir la presencia de AT a través de la gestión de los riesgos de seguridad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651953" y="3069541"/>
            <a:ext cx="8218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latin typeface="Work Sans" panose="00000500000000000000"/>
              </a:rPr>
              <a:t>Minimizar la ocurrencia de EL a través de la gestión de los riesgos higiénicos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651954" y="2641942"/>
            <a:ext cx="8335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latin typeface="Work Sans" panose="00000500000000000000"/>
              </a:rPr>
              <a:t>Identificar los peligros y riesgos presentes en los lugares de trabajo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651954" y="3708473"/>
            <a:ext cx="854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dirty="0">
                <a:latin typeface="Work Sans" panose="00000500000000000000"/>
              </a:rPr>
              <a:t>Lograr el mejoramiento continuo a través de la ejecución de las acciones preventivas, correctivas y de mejora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12B90F-5730-42B7-85C0-87F954135FAC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B3857E1-CD3B-422A-99A9-6B1DDE682584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4" name="Google Shape;8961;p89">
            <a:extLst>
              <a:ext uri="{FF2B5EF4-FFF2-40B4-BE49-F238E27FC236}">
                <a16:creationId xmlns:a16="http://schemas.microsoft.com/office/drawing/2014/main" id="{4D329C76-8AF5-4D3F-A00D-32658DD6FD85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5" name="Google Shape;8961;p89">
            <a:extLst>
              <a:ext uri="{FF2B5EF4-FFF2-40B4-BE49-F238E27FC236}">
                <a16:creationId xmlns:a16="http://schemas.microsoft.com/office/drawing/2014/main" id="{969CF69F-97EB-4B88-97BA-CA4628411FFF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6" name="Google Shape;8602;p88">
            <a:extLst>
              <a:ext uri="{FF2B5EF4-FFF2-40B4-BE49-F238E27FC236}">
                <a16:creationId xmlns:a16="http://schemas.microsoft.com/office/drawing/2014/main" id="{58D9BD35-B52E-4638-B0B1-71DB589D5326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7" name="Google Shape;8603;p88">
              <a:extLst>
                <a:ext uri="{FF2B5EF4-FFF2-40B4-BE49-F238E27FC236}">
                  <a16:creationId xmlns:a16="http://schemas.microsoft.com/office/drawing/2014/main" id="{D117A021-6632-43FA-9531-7CA8C53E78FA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8604;p88">
              <a:extLst>
                <a:ext uri="{FF2B5EF4-FFF2-40B4-BE49-F238E27FC236}">
                  <a16:creationId xmlns:a16="http://schemas.microsoft.com/office/drawing/2014/main" id="{C7BAECE5-74F1-463F-B5F4-DEDF97940334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9" name="Google Shape;4943;p54">
            <a:extLst>
              <a:ext uri="{FF2B5EF4-FFF2-40B4-BE49-F238E27FC236}">
                <a16:creationId xmlns:a16="http://schemas.microsoft.com/office/drawing/2014/main" id="{0F1C7FE6-8E2A-4D38-9886-AEA45C03B7C7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20" name="Google Shape;6726;p74">
            <a:extLst>
              <a:ext uri="{FF2B5EF4-FFF2-40B4-BE49-F238E27FC236}">
                <a16:creationId xmlns:a16="http://schemas.microsoft.com/office/drawing/2014/main" id="{CE1145A3-0F17-47DD-9EE5-F07FD9D92941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21" name="Google Shape;6727;p74">
              <a:extLst>
                <a:ext uri="{FF2B5EF4-FFF2-40B4-BE49-F238E27FC236}">
                  <a16:creationId xmlns:a16="http://schemas.microsoft.com/office/drawing/2014/main" id="{F90BD32F-CDDE-4A62-A1C4-E2126BA2359B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2" name="Google Shape;6728;p74">
              <a:extLst>
                <a:ext uri="{FF2B5EF4-FFF2-40B4-BE49-F238E27FC236}">
                  <a16:creationId xmlns:a16="http://schemas.microsoft.com/office/drawing/2014/main" id="{AE14B910-6873-46E8-94C0-67E971638E2B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3" name="Google Shape;6729;p74">
              <a:extLst>
                <a:ext uri="{FF2B5EF4-FFF2-40B4-BE49-F238E27FC236}">
                  <a16:creationId xmlns:a16="http://schemas.microsoft.com/office/drawing/2014/main" id="{26600199-0F20-46C5-9555-4D6B8AF8FBAF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4" name="Google Shape;6730;p74">
              <a:extLst>
                <a:ext uri="{FF2B5EF4-FFF2-40B4-BE49-F238E27FC236}">
                  <a16:creationId xmlns:a16="http://schemas.microsoft.com/office/drawing/2014/main" id="{3914D74A-3C70-488A-96CA-C29941FF1A25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5" name="Google Shape;8961;p89">
            <a:extLst>
              <a:ext uri="{FF2B5EF4-FFF2-40B4-BE49-F238E27FC236}">
                <a16:creationId xmlns:a16="http://schemas.microsoft.com/office/drawing/2014/main" id="{45E432A7-5CDA-483F-9B8A-75929A6C0EB0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7C732E3-D32F-4AB4-B15E-45694C7F951A}"/>
              </a:ext>
            </a:extLst>
          </p:cNvPr>
          <p:cNvSpPr txBox="1"/>
          <p:nvPr/>
        </p:nvSpPr>
        <p:spPr>
          <a:xfrm>
            <a:off x="774001" y="49320"/>
            <a:ext cx="5803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del Subsistema de Gestión de Seguridad y Salud en el Trabajo </a:t>
            </a:r>
          </a:p>
        </p:txBody>
      </p:sp>
      <p:pic>
        <p:nvPicPr>
          <p:cNvPr id="2050" name="Picture 2" descr="Colección de Gifs ®: IMÁGENES DE ÍCONOS DE PERSONAS | Leadership, Object  oriented programming, Personal branding">
            <a:extLst>
              <a:ext uri="{FF2B5EF4-FFF2-40B4-BE49-F238E27FC236}">
                <a16:creationId xmlns:a16="http://schemas.microsoft.com/office/drawing/2014/main" id="{F400A633-1656-4843-8B8F-42CA68DCFFE8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7" y="1183649"/>
            <a:ext cx="3631934" cy="43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8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376296" y="2835720"/>
            <a:ext cx="762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chemeClr val="bg1"/>
                </a:solidFill>
                <a:latin typeface="Work Sans" panose="00000500000000000000" pitchFamily="50" charset="0"/>
              </a:rPr>
              <a:t>Estructura del Modelo Integrado de Planeación y Gestión MIPG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1986844" y="2327890"/>
            <a:ext cx="23080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IV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23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736203" y="842852"/>
            <a:ext cx="9282896" cy="58267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7" y="6235725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47B16502-2940-4F4B-9DEE-78D237D9909F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5F26470B-22EF-44F2-A47F-1CA4F87A2A44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8EAA2328-C221-459C-A15B-5077B98404D2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EDEB8AAF-57D5-4512-B0E6-CAFEF7FD942C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F2CB95E7-F46C-4C81-9637-DA63F199E58E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623781F5-C39F-420C-9356-05013F3E2A8F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E87CABC7-D606-494B-970A-1C8AD4F76E56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0DBA8DF2-090D-4767-82A4-59251E42D275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749F2636-1745-4839-81F9-3A8EB04F8F0A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029DA643-FDE4-412D-9087-1DB3FAE38830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2F107884-4C4A-42D2-B779-EDC34703C806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FC57B8FA-080F-49EC-A05C-15823C61239B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AE17FF3B-770C-4314-A9B6-24CA6F1728FF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4D48AF8-42D5-4257-9907-9CC690D2BEF7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Estructura de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8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376296" y="2408886"/>
            <a:ext cx="7620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solidFill>
                  <a:schemeClr val="bg1"/>
                </a:solidFill>
                <a:latin typeface="Work Sans" panose="00000500000000000000" pitchFamily="50" charset="0"/>
              </a:rPr>
              <a:t>Estructura del Sistema Integrado de Gestión Institucional y sus responsabilidades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721465" y="2327890"/>
            <a:ext cx="1573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I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555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404492"/>
              </p:ext>
            </p:extLst>
          </p:nvPr>
        </p:nvGraphicFramePr>
        <p:xfrm>
          <a:off x="711664" y="906561"/>
          <a:ext cx="11013491" cy="504487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6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0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91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MIPG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DIMENSIÓN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POLITICA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PROCESO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RESPONSABLE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6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Talento Humano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Estratégica del Talento Humano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Humana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Coordinador de Grupo Gestión Humana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Política de Integridad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Direccionamiento Estratégico y Planeación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Planeación Institucional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Direccionamiento Estratégico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9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Presupuestal y Eficiencia del Gasto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Direccionamiento Estratégico/Gestión Financiera y Contable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 / Coordinador de grupo de Gestión financiera y contable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Gestión con  Valores para el Resultado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Fortalecimiento Organizacional y Simplificación Por Procesos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Mejoramiento Continuo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Gobierno Digital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de tecnologías de la Información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Coordinador de Grupo de Gestión de la información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Seguridad Digital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Defensa Jurídica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Asesoría Jurídica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Oficina Asesora Jurídica.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Mejora Normativa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9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Servicio al Ciudadano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del Servicio al Ciudadano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Coordinador(a) de servicio al ciudadano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64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Racionalización de Tramites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Participación  Ciudadana en la Gestión Publica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94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Evaluación de Resultados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Seguimiento y Evaluación de Desempeño Institucional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Direccionamiento Estratégico/ Evaluación Independiente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 / Jefe de la Oficina de Control Interno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865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Información y Comunicación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Comunicación y Prensa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Divulgación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Coordinador de Grupo de Divulgación y Prensa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414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Documental (Política de Archivos y Gestión Documental)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Documental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Coordinador de Grupo de Gestión Documental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8762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Transparencia, acceso a la información pública y lucha contra la corrupción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Direccionamiento Estratégico/Divulgación/Gestión del Servicio al Ciudadano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Planeación/  Coordinador de Grupo de Divulgación y Prensa / Coordinador(a) de servicio al ciudadano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8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de la Información Estadística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Direccionamiento Estratégico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48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Gestión del Conocimiento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Gestión del conocimiento e innovación para la Entidad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Direccionamiento Estratégico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Asesora de Planeación 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86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effectLst/>
                        </a:rPr>
                        <a:t>Control Interno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Control Interno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Evaluación Independiente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Jefe de la Oficina de Control Interno</a:t>
                      </a:r>
                      <a:endParaRPr lang="es-MX" sz="1000" b="1" i="0" u="none" strike="noStrike" dirty="0">
                        <a:solidFill>
                          <a:schemeClr val="tx1"/>
                        </a:solidFill>
                        <a:effectLst/>
                        <a:latin typeface="Work Sans" panose="00000500000000000000"/>
                      </a:endParaRPr>
                    </a:p>
                  </a:txBody>
                  <a:tcPr marL="4879" marR="4879" marT="487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7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3496" y="6183137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C1EF1E4C-E338-47A4-AB48-6D44BE6F53ED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7B182945-9D1F-4886-B8D1-A7572DFDC21C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0" name="Google Shape;8961;p89">
            <a:extLst>
              <a:ext uri="{FF2B5EF4-FFF2-40B4-BE49-F238E27FC236}">
                <a16:creationId xmlns:a16="http://schemas.microsoft.com/office/drawing/2014/main" id="{1F06FC2C-46DC-473C-A8E2-F08D649B5BE7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1" name="Google Shape;8602;p88">
            <a:extLst>
              <a:ext uri="{FF2B5EF4-FFF2-40B4-BE49-F238E27FC236}">
                <a16:creationId xmlns:a16="http://schemas.microsoft.com/office/drawing/2014/main" id="{4392BC74-2223-4E80-A02D-C9EE3352B14F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2" name="Google Shape;8603;p88">
              <a:extLst>
                <a:ext uri="{FF2B5EF4-FFF2-40B4-BE49-F238E27FC236}">
                  <a16:creationId xmlns:a16="http://schemas.microsoft.com/office/drawing/2014/main" id="{9A5489AC-DB30-44E2-8868-7C78AAD3CFFF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3" name="Google Shape;8604;p88">
              <a:extLst>
                <a:ext uri="{FF2B5EF4-FFF2-40B4-BE49-F238E27FC236}">
                  <a16:creationId xmlns:a16="http://schemas.microsoft.com/office/drawing/2014/main" id="{911D480F-5BA2-44BC-BFDF-8E6E278B37A7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4" name="Google Shape;4943;p54">
            <a:extLst>
              <a:ext uri="{FF2B5EF4-FFF2-40B4-BE49-F238E27FC236}">
                <a16:creationId xmlns:a16="http://schemas.microsoft.com/office/drawing/2014/main" id="{C7FB0642-F91E-4BB1-997F-FAD331EC2EB3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5" name="Google Shape;6726;p74">
            <a:extLst>
              <a:ext uri="{FF2B5EF4-FFF2-40B4-BE49-F238E27FC236}">
                <a16:creationId xmlns:a16="http://schemas.microsoft.com/office/drawing/2014/main" id="{F0ACAFB8-3BE4-421E-A2B7-2C4EFCDCCA34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6" name="Google Shape;6727;p74">
              <a:extLst>
                <a:ext uri="{FF2B5EF4-FFF2-40B4-BE49-F238E27FC236}">
                  <a16:creationId xmlns:a16="http://schemas.microsoft.com/office/drawing/2014/main" id="{818532AF-1E3A-48FC-9078-4B4C701F397E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8;p74">
              <a:extLst>
                <a:ext uri="{FF2B5EF4-FFF2-40B4-BE49-F238E27FC236}">
                  <a16:creationId xmlns:a16="http://schemas.microsoft.com/office/drawing/2014/main" id="{C0102A79-3CC1-4A32-BFE0-CC2F6651D575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29;p74">
              <a:extLst>
                <a:ext uri="{FF2B5EF4-FFF2-40B4-BE49-F238E27FC236}">
                  <a16:creationId xmlns:a16="http://schemas.microsoft.com/office/drawing/2014/main" id="{E0F347C9-AAC6-4198-8DE9-400E81D7F02E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9" name="Google Shape;6730;p74">
              <a:extLst>
                <a:ext uri="{FF2B5EF4-FFF2-40B4-BE49-F238E27FC236}">
                  <a16:creationId xmlns:a16="http://schemas.microsoft.com/office/drawing/2014/main" id="{396AFAB5-458E-4837-82F1-026102E5D192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0" name="Google Shape;8961;p89">
            <a:extLst>
              <a:ext uri="{FF2B5EF4-FFF2-40B4-BE49-F238E27FC236}">
                <a16:creationId xmlns:a16="http://schemas.microsoft.com/office/drawing/2014/main" id="{EAEBBDE2-96D0-4D21-88FC-63D213EBFB4D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8F6AF61-379E-4766-99E6-B80F47B92066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Estructura de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06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387871" y="3036209"/>
            <a:ext cx="762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schemeClr val="bg1"/>
                </a:solidFill>
                <a:latin typeface="Work Sans" panose="00000500000000000000" pitchFamily="50" charset="0"/>
              </a:rPr>
              <a:t>Dimensiones y Políticas del MIPG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721465" y="2327890"/>
            <a:ext cx="15734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3800" b="1" dirty="0">
                <a:solidFill>
                  <a:prstClr val="white"/>
                </a:solidFill>
                <a:latin typeface="Work Sans" panose="00000500000000000000" pitchFamily="50" charset="0"/>
              </a:rPr>
              <a:t>V</a:t>
            </a:r>
            <a:endParaRPr kumimoji="0" lang="es-MX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24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/>
          <a:srcRect b="4243"/>
          <a:stretch/>
        </p:blipFill>
        <p:spPr>
          <a:xfrm>
            <a:off x="1512425" y="1074907"/>
            <a:ext cx="9167150" cy="49902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9790" y="6312553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94A6F7F7-AC43-449C-8104-269E260F6223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653570A3-9845-4DCC-946B-221317B71C49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02ED95A2-30EF-49A3-8335-A0EF35AB511F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5F519044-A27F-4DE1-8021-DC0C157D839C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3398D44A-9202-41FF-810A-C4AC06301463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D9AD0310-FE2B-4745-A533-CBEFE81EF67F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D74F1E1C-592B-4700-B194-AEDDC9DD26C9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7EE3DAE8-DC78-4727-970E-619A44A86557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40154BD1-C637-4941-A51B-E03B4168D2BF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8FDB06D9-8835-4482-BE44-81F543B955E5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47352EB1-64F9-4E14-8128-158B891881E8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B6AF6CA3-3DFA-4CD5-BC96-7BDCCAFEC4A4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F74DB87C-BE87-4390-9993-0A2F0D3CF2A5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ABBF47F-2AF0-4987-A7D4-0B7A520C778D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88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632030" y="842853"/>
            <a:ext cx="8935656" cy="5448476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0098" y="6139891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10C7223A-DFC3-465F-B58E-1E57B6EB35B7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3A9CC016-A4A6-4EA4-BCB6-65DDC42B2718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FC05A991-225A-4031-A207-78D553A5D07D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6E3FA21A-A405-4EA8-9E71-D169EB360C99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5A71C73A-CB32-48A5-845A-E829EF63C4F0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6B4DB621-F54A-4C19-9CEF-1E58C52D6563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1513A5D9-5B9F-4B4C-9F7A-0BC101EA75CB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65BE1ED7-3530-49E1-A752-C7346A782BD1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947F7706-A75B-4209-A4ED-1021E78B0EDA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E26EDEFD-22F6-457C-AB5E-09E2CE4DA1B8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1A8EE3B1-AA54-46E3-B456-F3437566E14B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F3FCB3B2-DDC4-431F-BBF5-E749EDA2E169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CFE92F9C-7DB9-4FF9-BDAF-6E46788E511C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8927C75-575F-425D-80F4-3985E46988ED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03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73" y="1000947"/>
            <a:ext cx="9080454" cy="52398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7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8757" y="6240816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312FA1F0-248B-4DD4-B085-BCC7AB12ED73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823F899D-F0A4-4FAC-AADC-9A115A6B30D6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0" name="Google Shape;8961;p89">
            <a:extLst>
              <a:ext uri="{FF2B5EF4-FFF2-40B4-BE49-F238E27FC236}">
                <a16:creationId xmlns:a16="http://schemas.microsoft.com/office/drawing/2014/main" id="{D57181BF-6323-420B-AAFC-1E2AEB3F5289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1" name="Google Shape;8602;p88">
            <a:extLst>
              <a:ext uri="{FF2B5EF4-FFF2-40B4-BE49-F238E27FC236}">
                <a16:creationId xmlns:a16="http://schemas.microsoft.com/office/drawing/2014/main" id="{657B1EF0-A289-445A-B6CB-E25BAA9C72C3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2" name="Google Shape;8603;p88">
              <a:extLst>
                <a:ext uri="{FF2B5EF4-FFF2-40B4-BE49-F238E27FC236}">
                  <a16:creationId xmlns:a16="http://schemas.microsoft.com/office/drawing/2014/main" id="{20C91EFE-A9AA-4696-8005-5A9411B08553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3" name="Google Shape;8604;p88">
              <a:extLst>
                <a:ext uri="{FF2B5EF4-FFF2-40B4-BE49-F238E27FC236}">
                  <a16:creationId xmlns:a16="http://schemas.microsoft.com/office/drawing/2014/main" id="{ADC32E3B-97E9-4CC5-8707-ED2EDC1D931F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4" name="Google Shape;4943;p54">
            <a:extLst>
              <a:ext uri="{FF2B5EF4-FFF2-40B4-BE49-F238E27FC236}">
                <a16:creationId xmlns:a16="http://schemas.microsoft.com/office/drawing/2014/main" id="{FF03620D-A8C8-40D3-B407-60A7988054E2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5" name="Google Shape;6726;p74">
            <a:extLst>
              <a:ext uri="{FF2B5EF4-FFF2-40B4-BE49-F238E27FC236}">
                <a16:creationId xmlns:a16="http://schemas.microsoft.com/office/drawing/2014/main" id="{ADB13549-6381-4D73-9CD9-46FEEDB61467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6" name="Google Shape;6727;p74">
              <a:extLst>
                <a:ext uri="{FF2B5EF4-FFF2-40B4-BE49-F238E27FC236}">
                  <a16:creationId xmlns:a16="http://schemas.microsoft.com/office/drawing/2014/main" id="{385833F4-53C7-4C05-8AA3-9E1861DD70D0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8;p74">
              <a:extLst>
                <a:ext uri="{FF2B5EF4-FFF2-40B4-BE49-F238E27FC236}">
                  <a16:creationId xmlns:a16="http://schemas.microsoft.com/office/drawing/2014/main" id="{821C2FDE-E94E-4D5C-BC6A-6C8758F81F10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29;p74">
              <a:extLst>
                <a:ext uri="{FF2B5EF4-FFF2-40B4-BE49-F238E27FC236}">
                  <a16:creationId xmlns:a16="http://schemas.microsoft.com/office/drawing/2014/main" id="{A7480735-F62B-4053-B3D6-3F3C48A637B3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9" name="Google Shape;6730;p74">
              <a:extLst>
                <a:ext uri="{FF2B5EF4-FFF2-40B4-BE49-F238E27FC236}">
                  <a16:creationId xmlns:a16="http://schemas.microsoft.com/office/drawing/2014/main" id="{98F47A8B-59BB-485B-803E-3D21F1CD2131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0" name="Google Shape;8961;p89">
            <a:extLst>
              <a:ext uri="{FF2B5EF4-FFF2-40B4-BE49-F238E27FC236}">
                <a16:creationId xmlns:a16="http://schemas.microsoft.com/office/drawing/2014/main" id="{72494E24-5FED-4BD2-AB51-3D8524A13D14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E984C6B-2824-4782-B31D-068EFEA9B37E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68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903" y="987727"/>
            <a:ext cx="9004510" cy="5267918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08275" y="6255645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92AD94AE-337E-44C0-9A4F-A3492A7F8117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8DD0E0FD-F1A5-4E40-AA8E-3052E29DF160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5DD2A2E7-0019-432B-9539-9794D7A21290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25F654A9-9EA1-40C7-BAC9-83B5D6714753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74672154-2662-4862-85E1-F4C4200E3907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14FC2EAB-637B-4FAC-B776-71543E407692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1117A704-8D7B-4471-9DFD-CF977FA9DFB4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DB299193-00DD-4B1E-8C9C-B991D2BAA636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EB362CBD-F0F8-4028-9485-9F0C6D33080B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306D4AC7-10BB-4ABA-840D-EF817D1D77D7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40D684DF-4A13-489E-B1D4-379122902E90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F2ED541F-771F-4E88-9557-A4CECCA271A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49A8FB44-B7BE-45DB-ADFB-DD6C83D11C35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F341B61-B5B9-4D7B-9CD4-0903B6DBBA1F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59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96" y="1088020"/>
            <a:ext cx="8881402" cy="4938450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85548" y="6150121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60840B2E-14D0-4945-A51F-E7B3CD32865C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D8E5A177-C038-4F9F-B8C0-2DB1055C7DD4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B074801E-410E-4E49-BF5D-378A046446D6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310AFDC1-AABF-4E47-9842-D852E2B5D8C5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213E87E7-08C5-4E88-8B60-CE490D5F1ED7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98475FA3-CB3A-4549-B963-43847AFF5943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BB76C73C-D64C-4165-8492-1247AB74992D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C955AE6D-E0F7-4FD3-A462-4D1041E0D335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2FFD1C3A-5147-47F5-8E31-231B2EFAD853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49C484A9-102A-46F7-8D3C-9514595B3659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25339996-FA00-4678-BC25-D53366167791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87D8C803-C055-4659-BDB8-57416F352431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4307C93E-B434-49A1-BDBE-BA5841C1B34B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C41E0FB-0D13-4309-8ED8-61EDFDA6A76A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74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559740" y="873154"/>
            <a:ext cx="9132755" cy="5338578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9790" y="6211732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DBAE625-14B2-4C75-A9B0-8E22236168C2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A9A2B295-1631-4ACA-BFA9-04F3644453B6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2A020D39-8A38-4E81-85AD-8DBA6EE3E01B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55D77AA4-B50A-43D1-B200-C3C038C4FD37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B2E26960-176D-40D0-B38B-E5CAF07C68F5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76C61C85-6E19-429F-88F4-FD64DA8A6EAB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965A3073-4CF6-4744-B239-02E62B131750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0C299C82-7F2B-485C-9700-F0E07B0D15C4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E3BD9D3F-F8FF-4F2F-86AA-0EB2C2AD5888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3F4EBF68-CE2E-4EEB-AA04-ADDF7F70276D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2A7E21AF-89EC-4782-A745-3E7C44215D42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D4493913-F00F-4436-9F42-8231442D6F72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881FE0C3-3F25-4F53-ABFF-CB9EEAE72CBB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4E1EB1-F2E9-480C-B33C-4612153CB6DE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13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3AE1F0-046E-4C37-B7D2-4026253C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13606" y="0"/>
            <a:ext cx="3378394" cy="29686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/>
          <a:srcRect b="11980"/>
          <a:stretch/>
        </p:blipFill>
        <p:spPr>
          <a:xfrm>
            <a:off x="1539433" y="849951"/>
            <a:ext cx="9188668" cy="5200123"/>
          </a:xfrm>
          <a:prstGeom prst="rect">
            <a:avLst/>
          </a:prstGeom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id="{06664987-185E-4645-A7B2-FA528923799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82517" y="6183673"/>
            <a:ext cx="2665410" cy="545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9936402E-EE4B-4C8D-8808-4BFAB3E1FFCD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8" name="Google Shape;8961;p89">
            <a:extLst>
              <a:ext uri="{FF2B5EF4-FFF2-40B4-BE49-F238E27FC236}">
                <a16:creationId xmlns:a16="http://schemas.microsoft.com/office/drawing/2014/main" id="{6915654B-2F1D-4FE3-BF0E-E4D7A4FE8B5E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9" name="Google Shape;8961;p89">
            <a:extLst>
              <a:ext uri="{FF2B5EF4-FFF2-40B4-BE49-F238E27FC236}">
                <a16:creationId xmlns:a16="http://schemas.microsoft.com/office/drawing/2014/main" id="{D2DE6A65-4949-44FE-A08E-0161795D2850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0" name="Google Shape;8602;p88">
            <a:extLst>
              <a:ext uri="{FF2B5EF4-FFF2-40B4-BE49-F238E27FC236}">
                <a16:creationId xmlns:a16="http://schemas.microsoft.com/office/drawing/2014/main" id="{AB28C7DF-9BC0-423C-846A-B6B2EE7275A7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1" name="Google Shape;8603;p88">
              <a:extLst>
                <a:ext uri="{FF2B5EF4-FFF2-40B4-BE49-F238E27FC236}">
                  <a16:creationId xmlns:a16="http://schemas.microsoft.com/office/drawing/2014/main" id="{933F7792-F0D7-4E8A-A008-F5EE2624BDCF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2" name="Google Shape;8604;p88">
              <a:extLst>
                <a:ext uri="{FF2B5EF4-FFF2-40B4-BE49-F238E27FC236}">
                  <a16:creationId xmlns:a16="http://schemas.microsoft.com/office/drawing/2014/main" id="{94F01703-9298-4858-8944-3FAFAF94EDFA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3" name="Google Shape;4943;p54">
            <a:extLst>
              <a:ext uri="{FF2B5EF4-FFF2-40B4-BE49-F238E27FC236}">
                <a16:creationId xmlns:a16="http://schemas.microsoft.com/office/drawing/2014/main" id="{86D677A4-5644-4DA5-B534-CF4B6F6770B1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6726;p74">
            <a:extLst>
              <a:ext uri="{FF2B5EF4-FFF2-40B4-BE49-F238E27FC236}">
                <a16:creationId xmlns:a16="http://schemas.microsoft.com/office/drawing/2014/main" id="{7A005148-1EAC-4F85-B1A1-C24F16A625B4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5" name="Google Shape;6727;p74">
              <a:extLst>
                <a:ext uri="{FF2B5EF4-FFF2-40B4-BE49-F238E27FC236}">
                  <a16:creationId xmlns:a16="http://schemas.microsoft.com/office/drawing/2014/main" id="{5617488F-C2C5-4DF4-B42A-F889D7661D6A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6728;p74">
              <a:extLst>
                <a:ext uri="{FF2B5EF4-FFF2-40B4-BE49-F238E27FC236}">
                  <a16:creationId xmlns:a16="http://schemas.microsoft.com/office/drawing/2014/main" id="{CA5641C9-6209-4871-B010-B08627FAAF53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7" name="Google Shape;6729;p74">
              <a:extLst>
                <a:ext uri="{FF2B5EF4-FFF2-40B4-BE49-F238E27FC236}">
                  <a16:creationId xmlns:a16="http://schemas.microsoft.com/office/drawing/2014/main" id="{73D5A9A3-7AC4-4C29-8683-BBA4135EDC72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8" name="Google Shape;6730;p74">
              <a:extLst>
                <a:ext uri="{FF2B5EF4-FFF2-40B4-BE49-F238E27FC236}">
                  <a16:creationId xmlns:a16="http://schemas.microsoft.com/office/drawing/2014/main" id="{8052CE5C-D308-4297-B5D5-005E441A539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19" name="Google Shape;8961;p89">
            <a:extLst>
              <a:ext uri="{FF2B5EF4-FFF2-40B4-BE49-F238E27FC236}">
                <a16:creationId xmlns:a16="http://schemas.microsoft.com/office/drawing/2014/main" id="{82ECE500-17DD-4C3E-9DBE-5D0F234BDE53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572A8B-FB2E-4F46-BF8E-B8A4A055D71E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Dimensiones y Políticas MIPG 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76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571112" y="2835720"/>
            <a:ext cx="762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Mapa de Procesos</a:t>
            </a:r>
            <a:endParaRPr kumimoji="0" lang="es-MX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1900612" y="2275638"/>
            <a:ext cx="26705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VI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7944;p86">
            <a:extLst>
              <a:ext uri="{FF2B5EF4-FFF2-40B4-BE49-F238E27FC236}">
                <a16:creationId xmlns:a16="http://schemas.microsoft.com/office/drawing/2014/main" id="{3C1CC61D-53F7-46FB-BEEA-E8C43104BC56}"/>
              </a:ext>
            </a:extLst>
          </p:cNvPr>
          <p:cNvSpPr/>
          <p:nvPr/>
        </p:nvSpPr>
        <p:spPr>
          <a:xfrm>
            <a:off x="6661171" y="-3301772"/>
            <a:ext cx="9604813" cy="14035314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133572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6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B0D07075-80DB-4016-BE8B-42F7089BB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V="1">
            <a:off x="-51591" y="3635316"/>
            <a:ext cx="3663075" cy="325165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DCBC859-E606-4041-AA07-1196A6F7A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583840" y="10292"/>
            <a:ext cx="3663075" cy="3251654"/>
          </a:xfrm>
          <a:prstGeom prst="rect">
            <a:avLst/>
          </a:prstGeom>
        </p:spPr>
      </p:pic>
      <p:pic>
        <p:nvPicPr>
          <p:cNvPr id="4" name="Imagen 1">
            <a:extLst>
              <a:ext uri="{FF2B5EF4-FFF2-40B4-BE49-F238E27FC236}">
                <a16:creationId xmlns:a16="http://schemas.microsoft.com/office/drawing/2014/main" id="{575E44FD-DEAB-41F9-8307-32054CB56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777" y="1612852"/>
            <a:ext cx="3087066" cy="2952328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5" name="2 Elipse">
            <a:extLst>
              <a:ext uri="{FF2B5EF4-FFF2-40B4-BE49-F238E27FC236}">
                <a16:creationId xmlns:a16="http://schemas.microsoft.com/office/drawing/2014/main" id="{6A6936F7-8D24-4585-A4B7-F5BB0154826C}"/>
              </a:ext>
            </a:extLst>
          </p:cNvPr>
          <p:cNvSpPr/>
          <p:nvPr/>
        </p:nvSpPr>
        <p:spPr>
          <a:xfrm>
            <a:off x="5601337" y="1000244"/>
            <a:ext cx="4385942" cy="4385942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Work Sans" panose="00000500000000000000" pitchFamily="50" charset="0"/>
            </a:endParaRPr>
          </a:p>
        </p:txBody>
      </p:sp>
      <p:sp>
        <p:nvSpPr>
          <p:cNvPr id="6" name="Freeform 117">
            <a:extLst>
              <a:ext uri="{FF2B5EF4-FFF2-40B4-BE49-F238E27FC236}">
                <a16:creationId xmlns:a16="http://schemas.microsoft.com/office/drawing/2014/main" id="{4957F09E-AEA9-4B01-B563-58741F1CAFE0}"/>
              </a:ext>
            </a:extLst>
          </p:cNvPr>
          <p:cNvSpPr/>
          <p:nvPr/>
        </p:nvSpPr>
        <p:spPr>
          <a:xfrm>
            <a:off x="7746025" y="5196646"/>
            <a:ext cx="388304" cy="379079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462568" y="0"/>
                </a:moveTo>
                <a:cubicBezTo>
                  <a:pt x="469893" y="0"/>
                  <a:pt x="476513" y="4320"/>
                  <a:pt x="482429" y="12959"/>
                </a:cubicBezTo>
                <a:cubicBezTo>
                  <a:pt x="488345" y="21598"/>
                  <a:pt x="492805" y="32115"/>
                  <a:pt x="495810" y="44510"/>
                </a:cubicBezTo>
                <a:cubicBezTo>
                  <a:pt x="498815" y="56905"/>
                  <a:pt x="501068" y="68549"/>
                  <a:pt x="502571" y="79442"/>
                </a:cubicBezTo>
                <a:cubicBezTo>
                  <a:pt x="504073" y="90335"/>
                  <a:pt x="504825" y="99350"/>
                  <a:pt x="504825" y="106486"/>
                </a:cubicBezTo>
                <a:cubicBezTo>
                  <a:pt x="504825" y="124328"/>
                  <a:pt x="502946" y="142452"/>
                  <a:pt x="499190" y="160857"/>
                </a:cubicBezTo>
                <a:cubicBezTo>
                  <a:pt x="490551" y="202925"/>
                  <a:pt x="473226" y="238890"/>
                  <a:pt x="447215" y="268752"/>
                </a:cubicBezTo>
                <a:cubicBezTo>
                  <a:pt x="421203" y="298613"/>
                  <a:pt x="387633" y="323779"/>
                  <a:pt x="346503" y="344250"/>
                </a:cubicBezTo>
                <a:cubicBezTo>
                  <a:pt x="306312" y="364533"/>
                  <a:pt x="265183" y="374675"/>
                  <a:pt x="223114" y="374675"/>
                </a:cubicBezTo>
                <a:cubicBezTo>
                  <a:pt x="195319" y="374675"/>
                  <a:pt x="168462" y="370261"/>
                  <a:pt x="142545" y="361434"/>
                </a:cubicBezTo>
                <a:cubicBezTo>
                  <a:pt x="139728" y="360495"/>
                  <a:pt x="131465" y="356551"/>
                  <a:pt x="117754" y="349603"/>
                </a:cubicBezTo>
                <a:cubicBezTo>
                  <a:pt x="104044" y="342654"/>
                  <a:pt x="95030" y="339179"/>
                  <a:pt x="90710" y="339179"/>
                </a:cubicBezTo>
                <a:cubicBezTo>
                  <a:pt x="87705" y="339179"/>
                  <a:pt x="83996" y="342184"/>
                  <a:pt x="79583" y="348194"/>
                </a:cubicBezTo>
                <a:cubicBezTo>
                  <a:pt x="75169" y="354204"/>
                  <a:pt x="70943" y="360777"/>
                  <a:pt x="66905" y="367914"/>
                </a:cubicBezTo>
                <a:cubicBezTo>
                  <a:pt x="62868" y="375050"/>
                  <a:pt x="57938" y="381624"/>
                  <a:pt x="52116" y="387634"/>
                </a:cubicBezTo>
                <a:cubicBezTo>
                  <a:pt x="46294" y="393643"/>
                  <a:pt x="40660" y="396648"/>
                  <a:pt x="35213" y="396648"/>
                </a:cubicBezTo>
                <a:cubicBezTo>
                  <a:pt x="29579" y="396648"/>
                  <a:pt x="24790" y="395615"/>
                  <a:pt x="20846" y="393549"/>
                </a:cubicBezTo>
                <a:cubicBezTo>
                  <a:pt x="16902" y="391484"/>
                  <a:pt x="13991" y="389230"/>
                  <a:pt x="12113" y="386788"/>
                </a:cubicBezTo>
                <a:cubicBezTo>
                  <a:pt x="10235" y="384347"/>
                  <a:pt x="7700" y="380403"/>
                  <a:pt x="4507" y="374956"/>
                </a:cubicBezTo>
                <a:cubicBezTo>
                  <a:pt x="4131" y="374205"/>
                  <a:pt x="3568" y="373173"/>
                  <a:pt x="2816" y="371858"/>
                </a:cubicBezTo>
                <a:cubicBezTo>
                  <a:pt x="2065" y="370543"/>
                  <a:pt x="1549" y="369604"/>
                  <a:pt x="1267" y="369041"/>
                </a:cubicBezTo>
                <a:cubicBezTo>
                  <a:pt x="986" y="368477"/>
                  <a:pt x="704" y="367585"/>
                  <a:pt x="422" y="366365"/>
                </a:cubicBezTo>
                <a:cubicBezTo>
                  <a:pt x="140" y="365144"/>
                  <a:pt x="0" y="363876"/>
                  <a:pt x="0" y="362561"/>
                </a:cubicBezTo>
                <a:cubicBezTo>
                  <a:pt x="0" y="355988"/>
                  <a:pt x="2910" y="349086"/>
                  <a:pt x="8732" y="341855"/>
                </a:cubicBezTo>
                <a:cubicBezTo>
                  <a:pt x="14555" y="334625"/>
                  <a:pt x="20940" y="328474"/>
                  <a:pt x="27889" y="323403"/>
                </a:cubicBezTo>
                <a:cubicBezTo>
                  <a:pt x="34838" y="318333"/>
                  <a:pt x="41223" y="313074"/>
                  <a:pt x="47045" y="307628"/>
                </a:cubicBezTo>
                <a:cubicBezTo>
                  <a:pt x="52867" y="302181"/>
                  <a:pt x="55778" y="297674"/>
                  <a:pt x="55778" y="294105"/>
                </a:cubicBezTo>
                <a:cubicBezTo>
                  <a:pt x="55778" y="293354"/>
                  <a:pt x="54464" y="289786"/>
                  <a:pt x="51834" y="283401"/>
                </a:cubicBezTo>
                <a:cubicBezTo>
                  <a:pt x="49205" y="277015"/>
                  <a:pt x="47702" y="272883"/>
                  <a:pt x="47327" y="271005"/>
                </a:cubicBezTo>
                <a:cubicBezTo>
                  <a:pt x="45637" y="261427"/>
                  <a:pt x="44792" y="251661"/>
                  <a:pt x="44792" y="241707"/>
                </a:cubicBezTo>
                <a:cubicBezTo>
                  <a:pt x="44792" y="220110"/>
                  <a:pt x="48876" y="199451"/>
                  <a:pt x="57046" y="179731"/>
                </a:cubicBezTo>
                <a:cubicBezTo>
                  <a:pt x="65215" y="160011"/>
                  <a:pt x="76390" y="142686"/>
                  <a:pt x="90569" y="127756"/>
                </a:cubicBezTo>
                <a:cubicBezTo>
                  <a:pt x="104749" y="112825"/>
                  <a:pt x="120760" y="99772"/>
                  <a:pt x="138601" y="88598"/>
                </a:cubicBezTo>
                <a:cubicBezTo>
                  <a:pt x="156443" y="77423"/>
                  <a:pt x="175599" y="68456"/>
                  <a:pt x="196070" y="61695"/>
                </a:cubicBezTo>
                <a:cubicBezTo>
                  <a:pt x="206399" y="58314"/>
                  <a:pt x="220015" y="55919"/>
                  <a:pt x="236918" y="54511"/>
                </a:cubicBezTo>
                <a:cubicBezTo>
                  <a:pt x="253821" y="53102"/>
                  <a:pt x="270676" y="52257"/>
                  <a:pt x="287485" y="51975"/>
                </a:cubicBezTo>
                <a:cubicBezTo>
                  <a:pt x="304294" y="51694"/>
                  <a:pt x="321055" y="51130"/>
                  <a:pt x="337770" y="50285"/>
                </a:cubicBezTo>
                <a:cubicBezTo>
                  <a:pt x="354485" y="49440"/>
                  <a:pt x="369838" y="47186"/>
                  <a:pt x="383830" y="43524"/>
                </a:cubicBezTo>
                <a:cubicBezTo>
                  <a:pt x="397822" y="39862"/>
                  <a:pt x="408479" y="34556"/>
                  <a:pt x="415804" y="27607"/>
                </a:cubicBezTo>
                <a:cubicBezTo>
                  <a:pt x="417682" y="25729"/>
                  <a:pt x="420452" y="22959"/>
                  <a:pt x="424115" y="19297"/>
                </a:cubicBezTo>
                <a:cubicBezTo>
                  <a:pt x="427777" y="15635"/>
                  <a:pt x="430547" y="13005"/>
                  <a:pt x="432425" y="11409"/>
                </a:cubicBezTo>
                <a:cubicBezTo>
                  <a:pt x="434303" y="9813"/>
                  <a:pt x="436838" y="7935"/>
                  <a:pt x="440031" y="5775"/>
                </a:cubicBezTo>
                <a:cubicBezTo>
                  <a:pt x="443224" y="3615"/>
                  <a:pt x="446652" y="2113"/>
                  <a:pt x="450314" y="1267"/>
                </a:cubicBezTo>
                <a:cubicBezTo>
                  <a:pt x="453976" y="422"/>
                  <a:pt x="458061" y="0"/>
                  <a:pt x="462568" y="0"/>
                </a:cubicBezTo>
                <a:close/>
                <a:moveTo>
                  <a:pt x="342559" y="144236"/>
                </a:moveTo>
                <a:cubicBezTo>
                  <a:pt x="310257" y="144236"/>
                  <a:pt x="280395" y="148884"/>
                  <a:pt x="252975" y="158180"/>
                </a:cubicBezTo>
                <a:cubicBezTo>
                  <a:pt x="225556" y="167477"/>
                  <a:pt x="201187" y="180060"/>
                  <a:pt x="179872" y="195929"/>
                </a:cubicBezTo>
                <a:cubicBezTo>
                  <a:pt x="158555" y="211799"/>
                  <a:pt x="136441" y="232411"/>
                  <a:pt x="113529" y="257765"/>
                </a:cubicBezTo>
                <a:cubicBezTo>
                  <a:pt x="109960" y="261709"/>
                  <a:pt x="108176" y="265934"/>
                  <a:pt x="108176" y="270442"/>
                </a:cubicBezTo>
                <a:cubicBezTo>
                  <a:pt x="108176" y="275325"/>
                  <a:pt x="109960" y="279551"/>
                  <a:pt x="113529" y="283119"/>
                </a:cubicBezTo>
                <a:cubicBezTo>
                  <a:pt x="117097" y="286687"/>
                  <a:pt x="121323" y="288471"/>
                  <a:pt x="126206" y="288471"/>
                </a:cubicBezTo>
                <a:cubicBezTo>
                  <a:pt x="130713" y="288471"/>
                  <a:pt x="134938" y="286687"/>
                  <a:pt x="138883" y="283119"/>
                </a:cubicBezTo>
                <a:cubicBezTo>
                  <a:pt x="143954" y="278612"/>
                  <a:pt x="150902" y="271944"/>
                  <a:pt x="159729" y="263117"/>
                </a:cubicBezTo>
                <a:cubicBezTo>
                  <a:pt x="168556" y="254290"/>
                  <a:pt x="174848" y="248093"/>
                  <a:pt x="178604" y="244524"/>
                </a:cubicBezTo>
                <a:cubicBezTo>
                  <a:pt x="204333" y="221236"/>
                  <a:pt x="229547" y="204709"/>
                  <a:pt x="254243" y="194943"/>
                </a:cubicBezTo>
                <a:cubicBezTo>
                  <a:pt x="278940" y="185177"/>
                  <a:pt x="308378" y="180295"/>
                  <a:pt x="342559" y="180295"/>
                </a:cubicBezTo>
                <a:cubicBezTo>
                  <a:pt x="347442" y="180295"/>
                  <a:pt x="351668" y="178510"/>
                  <a:pt x="355236" y="174942"/>
                </a:cubicBezTo>
                <a:cubicBezTo>
                  <a:pt x="358804" y="171374"/>
                  <a:pt x="360589" y="167148"/>
                  <a:pt x="360589" y="162265"/>
                </a:cubicBezTo>
                <a:cubicBezTo>
                  <a:pt x="360589" y="157382"/>
                  <a:pt x="358804" y="153156"/>
                  <a:pt x="355236" y="149588"/>
                </a:cubicBezTo>
                <a:cubicBezTo>
                  <a:pt x="351668" y="146020"/>
                  <a:pt x="347442" y="144236"/>
                  <a:pt x="342559" y="144236"/>
                </a:cubicBezTo>
                <a:close/>
              </a:path>
            </a:pathLst>
          </a:cu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7" name="Freeform 399">
            <a:extLst>
              <a:ext uri="{FF2B5EF4-FFF2-40B4-BE49-F238E27FC236}">
                <a16:creationId xmlns:a16="http://schemas.microsoft.com/office/drawing/2014/main" id="{2AF001E8-C0C1-4DB8-9BE0-6BC11A0BA51D}"/>
              </a:ext>
            </a:extLst>
          </p:cNvPr>
          <p:cNvSpPr/>
          <p:nvPr/>
        </p:nvSpPr>
        <p:spPr>
          <a:xfrm>
            <a:off x="5497501" y="3304544"/>
            <a:ext cx="294030" cy="330772"/>
          </a:xfrm>
          <a:custGeom>
            <a:avLst/>
            <a:gdLst>
              <a:gd name="connsiteX0" fmla="*/ 90148 w 396648"/>
              <a:gd name="connsiteY0" fmla="*/ 324530 h 432707"/>
              <a:gd name="connsiteX1" fmla="*/ 102824 w 396648"/>
              <a:gd name="connsiteY1" fmla="*/ 329883 h 432707"/>
              <a:gd name="connsiteX2" fmla="*/ 108177 w 396648"/>
              <a:gd name="connsiteY2" fmla="*/ 342560 h 432707"/>
              <a:gd name="connsiteX3" fmla="*/ 102824 w 396648"/>
              <a:gd name="connsiteY3" fmla="*/ 355237 h 432707"/>
              <a:gd name="connsiteX4" fmla="*/ 90148 w 396648"/>
              <a:gd name="connsiteY4" fmla="*/ 360589 h 432707"/>
              <a:gd name="connsiteX5" fmla="*/ 77471 w 396648"/>
              <a:gd name="connsiteY5" fmla="*/ 355237 h 432707"/>
              <a:gd name="connsiteX6" fmla="*/ 72117 w 396648"/>
              <a:gd name="connsiteY6" fmla="*/ 342560 h 432707"/>
              <a:gd name="connsiteX7" fmla="*/ 77471 w 396648"/>
              <a:gd name="connsiteY7" fmla="*/ 329883 h 432707"/>
              <a:gd name="connsiteX8" fmla="*/ 90148 w 396648"/>
              <a:gd name="connsiteY8" fmla="*/ 324530 h 432707"/>
              <a:gd name="connsiteX9" fmla="*/ 78316 w 396648"/>
              <a:gd name="connsiteY9" fmla="*/ 200578 h 432707"/>
              <a:gd name="connsiteX10" fmla="*/ 72117 w 396648"/>
              <a:gd name="connsiteY10" fmla="*/ 234383 h 432707"/>
              <a:gd name="connsiteX11" fmla="*/ 72117 w 396648"/>
              <a:gd name="connsiteY11" fmla="*/ 291570 h 432707"/>
              <a:gd name="connsiteX12" fmla="*/ 45919 w 396648"/>
              <a:gd name="connsiteY12" fmla="*/ 311290 h 432707"/>
              <a:gd name="connsiteX13" fmla="*/ 36059 w 396648"/>
              <a:gd name="connsiteY13" fmla="*/ 342560 h 432707"/>
              <a:gd name="connsiteX14" fmla="*/ 51835 w 396648"/>
              <a:gd name="connsiteY14" fmla="*/ 380872 h 432707"/>
              <a:gd name="connsiteX15" fmla="*/ 90148 w 396648"/>
              <a:gd name="connsiteY15" fmla="*/ 396648 h 432707"/>
              <a:gd name="connsiteX16" fmla="*/ 128459 w 396648"/>
              <a:gd name="connsiteY16" fmla="*/ 380872 h 432707"/>
              <a:gd name="connsiteX17" fmla="*/ 144235 w 396648"/>
              <a:gd name="connsiteY17" fmla="*/ 342560 h 432707"/>
              <a:gd name="connsiteX18" fmla="*/ 134235 w 396648"/>
              <a:gd name="connsiteY18" fmla="*/ 311290 h 432707"/>
              <a:gd name="connsiteX19" fmla="*/ 108177 w 396648"/>
              <a:gd name="connsiteY19" fmla="*/ 291570 h 432707"/>
              <a:gd name="connsiteX20" fmla="*/ 108177 w 396648"/>
              <a:gd name="connsiteY20" fmla="*/ 234383 h 432707"/>
              <a:gd name="connsiteX21" fmla="*/ 115219 w 396648"/>
              <a:gd name="connsiteY21" fmla="*/ 208184 h 432707"/>
              <a:gd name="connsiteX22" fmla="*/ 198324 w 396648"/>
              <a:gd name="connsiteY22" fmla="*/ 237482 h 432707"/>
              <a:gd name="connsiteX23" fmla="*/ 281429 w 396648"/>
              <a:gd name="connsiteY23" fmla="*/ 208184 h 432707"/>
              <a:gd name="connsiteX24" fmla="*/ 288472 w 396648"/>
              <a:gd name="connsiteY24" fmla="*/ 234383 h 432707"/>
              <a:gd name="connsiteX25" fmla="*/ 288472 w 396648"/>
              <a:gd name="connsiteY25" fmla="*/ 252412 h 432707"/>
              <a:gd name="connsiteX26" fmla="*/ 237482 w 396648"/>
              <a:gd name="connsiteY26" fmla="*/ 273541 h 432707"/>
              <a:gd name="connsiteX27" fmla="*/ 216354 w 396648"/>
              <a:gd name="connsiteY27" fmla="*/ 324530 h 432707"/>
              <a:gd name="connsiteX28" fmla="*/ 216354 w 396648"/>
              <a:gd name="connsiteY28" fmla="*/ 349603 h 432707"/>
              <a:gd name="connsiteX29" fmla="*/ 207338 w 396648"/>
              <a:gd name="connsiteY29" fmla="*/ 369604 h 432707"/>
              <a:gd name="connsiteX30" fmla="*/ 215226 w 396648"/>
              <a:gd name="connsiteY30" fmla="*/ 388760 h 432707"/>
              <a:gd name="connsiteX31" fmla="*/ 234383 w 396648"/>
              <a:gd name="connsiteY31" fmla="*/ 396648 h 432707"/>
              <a:gd name="connsiteX32" fmla="*/ 253539 w 396648"/>
              <a:gd name="connsiteY32" fmla="*/ 388760 h 432707"/>
              <a:gd name="connsiteX33" fmla="*/ 261427 w 396648"/>
              <a:gd name="connsiteY33" fmla="*/ 369604 h 432707"/>
              <a:gd name="connsiteX34" fmla="*/ 252412 w 396648"/>
              <a:gd name="connsiteY34" fmla="*/ 349603 h 432707"/>
              <a:gd name="connsiteX35" fmla="*/ 252412 w 396648"/>
              <a:gd name="connsiteY35" fmla="*/ 324530 h 432707"/>
              <a:gd name="connsiteX36" fmla="*/ 263117 w 396648"/>
              <a:gd name="connsiteY36" fmla="*/ 299176 h 432707"/>
              <a:gd name="connsiteX37" fmla="*/ 288472 w 396648"/>
              <a:gd name="connsiteY37" fmla="*/ 288471 h 432707"/>
              <a:gd name="connsiteX38" fmla="*/ 313825 w 396648"/>
              <a:gd name="connsiteY38" fmla="*/ 299176 h 432707"/>
              <a:gd name="connsiteX39" fmla="*/ 324530 w 396648"/>
              <a:gd name="connsiteY39" fmla="*/ 324530 h 432707"/>
              <a:gd name="connsiteX40" fmla="*/ 324530 w 396648"/>
              <a:gd name="connsiteY40" fmla="*/ 349603 h 432707"/>
              <a:gd name="connsiteX41" fmla="*/ 315515 w 396648"/>
              <a:gd name="connsiteY41" fmla="*/ 369604 h 432707"/>
              <a:gd name="connsiteX42" fmla="*/ 323403 w 396648"/>
              <a:gd name="connsiteY42" fmla="*/ 388760 h 432707"/>
              <a:gd name="connsiteX43" fmla="*/ 342560 w 396648"/>
              <a:gd name="connsiteY43" fmla="*/ 396648 h 432707"/>
              <a:gd name="connsiteX44" fmla="*/ 361716 w 396648"/>
              <a:gd name="connsiteY44" fmla="*/ 388760 h 432707"/>
              <a:gd name="connsiteX45" fmla="*/ 369604 w 396648"/>
              <a:gd name="connsiteY45" fmla="*/ 369604 h 432707"/>
              <a:gd name="connsiteX46" fmla="*/ 360589 w 396648"/>
              <a:gd name="connsiteY46" fmla="*/ 349603 h 432707"/>
              <a:gd name="connsiteX47" fmla="*/ 360589 w 396648"/>
              <a:gd name="connsiteY47" fmla="*/ 324530 h 432707"/>
              <a:gd name="connsiteX48" fmla="*/ 350870 w 396648"/>
              <a:gd name="connsiteY48" fmla="*/ 288612 h 432707"/>
              <a:gd name="connsiteX49" fmla="*/ 324530 w 396648"/>
              <a:gd name="connsiteY49" fmla="*/ 262272 h 432707"/>
              <a:gd name="connsiteX50" fmla="*/ 324671 w 396648"/>
              <a:gd name="connsiteY50" fmla="*/ 250300 h 432707"/>
              <a:gd name="connsiteX51" fmla="*/ 324671 w 396648"/>
              <a:gd name="connsiteY51" fmla="*/ 236778 h 432707"/>
              <a:gd name="connsiteX52" fmla="*/ 323967 w 396648"/>
              <a:gd name="connsiteY52" fmla="*/ 225086 h 432707"/>
              <a:gd name="connsiteX53" fmla="*/ 321995 w 396648"/>
              <a:gd name="connsiteY53" fmla="*/ 211846 h 432707"/>
              <a:gd name="connsiteX54" fmla="*/ 318333 w 396648"/>
              <a:gd name="connsiteY54" fmla="*/ 200578 h 432707"/>
              <a:gd name="connsiteX55" fmla="*/ 352138 w 396648"/>
              <a:gd name="connsiteY55" fmla="*/ 217621 h 432707"/>
              <a:gd name="connsiteX56" fmla="*/ 374956 w 396648"/>
              <a:gd name="connsiteY56" fmla="*/ 246637 h 432707"/>
              <a:gd name="connsiteX57" fmla="*/ 388338 w 396648"/>
              <a:gd name="connsiteY57" fmla="*/ 283964 h 432707"/>
              <a:gd name="connsiteX58" fmla="*/ 395099 w 396648"/>
              <a:gd name="connsiteY58" fmla="*/ 322840 h 432707"/>
              <a:gd name="connsiteX59" fmla="*/ 396648 w 396648"/>
              <a:gd name="connsiteY59" fmla="*/ 359744 h 432707"/>
              <a:gd name="connsiteX60" fmla="*/ 376084 w 396648"/>
              <a:gd name="connsiteY60" fmla="*/ 413269 h 432707"/>
              <a:gd name="connsiteX61" fmla="*/ 321431 w 396648"/>
              <a:gd name="connsiteY61" fmla="*/ 432707 h 432707"/>
              <a:gd name="connsiteX62" fmla="*/ 75216 w 396648"/>
              <a:gd name="connsiteY62" fmla="*/ 432707 h 432707"/>
              <a:gd name="connsiteX63" fmla="*/ 20565 w 396648"/>
              <a:gd name="connsiteY63" fmla="*/ 413269 h 432707"/>
              <a:gd name="connsiteX64" fmla="*/ 0 w 396648"/>
              <a:gd name="connsiteY64" fmla="*/ 359744 h 432707"/>
              <a:gd name="connsiteX65" fmla="*/ 1550 w 396648"/>
              <a:gd name="connsiteY65" fmla="*/ 322840 h 432707"/>
              <a:gd name="connsiteX66" fmla="*/ 8311 w 396648"/>
              <a:gd name="connsiteY66" fmla="*/ 283964 h 432707"/>
              <a:gd name="connsiteX67" fmla="*/ 21691 w 396648"/>
              <a:gd name="connsiteY67" fmla="*/ 246637 h 432707"/>
              <a:gd name="connsiteX68" fmla="*/ 44510 w 396648"/>
              <a:gd name="connsiteY68" fmla="*/ 217621 h 432707"/>
              <a:gd name="connsiteX69" fmla="*/ 78316 w 396648"/>
              <a:gd name="connsiteY69" fmla="*/ 200578 h 432707"/>
              <a:gd name="connsiteX70" fmla="*/ 198325 w 396648"/>
              <a:gd name="connsiteY70" fmla="*/ 0 h 432707"/>
              <a:gd name="connsiteX71" fmla="*/ 274810 w 396648"/>
              <a:gd name="connsiteY71" fmla="*/ 31692 h 432707"/>
              <a:gd name="connsiteX72" fmla="*/ 306502 w 396648"/>
              <a:gd name="connsiteY72" fmla="*/ 108177 h 432707"/>
              <a:gd name="connsiteX73" fmla="*/ 274810 w 396648"/>
              <a:gd name="connsiteY73" fmla="*/ 184661 h 432707"/>
              <a:gd name="connsiteX74" fmla="*/ 198325 w 396648"/>
              <a:gd name="connsiteY74" fmla="*/ 216353 h 432707"/>
              <a:gd name="connsiteX75" fmla="*/ 121841 w 396648"/>
              <a:gd name="connsiteY75" fmla="*/ 184661 h 432707"/>
              <a:gd name="connsiteX76" fmla="*/ 90149 w 396648"/>
              <a:gd name="connsiteY76" fmla="*/ 108177 h 432707"/>
              <a:gd name="connsiteX77" fmla="*/ 121841 w 396648"/>
              <a:gd name="connsiteY77" fmla="*/ 31692 h 432707"/>
              <a:gd name="connsiteX78" fmla="*/ 198325 w 396648"/>
              <a:gd name="connsiteY78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96648" h="432707">
                <a:moveTo>
                  <a:pt x="90148" y="324530"/>
                </a:moveTo>
                <a:cubicBezTo>
                  <a:pt x="95030" y="324530"/>
                  <a:pt x="99255" y="326315"/>
                  <a:pt x="102824" y="329883"/>
                </a:cubicBezTo>
                <a:cubicBezTo>
                  <a:pt x="106393" y="333451"/>
                  <a:pt x="108177" y="337677"/>
                  <a:pt x="108177" y="342560"/>
                </a:cubicBezTo>
                <a:cubicBezTo>
                  <a:pt x="108177" y="347443"/>
                  <a:pt x="106393" y="351668"/>
                  <a:pt x="102824" y="355237"/>
                </a:cubicBezTo>
                <a:cubicBezTo>
                  <a:pt x="99255" y="358805"/>
                  <a:pt x="95030" y="360589"/>
                  <a:pt x="90148" y="360589"/>
                </a:cubicBezTo>
                <a:cubicBezTo>
                  <a:pt x="85264" y="360589"/>
                  <a:pt x="81039" y="358805"/>
                  <a:pt x="77471" y="355237"/>
                </a:cubicBezTo>
                <a:cubicBezTo>
                  <a:pt x="73901" y="351668"/>
                  <a:pt x="72117" y="347443"/>
                  <a:pt x="72117" y="342560"/>
                </a:cubicBezTo>
                <a:cubicBezTo>
                  <a:pt x="72117" y="337677"/>
                  <a:pt x="73901" y="333451"/>
                  <a:pt x="77471" y="329883"/>
                </a:cubicBezTo>
                <a:cubicBezTo>
                  <a:pt x="81039" y="326315"/>
                  <a:pt x="85264" y="324530"/>
                  <a:pt x="90148" y="324530"/>
                </a:cubicBezTo>
                <a:close/>
                <a:moveTo>
                  <a:pt x="78316" y="200578"/>
                </a:moveTo>
                <a:cubicBezTo>
                  <a:pt x="74184" y="210344"/>
                  <a:pt x="72117" y="221612"/>
                  <a:pt x="72117" y="234383"/>
                </a:cubicBezTo>
                <a:lnTo>
                  <a:pt x="72117" y="291570"/>
                </a:lnTo>
                <a:cubicBezTo>
                  <a:pt x="61225" y="295326"/>
                  <a:pt x="52492" y="301899"/>
                  <a:pt x="45919" y="311290"/>
                </a:cubicBezTo>
                <a:cubicBezTo>
                  <a:pt x="39346" y="320680"/>
                  <a:pt x="36059" y="331103"/>
                  <a:pt x="36059" y="342560"/>
                </a:cubicBezTo>
                <a:cubicBezTo>
                  <a:pt x="36059" y="357584"/>
                  <a:pt x="41318" y="370355"/>
                  <a:pt x="51835" y="380872"/>
                </a:cubicBezTo>
                <a:cubicBezTo>
                  <a:pt x="62352" y="391390"/>
                  <a:pt x="75123" y="396648"/>
                  <a:pt x="90148" y="396648"/>
                </a:cubicBezTo>
                <a:cubicBezTo>
                  <a:pt x="105171" y="396648"/>
                  <a:pt x="117943" y="391390"/>
                  <a:pt x="128459" y="380872"/>
                </a:cubicBezTo>
                <a:cubicBezTo>
                  <a:pt x="138976" y="370355"/>
                  <a:pt x="144235" y="357584"/>
                  <a:pt x="144235" y="342560"/>
                </a:cubicBezTo>
                <a:cubicBezTo>
                  <a:pt x="144235" y="331103"/>
                  <a:pt x="140903" y="320680"/>
                  <a:pt x="134235" y="311290"/>
                </a:cubicBezTo>
                <a:cubicBezTo>
                  <a:pt x="127568" y="301899"/>
                  <a:pt x="118882" y="295326"/>
                  <a:pt x="108177" y="291570"/>
                </a:cubicBezTo>
                <a:lnTo>
                  <a:pt x="108177" y="234383"/>
                </a:lnTo>
                <a:cubicBezTo>
                  <a:pt x="108177" y="222739"/>
                  <a:pt x="110524" y="214006"/>
                  <a:pt x="115219" y="208184"/>
                </a:cubicBezTo>
                <a:cubicBezTo>
                  <a:pt x="140010" y="227716"/>
                  <a:pt x="167712" y="237482"/>
                  <a:pt x="198324" y="237482"/>
                </a:cubicBezTo>
                <a:cubicBezTo>
                  <a:pt x="228937" y="237482"/>
                  <a:pt x="256638" y="227716"/>
                  <a:pt x="281429" y="208184"/>
                </a:cubicBezTo>
                <a:cubicBezTo>
                  <a:pt x="286124" y="214006"/>
                  <a:pt x="288472" y="222739"/>
                  <a:pt x="288472" y="234383"/>
                </a:cubicBezTo>
                <a:lnTo>
                  <a:pt x="288472" y="252412"/>
                </a:lnTo>
                <a:cubicBezTo>
                  <a:pt x="268564" y="252412"/>
                  <a:pt x="251567" y="259455"/>
                  <a:pt x="237482" y="273541"/>
                </a:cubicBezTo>
                <a:cubicBezTo>
                  <a:pt x="223397" y="287626"/>
                  <a:pt x="216354" y="304623"/>
                  <a:pt x="216354" y="324530"/>
                </a:cubicBezTo>
                <a:lnTo>
                  <a:pt x="216354" y="349603"/>
                </a:lnTo>
                <a:cubicBezTo>
                  <a:pt x="210344" y="355049"/>
                  <a:pt x="207338" y="361716"/>
                  <a:pt x="207338" y="369604"/>
                </a:cubicBezTo>
                <a:cubicBezTo>
                  <a:pt x="207338" y="377116"/>
                  <a:pt x="209967" y="383502"/>
                  <a:pt x="215226" y="388760"/>
                </a:cubicBezTo>
                <a:cubicBezTo>
                  <a:pt x="220485" y="394019"/>
                  <a:pt x="226871" y="396648"/>
                  <a:pt x="234383" y="396648"/>
                </a:cubicBezTo>
                <a:cubicBezTo>
                  <a:pt x="241895" y="396648"/>
                  <a:pt x="248280" y="394019"/>
                  <a:pt x="253539" y="388760"/>
                </a:cubicBezTo>
                <a:cubicBezTo>
                  <a:pt x="258798" y="383502"/>
                  <a:pt x="261427" y="377116"/>
                  <a:pt x="261427" y="369604"/>
                </a:cubicBezTo>
                <a:cubicBezTo>
                  <a:pt x="261427" y="361716"/>
                  <a:pt x="258422" y="355049"/>
                  <a:pt x="252412" y="349603"/>
                </a:cubicBezTo>
                <a:lnTo>
                  <a:pt x="252412" y="324530"/>
                </a:lnTo>
                <a:cubicBezTo>
                  <a:pt x="252412" y="314764"/>
                  <a:pt x="255981" y="306313"/>
                  <a:pt x="263117" y="299176"/>
                </a:cubicBezTo>
                <a:cubicBezTo>
                  <a:pt x="270254" y="292040"/>
                  <a:pt x="278705" y="288471"/>
                  <a:pt x="288472" y="288471"/>
                </a:cubicBezTo>
                <a:cubicBezTo>
                  <a:pt x="298237" y="288471"/>
                  <a:pt x="306689" y="292040"/>
                  <a:pt x="313825" y="299176"/>
                </a:cubicBezTo>
                <a:cubicBezTo>
                  <a:pt x="320962" y="306313"/>
                  <a:pt x="324530" y="314764"/>
                  <a:pt x="324530" y="324530"/>
                </a:cubicBezTo>
                <a:lnTo>
                  <a:pt x="324530" y="349603"/>
                </a:lnTo>
                <a:cubicBezTo>
                  <a:pt x="318521" y="355049"/>
                  <a:pt x="315515" y="361716"/>
                  <a:pt x="315515" y="369604"/>
                </a:cubicBezTo>
                <a:cubicBezTo>
                  <a:pt x="315515" y="377116"/>
                  <a:pt x="318144" y="383502"/>
                  <a:pt x="323403" y="388760"/>
                </a:cubicBezTo>
                <a:cubicBezTo>
                  <a:pt x="328662" y="394019"/>
                  <a:pt x="335047" y="396648"/>
                  <a:pt x="342560" y="396648"/>
                </a:cubicBezTo>
                <a:cubicBezTo>
                  <a:pt x="350073" y="396648"/>
                  <a:pt x="356457" y="394019"/>
                  <a:pt x="361716" y="388760"/>
                </a:cubicBezTo>
                <a:cubicBezTo>
                  <a:pt x="366975" y="383502"/>
                  <a:pt x="369604" y="377116"/>
                  <a:pt x="369604" y="369604"/>
                </a:cubicBezTo>
                <a:cubicBezTo>
                  <a:pt x="369604" y="361716"/>
                  <a:pt x="366598" y="355049"/>
                  <a:pt x="360589" y="349603"/>
                </a:cubicBezTo>
                <a:lnTo>
                  <a:pt x="360589" y="324530"/>
                </a:lnTo>
                <a:cubicBezTo>
                  <a:pt x="360589" y="311759"/>
                  <a:pt x="357350" y="299787"/>
                  <a:pt x="350870" y="288612"/>
                </a:cubicBezTo>
                <a:cubicBezTo>
                  <a:pt x="344390" y="277438"/>
                  <a:pt x="335611" y="268658"/>
                  <a:pt x="324530" y="262272"/>
                </a:cubicBezTo>
                <a:cubicBezTo>
                  <a:pt x="324530" y="260394"/>
                  <a:pt x="324578" y="256403"/>
                  <a:pt x="324671" y="250300"/>
                </a:cubicBezTo>
                <a:cubicBezTo>
                  <a:pt x="324765" y="244196"/>
                  <a:pt x="324765" y="239688"/>
                  <a:pt x="324671" y="236778"/>
                </a:cubicBezTo>
                <a:cubicBezTo>
                  <a:pt x="324578" y="233866"/>
                  <a:pt x="324342" y="229970"/>
                  <a:pt x="323967" y="225086"/>
                </a:cubicBezTo>
                <a:cubicBezTo>
                  <a:pt x="323592" y="220204"/>
                  <a:pt x="322934" y="215790"/>
                  <a:pt x="321995" y="211846"/>
                </a:cubicBezTo>
                <a:cubicBezTo>
                  <a:pt x="321056" y="207902"/>
                  <a:pt x="319835" y="204146"/>
                  <a:pt x="318333" y="200578"/>
                </a:cubicBezTo>
                <a:cubicBezTo>
                  <a:pt x="331103" y="203395"/>
                  <a:pt x="342372" y="209076"/>
                  <a:pt x="352138" y="217621"/>
                </a:cubicBezTo>
                <a:cubicBezTo>
                  <a:pt x="361904" y="226166"/>
                  <a:pt x="369511" y="235838"/>
                  <a:pt x="374956" y="246637"/>
                </a:cubicBezTo>
                <a:cubicBezTo>
                  <a:pt x="380402" y="257436"/>
                  <a:pt x="384863" y="269878"/>
                  <a:pt x="388338" y="283964"/>
                </a:cubicBezTo>
                <a:cubicBezTo>
                  <a:pt x="391812" y="298049"/>
                  <a:pt x="394065" y="311008"/>
                  <a:pt x="395099" y="322840"/>
                </a:cubicBezTo>
                <a:cubicBezTo>
                  <a:pt x="396133" y="334672"/>
                  <a:pt x="396648" y="346973"/>
                  <a:pt x="396648" y="359744"/>
                </a:cubicBezTo>
                <a:cubicBezTo>
                  <a:pt x="396648" y="382469"/>
                  <a:pt x="389793" y="400310"/>
                  <a:pt x="376084" y="413269"/>
                </a:cubicBezTo>
                <a:cubicBezTo>
                  <a:pt x="362373" y="426228"/>
                  <a:pt x="344157" y="432707"/>
                  <a:pt x="321431" y="432707"/>
                </a:cubicBezTo>
                <a:lnTo>
                  <a:pt x="75216" y="432707"/>
                </a:lnTo>
                <a:cubicBezTo>
                  <a:pt x="52492" y="432707"/>
                  <a:pt x="34276" y="426228"/>
                  <a:pt x="20565" y="413269"/>
                </a:cubicBezTo>
                <a:cubicBezTo>
                  <a:pt x="6854" y="400310"/>
                  <a:pt x="0" y="382469"/>
                  <a:pt x="0" y="359744"/>
                </a:cubicBezTo>
                <a:cubicBezTo>
                  <a:pt x="0" y="346973"/>
                  <a:pt x="516" y="334672"/>
                  <a:pt x="1550" y="322840"/>
                </a:cubicBezTo>
                <a:cubicBezTo>
                  <a:pt x="2582" y="311008"/>
                  <a:pt x="4837" y="298049"/>
                  <a:pt x="8311" y="283964"/>
                </a:cubicBezTo>
                <a:cubicBezTo>
                  <a:pt x="11784" y="269878"/>
                  <a:pt x="16245" y="257436"/>
                  <a:pt x="21691" y="246637"/>
                </a:cubicBezTo>
                <a:cubicBezTo>
                  <a:pt x="27138" y="235838"/>
                  <a:pt x="34744" y="226166"/>
                  <a:pt x="44510" y="217621"/>
                </a:cubicBezTo>
                <a:cubicBezTo>
                  <a:pt x="54277" y="209076"/>
                  <a:pt x="65545" y="203395"/>
                  <a:pt x="78316" y="200578"/>
                </a:cubicBezTo>
                <a:close/>
                <a:moveTo>
                  <a:pt x="198325" y="0"/>
                </a:moveTo>
                <a:cubicBezTo>
                  <a:pt x="228187" y="0"/>
                  <a:pt x="253681" y="10564"/>
                  <a:pt x="274810" y="31692"/>
                </a:cubicBezTo>
                <a:cubicBezTo>
                  <a:pt x="295937" y="52821"/>
                  <a:pt x="306502" y="78315"/>
                  <a:pt x="306502" y="108177"/>
                </a:cubicBezTo>
                <a:cubicBezTo>
                  <a:pt x="306502" y="138038"/>
                  <a:pt x="295937" y="163533"/>
                  <a:pt x="274810" y="184661"/>
                </a:cubicBezTo>
                <a:cubicBezTo>
                  <a:pt x="253681" y="205789"/>
                  <a:pt x="228187" y="216353"/>
                  <a:pt x="198325" y="216353"/>
                </a:cubicBezTo>
                <a:cubicBezTo>
                  <a:pt x="168464" y="216353"/>
                  <a:pt x="142969" y="205789"/>
                  <a:pt x="121841" y="184661"/>
                </a:cubicBezTo>
                <a:cubicBezTo>
                  <a:pt x="100712" y="163533"/>
                  <a:pt x="90149" y="138038"/>
                  <a:pt x="90149" y="108177"/>
                </a:cubicBezTo>
                <a:cubicBezTo>
                  <a:pt x="90149" y="78315"/>
                  <a:pt x="100712" y="52821"/>
                  <a:pt x="121841" y="31692"/>
                </a:cubicBezTo>
                <a:cubicBezTo>
                  <a:pt x="142969" y="10564"/>
                  <a:pt x="168464" y="0"/>
                  <a:pt x="19832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1" tIns="35662" rIns="71321" bIns="35662" rtlCol="0" anchor="ctr">
            <a:noAutofit/>
          </a:bodyPr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8" name="Freeform 261">
            <a:extLst>
              <a:ext uri="{FF2B5EF4-FFF2-40B4-BE49-F238E27FC236}">
                <a16:creationId xmlns:a16="http://schemas.microsoft.com/office/drawing/2014/main" id="{60CD4E3A-8EB9-4F43-904C-133633C0359F}"/>
              </a:ext>
            </a:extLst>
          </p:cNvPr>
          <p:cNvSpPr/>
          <p:nvPr/>
        </p:nvSpPr>
        <p:spPr>
          <a:xfrm>
            <a:off x="9692926" y="3529097"/>
            <a:ext cx="355776" cy="400234"/>
          </a:xfrm>
          <a:custGeom>
            <a:avLst/>
            <a:gdLst/>
            <a:ahLst/>
            <a:cxnLst/>
            <a:rect l="l" t="t" r="r" b="b"/>
            <a:pathLst>
              <a:path w="324531" h="396648">
                <a:moveTo>
                  <a:pt x="162265" y="0"/>
                </a:moveTo>
                <a:cubicBezTo>
                  <a:pt x="196822" y="0"/>
                  <a:pt x="226495" y="12395"/>
                  <a:pt x="251286" y="37186"/>
                </a:cubicBezTo>
                <a:cubicBezTo>
                  <a:pt x="276076" y="61976"/>
                  <a:pt x="288471" y="91650"/>
                  <a:pt x="288471" y="126206"/>
                </a:cubicBezTo>
                <a:lnTo>
                  <a:pt x="288471" y="180295"/>
                </a:lnTo>
                <a:lnTo>
                  <a:pt x="297486" y="180295"/>
                </a:lnTo>
                <a:cubicBezTo>
                  <a:pt x="304999" y="180295"/>
                  <a:pt x="311384" y="182924"/>
                  <a:pt x="316643" y="188182"/>
                </a:cubicBezTo>
                <a:cubicBezTo>
                  <a:pt x="321901" y="193441"/>
                  <a:pt x="324531" y="199827"/>
                  <a:pt x="324531" y="207339"/>
                </a:cubicBezTo>
                <a:lnTo>
                  <a:pt x="324531" y="369604"/>
                </a:lnTo>
                <a:cubicBezTo>
                  <a:pt x="324531" y="377116"/>
                  <a:pt x="321901" y="383502"/>
                  <a:pt x="316643" y="388760"/>
                </a:cubicBezTo>
                <a:cubicBezTo>
                  <a:pt x="311384" y="394019"/>
                  <a:pt x="304999" y="396648"/>
                  <a:pt x="297486" y="396648"/>
                </a:cubicBezTo>
                <a:lnTo>
                  <a:pt x="27044" y="396648"/>
                </a:lnTo>
                <a:cubicBezTo>
                  <a:pt x="19532" y="396648"/>
                  <a:pt x="13146" y="394019"/>
                  <a:pt x="7888" y="388760"/>
                </a:cubicBezTo>
                <a:cubicBezTo>
                  <a:pt x="2629" y="383502"/>
                  <a:pt x="0" y="377116"/>
                  <a:pt x="0" y="369604"/>
                </a:cubicBezTo>
                <a:lnTo>
                  <a:pt x="0" y="207339"/>
                </a:lnTo>
                <a:cubicBezTo>
                  <a:pt x="0" y="199827"/>
                  <a:pt x="2629" y="193441"/>
                  <a:pt x="7888" y="188182"/>
                </a:cubicBezTo>
                <a:cubicBezTo>
                  <a:pt x="13146" y="182924"/>
                  <a:pt x="19532" y="180295"/>
                  <a:pt x="27044" y="180295"/>
                </a:cubicBezTo>
                <a:lnTo>
                  <a:pt x="36059" y="180295"/>
                </a:lnTo>
                <a:lnTo>
                  <a:pt x="36059" y="126206"/>
                </a:lnTo>
                <a:cubicBezTo>
                  <a:pt x="36059" y="91650"/>
                  <a:pt x="48454" y="61976"/>
                  <a:pt x="73245" y="37186"/>
                </a:cubicBezTo>
                <a:cubicBezTo>
                  <a:pt x="98035" y="12395"/>
                  <a:pt x="127709" y="0"/>
                  <a:pt x="162265" y="0"/>
                </a:cubicBezTo>
                <a:close/>
                <a:moveTo>
                  <a:pt x="162265" y="54088"/>
                </a:moveTo>
                <a:cubicBezTo>
                  <a:pt x="142358" y="54088"/>
                  <a:pt x="125361" y="61131"/>
                  <a:pt x="111276" y="75217"/>
                </a:cubicBezTo>
                <a:cubicBezTo>
                  <a:pt x="97190" y="89302"/>
                  <a:pt x="90147" y="106299"/>
                  <a:pt x="90147" y="126206"/>
                </a:cubicBezTo>
                <a:lnTo>
                  <a:pt x="90147" y="180295"/>
                </a:lnTo>
                <a:lnTo>
                  <a:pt x="234383" y="180295"/>
                </a:lnTo>
                <a:lnTo>
                  <a:pt x="234383" y="126206"/>
                </a:lnTo>
                <a:cubicBezTo>
                  <a:pt x="234383" y="106299"/>
                  <a:pt x="227340" y="89302"/>
                  <a:pt x="213255" y="75217"/>
                </a:cubicBezTo>
                <a:cubicBezTo>
                  <a:pt x="199169" y="61131"/>
                  <a:pt x="182173" y="54088"/>
                  <a:pt x="162265" y="5408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 dirty="0">
              <a:latin typeface="Work Sans" panose="00000500000000000000" pitchFamily="50" charset="0"/>
            </a:endParaRPr>
          </a:p>
        </p:txBody>
      </p:sp>
      <p:sp>
        <p:nvSpPr>
          <p:cNvPr id="9" name="Freeform 273">
            <a:extLst>
              <a:ext uri="{FF2B5EF4-FFF2-40B4-BE49-F238E27FC236}">
                <a16:creationId xmlns:a16="http://schemas.microsoft.com/office/drawing/2014/main" id="{BA71E4EB-EBA6-4EB9-BD4C-7457626CD9D6}"/>
              </a:ext>
            </a:extLst>
          </p:cNvPr>
          <p:cNvSpPr/>
          <p:nvPr/>
        </p:nvSpPr>
        <p:spPr>
          <a:xfrm>
            <a:off x="9017223" y="1272270"/>
            <a:ext cx="355776" cy="36384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81132" y="0"/>
                </a:moveTo>
                <a:lnTo>
                  <a:pt x="351575" y="0"/>
                </a:lnTo>
                <a:cubicBezTo>
                  <a:pt x="373924" y="0"/>
                  <a:pt x="393033" y="7935"/>
                  <a:pt x="408902" y="23805"/>
                </a:cubicBezTo>
                <a:cubicBezTo>
                  <a:pt x="424772" y="39674"/>
                  <a:pt x="432707" y="58784"/>
                  <a:pt x="432707" y="81133"/>
                </a:cubicBezTo>
                <a:lnTo>
                  <a:pt x="432707" y="351574"/>
                </a:lnTo>
                <a:cubicBezTo>
                  <a:pt x="432707" y="373924"/>
                  <a:pt x="424772" y="393033"/>
                  <a:pt x="408902" y="408902"/>
                </a:cubicBezTo>
                <a:cubicBezTo>
                  <a:pt x="393033" y="424772"/>
                  <a:pt x="373924" y="432707"/>
                  <a:pt x="351575" y="432707"/>
                </a:cubicBezTo>
                <a:lnTo>
                  <a:pt x="81132" y="432707"/>
                </a:lnTo>
                <a:cubicBezTo>
                  <a:pt x="58784" y="432707"/>
                  <a:pt x="39674" y="424772"/>
                  <a:pt x="23805" y="408902"/>
                </a:cubicBezTo>
                <a:cubicBezTo>
                  <a:pt x="7935" y="393033"/>
                  <a:pt x="0" y="373924"/>
                  <a:pt x="0" y="351574"/>
                </a:cubicBezTo>
                <a:lnTo>
                  <a:pt x="0" y="81133"/>
                </a:lnTo>
                <a:cubicBezTo>
                  <a:pt x="0" y="58784"/>
                  <a:pt x="7935" y="39674"/>
                  <a:pt x="23805" y="23805"/>
                </a:cubicBezTo>
                <a:cubicBezTo>
                  <a:pt x="39674" y="7935"/>
                  <a:pt x="58784" y="0"/>
                  <a:pt x="81132" y="0"/>
                </a:cubicBezTo>
                <a:close/>
                <a:moveTo>
                  <a:pt x="324530" y="97472"/>
                </a:moveTo>
                <a:cubicBezTo>
                  <a:pt x="319647" y="97472"/>
                  <a:pt x="315422" y="99256"/>
                  <a:pt x="311854" y="102824"/>
                </a:cubicBezTo>
                <a:lnTo>
                  <a:pt x="180294" y="234383"/>
                </a:lnTo>
                <a:lnTo>
                  <a:pt x="120854" y="174942"/>
                </a:lnTo>
                <a:cubicBezTo>
                  <a:pt x="117285" y="171374"/>
                  <a:pt x="113059" y="169590"/>
                  <a:pt x="108177" y="169590"/>
                </a:cubicBezTo>
                <a:cubicBezTo>
                  <a:pt x="103294" y="169590"/>
                  <a:pt x="99068" y="171374"/>
                  <a:pt x="95500" y="174942"/>
                </a:cubicBezTo>
                <a:lnTo>
                  <a:pt x="66766" y="203677"/>
                </a:lnTo>
                <a:cubicBezTo>
                  <a:pt x="63196" y="207245"/>
                  <a:pt x="61413" y="211471"/>
                  <a:pt x="61413" y="216353"/>
                </a:cubicBezTo>
                <a:cubicBezTo>
                  <a:pt x="61413" y="221236"/>
                  <a:pt x="63196" y="225462"/>
                  <a:pt x="66766" y="229030"/>
                </a:cubicBezTo>
                <a:lnTo>
                  <a:pt x="167618" y="329883"/>
                </a:lnTo>
                <a:cubicBezTo>
                  <a:pt x="171186" y="333451"/>
                  <a:pt x="175412" y="335235"/>
                  <a:pt x="180294" y="335235"/>
                </a:cubicBezTo>
                <a:cubicBezTo>
                  <a:pt x="185178" y="335235"/>
                  <a:pt x="189402" y="333451"/>
                  <a:pt x="192972" y="329883"/>
                </a:cubicBezTo>
                <a:lnTo>
                  <a:pt x="365942" y="156913"/>
                </a:lnTo>
                <a:cubicBezTo>
                  <a:pt x="369510" y="153344"/>
                  <a:pt x="371294" y="149119"/>
                  <a:pt x="371294" y="144236"/>
                </a:cubicBezTo>
                <a:cubicBezTo>
                  <a:pt x="371294" y="139353"/>
                  <a:pt x="369510" y="135127"/>
                  <a:pt x="365942" y="131559"/>
                </a:cubicBezTo>
                <a:lnTo>
                  <a:pt x="337207" y="102824"/>
                </a:lnTo>
                <a:cubicBezTo>
                  <a:pt x="333638" y="99256"/>
                  <a:pt x="329413" y="97472"/>
                  <a:pt x="324530" y="97472"/>
                </a:cubicBezTo>
                <a:close/>
              </a:path>
            </a:pathLst>
          </a:custGeom>
          <a:solidFill>
            <a:srgbClr val="89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10" name="Freeform 133">
            <a:extLst>
              <a:ext uri="{FF2B5EF4-FFF2-40B4-BE49-F238E27FC236}">
                <a16:creationId xmlns:a16="http://schemas.microsoft.com/office/drawing/2014/main" id="{48D2ABE0-4448-4731-ABDC-FF6AFB873560}"/>
              </a:ext>
            </a:extLst>
          </p:cNvPr>
          <p:cNvSpPr/>
          <p:nvPr/>
        </p:nvSpPr>
        <p:spPr>
          <a:xfrm rot="1224108">
            <a:off x="6498094" y="1126943"/>
            <a:ext cx="277200" cy="405987"/>
          </a:xfrm>
          <a:custGeom>
            <a:avLst/>
            <a:gdLst/>
            <a:ahLst/>
            <a:cxnLst/>
            <a:rect l="l" t="t" r="r" b="b"/>
            <a:pathLst>
              <a:path w="324531" h="504825">
                <a:moveTo>
                  <a:pt x="162265" y="0"/>
                </a:moveTo>
                <a:cubicBezTo>
                  <a:pt x="184239" y="0"/>
                  <a:pt x="205226" y="4273"/>
                  <a:pt x="225228" y="12818"/>
                </a:cubicBezTo>
                <a:cubicBezTo>
                  <a:pt x="245229" y="21363"/>
                  <a:pt x="262507" y="32913"/>
                  <a:pt x="277062" y="47468"/>
                </a:cubicBezTo>
                <a:cubicBezTo>
                  <a:pt x="291618" y="62023"/>
                  <a:pt x="303168" y="79301"/>
                  <a:pt x="311713" y="99303"/>
                </a:cubicBezTo>
                <a:cubicBezTo>
                  <a:pt x="320258" y="119304"/>
                  <a:pt x="324531" y="140292"/>
                  <a:pt x="324531" y="162265"/>
                </a:cubicBezTo>
                <a:cubicBezTo>
                  <a:pt x="324531" y="203771"/>
                  <a:pt x="310680" y="239876"/>
                  <a:pt x="282978" y="270583"/>
                </a:cubicBezTo>
                <a:cubicBezTo>
                  <a:pt x="255277" y="301289"/>
                  <a:pt x="221049" y="318896"/>
                  <a:pt x="180295" y="323404"/>
                </a:cubicBezTo>
                <a:lnTo>
                  <a:pt x="180295" y="495810"/>
                </a:lnTo>
                <a:cubicBezTo>
                  <a:pt x="180295" y="498440"/>
                  <a:pt x="179450" y="500599"/>
                  <a:pt x="177760" y="502290"/>
                </a:cubicBezTo>
                <a:cubicBezTo>
                  <a:pt x="176069" y="503980"/>
                  <a:pt x="173910" y="504825"/>
                  <a:pt x="171280" y="504825"/>
                </a:cubicBezTo>
                <a:lnTo>
                  <a:pt x="153251" y="504825"/>
                </a:lnTo>
                <a:cubicBezTo>
                  <a:pt x="150622" y="504825"/>
                  <a:pt x="148462" y="503980"/>
                  <a:pt x="146771" y="502290"/>
                </a:cubicBezTo>
                <a:cubicBezTo>
                  <a:pt x="145081" y="500599"/>
                  <a:pt x="144236" y="498440"/>
                  <a:pt x="144236" y="495810"/>
                </a:cubicBezTo>
                <a:lnTo>
                  <a:pt x="144236" y="323404"/>
                </a:lnTo>
                <a:cubicBezTo>
                  <a:pt x="103482" y="318896"/>
                  <a:pt x="69254" y="301289"/>
                  <a:pt x="41553" y="270583"/>
                </a:cubicBezTo>
                <a:cubicBezTo>
                  <a:pt x="13851" y="239876"/>
                  <a:pt x="0" y="203771"/>
                  <a:pt x="0" y="162265"/>
                </a:cubicBezTo>
                <a:cubicBezTo>
                  <a:pt x="0" y="140292"/>
                  <a:pt x="4273" y="119304"/>
                  <a:pt x="12818" y="99303"/>
                </a:cubicBezTo>
                <a:cubicBezTo>
                  <a:pt x="21363" y="79301"/>
                  <a:pt x="32913" y="62023"/>
                  <a:pt x="47469" y="47468"/>
                </a:cubicBezTo>
                <a:cubicBezTo>
                  <a:pt x="62023" y="32913"/>
                  <a:pt x="79302" y="21363"/>
                  <a:pt x="99303" y="12818"/>
                </a:cubicBezTo>
                <a:cubicBezTo>
                  <a:pt x="119305" y="4273"/>
                  <a:pt x="140292" y="0"/>
                  <a:pt x="162265" y="0"/>
                </a:cubicBezTo>
                <a:close/>
                <a:moveTo>
                  <a:pt x="162265" y="36059"/>
                </a:moveTo>
                <a:cubicBezTo>
                  <a:pt x="127521" y="36059"/>
                  <a:pt x="97801" y="48407"/>
                  <a:pt x="73104" y="73104"/>
                </a:cubicBezTo>
                <a:cubicBezTo>
                  <a:pt x="48407" y="97800"/>
                  <a:pt x="36059" y="127521"/>
                  <a:pt x="36059" y="162265"/>
                </a:cubicBezTo>
                <a:cubicBezTo>
                  <a:pt x="36059" y="197009"/>
                  <a:pt x="48407" y="226730"/>
                  <a:pt x="73104" y="251427"/>
                </a:cubicBezTo>
                <a:cubicBezTo>
                  <a:pt x="97801" y="276123"/>
                  <a:pt x="127521" y="288471"/>
                  <a:pt x="162265" y="288471"/>
                </a:cubicBezTo>
                <a:cubicBezTo>
                  <a:pt x="197010" y="288471"/>
                  <a:pt x="226730" y="276123"/>
                  <a:pt x="251427" y="251427"/>
                </a:cubicBezTo>
                <a:cubicBezTo>
                  <a:pt x="276123" y="226730"/>
                  <a:pt x="288472" y="197009"/>
                  <a:pt x="288472" y="162265"/>
                </a:cubicBezTo>
                <a:cubicBezTo>
                  <a:pt x="288472" y="127521"/>
                  <a:pt x="276123" y="97800"/>
                  <a:pt x="251427" y="73104"/>
                </a:cubicBezTo>
                <a:cubicBezTo>
                  <a:pt x="226730" y="48407"/>
                  <a:pt x="197010" y="36059"/>
                  <a:pt x="162265" y="36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8EC0DEF8-4A6C-4312-A806-3E6E7E522F44}"/>
              </a:ext>
            </a:extLst>
          </p:cNvPr>
          <p:cNvSpPr/>
          <p:nvPr/>
        </p:nvSpPr>
        <p:spPr>
          <a:xfrm>
            <a:off x="10210821" y="3604639"/>
            <a:ext cx="1295172" cy="332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sz="1200" b="1" dirty="0">
                <a:solidFill>
                  <a:srgbClr val="C00000"/>
                </a:solidFill>
                <a:latin typeface="Work Sans" panose="00000500000000000000" pitchFamily="50" charset="0"/>
              </a:rPr>
              <a:t> Subsistema de Gestión de Seguridad de la Información </a:t>
            </a:r>
          </a:p>
        </p:txBody>
      </p:sp>
      <p:sp>
        <p:nvSpPr>
          <p:cNvPr id="12" name="Rectángulo 14">
            <a:extLst>
              <a:ext uri="{FF2B5EF4-FFF2-40B4-BE49-F238E27FC236}">
                <a16:creationId xmlns:a16="http://schemas.microsoft.com/office/drawing/2014/main" id="{00AF630D-56B9-4568-AC9A-FD098D3F33D0}"/>
              </a:ext>
            </a:extLst>
          </p:cNvPr>
          <p:cNvSpPr/>
          <p:nvPr/>
        </p:nvSpPr>
        <p:spPr>
          <a:xfrm>
            <a:off x="7002220" y="5615257"/>
            <a:ext cx="1584176" cy="526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sz="1200" b="1" dirty="0">
                <a:solidFill>
                  <a:srgbClr val="72AF2F"/>
                </a:solidFill>
                <a:latin typeface="Work Sans" panose="00000500000000000000" pitchFamily="50" charset="0"/>
              </a:rPr>
              <a:t> Subsistema de</a:t>
            </a:r>
          </a:p>
          <a:p>
            <a:pPr algn="ctr"/>
            <a:r>
              <a:rPr lang="es-CO" sz="1200" b="1" dirty="0">
                <a:solidFill>
                  <a:srgbClr val="72AF2F"/>
                </a:solidFill>
                <a:latin typeface="Work Sans" panose="00000500000000000000" pitchFamily="50" charset="0"/>
              </a:rPr>
              <a:t> Gestión Ambiental</a:t>
            </a:r>
          </a:p>
        </p:txBody>
      </p:sp>
      <p:sp>
        <p:nvSpPr>
          <p:cNvPr id="13" name="Rectángulo 15">
            <a:extLst>
              <a:ext uri="{FF2B5EF4-FFF2-40B4-BE49-F238E27FC236}">
                <a16:creationId xmlns:a16="http://schemas.microsoft.com/office/drawing/2014/main" id="{CE35D326-CDBD-449D-8D75-7AB5567603D8}"/>
              </a:ext>
            </a:extLst>
          </p:cNvPr>
          <p:cNvSpPr/>
          <p:nvPr/>
        </p:nvSpPr>
        <p:spPr>
          <a:xfrm>
            <a:off x="3513105" y="3404634"/>
            <a:ext cx="1800200" cy="37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sz="1400" b="1" dirty="0">
                <a:solidFill>
                  <a:srgbClr val="3366CC"/>
                </a:solidFill>
                <a:latin typeface="Work Sans" panose="00000500000000000000" pitchFamily="50" charset="0"/>
              </a:rPr>
              <a:t>Subsistema de Gestión de Seguridad y Salud en el Trabajo</a:t>
            </a:r>
          </a:p>
        </p:txBody>
      </p:sp>
      <p:sp>
        <p:nvSpPr>
          <p:cNvPr id="14" name="Rectángulo 39">
            <a:extLst>
              <a:ext uri="{FF2B5EF4-FFF2-40B4-BE49-F238E27FC236}">
                <a16:creationId xmlns:a16="http://schemas.microsoft.com/office/drawing/2014/main" id="{06961053-5E64-4A16-B216-0CE48D0A0B9E}"/>
              </a:ext>
            </a:extLst>
          </p:cNvPr>
          <p:cNvSpPr/>
          <p:nvPr/>
        </p:nvSpPr>
        <p:spPr>
          <a:xfrm>
            <a:off x="8962026" y="812834"/>
            <a:ext cx="1817575" cy="436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sz="1600" b="1" dirty="0">
                <a:solidFill>
                  <a:srgbClr val="7030A0"/>
                </a:solidFill>
                <a:latin typeface="Work Sans" panose="00000500000000000000" pitchFamily="50" charset="0"/>
              </a:rPr>
              <a:t> Subsistema de Gestión de  Calidad</a:t>
            </a:r>
          </a:p>
        </p:txBody>
      </p:sp>
      <p:sp>
        <p:nvSpPr>
          <p:cNvPr id="15" name="Rectángulo 15">
            <a:extLst>
              <a:ext uri="{FF2B5EF4-FFF2-40B4-BE49-F238E27FC236}">
                <a16:creationId xmlns:a16="http://schemas.microsoft.com/office/drawing/2014/main" id="{7F833DEE-500E-4A39-ABED-A0C92F29A4C7}"/>
              </a:ext>
            </a:extLst>
          </p:cNvPr>
          <p:cNvSpPr/>
          <p:nvPr/>
        </p:nvSpPr>
        <p:spPr>
          <a:xfrm>
            <a:off x="4891431" y="799073"/>
            <a:ext cx="1800200" cy="464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r>
              <a:rPr lang="es-CO" sz="1600" b="1" dirty="0">
                <a:solidFill>
                  <a:schemeClr val="accent2"/>
                </a:solidFill>
                <a:latin typeface="Work Sans" panose="00000500000000000000" pitchFamily="50" charset="0"/>
              </a:rPr>
              <a:t>Subsistema de Control Interno</a:t>
            </a:r>
          </a:p>
        </p:txBody>
      </p:sp>
      <p:sp>
        <p:nvSpPr>
          <p:cNvPr id="16" name="5 Rectángulo">
            <a:extLst>
              <a:ext uri="{FF2B5EF4-FFF2-40B4-BE49-F238E27FC236}">
                <a16:creationId xmlns:a16="http://schemas.microsoft.com/office/drawing/2014/main" id="{2CBD9B09-5847-4A7D-8C61-5FB2001F5230}"/>
              </a:ext>
            </a:extLst>
          </p:cNvPr>
          <p:cNvSpPr/>
          <p:nvPr/>
        </p:nvSpPr>
        <p:spPr>
          <a:xfrm>
            <a:off x="225045" y="2173862"/>
            <a:ext cx="3329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E02F63"/>
                </a:solidFill>
                <a:latin typeface="Work Sans" panose="00000500000000000000" pitchFamily="50" charset="0"/>
              </a:rPr>
              <a:t>•Resolución 1872 de </a:t>
            </a:r>
          </a:p>
          <a:p>
            <a:pPr algn="ctr"/>
            <a:r>
              <a:rPr lang="es-CO" sz="2400" b="1" dirty="0">
                <a:solidFill>
                  <a:srgbClr val="E02F63"/>
                </a:solidFill>
                <a:latin typeface="Work Sans" panose="00000500000000000000" pitchFamily="50" charset="0"/>
              </a:rPr>
              <a:t>2018•</a:t>
            </a:r>
            <a:endParaRPr lang="es-CO" sz="2400" dirty="0">
              <a:solidFill>
                <a:srgbClr val="E02F63"/>
              </a:solidFill>
              <a:latin typeface="Work Sans" panose="00000500000000000000" pitchFamily="50" charset="0"/>
            </a:endParaRPr>
          </a:p>
        </p:txBody>
      </p:sp>
      <p:sp>
        <p:nvSpPr>
          <p:cNvPr id="17" name="20 Rectángulo">
            <a:extLst>
              <a:ext uri="{FF2B5EF4-FFF2-40B4-BE49-F238E27FC236}">
                <a16:creationId xmlns:a16="http://schemas.microsoft.com/office/drawing/2014/main" id="{21E5A572-B4C1-4FA1-875A-55B39C9C4855}"/>
              </a:ext>
            </a:extLst>
          </p:cNvPr>
          <p:cNvSpPr/>
          <p:nvPr/>
        </p:nvSpPr>
        <p:spPr>
          <a:xfrm>
            <a:off x="560299" y="2990550"/>
            <a:ext cx="23666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E02F63"/>
                </a:solidFill>
                <a:latin typeface="Work Sans" panose="00000500000000000000" pitchFamily="50" charset="0"/>
              </a:rPr>
              <a:t>Mediante la cual se conforma el Sistema Integrado de Gestión Institucional-SIGI</a:t>
            </a:r>
          </a:p>
        </p:txBody>
      </p:sp>
      <p:sp>
        <p:nvSpPr>
          <p:cNvPr id="18" name="1 Abrir llave">
            <a:extLst>
              <a:ext uri="{FF2B5EF4-FFF2-40B4-BE49-F238E27FC236}">
                <a16:creationId xmlns:a16="http://schemas.microsoft.com/office/drawing/2014/main" id="{63C9460B-B04F-40D4-8C54-690EBE9F9644}"/>
              </a:ext>
            </a:extLst>
          </p:cNvPr>
          <p:cNvSpPr/>
          <p:nvPr/>
        </p:nvSpPr>
        <p:spPr>
          <a:xfrm>
            <a:off x="3359938" y="1652836"/>
            <a:ext cx="178888" cy="41527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atin typeface="Work Sans" panose="00000500000000000000" pitchFamily="50" charset="0"/>
            </a:endParaRPr>
          </a:p>
        </p:txBody>
      </p:sp>
      <p:sp>
        <p:nvSpPr>
          <p:cNvPr id="19" name="4 Rectángulo">
            <a:extLst>
              <a:ext uri="{FF2B5EF4-FFF2-40B4-BE49-F238E27FC236}">
                <a16:creationId xmlns:a16="http://schemas.microsoft.com/office/drawing/2014/main" id="{9B0C6028-CDE8-4681-8998-BFF5F9B8D23A}"/>
              </a:ext>
            </a:extLst>
          </p:cNvPr>
          <p:cNvSpPr/>
          <p:nvPr/>
        </p:nvSpPr>
        <p:spPr>
          <a:xfrm>
            <a:off x="5233525" y="1199131"/>
            <a:ext cx="11160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100" b="1" dirty="0">
                <a:solidFill>
                  <a:schemeClr val="bg1">
                    <a:lumMod val="75000"/>
                  </a:schemeClr>
                </a:solidFill>
                <a:latin typeface="Work Sans" panose="00000500000000000000" pitchFamily="50" charset="0"/>
              </a:rPr>
              <a:t>(Transversal)</a:t>
            </a:r>
          </a:p>
        </p:txBody>
      </p:sp>
      <p:sp>
        <p:nvSpPr>
          <p:cNvPr id="20" name="7 Rectángulo">
            <a:extLst>
              <a:ext uri="{FF2B5EF4-FFF2-40B4-BE49-F238E27FC236}">
                <a16:creationId xmlns:a16="http://schemas.microsoft.com/office/drawing/2014/main" id="{656D454C-5306-4B47-BB58-08D584F148EA}"/>
              </a:ext>
            </a:extLst>
          </p:cNvPr>
          <p:cNvSpPr/>
          <p:nvPr/>
        </p:nvSpPr>
        <p:spPr>
          <a:xfrm>
            <a:off x="4769794" y="1437708"/>
            <a:ext cx="15969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100" b="1" dirty="0">
                <a:solidFill>
                  <a:schemeClr val="accent2">
                    <a:lumMod val="75000"/>
                  </a:schemeClr>
                </a:solidFill>
                <a:latin typeface="Work Sans" panose="00000500000000000000" pitchFamily="50" charset="0"/>
              </a:rPr>
              <a:t>Ley 87 de 1993 (SCI)</a:t>
            </a:r>
            <a:endParaRPr lang="es-CO" sz="1100" b="1" dirty="0">
              <a:solidFill>
                <a:schemeClr val="accent2">
                  <a:lumMod val="75000"/>
                </a:schemeClr>
              </a:solidFill>
              <a:latin typeface="Work Sans" panose="00000500000000000000" pitchFamily="50" charset="0"/>
            </a:endParaRPr>
          </a:p>
        </p:txBody>
      </p:sp>
      <p:sp>
        <p:nvSpPr>
          <p:cNvPr id="21" name="6 CuadroTexto">
            <a:extLst>
              <a:ext uri="{FF2B5EF4-FFF2-40B4-BE49-F238E27FC236}">
                <a16:creationId xmlns:a16="http://schemas.microsoft.com/office/drawing/2014/main" id="{3E1194C4-AB06-42AB-BF0E-3714ED9FDE38}"/>
              </a:ext>
            </a:extLst>
          </p:cNvPr>
          <p:cNvSpPr txBox="1"/>
          <p:nvPr/>
        </p:nvSpPr>
        <p:spPr>
          <a:xfrm>
            <a:off x="7002220" y="6178026"/>
            <a:ext cx="4425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72AF2F"/>
                </a:solidFill>
                <a:latin typeface="Work Sans" panose="00000500000000000000" pitchFamily="50" charset="0"/>
              </a:rPr>
              <a:t>•Decreto  1076  de 2015</a:t>
            </a:r>
          </a:p>
        </p:txBody>
      </p:sp>
      <p:sp>
        <p:nvSpPr>
          <p:cNvPr id="22" name="Freeform 373">
            <a:extLst>
              <a:ext uri="{FF2B5EF4-FFF2-40B4-BE49-F238E27FC236}">
                <a16:creationId xmlns:a16="http://schemas.microsoft.com/office/drawing/2014/main" id="{157F93DA-ECCF-44F6-8266-50683C79ECEE}"/>
              </a:ext>
            </a:extLst>
          </p:cNvPr>
          <p:cNvSpPr/>
          <p:nvPr/>
        </p:nvSpPr>
        <p:spPr>
          <a:xfrm>
            <a:off x="6998072" y="6626673"/>
            <a:ext cx="234043" cy="203186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solidFill>
            <a:srgbClr val="E2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Work Sans" panose="00000500000000000000" pitchFamily="50" charset="0"/>
            </a:endParaRPr>
          </a:p>
        </p:txBody>
      </p:sp>
      <p:sp>
        <p:nvSpPr>
          <p:cNvPr id="23" name="27 CuadroTexto">
            <a:extLst>
              <a:ext uri="{FF2B5EF4-FFF2-40B4-BE49-F238E27FC236}">
                <a16:creationId xmlns:a16="http://schemas.microsoft.com/office/drawing/2014/main" id="{2B5C6AC5-8220-41F7-AA49-FFC706C71A5F}"/>
              </a:ext>
            </a:extLst>
          </p:cNvPr>
          <p:cNvSpPr txBox="1"/>
          <p:nvPr/>
        </p:nvSpPr>
        <p:spPr>
          <a:xfrm>
            <a:off x="7187834" y="6581001"/>
            <a:ext cx="5598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E2AC00"/>
                </a:solidFill>
                <a:latin typeface="Work Sans" panose="00000500000000000000" pitchFamily="50" charset="0"/>
              </a:rPr>
              <a:t>Marco de referencia:  NTC -ISO 14001:2015</a:t>
            </a:r>
          </a:p>
        </p:txBody>
      </p:sp>
      <p:sp>
        <p:nvSpPr>
          <p:cNvPr id="24" name="6 CuadroTexto">
            <a:extLst>
              <a:ext uri="{FF2B5EF4-FFF2-40B4-BE49-F238E27FC236}">
                <a16:creationId xmlns:a16="http://schemas.microsoft.com/office/drawing/2014/main" id="{F36B9BF6-103E-409F-839D-85A8B4EFA9D5}"/>
              </a:ext>
            </a:extLst>
          </p:cNvPr>
          <p:cNvSpPr txBox="1"/>
          <p:nvPr/>
        </p:nvSpPr>
        <p:spPr>
          <a:xfrm>
            <a:off x="10171889" y="4493353"/>
            <a:ext cx="1813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</a:t>
            </a:r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CONPES 3995 de 2020</a:t>
            </a:r>
          </a:p>
          <a:p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 </a:t>
            </a:r>
            <a:r>
              <a:rPr lang="es-ES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Decreto 1008 de 2018</a:t>
            </a:r>
          </a:p>
          <a:p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•Decreto 1499 de 2017</a:t>
            </a:r>
          </a:p>
          <a:p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•CONPES 3854 de 2016</a:t>
            </a:r>
          </a:p>
          <a:p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•Ley 1712 de 2014</a:t>
            </a:r>
          </a:p>
          <a:p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•Ley 1581 de 2012</a:t>
            </a:r>
          </a:p>
          <a:p>
            <a:r>
              <a:rPr lang="es-CO" sz="1050" b="1" dirty="0">
                <a:solidFill>
                  <a:srgbClr val="C00000"/>
                </a:solidFill>
                <a:latin typeface="Work Sans" panose="00000500000000000000" pitchFamily="50" charset="0"/>
              </a:rPr>
              <a:t>• NTC-ISO 27001:2013</a:t>
            </a:r>
          </a:p>
          <a:p>
            <a:endParaRPr lang="es-CO" sz="1050" b="1" dirty="0">
              <a:solidFill>
                <a:srgbClr val="C00000"/>
              </a:solidFill>
              <a:latin typeface="Work Sans" panose="00000500000000000000" pitchFamily="50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304C6F5-C25A-4530-83D7-32FD816C81AD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5077BDD-9CCA-48C5-955C-1138CBCE7F79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42" name="Google Shape;8961;p89">
            <a:extLst>
              <a:ext uri="{FF2B5EF4-FFF2-40B4-BE49-F238E27FC236}">
                <a16:creationId xmlns:a16="http://schemas.microsoft.com/office/drawing/2014/main" id="{A6324B14-7F74-467A-BC30-7CB879321A72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43" name="Google Shape;8961;p89">
            <a:extLst>
              <a:ext uri="{FF2B5EF4-FFF2-40B4-BE49-F238E27FC236}">
                <a16:creationId xmlns:a16="http://schemas.microsoft.com/office/drawing/2014/main" id="{E60F9EF0-8BEA-4D41-8754-5D38E66D79DC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44" name="Google Shape;8602;p88">
            <a:extLst>
              <a:ext uri="{FF2B5EF4-FFF2-40B4-BE49-F238E27FC236}">
                <a16:creationId xmlns:a16="http://schemas.microsoft.com/office/drawing/2014/main" id="{FDE91A74-3B7E-4283-9AEA-1A4338535081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45" name="Google Shape;8603;p88">
              <a:extLst>
                <a:ext uri="{FF2B5EF4-FFF2-40B4-BE49-F238E27FC236}">
                  <a16:creationId xmlns:a16="http://schemas.microsoft.com/office/drawing/2014/main" id="{F3F5A445-4A61-4D98-895B-AF4AFFA04B18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46" name="Google Shape;8604;p88">
              <a:extLst>
                <a:ext uri="{FF2B5EF4-FFF2-40B4-BE49-F238E27FC236}">
                  <a16:creationId xmlns:a16="http://schemas.microsoft.com/office/drawing/2014/main" id="{342E6991-4951-46BD-9EBB-AA79DD7B1742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47" name="Google Shape;4943;p54">
            <a:extLst>
              <a:ext uri="{FF2B5EF4-FFF2-40B4-BE49-F238E27FC236}">
                <a16:creationId xmlns:a16="http://schemas.microsoft.com/office/drawing/2014/main" id="{F0A15AD9-8E29-490E-A944-D18CD607EC65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48" name="Google Shape;6726;p74">
            <a:extLst>
              <a:ext uri="{FF2B5EF4-FFF2-40B4-BE49-F238E27FC236}">
                <a16:creationId xmlns:a16="http://schemas.microsoft.com/office/drawing/2014/main" id="{53C32ACF-FBF2-43CD-9192-B09671BA82EE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49" name="Google Shape;6727;p74">
              <a:extLst>
                <a:ext uri="{FF2B5EF4-FFF2-40B4-BE49-F238E27FC236}">
                  <a16:creationId xmlns:a16="http://schemas.microsoft.com/office/drawing/2014/main" id="{DAFF2A1A-340E-4A85-BCC0-59E70658A6F6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50" name="Google Shape;6728;p74">
              <a:extLst>
                <a:ext uri="{FF2B5EF4-FFF2-40B4-BE49-F238E27FC236}">
                  <a16:creationId xmlns:a16="http://schemas.microsoft.com/office/drawing/2014/main" id="{DC1E6269-00C6-45FC-AD92-624E9CA5F8EF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51" name="Google Shape;6729;p74">
              <a:extLst>
                <a:ext uri="{FF2B5EF4-FFF2-40B4-BE49-F238E27FC236}">
                  <a16:creationId xmlns:a16="http://schemas.microsoft.com/office/drawing/2014/main" id="{85547388-ACC7-4799-8515-9306E7FCE1CF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52" name="Google Shape;6730;p74">
              <a:extLst>
                <a:ext uri="{FF2B5EF4-FFF2-40B4-BE49-F238E27FC236}">
                  <a16:creationId xmlns:a16="http://schemas.microsoft.com/office/drawing/2014/main" id="{5BC4497E-5637-4FD0-84D5-745560DDA2AE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53" name="Google Shape;8961;p89">
            <a:extLst>
              <a:ext uri="{FF2B5EF4-FFF2-40B4-BE49-F238E27FC236}">
                <a16:creationId xmlns:a16="http://schemas.microsoft.com/office/drawing/2014/main" id="{1A6000FC-2DFD-4253-92AF-F4A25CEE08F4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D149C08-43E0-4EFC-8315-91CAD47CA990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Estructura del SIGI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80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6">
            <a:extLst>
              <a:ext uri="{FF2B5EF4-FFF2-40B4-BE49-F238E27FC236}">
                <a16:creationId xmlns:a16="http://schemas.microsoft.com/office/drawing/2014/main" id="{D8506B83-F75A-445B-AD71-AF95CA8B5316}"/>
              </a:ext>
            </a:extLst>
          </p:cNvPr>
          <p:cNvSpPr>
            <a:spLocks/>
          </p:cNvSpPr>
          <p:nvPr/>
        </p:nvSpPr>
        <p:spPr bwMode="auto">
          <a:xfrm rot="5400000">
            <a:off x="8460707" y="266309"/>
            <a:ext cx="1007544" cy="1351841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7EC23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vert270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en Light" panose="02000400000000000000" pitchFamily="2" charset="0"/>
              <a:ea typeface="+mn-ea"/>
              <a:cs typeface="+mn-cs"/>
            </a:endParaRPr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3212373E-7176-4F30-856C-ECFF27066FB8}"/>
              </a:ext>
            </a:extLst>
          </p:cNvPr>
          <p:cNvSpPr>
            <a:spLocks/>
          </p:cNvSpPr>
          <p:nvPr/>
        </p:nvSpPr>
        <p:spPr bwMode="auto">
          <a:xfrm rot="5400000">
            <a:off x="7052961" y="232619"/>
            <a:ext cx="1007544" cy="1382820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7EC23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vert270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en Light" panose="02000400000000000000" pitchFamily="2" charset="0"/>
              <a:ea typeface="+mn-ea"/>
              <a:cs typeface="+mn-cs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7031344" y="699117"/>
            <a:ext cx="1022410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Divulgación</a:t>
            </a:r>
          </a:p>
        </p:txBody>
      </p:sp>
      <p:sp>
        <p:nvSpPr>
          <p:cNvPr id="143" name="Freeform 6">
            <a:extLst>
              <a:ext uri="{FF2B5EF4-FFF2-40B4-BE49-F238E27FC236}">
                <a16:creationId xmlns:a16="http://schemas.microsoft.com/office/drawing/2014/main" id="{DEB8388E-7CB8-498F-89A1-C9FA29DAE7BC}"/>
              </a:ext>
            </a:extLst>
          </p:cNvPr>
          <p:cNvSpPr>
            <a:spLocks/>
          </p:cNvSpPr>
          <p:nvPr/>
        </p:nvSpPr>
        <p:spPr bwMode="auto">
          <a:xfrm rot="5400000">
            <a:off x="5635941" y="254293"/>
            <a:ext cx="1007544" cy="1340082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7EC23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vert270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en Light" panose="02000400000000000000" pitchFamily="2" charset="0"/>
              <a:ea typeface="+mn-ea"/>
              <a:cs typeface="+mn-cs"/>
            </a:endParaRPr>
          </a:p>
        </p:txBody>
      </p:sp>
      <p:sp>
        <p:nvSpPr>
          <p:cNvPr id="141" name="Freeform 8">
            <a:extLst>
              <a:ext uri="{FF2B5EF4-FFF2-40B4-BE49-F238E27FC236}">
                <a16:creationId xmlns:a16="http://schemas.microsoft.com/office/drawing/2014/main" id="{254E416D-3C9A-4555-92FA-A6C970A5D3EF}"/>
              </a:ext>
            </a:extLst>
          </p:cNvPr>
          <p:cNvSpPr>
            <a:spLocks/>
          </p:cNvSpPr>
          <p:nvPr/>
        </p:nvSpPr>
        <p:spPr bwMode="auto">
          <a:xfrm>
            <a:off x="6977062" y="2043628"/>
            <a:ext cx="2143036" cy="917732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80008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50807" tIns="25404" rIns="50807" bIns="25404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75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 </a:t>
            </a:r>
            <a:endParaRPr kumimoji="0" lang="en-US" sz="8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40" name="Freeform 8">
            <a:extLst>
              <a:ext uri="{FF2B5EF4-FFF2-40B4-BE49-F238E27FC236}">
                <a16:creationId xmlns:a16="http://schemas.microsoft.com/office/drawing/2014/main" id="{CD34BCF7-3B67-4F6D-A2CF-4AEEE034851E}"/>
              </a:ext>
            </a:extLst>
          </p:cNvPr>
          <p:cNvSpPr>
            <a:spLocks/>
          </p:cNvSpPr>
          <p:nvPr/>
        </p:nvSpPr>
        <p:spPr bwMode="auto">
          <a:xfrm>
            <a:off x="3217788" y="2043628"/>
            <a:ext cx="2125538" cy="917732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80008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50807" tIns="25404" rIns="50807" bIns="25404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75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 </a:t>
            </a:r>
            <a:endParaRPr kumimoji="0" lang="en-US" sz="8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39" name="Freeform 6">
            <a:extLst>
              <a:ext uri="{FF2B5EF4-FFF2-40B4-BE49-F238E27FC236}">
                <a16:creationId xmlns:a16="http://schemas.microsoft.com/office/drawing/2014/main" id="{D9596F0B-3A7F-4A1F-9CD7-5BB1B5A210A3}"/>
              </a:ext>
            </a:extLst>
          </p:cNvPr>
          <p:cNvSpPr>
            <a:spLocks/>
          </p:cNvSpPr>
          <p:nvPr/>
        </p:nvSpPr>
        <p:spPr bwMode="auto">
          <a:xfrm rot="16200000">
            <a:off x="6613537" y="5166047"/>
            <a:ext cx="901761" cy="1700957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009BD2"/>
          </a:solidFill>
          <a:ln>
            <a:solidFill>
              <a:srgbClr val="009BD2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16" name="Freeform 6"/>
          <p:cNvSpPr>
            <a:spLocks/>
          </p:cNvSpPr>
          <p:nvPr/>
        </p:nvSpPr>
        <p:spPr bwMode="auto">
          <a:xfrm rot="5400000">
            <a:off x="5872293" y="3342573"/>
            <a:ext cx="767820" cy="1231086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097424" y="2043628"/>
            <a:ext cx="2143036" cy="917732"/>
          </a:xfrm>
          <a:custGeom>
            <a:avLst/>
            <a:gdLst>
              <a:gd name="T0" fmla="*/ 304 w 396"/>
              <a:gd name="T1" fmla="*/ 283 h 298"/>
              <a:gd name="T2" fmla="*/ 275 w 396"/>
              <a:gd name="T3" fmla="*/ 298 h 298"/>
              <a:gd name="T4" fmla="*/ 14 w 396"/>
              <a:gd name="T5" fmla="*/ 298 h 298"/>
              <a:gd name="T6" fmla="*/ 6 w 396"/>
              <a:gd name="T7" fmla="*/ 283 h 298"/>
              <a:gd name="T8" fmla="*/ 92 w 396"/>
              <a:gd name="T9" fmla="*/ 164 h 298"/>
              <a:gd name="T10" fmla="*/ 92 w 396"/>
              <a:gd name="T11" fmla="*/ 134 h 298"/>
              <a:gd name="T12" fmla="*/ 6 w 396"/>
              <a:gd name="T13" fmla="*/ 15 h 298"/>
              <a:gd name="T14" fmla="*/ 14 w 396"/>
              <a:gd name="T15" fmla="*/ 0 h 298"/>
              <a:gd name="T16" fmla="*/ 275 w 396"/>
              <a:gd name="T17" fmla="*/ 0 h 298"/>
              <a:gd name="T18" fmla="*/ 304 w 396"/>
              <a:gd name="T19" fmla="*/ 15 h 298"/>
              <a:gd name="T20" fmla="*/ 390 w 396"/>
              <a:gd name="T21" fmla="*/ 134 h 298"/>
              <a:gd name="T22" fmla="*/ 390 w 396"/>
              <a:gd name="T23" fmla="*/ 164 h 298"/>
              <a:gd name="T24" fmla="*/ 304 w 396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6" h="298">
                <a:moveTo>
                  <a:pt x="304" y="283"/>
                </a:moveTo>
                <a:cubicBezTo>
                  <a:pt x="298" y="291"/>
                  <a:pt x="285" y="298"/>
                  <a:pt x="275" y="298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4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8" y="156"/>
                  <a:pt x="98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4" y="0"/>
                  <a:pt x="14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6" y="142"/>
                  <a:pt x="396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80008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50807" tIns="25404" rIns="50807" bIns="25404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75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40000"/>
                    <a:lumOff val="6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 </a:t>
            </a:r>
            <a:endParaRPr kumimoji="0" lang="en-US" sz="88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 rot="16200000">
            <a:off x="3895362" y="3958160"/>
            <a:ext cx="806700" cy="1244430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61" name="Freeform 6"/>
          <p:cNvSpPr>
            <a:spLocks/>
          </p:cNvSpPr>
          <p:nvPr/>
        </p:nvSpPr>
        <p:spPr bwMode="auto">
          <a:xfrm rot="5400000">
            <a:off x="2744956" y="231415"/>
            <a:ext cx="1007544" cy="1403162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7EC23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vert270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2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Direccionamiento Estratégico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en Light" panose="02000400000000000000" pitchFamily="2" charset="0"/>
              <a:ea typeface="+mn-ea"/>
              <a:cs typeface="+mn-cs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406410" y="165244"/>
            <a:ext cx="7379180" cy="1396314"/>
          </a:xfrm>
          <a:prstGeom prst="round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3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ángulo redondeado 62"/>
          <p:cNvSpPr/>
          <p:nvPr/>
        </p:nvSpPr>
        <p:spPr>
          <a:xfrm>
            <a:off x="2406410" y="1709323"/>
            <a:ext cx="7379180" cy="1465018"/>
          </a:xfrm>
          <a:prstGeom prst="roundRect">
            <a:avLst/>
          </a:prstGeom>
          <a:noFill/>
          <a:ln w="38100">
            <a:solidFill>
              <a:srgbClr val="8000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ángulo redondeado 64"/>
          <p:cNvSpPr/>
          <p:nvPr/>
        </p:nvSpPr>
        <p:spPr>
          <a:xfrm>
            <a:off x="2406410" y="3268945"/>
            <a:ext cx="7379180" cy="1844895"/>
          </a:xfrm>
          <a:prstGeom prst="roundRect">
            <a:avLst/>
          </a:prstGeom>
          <a:noFill/>
          <a:ln w="38100"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CuadroTexto 65"/>
          <p:cNvSpPr txBox="1"/>
          <p:nvPr/>
        </p:nvSpPr>
        <p:spPr>
          <a:xfrm rot="5400000">
            <a:off x="6085738" y="2418483"/>
            <a:ext cx="360548" cy="196582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43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PROCESOS DE APOYO</a:t>
            </a:r>
          </a:p>
        </p:txBody>
      </p:sp>
      <p:sp>
        <p:nvSpPr>
          <p:cNvPr id="67" name="CuadroTexto 66"/>
          <p:cNvSpPr txBox="1"/>
          <p:nvPr/>
        </p:nvSpPr>
        <p:spPr>
          <a:xfrm rot="5400000">
            <a:off x="6064842" y="615186"/>
            <a:ext cx="360548" cy="2459938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43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PROCESOS MISIONALES</a:t>
            </a:r>
          </a:p>
        </p:txBody>
      </p:sp>
      <p:sp>
        <p:nvSpPr>
          <p:cNvPr id="69" name="CuadroTexto 68"/>
          <p:cNvSpPr txBox="1"/>
          <p:nvPr/>
        </p:nvSpPr>
        <p:spPr>
          <a:xfrm rot="5400000">
            <a:off x="6103578" y="-950617"/>
            <a:ext cx="360548" cy="2459938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43" b="1" i="0" u="none" strike="noStrike" kern="1200" cap="none" spc="0" normalizeH="0" baseline="0" noProof="0" dirty="0">
                <a:ln>
                  <a:noFill/>
                </a:ln>
                <a:solidFill>
                  <a:srgbClr val="7EC234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PROCESOS ESTRATÉGICOS</a:t>
            </a:r>
          </a:p>
        </p:txBody>
      </p:sp>
      <p:sp>
        <p:nvSpPr>
          <p:cNvPr id="71" name="Freeform 128"/>
          <p:cNvSpPr/>
          <p:nvPr/>
        </p:nvSpPr>
        <p:spPr>
          <a:xfrm>
            <a:off x="7460939" y="3890905"/>
            <a:ext cx="179136" cy="211282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363"/>
          <p:cNvSpPr/>
          <p:nvPr/>
        </p:nvSpPr>
        <p:spPr>
          <a:xfrm>
            <a:off x="5982697" y="1040211"/>
            <a:ext cx="336599" cy="277154"/>
          </a:xfrm>
          <a:custGeom>
            <a:avLst/>
            <a:gdLst>
              <a:gd name="connsiteX0" fmla="*/ 432708 w 540885"/>
              <a:gd name="connsiteY0" fmla="*/ 356081 h 496091"/>
              <a:gd name="connsiteX1" fmla="*/ 407355 w 540885"/>
              <a:gd name="connsiteY1" fmla="*/ 366786 h 496091"/>
              <a:gd name="connsiteX2" fmla="*/ 396649 w 540885"/>
              <a:gd name="connsiteY2" fmla="*/ 392140 h 496091"/>
              <a:gd name="connsiteX3" fmla="*/ 407213 w 540885"/>
              <a:gd name="connsiteY3" fmla="*/ 417635 h 496091"/>
              <a:gd name="connsiteX4" fmla="*/ 432708 w 540885"/>
              <a:gd name="connsiteY4" fmla="*/ 428199 h 496091"/>
              <a:gd name="connsiteX5" fmla="*/ 458203 w 540885"/>
              <a:gd name="connsiteY5" fmla="*/ 417635 h 496091"/>
              <a:gd name="connsiteX6" fmla="*/ 468767 w 540885"/>
              <a:gd name="connsiteY6" fmla="*/ 392140 h 496091"/>
              <a:gd name="connsiteX7" fmla="*/ 458063 w 540885"/>
              <a:gd name="connsiteY7" fmla="*/ 366786 h 496091"/>
              <a:gd name="connsiteX8" fmla="*/ 432708 w 540885"/>
              <a:gd name="connsiteY8" fmla="*/ 356081 h 496091"/>
              <a:gd name="connsiteX9" fmla="*/ 396649 w 540885"/>
              <a:gd name="connsiteY9" fmla="*/ 288471 h 496091"/>
              <a:gd name="connsiteX10" fmla="*/ 409608 w 540885"/>
              <a:gd name="connsiteY10" fmla="*/ 301570 h 496091"/>
              <a:gd name="connsiteX11" fmla="*/ 424257 w 540885"/>
              <a:gd name="connsiteY11" fmla="*/ 320586 h 496091"/>
              <a:gd name="connsiteX12" fmla="*/ 432708 w 540885"/>
              <a:gd name="connsiteY12" fmla="*/ 320023 h 496091"/>
              <a:gd name="connsiteX13" fmla="*/ 441160 w 540885"/>
              <a:gd name="connsiteY13" fmla="*/ 320586 h 496091"/>
              <a:gd name="connsiteX14" fmla="*/ 467077 w 540885"/>
              <a:gd name="connsiteY14" fmla="*/ 289034 h 496091"/>
              <a:gd name="connsiteX15" fmla="*/ 468767 w 540885"/>
              <a:gd name="connsiteY15" fmla="*/ 288471 h 496091"/>
              <a:gd name="connsiteX16" fmla="*/ 503699 w 540885"/>
              <a:gd name="connsiteY16" fmla="*/ 308190 h 496091"/>
              <a:gd name="connsiteX17" fmla="*/ 504826 w 540885"/>
              <a:gd name="connsiteY17" fmla="*/ 310163 h 496091"/>
              <a:gd name="connsiteX18" fmla="*/ 490459 w 540885"/>
              <a:gd name="connsiteY18" fmla="*/ 349039 h 496091"/>
              <a:gd name="connsiteX19" fmla="*/ 498910 w 540885"/>
              <a:gd name="connsiteY19" fmla="*/ 363688 h 496091"/>
              <a:gd name="connsiteX20" fmla="*/ 540885 w 540885"/>
              <a:gd name="connsiteY20" fmla="*/ 372421 h 496091"/>
              <a:gd name="connsiteX21" fmla="*/ 540885 w 540885"/>
              <a:gd name="connsiteY21" fmla="*/ 411860 h 496091"/>
              <a:gd name="connsiteX22" fmla="*/ 498910 w 540885"/>
              <a:gd name="connsiteY22" fmla="*/ 420593 h 496091"/>
              <a:gd name="connsiteX23" fmla="*/ 490459 w 540885"/>
              <a:gd name="connsiteY23" fmla="*/ 435242 h 496091"/>
              <a:gd name="connsiteX24" fmla="*/ 504826 w 540885"/>
              <a:gd name="connsiteY24" fmla="*/ 474118 h 496091"/>
              <a:gd name="connsiteX25" fmla="*/ 503699 w 540885"/>
              <a:gd name="connsiteY25" fmla="*/ 476090 h 496091"/>
              <a:gd name="connsiteX26" fmla="*/ 468767 w 540885"/>
              <a:gd name="connsiteY26" fmla="*/ 496091 h 496091"/>
              <a:gd name="connsiteX27" fmla="*/ 455809 w 540885"/>
              <a:gd name="connsiteY27" fmla="*/ 482851 h 496091"/>
              <a:gd name="connsiteX28" fmla="*/ 441160 w 540885"/>
              <a:gd name="connsiteY28" fmla="*/ 463695 h 496091"/>
              <a:gd name="connsiteX29" fmla="*/ 432708 w 540885"/>
              <a:gd name="connsiteY29" fmla="*/ 464258 h 496091"/>
              <a:gd name="connsiteX30" fmla="*/ 424257 w 540885"/>
              <a:gd name="connsiteY30" fmla="*/ 463695 h 496091"/>
              <a:gd name="connsiteX31" fmla="*/ 409608 w 540885"/>
              <a:gd name="connsiteY31" fmla="*/ 482851 h 496091"/>
              <a:gd name="connsiteX32" fmla="*/ 396649 w 540885"/>
              <a:gd name="connsiteY32" fmla="*/ 496091 h 496091"/>
              <a:gd name="connsiteX33" fmla="*/ 361717 w 540885"/>
              <a:gd name="connsiteY33" fmla="*/ 476090 h 496091"/>
              <a:gd name="connsiteX34" fmla="*/ 360591 w 540885"/>
              <a:gd name="connsiteY34" fmla="*/ 474118 h 496091"/>
              <a:gd name="connsiteX35" fmla="*/ 374958 w 540885"/>
              <a:gd name="connsiteY35" fmla="*/ 435242 h 496091"/>
              <a:gd name="connsiteX36" fmla="*/ 366507 w 540885"/>
              <a:gd name="connsiteY36" fmla="*/ 420593 h 496091"/>
              <a:gd name="connsiteX37" fmla="*/ 324532 w 540885"/>
              <a:gd name="connsiteY37" fmla="*/ 411860 h 496091"/>
              <a:gd name="connsiteX38" fmla="*/ 324532 w 540885"/>
              <a:gd name="connsiteY38" fmla="*/ 372421 h 496091"/>
              <a:gd name="connsiteX39" fmla="*/ 366507 w 540885"/>
              <a:gd name="connsiteY39" fmla="*/ 363688 h 496091"/>
              <a:gd name="connsiteX40" fmla="*/ 374958 w 540885"/>
              <a:gd name="connsiteY40" fmla="*/ 349039 h 496091"/>
              <a:gd name="connsiteX41" fmla="*/ 360591 w 540885"/>
              <a:gd name="connsiteY41" fmla="*/ 310163 h 496091"/>
              <a:gd name="connsiteX42" fmla="*/ 361717 w 540885"/>
              <a:gd name="connsiteY42" fmla="*/ 308190 h 496091"/>
              <a:gd name="connsiteX43" fmla="*/ 371577 w 540885"/>
              <a:gd name="connsiteY43" fmla="*/ 302557 h 496091"/>
              <a:gd name="connsiteX44" fmla="*/ 388198 w 540885"/>
              <a:gd name="connsiteY44" fmla="*/ 292978 h 496091"/>
              <a:gd name="connsiteX45" fmla="*/ 396649 w 540885"/>
              <a:gd name="connsiteY45" fmla="*/ 288471 h 496091"/>
              <a:gd name="connsiteX46" fmla="*/ 180295 w 540885"/>
              <a:gd name="connsiteY46" fmla="*/ 175788 h 496091"/>
              <a:gd name="connsiteX47" fmla="*/ 129305 w 540885"/>
              <a:gd name="connsiteY47" fmla="*/ 196916 h 496091"/>
              <a:gd name="connsiteX48" fmla="*/ 108177 w 540885"/>
              <a:gd name="connsiteY48" fmla="*/ 247906 h 496091"/>
              <a:gd name="connsiteX49" fmla="*/ 129305 w 540885"/>
              <a:gd name="connsiteY49" fmla="*/ 298895 h 496091"/>
              <a:gd name="connsiteX50" fmla="*/ 180295 w 540885"/>
              <a:gd name="connsiteY50" fmla="*/ 320024 h 496091"/>
              <a:gd name="connsiteX51" fmla="*/ 231285 w 540885"/>
              <a:gd name="connsiteY51" fmla="*/ 298895 h 496091"/>
              <a:gd name="connsiteX52" fmla="*/ 252413 w 540885"/>
              <a:gd name="connsiteY52" fmla="*/ 247906 h 496091"/>
              <a:gd name="connsiteX53" fmla="*/ 231285 w 540885"/>
              <a:gd name="connsiteY53" fmla="*/ 196916 h 496091"/>
              <a:gd name="connsiteX54" fmla="*/ 180295 w 540885"/>
              <a:gd name="connsiteY54" fmla="*/ 175788 h 496091"/>
              <a:gd name="connsiteX55" fmla="*/ 432708 w 540885"/>
              <a:gd name="connsiteY55" fmla="*/ 67611 h 496091"/>
              <a:gd name="connsiteX56" fmla="*/ 407355 w 540885"/>
              <a:gd name="connsiteY56" fmla="*/ 78316 h 496091"/>
              <a:gd name="connsiteX57" fmla="*/ 396649 w 540885"/>
              <a:gd name="connsiteY57" fmla="*/ 103670 h 496091"/>
              <a:gd name="connsiteX58" fmla="*/ 407213 w 540885"/>
              <a:gd name="connsiteY58" fmla="*/ 129165 h 496091"/>
              <a:gd name="connsiteX59" fmla="*/ 432708 w 540885"/>
              <a:gd name="connsiteY59" fmla="*/ 139729 h 496091"/>
              <a:gd name="connsiteX60" fmla="*/ 458203 w 540885"/>
              <a:gd name="connsiteY60" fmla="*/ 129165 h 496091"/>
              <a:gd name="connsiteX61" fmla="*/ 468767 w 540885"/>
              <a:gd name="connsiteY61" fmla="*/ 103670 h 496091"/>
              <a:gd name="connsiteX62" fmla="*/ 458063 w 540885"/>
              <a:gd name="connsiteY62" fmla="*/ 78316 h 496091"/>
              <a:gd name="connsiteX63" fmla="*/ 432708 w 540885"/>
              <a:gd name="connsiteY63" fmla="*/ 67611 h 496091"/>
              <a:gd name="connsiteX64" fmla="*/ 154096 w 540885"/>
              <a:gd name="connsiteY64" fmla="*/ 67611 h 496091"/>
              <a:gd name="connsiteX65" fmla="*/ 206494 w 540885"/>
              <a:gd name="connsiteY65" fmla="*/ 67611 h 496091"/>
              <a:gd name="connsiteX66" fmla="*/ 212128 w 540885"/>
              <a:gd name="connsiteY66" fmla="*/ 69724 h 496091"/>
              <a:gd name="connsiteX67" fmla="*/ 214945 w 540885"/>
              <a:gd name="connsiteY67" fmla="*/ 74654 h 496091"/>
              <a:gd name="connsiteX68" fmla="*/ 221425 w 540885"/>
              <a:gd name="connsiteY68" fmla="*/ 117755 h 496091"/>
              <a:gd name="connsiteX69" fmla="*/ 242553 w 540885"/>
              <a:gd name="connsiteY69" fmla="*/ 126488 h 496091"/>
              <a:gd name="connsiteX70" fmla="*/ 275795 w 540885"/>
              <a:gd name="connsiteY70" fmla="*/ 101416 h 496091"/>
              <a:gd name="connsiteX71" fmla="*/ 281429 w 540885"/>
              <a:gd name="connsiteY71" fmla="*/ 99444 h 496091"/>
              <a:gd name="connsiteX72" fmla="*/ 287345 w 540885"/>
              <a:gd name="connsiteY72" fmla="*/ 101698 h 496091"/>
              <a:gd name="connsiteX73" fmla="*/ 327911 w 540885"/>
              <a:gd name="connsiteY73" fmla="*/ 146772 h 496091"/>
              <a:gd name="connsiteX74" fmla="*/ 325939 w 540885"/>
              <a:gd name="connsiteY74" fmla="*/ 152124 h 496091"/>
              <a:gd name="connsiteX75" fmla="*/ 314108 w 540885"/>
              <a:gd name="connsiteY75" fmla="*/ 167337 h 496091"/>
              <a:gd name="connsiteX76" fmla="*/ 301430 w 540885"/>
              <a:gd name="connsiteY76" fmla="*/ 184239 h 496091"/>
              <a:gd name="connsiteX77" fmla="*/ 311008 w 540885"/>
              <a:gd name="connsiteY77" fmla="*/ 207339 h 496091"/>
              <a:gd name="connsiteX78" fmla="*/ 353828 w 540885"/>
              <a:gd name="connsiteY78" fmla="*/ 213819 h 496091"/>
              <a:gd name="connsiteX79" fmla="*/ 358618 w 540885"/>
              <a:gd name="connsiteY79" fmla="*/ 216777 h 496091"/>
              <a:gd name="connsiteX80" fmla="*/ 360590 w 540885"/>
              <a:gd name="connsiteY80" fmla="*/ 222270 h 496091"/>
              <a:gd name="connsiteX81" fmla="*/ 360590 w 540885"/>
              <a:gd name="connsiteY81" fmla="*/ 274386 h 496091"/>
              <a:gd name="connsiteX82" fmla="*/ 358618 w 540885"/>
              <a:gd name="connsiteY82" fmla="*/ 279880 h 496091"/>
              <a:gd name="connsiteX83" fmla="*/ 354110 w 540885"/>
              <a:gd name="connsiteY83" fmla="*/ 282838 h 496091"/>
              <a:gd name="connsiteX84" fmla="*/ 310445 w 540885"/>
              <a:gd name="connsiteY84" fmla="*/ 289599 h 496091"/>
              <a:gd name="connsiteX85" fmla="*/ 301430 w 540885"/>
              <a:gd name="connsiteY85" fmla="*/ 311009 h 496091"/>
              <a:gd name="connsiteX86" fmla="*/ 326784 w 540885"/>
              <a:gd name="connsiteY86" fmla="*/ 343405 h 496091"/>
              <a:gd name="connsiteX87" fmla="*/ 328756 w 540885"/>
              <a:gd name="connsiteY87" fmla="*/ 349040 h 496091"/>
              <a:gd name="connsiteX88" fmla="*/ 326784 w 540885"/>
              <a:gd name="connsiteY88" fmla="*/ 354392 h 496091"/>
              <a:gd name="connsiteX89" fmla="*/ 303543 w 540885"/>
              <a:gd name="connsiteY89" fmla="*/ 379605 h 496091"/>
              <a:gd name="connsiteX90" fmla="*/ 281429 w 540885"/>
              <a:gd name="connsiteY90" fmla="*/ 396367 h 496091"/>
              <a:gd name="connsiteX91" fmla="*/ 275513 w 540885"/>
              <a:gd name="connsiteY91" fmla="*/ 394395 h 496091"/>
              <a:gd name="connsiteX92" fmla="*/ 243117 w 540885"/>
              <a:gd name="connsiteY92" fmla="*/ 369041 h 496091"/>
              <a:gd name="connsiteX93" fmla="*/ 221425 w 540885"/>
              <a:gd name="connsiteY93" fmla="*/ 377774 h 496091"/>
              <a:gd name="connsiteX94" fmla="*/ 214945 w 540885"/>
              <a:gd name="connsiteY94" fmla="*/ 421439 h 496091"/>
              <a:gd name="connsiteX95" fmla="*/ 206494 w 540885"/>
              <a:gd name="connsiteY95" fmla="*/ 428200 h 496091"/>
              <a:gd name="connsiteX96" fmla="*/ 154096 w 540885"/>
              <a:gd name="connsiteY96" fmla="*/ 428200 h 496091"/>
              <a:gd name="connsiteX97" fmla="*/ 148462 w 540885"/>
              <a:gd name="connsiteY97" fmla="*/ 426087 h 496091"/>
              <a:gd name="connsiteX98" fmla="*/ 145645 w 540885"/>
              <a:gd name="connsiteY98" fmla="*/ 421158 h 496091"/>
              <a:gd name="connsiteX99" fmla="*/ 139165 w 540885"/>
              <a:gd name="connsiteY99" fmla="*/ 378056 h 496091"/>
              <a:gd name="connsiteX100" fmla="*/ 118037 w 540885"/>
              <a:gd name="connsiteY100" fmla="*/ 369323 h 496091"/>
              <a:gd name="connsiteX101" fmla="*/ 84795 w 540885"/>
              <a:gd name="connsiteY101" fmla="*/ 394395 h 496091"/>
              <a:gd name="connsiteX102" fmla="*/ 79161 w 540885"/>
              <a:gd name="connsiteY102" fmla="*/ 396367 h 496091"/>
              <a:gd name="connsiteX103" fmla="*/ 73245 w 540885"/>
              <a:gd name="connsiteY103" fmla="*/ 394113 h 496091"/>
              <a:gd name="connsiteX104" fmla="*/ 32679 w 540885"/>
              <a:gd name="connsiteY104" fmla="*/ 349040 h 496091"/>
              <a:gd name="connsiteX105" fmla="*/ 34651 w 540885"/>
              <a:gd name="connsiteY105" fmla="*/ 343687 h 496091"/>
              <a:gd name="connsiteX106" fmla="*/ 46201 w 540885"/>
              <a:gd name="connsiteY106" fmla="*/ 328756 h 496091"/>
              <a:gd name="connsiteX107" fmla="*/ 59441 w 540885"/>
              <a:gd name="connsiteY107" fmla="*/ 311572 h 496091"/>
              <a:gd name="connsiteX108" fmla="*/ 49581 w 540885"/>
              <a:gd name="connsiteY108" fmla="*/ 288472 h 496091"/>
              <a:gd name="connsiteX109" fmla="*/ 6761 w 540885"/>
              <a:gd name="connsiteY109" fmla="*/ 281711 h 496091"/>
              <a:gd name="connsiteX110" fmla="*/ 1972 w 540885"/>
              <a:gd name="connsiteY110" fmla="*/ 279034 h 496091"/>
              <a:gd name="connsiteX111" fmla="*/ 0 w 540885"/>
              <a:gd name="connsiteY111" fmla="*/ 273541 h 496091"/>
              <a:gd name="connsiteX112" fmla="*/ 0 w 540885"/>
              <a:gd name="connsiteY112" fmla="*/ 221425 h 496091"/>
              <a:gd name="connsiteX113" fmla="*/ 1972 w 540885"/>
              <a:gd name="connsiteY113" fmla="*/ 215932 h 496091"/>
              <a:gd name="connsiteX114" fmla="*/ 6480 w 540885"/>
              <a:gd name="connsiteY114" fmla="*/ 212973 h 496091"/>
              <a:gd name="connsiteX115" fmla="*/ 50145 w 540885"/>
              <a:gd name="connsiteY115" fmla="*/ 206213 h 496091"/>
              <a:gd name="connsiteX116" fmla="*/ 59159 w 540885"/>
              <a:gd name="connsiteY116" fmla="*/ 184802 h 496091"/>
              <a:gd name="connsiteX117" fmla="*/ 33806 w 540885"/>
              <a:gd name="connsiteY117" fmla="*/ 152406 h 496091"/>
              <a:gd name="connsiteX118" fmla="*/ 31834 w 540885"/>
              <a:gd name="connsiteY118" fmla="*/ 146772 h 496091"/>
              <a:gd name="connsiteX119" fmla="*/ 33806 w 540885"/>
              <a:gd name="connsiteY119" fmla="*/ 141137 h 496091"/>
              <a:gd name="connsiteX120" fmla="*/ 56906 w 540885"/>
              <a:gd name="connsiteY120" fmla="*/ 116065 h 496091"/>
              <a:gd name="connsiteX121" fmla="*/ 79161 w 540885"/>
              <a:gd name="connsiteY121" fmla="*/ 99444 h 496091"/>
              <a:gd name="connsiteX122" fmla="*/ 85077 w 540885"/>
              <a:gd name="connsiteY122" fmla="*/ 101416 h 496091"/>
              <a:gd name="connsiteX123" fmla="*/ 117474 w 540885"/>
              <a:gd name="connsiteY123" fmla="*/ 126770 h 496091"/>
              <a:gd name="connsiteX124" fmla="*/ 139165 w 540885"/>
              <a:gd name="connsiteY124" fmla="*/ 117755 h 496091"/>
              <a:gd name="connsiteX125" fmla="*/ 145645 w 540885"/>
              <a:gd name="connsiteY125" fmla="*/ 74372 h 496091"/>
              <a:gd name="connsiteX126" fmla="*/ 154096 w 540885"/>
              <a:gd name="connsiteY126" fmla="*/ 67611 h 496091"/>
              <a:gd name="connsiteX127" fmla="*/ 396649 w 540885"/>
              <a:gd name="connsiteY127" fmla="*/ 0 h 496091"/>
              <a:gd name="connsiteX128" fmla="*/ 409608 w 540885"/>
              <a:gd name="connsiteY128" fmla="*/ 13100 h 496091"/>
              <a:gd name="connsiteX129" fmla="*/ 424257 w 540885"/>
              <a:gd name="connsiteY129" fmla="*/ 32116 h 496091"/>
              <a:gd name="connsiteX130" fmla="*/ 432708 w 540885"/>
              <a:gd name="connsiteY130" fmla="*/ 31552 h 496091"/>
              <a:gd name="connsiteX131" fmla="*/ 441160 w 540885"/>
              <a:gd name="connsiteY131" fmla="*/ 32116 h 496091"/>
              <a:gd name="connsiteX132" fmla="*/ 467077 w 540885"/>
              <a:gd name="connsiteY132" fmla="*/ 564 h 496091"/>
              <a:gd name="connsiteX133" fmla="*/ 468767 w 540885"/>
              <a:gd name="connsiteY133" fmla="*/ 0 h 496091"/>
              <a:gd name="connsiteX134" fmla="*/ 503699 w 540885"/>
              <a:gd name="connsiteY134" fmla="*/ 19720 h 496091"/>
              <a:gd name="connsiteX135" fmla="*/ 504826 w 540885"/>
              <a:gd name="connsiteY135" fmla="*/ 21692 h 496091"/>
              <a:gd name="connsiteX136" fmla="*/ 490459 w 540885"/>
              <a:gd name="connsiteY136" fmla="*/ 60568 h 496091"/>
              <a:gd name="connsiteX137" fmla="*/ 498910 w 540885"/>
              <a:gd name="connsiteY137" fmla="*/ 75217 h 496091"/>
              <a:gd name="connsiteX138" fmla="*/ 540885 w 540885"/>
              <a:gd name="connsiteY138" fmla="*/ 83950 h 496091"/>
              <a:gd name="connsiteX139" fmla="*/ 540885 w 540885"/>
              <a:gd name="connsiteY139" fmla="*/ 123390 h 496091"/>
              <a:gd name="connsiteX140" fmla="*/ 498910 w 540885"/>
              <a:gd name="connsiteY140" fmla="*/ 132123 h 496091"/>
              <a:gd name="connsiteX141" fmla="*/ 490459 w 540885"/>
              <a:gd name="connsiteY141" fmla="*/ 146772 h 496091"/>
              <a:gd name="connsiteX142" fmla="*/ 504826 w 540885"/>
              <a:gd name="connsiteY142" fmla="*/ 185648 h 496091"/>
              <a:gd name="connsiteX143" fmla="*/ 503699 w 540885"/>
              <a:gd name="connsiteY143" fmla="*/ 187619 h 496091"/>
              <a:gd name="connsiteX144" fmla="*/ 468767 w 540885"/>
              <a:gd name="connsiteY144" fmla="*/ 207621 h 496091"/>
              <a:gd name="connsiteX145" fmla="*/ 455809 w 540885"/>
              <a:gd name="connsiteY145" fmla="*/ 194381 h 496091"/>
              <a:gd name="connsiteX146" fmla="*/ 441160 w 540885"/>
              <a:gd name="connsiteY146" fmla="*/ 175224 h 496091"/>
              <a:gd name="connsiteX147" fmla="*/ 432708 w 540885"/>
              <a:gd name="connsiteY147" fmla="*/ 175788 h 496091"/>
              <a:gd name="connsiteX148" fmla="*/ 424257 w 540885"/>
              <a:gd name="connsiteY148" fmla="*/ 175224 h 496091"/>
              <a:gd name="connsiteX149" fmla="*/ 409608 w 540885"/>
              <a:gd name="connsiteY149" fmla="*/ 194381 h 496091"/>
              <a:gd name="connsiteX150" fmla="*/ 396649 w 540885"/>
              <a:gd name="connsiteY150" fmla="*/ 207621 h 496091"/>
              <a:gd name="connsiteX151" fmla="*/ 361717 w 540885"/>
              <a:gd name="connsiteY151" fmla="*/ 187619 h 496091"/>
              <a:gd name="connsiteX152" fmla="*/ 360591 w 540885"/>
              <a:gd name="connsiteY152" fmla="*/ 185648 h 496091"/>
              <a:gd name="connsiteX153" fmla="*/ 374958 w 540885"/>
              <a:gd name="connsiteY153" fmla="*/ 146772 h 496091"/>
              <a:gd name="connsiteX154" fmla="*/ 366507 w 540885"/>
              <a:gd name="connsiteY154" fmla="*/ 132123 h 496091"/>
              <a:gd name="connsiteX155" fmla="*/ 324532 w 540885"/>
              <a:gd name="connsiteY155" fmla="*/ 123390 h 496091"/>
              <a:gd name="connsiteX156" fmla="*/ 324532 w 540885"/>
              <a:gd name="connsiteY156" fmla="*/ 83950 h 496091"/>
              <a:gd name="connsiteX157" fmla="*/ 366507 w 540885"/>
              <a:gd name="connsiteY157" fmla="*/ 75217 h 496091"/>
              <a:gd name="connsiteX158" fmla="*/ 374958 w 540885"/>
              <a:gd name="connsiteY158" fmla="*/ 60568 h 496091"/>
              <a:gd name="connsiteX159" fmla="*/ 360591 w 540885"/>
              <a:gd name="connsiteY159" fmla="*/ 21692 h 496091"/>
              <a:gd name="connsiteX160" fmla="*/ 361717 w 540885"/>
              <a:gd name="connsiteY160" fmla="*/ 19720 h 496091"/>
              <a:gd name="connsiteX161" fmla="*/ 371577 w 540885"/>
              <a:gd name="connsiteY161" fmla="*/ 14086 h 496091"/>
              <a:gd name="connsiteX162" fmla="*/ 388198 w 540885"/>
              <a:gd name="connsiteY162" fmla="*/ 4508 h 496091"/>
              <a:gd name="connsiteX163" fmla="*/ 396649 w 540885"/>
              <a:gd name="connsiteY163" fmla="*/ 0 h 4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40885" h="496091">
                <a:moveTo>
                  <a:pt x="432708" y="356081"/>
                </a:moveTo>
                <a:cubicBezTo>
                  <a:pt x="422942" y="356081"/>
                  <a:pt x="414491" y="359650"/>
                  <a:pt x="407355" y="366786"/>
                </a:cubicBezTo>
                <a:cubicBezTo>
                  <a:pt x="400218" y="373923"/>
                  <a:pt x="396649" y="382375"/>
                  <a:pt x="396649" y="392140"/>
                </a:cubicBezTo>
                <a:cubicBezTo>
                  <a:pt x="396649" y="402094"/>
                  <a:pt x="400171" y="410592"/>
                  <a:pt x="407213" y="417635"/>
                </a:cubicBezTo>
                <a:cubicBezTo>
                  <a:pt x="414257" y="424678"/>
                  <a:pt x="422754" y="428199"/>
                  <a:pt x="432708" y="428199"/>
                </a:cubicBezTo>
                <a:cubicBezTo>
                  <a:pt x="442662" y="428199"/>
                  <a:pt x="451161" y="424678"/>
                  <a:pt x="458203" y="417635"/>
                </a:cubicBezTo>
                <a:cubicBezTo>
                  <a:pt x="465246" y="410592"/>
                  <a:pt x="468767" y="402094"/>
                  <a:pt x="468767" y="392140"/>
                </a:cubicBezTo>
                <a:cubicBezTo>
                  <a:pt x="468767" y="382375"/>
                  <a:pt x="465199" y="373923"/>
                  <a:pt x="458063" y="366786"/>
                </a:cubicBezTo>
                <a:cubicBezTo>
                  <a:pt x="450925" y="359650"/>
                  <a:pt x="442474" y="356081"/>
                  <a:pt x="432708" y="356081"/>
                </a:cubicBezTo>
                <a:close/>
                <a:moveTo>
                  <a:pt x="396649" y="288471"/>
                </a:moveTo>
                <a:cubicBezTo>
                  <a:pt x="398152" y="288471"/>
                  <a:pt x="402471" y="292838"/>
                  <a:pt x="409608" y="301570"/>
                </a:cubicBezTo>
                <a:cubicBezTo>
                  <a:pt x="416744" y="310303"/>
                  <a:pt x="421628" y="316642"/>
                  <a:pt x="424257" y="320586"/>
                </a:cubicBezTo>
                <a:cubicBezTo>
                  <a:pt x="428013" y="320210"/>
                  <a:pt x="430830" y="320023"/>
                  <a:pt x="432708" y="320023"/>
                </a:cubicBezTo>
                <a:cubicBezTo>
                  <a:pt x="434586" y="320023"/>
                  <a:pt x="437403" y="320210"/>
                  <a:pt x="441160" y="320586"/>
                </a:cubicBezTo>
                <a:cubicBezTo>
                  <a:pt x="450738" y="307251"/>
                  <a:pt x="459377" y="296734"/>
                  <a:pt x="467077" y="289034"/>
                </a:cubicBezTo>
                <a:lnTo>
                  <a:pt x="468767" y="288471"/>
                </a:lnTo>
                <a:cubicBezTo>
                  <a:pt x="469518" y="288471"/>
                  <a:pt x="481162" y="295044"/>
                  <a:pt x="503699" y="308190"/>
                </a:cubicBezTo>
                <a:cubicBezTo>
                  <a:pt x="504450" y="308754"/>
                  <a:pt x="504826" y="309412"/>
                  <a:pt x="504826" y="310163"/>
                </a:cubicBezTo>
                <a:cubicBezTo>
                  <a:pt x="504826" y="314858"/>
                  <a:pt x="500037" y="327816"/>
                  <a:pt x="490459" y="349039"/>
                </a:cubicBezTo>
                <a:cubicBezTo>
                  <a:pt x="493651" y="353358"/>
                  <a:pt x="496468" y="358241"/>
                  <a:pt x="498910" y="363688"/>
                </a:cubicBezTo>
                <a:cubicBezTo>
                  <a:pt x="526893" y="366505"/>
                  <a:pt x="540885" y="369416"/>
                  <a:pt x="540885" y="372421"/>
                </a:cubicBezTo>
                <a:lnTo>
                  <a:pt x="540885" y="411860"/>
                </a:lnTo>
                <a:cubicBezTo>
                  <a:pt x="540885" y="414865"/>
                  <a:pt x="526893" y="417776"/>
                  <a:pt x="498910" y="420593"/>
                </a:cubicBezTo>
                <a:cubicBezTo>
                  <a:pt x="496657" y="425664"/>
                  <a:pt x="493839" y="430547"/>
                  <a:pt x="490459" y="435242"/>
                </a:cubicBezTo>
                <a:cubicBezTo>
                  <a:pt x="500037" y="456464"/>
                  <a:pt x="504826" y="469423"/>
                  <a:pt x="504826" y="474118"/>
                </a:cubicBezTo>
                <a:cubicBezTo>
                  <a:pt x="504826" y="474869"/>
                  <a:pt x="504450" y="475527"/>
                  <a:pt x="503699" y="476090"/>
                </a:cubicBezTo>
                <a:cubicBezTo>
                  <a:pt x="480787" y="489424"/>
                  <a:pt x="469143" y="496091"/>
                  <a:pt x="468767" y="496091"/>
                </a:cubicBezTo>
                <a:cubicBezTo>
                  <a:pt x="467265" y="496091"/>
                  <a:pt x="462945" y="491678"/>
                  <a:pt x="455809" y="482851"/>
                </a:cubicBezTo>
                <a:cubicBezTo>
                  <a:pt x="448672" y="474024"/>
                  <a:pt x="443788" y="467639"/>
                  <a:pt x="441160" y="463695"/>
                </a:cubicBezTo>
                <a:cubicBezTo>
                  <a:pt x="437403" y="464070"/>
                  <a:pt x="434586" y="464258"/>
                  <a:pt x="432708" y="464258"/>
                </a:cubicBezTo>
                <a:cubicBezTo>
                  <a:pt x="430830" y="464258"/>
                  <a:pt x="428013" y="464070"/>
                  <a:pt x="424257" y="463695"/>
                </a:cubicBezTo>
                <a:cubicBezTo>
                  <a:pt x="421628" y="467639"/>
                  <a:pt x="416744" y="474024"/>
                  <a:pt x="409608" y="482851"/>
                </a:cubicBezTo>
                <a:cubicBezTo>
                  <a:pt x="402471" y="491678"/>
                  <a:pt x="398152" y="496091"/>
                  <a:pt x="396649" y="496091"/>
                </a:cubicBezTo>
                <a:cubicBezTo>
                  <a:pt x="396274" y="496091"/>
                  <a:pt x="384629" y="489424"/>
                  <a:pt x="361717" y="476090"/>
                </a:cubicBezTo>
                <a:cubicBezTo>
                  <a:pt x="360966" y="475527"/>
                  <a:pt x="360591" y="474869"/>
                  <a:pt x="360591" y="474118"/>
                </a:cubicBezTo>
                <a:cubicBezTo>
                  <a:pt x="360591" y="469423"/>
                  <a:pt x="365380" y="456464"/>
                  <a:pt x="374958" y="435242"/>
                </a:cubicBezTo>
                <a:cubicBezTo>
                  <a:pt x="371577" y="430547"/>
                  <a:pt x="368760" y="425664"/>
                  <a:pt x="366507" y="420593"/>
                </a:cubicBezTo>
                <a:cubicBezTo>
                  <a:pt x="338523" y="417776"/>
                  <a:pt x="324532" y="414865"/>
                  <a:pt x="324532" y="411860"/>
                </a:cubicBezTo>
                <a:lnTo>
                  <a:pt x="324532" y="372421"/>
                </a:lnTo>
                <a:cubicBezTo>
                  <a:pt x="324532" y="369416"/>
                  <a:pt x="338523" y="366505"/>
                  <a:pt x="366507" y="363688"/>
                </a:cubicBezTo>
                <a:cubicBezTo>
                  <a:pt x="368948" y="358241"/>
                  <a:pt x="371765" y="353358"/>
                  <a:pt x="374958" y="349039"/>
                </a:cubicBezTo>
                <a:cubicBezTo>
                  <a:pt x="365380" y="327816"/>
                  <a:pt x="360591" y="314858"/>
                  <a:pt x="360591" y="310163"/>
                </a:cubicBezTo>
                <a:cubicBezTo>
                  <a:pt x="360591" y="309412"/>
                  <a:pt x="360966" y="308754"/>
                  <a:pt x="361717" y="308190"/>
                </a:cubicBezTo>
                <a:cubicBezTo>
                  <a:pt x="362468" y="307815"/>
                  <a:pt x="365755" y="305937"/>
                  <a:pt x="371577" y="302557"/>
                </a:cubicBezTo>
                <a:cubicBezTo>
                  <a:pt x="377399" y="299176"/>
                  <a:pt x="382939" y="295983"/>
                  <a:pt x="388198" y="292978"/>
                </a:cubicBezTo>
                <a:cubicBezTo>
                  <a:pt x="393457" y="289974"/>
                  <a:pt x="396274" y="288471"/>
                  <a:pt x="396649" y="288471"/>
                </a:cubicBezTo>
                <a:close/>
                <a:moveTo>
                  <a:pt x="180295" y="175788"/>
                </a:moveTo>
                <a:cubicBezTo>
                  <a:pt x="160387" y="175788"/>
                  <a:pt x="143391" y="182830"/>
                  <a:pt x="129305" y="196916"/>
                </a:cubicBezTo>
                <a:cubicBezTo>
                  <a:pt x="115220" y="211002"/>
                  <a:pt x="108177" y="227998"/>
                  <a:pt x="108177" y="247906"/>
                </a:cubicBezTo>
                <a:cubicBezTo>
                  <a:pt x="108177" y="267813"/>
                  <a:pt x="115220" y="284810"/>
                  <a:pt x="129305" y="298895"/>
                </a:cubicBezTo>
                <a:cubicBezTo>
                  <a:pt x="143391" y="312981"/>
                  <a:pt x="160387" y="320024"/>
                  <a:pt x="180295" y="320024"/>
                </a:cubicBezTo>
                <a:cubicBezTo>
                  <a:pt x="200202" y="320024"/>
                  <a:pt x="217199" y="312981"/>
                  <a:pt x="231285" y="298895"/>
                </a:cubicBezTo>
                <a:cubicBezTo>
                  <a:pt x="245370" y="284810"/>
                  <a:pt x="252413" y="267813"/>
                  <a:pt x="252413" y="247906"/>
                </a:cubicBezTo>
                <a:cubicBezTo>
                  <a:pt x="252413" y="227998"/>
                  <a:pt x="245370" y="211002"/>
                  <a:pt x="231285" y="196916"/>
                </a:cubicBezTo>
                <a:cubicBezTo>
                  <a:pt x="217199" y="182830"/>
                  <a:pt x="200202" y="175788"/>
                  <a:pt x="180295" y="175788"/>
                </a:cubicBezTo>
                <a:close/>
                <a:moveTo>
                  <a:pt x="432708" y="67611"/>
                </a:moveTo>
                <a:cubicBezTo>
                  <a:pt x="422942" y="67611"/>
                  <a:pt x="414491" y="71179"/>
                  <a:pt x="407355" y="78316"/>
                </a:cubicBezTo>
                <a:cubicBezTo>
                  <a:pt x="400218" y="85453"/>
                  <a:pt x="396649" y="93904"/>
                  <a:pt x="396649" y="103670"/>
                </a:cubicBezTo>
                <a:cubicBezTo>
                  <a:pt x="396649" y="113624"/>
                  <a:pt x="400171" y="122122"/>
                  <a:pt x="407213" y="129165"/>
                </a:cubicBezTo>
                <a:cubicBezTo>
                  <a:pt x="414257" y="136207"/>
                  <a:pt x="422754" y="139729"/>
                  <a:pt x="432708" y="139729"/>
                </a:cubicBezTo>
                <a:cubicBezTo>
                  <a:pt x="442662" y="139729"/>
                  <a:pt x="451161" y="136207"/>
                  <a:pt x="458203" y="129165"/>
                </a:cubicBezTo>
                <a:cubicBezTo>
                  <a:pt x="465246" y="122122"/>
                  <a:pt x="468767" y="113624"/>
                  <a:pt x="468767" y="103670"/>
                </a:cubicBezTo>
                <a:cubicBezTo>
                  <a:pt x="468767" y="93904"/>
                  <a:pt x="465199" y="85453"/>
                  <a:pt x="458063" y="78316"/>
                </a:cubicBezTo>
                <a:cubicBezTo>
                  <a:pt x="450925" y="71179"/>
                  <a:pt x="442474" y="67611"/>
                  <a:pt x="432708" y="67611"/>
                </a:cubicBezTo>
                <a:close/>
                <a:moveTo>
                  <a:pt x="154096" y="67611"/>
                </a:moveTo>
                <a:lnTo>
                  <a:pt x="206494" y="67611"/>
                </a:lnTo>
                <a:cubicBezTo>
                  <a:pt x="208559" y="67611"/>
                  <a:pt x="210438" y="68315"/>
                  <a:pt x="212128" y="69724"/>
                </a:cubicBezTo>
                <a:cubicBezTo>
                  <a:pt x="213818" y="71132"/>
                  <a:pt x="214757" y="72775"/>
                  <a:pt x="214945" y="74654"/>
                </a:cubicBezTo>
                <a:lnTo>
                  <a:pt x="221425" y="117755"/>
                </a:lnTo>
                <a:cubicBezTo>
                  <a:pt x="227810" y="119633"/>
                  <a:pt x="234853" y="122545"/>
                  <a:pt x="242553" y="126488"/>
                </a:cubicBezTo>
                <a:lnTo>
                  <a:pt x="275795" y="101416"/>
                </a:lnTo>
                <a:cubicBezTo>
                  <a:pt x="277297" y="100102"/>
                  <a:pt x="279175" y="99444"/>
                  <a:pt x="281429" y="99444"/>
                </a:cubicBezTo>
                <a:cubicBezTo>
                  <a:pt x="283494" y="99444"/>
                  <a:pt x="285466" y="100195"/>
                  <a:pt x="287345" y="101698"/>
                </a:cubicBezTo>
                <a:cubicBezTo>
                  <a:pt x="314389" y="126676"/>
                  <a:pt x="327911" y="141701"/>
                  <a:pt x="327911" y="146772"/>
                </a:cubicBezTo>
                <a:cubicBezTo>
                  <a:pt x="327911" y="148462"/>
                  <a:pt x="327254" y="150246"/>
                  <a:pt x="325939" y="152124"/>
                </a:cubicBezTo>
                <a:cubicBezTo>
                  <a:pt x="323685" y="155129"/>
                  <a:pt x="319742" y="160200"/>
                  <a:pt x="314108" y="167337"/>
                </a:cubicBezTo>
                <a:cubicBezTo>
                  <a:pt x="308473" y="174473"/>
                  <a:pt x="304248" y="180107"/>
                  <a:pt x="301430" y="184239"/>
                </a:cubicBezTo>
                <a:cubicBezTo>
                  <a:pt x="305749" y="193254"/>
                  <a:pt x="308942" y="200954"/>
                  <a:pt x="311008" y="207339"/>
                </a:cubicBezTo>
                <a:lnTo>
                  <a:pt x="353828" y="213819"/>
                </a:lnTo>
                <a:cubicBezTo>
                  <a:pt x="355706" y="214194"/>
                  <a:pt x="357303" y="215180"/>
                  <a:pt x="358618" y="216777"/>
                </a:cubicBezTo>
                <a:cubicBezTo>
                  <a:pt x="359932" y="218373"/>
                  <a:pt x="360590" y="220204"/>
                  <a:pt x="360590" y="222270"/>
                </a:cubicBezTo>
                <a:lnTo>
                  <a:pt x="360590" y="274386"/>
                </a:lnTo>
                <a:cubicBezTo>
                  <a:pt x="360590" y="276265"/>
                  <a:pt x="359932" y="278095"/>
                  <a:pt x="358618" y="279880"/>
                </a:cubicBezTo>
                <a:cubicBezTo>
                  <a:pt x="357303" y="281664"/>
                  <a:pt x="355800" y="282650"/>
                  <a:pt x="354110" y="282838"/>
                </a:cubicBezTo>
                <a:lnTo>
                  <a:pt x="310445" y="289599"/>
                </a:lnTo>
                <a:cubicBezTo>
                  <a:pt x="308379" y="296172"/>
                  <a:pt x="305374" y="303309"/>
                  <a:pt x="301430" y="311009"/>
                </a:cubicBezTo>
                <a:cubicBezTo>
                  <a:pt x="307816" y="320024"/>
                  <a:pt x="316267" y="330822"/>
                  <a:pt x="326784" y="343405"/>
                </a:cubicBezTo>
                <a:cubicBezTo>
                  <a:pt x="328099" y="345283"/>
                  <a:pt x="328756" y="347161"/>
                  <a:pt x="328756" y="349040"/>
                </a:cubicBezTo>
                <a:cubicBezTo>
                  <a:pt x="328756" y="351293"/>
                  <a:pt x="328099" y="353077"/>
                  <a:pt x="326784" y="354392"/>
                </a:cubicBezTo>
                <a:cubicBezTo>
                  <a:pt x="322465" y="360026"/>
                  <a:pt x="314717" y="368431"/>
                  <a:pt x="303543" y="379605"/>
                </a:cubicBezTo>
                <a:cubicBezTo>
                  <a:pt x="292368" y="390780"/>
                  <a:pt x="284997" y="396367"/>
                  <a:pt x="281429" y="396367"/>
                </a:cubicBezTo>
                <a:cubicBezTo>
                  <a:pt x="279363" y="396367"/>
                  <a:pt x="277391" y="395710"/>
                  <a:pt x="275513" y="394395"/>
                </a:cubicBezTo>
                <a:lnTo>
                  <a:pt x="243117" y="369041"/>
                </a:lnTo>
                <a:cubicBezTo>
                  <a:pt x="236167" y="372609"/>
                  <a:pt x="228937" y="375520"/>
                  <a:pt x="221425" y="377774"/>
                </a:cubicBezTo>
                <a:cubicBezTo>
                  <a:pt x="219359" y="398057"/>
                  <a:pt x="217199" y="412612"/>
                  <a:pt x="214945" y="421439"/>
                </a:cubicBezTo>
                <a:cubicBezTo>
                  <a:pt x="213630" y="425947"/>
                  <a:pt x="210813" y="428200"/>
                  <a:pt x="206494" y="428200"/>
                </a:cubicBezTo>
                <a:lnTo>
                  <a:pt x="154096" y="428200"/>
                </a:lnTo>
                <a:cubicBezTo>
                  <a:pt x="152030" y="428200"/>
                  <a:pt x="150152" y="427496"/>
                  <a:pt x="148462" y="426087"/>
                </a:cubicBezTo>
                <a:cubicBezTo>
                  <a:pt x="146771" y="424679"/>
                  <a:pt x="145832" y="423035"/>
                  <a:pt x="145645" y="421158"/>
                </a:cubicBezTo>
                <a:lnTo>
                  <a:pt x="139165" y="378056"/>
                </a:lnTo>
                <a:cubicBezTo>
                  <a:pt x="132779" y="376178"/>
                  <a:pt x="125737" y="373267"/>
                  <a:pt x="118037" y="369323"/>
                </a:cubicBezTo>
                <a:lnTo>
                  <a:pt x="84795" y="394395"/>
                </a:lnTo>
                <a:cubicBezTo>
                  <a:pt x="83480" y="395710"/>
                  <a:pt x="81602" y="396367"/>
                  <a:pt x="79161" y="396367"/>
                </a:cubicBezTo>
                <a:cubicBezTo>
                  <a:pt x="77095" y="396367"/>
                  <a:pt x="75123" y="395616"/>
                  <a:pt x="73245" y="394113"/>
                </a:cubicBezTo>
                <a:cubicBezTo>
                  <a:pt x="46201" y="369135"/>
                  <a:pt x="32679" y="354110"/>
                  <a:pt x="32679" y="349040"/>
                </a:cubicBezTo>
                <a:cubicBezTo>
                  <a:pt x="32679" y="347349"/>
                  <a:pt x="33336" y="345565"/>
                  <a:pt x="34651" y="343687"/>
                </a:cubicBezTo>
                <a:cubicBezTo>
                  <a:pt x="36529" y="341058"/>
                  <a:pt x="40378" y="336081"/>
                  <a:pt x="46201" y="328756"/>
                </a:cubicBezTo>
                <a:cubicBezTo>
                  <a:pt x="52022" y="321432"/>
                  <a:pt x="56436" y="315704"/>
                  <a:pt x="59441" y="311572"/>
                </a:cubicBezTo>
                <a:cubicBezTo>
                  <a:pt x="55122" y="303309"/>
                  <a:pt x="51835" y="295608"/>
                  <a:pt x="49581" y="288472"/>
                </a:cubicBezTo>
                <a:lnTo>
                  <a:pt x="6761" y="281711"/>
                </a:lnTo>
                <a:cubicBezTo>
                  <a:pt x="4883" y="281523"/>
                  <a:pt x="3286" y="280631"/>
                  <a:pt x="1972" y="279034"/>
                </a:cubicBezTo>
                <a:cubicBezTo>
                  <a:pt x="657" y="277438"/>
                  <a:pt x="0" y="275607"/>
                  <a:pt x="0" y="273541"/>
                </a:cubicBezTo>
                <a:lnTo>
                  <a:pt x="0" y="221425"/>
                </a:lnTo>
                <a:cubicBezTo>
                  <a:pt x="0" y="219547"/>
                  <a:pt x="657" y="217715"/>
                  <a:pt x="1972" y="215932"/>
                </a:cubicBezTo>
                <a:cubicBezTo>
                  <a:pt x="3286" y="214147"/>
                  <a:pt x="4789" y="213161"/>
                  <a:pt x="6480" y="212973"/>
                </a:cubicBezTo>
                <a:lnTo>
                  <a:pt x="50145" y="206213"/>
                </a:lnTo>
                <a:cubicBezTo>
                  <a:pt x="52210" y="199639"/>
                  <a:pt x="55215" y="192503"/>
                  <a:pt x="59159" y="184802"/>
                </a:cubicBezTo>
                <a:cubicBezTo>
                  <a:pt x="52774" y="175788"/>
                  <a:pt x="44322" y="164989"/>
                  <a:pt x="33806" y="152406"/>
                </a:cubicBezTo>
                <a:cubicBezTo>
                  <a:pt x="32490" y="150340"/>
                  <a:pt x="31834" y="148462"/>
                  <a:pt x="31834" y="146772"/>
                </a:cubicBezTo>
                <a:cubicBezTo>
                  <a:pt x="31834" y="144518"/>
                  <a:pt x="32490" y="142640"/>
                  <a:pt x="33806" y="141137"/>
                </a:cubicBezTo>
                <a:cubicBezTo>
                  <a:pt x="37937" y="135503"/>
                  <a:pt x="45637" y="127146"/>
                  <a:pt x="56906" y="116065"/>
                </a:cubicBezTo>
                <a:cubicBezTo>
                  <a:pt x="68174" y="104984"/>
                  <a:pt x="75592" y="99444"/>
                  <a:pt x="79161" y="99444"/>
                </a:cubicBezTo>
                <a:cubicBezTo>
                  <a:pt x="81226" y="99444"/>
                  <a:pt x="83198" y="100102"/>
                  <a:pt x="85077" y="101416"/>
                </a:cubicBezTo>
                <a:lnTo>
                  <a:pt x="117474" y="126770"/>
                </a:lnTo>
                <a:cubicBezTo>
                  <a:pt x="123859" y="123390"/>
                  <a:pt x="131089" y="120385"/>
                  <a:pt x="139165" y="117755"/>
                </a:cubicBezTo>
                <a:cubicBezTo>
                  <a:pt x="141231" y="97472"/>
                  <a:pt x="143391" y="83011"/>
                  <a:pt x="145645" y="74372"/>
                </a:cubicBezTo>
                <a:cubicBezTo>
                  <a:pt x="146959" y="69865"/>
                  <a:pt x="149776" y="67611"/>
                  <a:pt x="154096" y="67611"/>
                </a:cubicBezTo>
                <a:close/>
                <a:moveTo>
                  <a:pt x="396649" y="0"/>
                </a:moveTo>
                <a:cubicBezTo>
                  <a:pt x="398152" y="0"/>
                  <a:pt x="402471" y="4367"/>
                  <a:pt x="409608" y="13100"/>
                </a:cubicBezTo>
                <a:cubicBezTo>
                  <a:pt x="416744" y="21833"/>
                  <a:pt x="421628" y="28171"/>
                  <a:pt x="424257" y="32116"/>
                </a:cubicBezTo>
                <a:cubicBezTo>
                  <a:pt x="428013" y="31740"/>
                  <a:pt x="430830" y="31552"/>
                  <a:pt x="432708" y="31552"/>
                </a:cubicBezTo>
                <a:cubicBezTo>
                  <a:pt x="434586" y="31552"/>
                  <a:pt x="437403" y="31740"/>
                  <a:pt x="441160" y="32116"/>
                </a:cubicBezTo>
                <a:cubicBezTo>
                  <a:pt x="450738" y="18781"/>
                  <a:pt x="459377" y="8264"/>
                  <a:pt x="467077" y="564"/>
                </a:cubicBezTo>
                <a:lnTo>
                  <a:pt x="468767" y="0"/>
                </a:lnTo>
                <a:cubicBezTo>
                  <a:pt x="469518" y="0"/>
                  <a:pt x="481162" y="6574"/>
                  <a:pt x="503699" y="19720"/>
                </a:cubicBezTo>
                <a:cubicBezTo>
                  <a:pt x="504450" y="20284"/>
                  <a:pt x="504826" y="20941"/>
                  <a:pt x="504826" y="21692"/>
                </a:cubicBezTo>
                <a:cubicBezTo>
                  <a:pt x="504826" y="26387"/>
                  <a:pt x="500037" y="39346"/>
                  <a:pt x="490459" y="60568"/>
                </a:cubicBezTo>
                <a:cubicBezTo>
                  <a:pt x="493651" y="64888"/>
                  <a:pt x="496468" y="69771"/>
                  <a:pt x="498910" y="75217"/>
                </a:cubicBezTo>
                <a:cubicBezTo>
                  <a:pt x="526893" y="78034"/>
                  <a:pt x="540885" y="80945"/>
                  <a:pt x="540885" y="83950"/>
                </a:cubicBezTo>
                <a:lnTo>
                  <a:pt x="540885" y="123390"/>
                </a:lnTo>
                <a:cubicBezTo>
                  <a:pt x="540885" y="126395"/>
                  <a:pt x="526893" y="129305"/>
                  <a:pt x="498910" y="132123"/>
                </a:cubicBezTo>
                <a:cubicBezTo>
                  <a:pt x="496657" y="137194"/>
                  <a:pt x="493839" y="142076"/>
                  <a:pt x="490459" y="146772"/>
                </a:cubicBezTo>
                <a:cubicBezTo>
                  <a:pt x="500037" y="167994"/>
                  <a:pt x="504826" y="180952"/>
                  <a:pt x="504826" y="185648"/>
                </a:cubicBezTo>
                <a:cubicBezTo>
                  <a:pt x="504826" y="186399"/>
                  <a:pt x="504450" y="187056"/>
                  <a:pt x="503699" y="187619"/>
                </a:cubicBezTo>
                <a:cubicBezTo>
                  <a:pt x="480787" y="200954"/>
                  <a:pt x="469143" y="207621"/>
                  <a:pt x="468767" y="207621"/>
                </a:cubicBezTo>
                <a:cubicBezTo>
                  <a:pt x="467265" y="207621"/>
                  <a:pt x="462945" y="203207"/>
                  <a:pt x="455809" y="194381"/>
                </a:cubicBezTo>
                <a:cubicBezTo>
                  <a:pt x="448672" y="185554"/>
                  <a:pt x="443788" y="179168"/>
                  <a:pt x="441160" y="175224"/>
                </a:cubicBezTo>
                <a:cubicBezTo>
                  <a:pt x="437403" y="175600"/>
                  <a:pt x="434586" y="175788"/>
                  <a:pt x="432708" y="175788"/>
                </a:cubicBezTo>
                <a:cubicBezTo>
                  <a:pt x="430830" y="175788"/>
                  <a:pt x="428013" y="175600"/>
                  <a:pt x="424257" y="175224"/>
                </a:cubicBezTo>
                <a:cubicBezTo>
                  <a:pt x="421628" y="179168"/>
                  <a:pt x="416744" y="185554"/>
                  <a:pt x="409608" y="194381"/>
                </a:cubicBezTo>
                <a:cubicBezTo>
                  <a:pt x="402471" y="203207"/>
                  <a:pt x="398152" y="207621"/>
                  <a:pt x="396649" y="207621"/>
                </a:cubicBezTo>
                <a:cubicBezTo>
                  <a:pt x="396274" y="207621"/>
                  <a:pt x="384629" y="200954"/>
                  <a:pt x="361717" y="187619"/>
                </a:cubicBezTo>
                <a:cubicBezTo>
                  <a:pt x="360966" y="187056"/>
                  <a:pt x="360591" y="186399"/>
                  <a:pt x="360591" y="185648"/>
                </a:cubicBezTo>
                <a:cubicBezTo>
                  <a:pt x="360591" y="180952"/>
                  <a:pt x="365380" y="167994"/>
                  <a:pt x="374958" y="146772"/>
                </a:cubicBezTo>
                <a:cubicBezTo>
                  <a:pt x="371577" y="142076"/>
                  <a:pt x="368760" y="137194"/>
                  <a:pt x="366507" y="132123"/>
                </a:cubicBezTo>
                <a:cubicBezTo>
                  <a:pt x="338523" y="129305"/>
                  <a:pt x="324532" y="126395"/>
                  <a:pt x="324532" y="123390"/>
                </a:cubicBezTo>
                <a:lnTo>
                  <a:pt x="324532" y="83950"/>
                </a:lnTo>
                <a:cubicBezTo>
                  <a:pt x="324532" y="80945"/>
                  <a:pt x="338523" y="78034"/>
                  <a:pt x="366507" y="75217"/>
                </a:cubicBezTo>
                <a:cubicBezTo>
                  <a:pt x="368948" y="69771"/>
                  <a:pt x="371765" y="64888"/>
                  <a:pt x="374958" y="60568"/>
                </a:cubicBezTo>
                <a:cubicBezTo>
                  <a:pt x="365380" y="39346"/>
                  <a:pt x="360591" y="26387"/>
                  <a:pt x="360591" y="21692"/>
                </a:cubicBezTo>
                <a:cubicBezTo>
                  <a:pt x="360591" y="20941"/>
                  <a:pt x="360966" y="20284"/>
                  <a:pt x="361717" y="19720"/>
                </a:cubicBezTo>
                <a:cubicBezTo>
                  <a:pt x="362468" y="19345"/>
                  <a:pt x="365755" y="17467"/>
                  <a:pt x="371577" y="14086"/>
                </a:cubicBezTo>
                <a:cubicBezTo>
                  <a:pt x="377399" y="10705"/>
                  <a:pt x="382939" y="7513"/>
                  <a:pt x="388198" y="4508"/>
                </a:cubicBezTo>
                <a:cubicBezTo>
                  <a:pt x="393457" y="1503"/>
                  <a:pt x="396274" y="0"/>
                  <a:pt x="3966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3783236" y="2203009"/>
            <a:ext cx="1089292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Participación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DokChampa" panose="020B0604020202020204" pitchFamily="34" charset="-34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5846175" y="2037521"/>
            <a:ext cx="1544236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Creación y Memoria </a:t>
            </a:r>
          </a:p>
        </p:txBody>
      </p:sp>
      <p:sp>
        <p:nvSpPr>
          <p:cNvPr id="79" name="CuadroTexto 78"/>
          <p:cNvSpPr txBox="1"/>
          <p:nvPr/>
        </p:nvSpPr>
        <p:spPr>
          <a:xfrm>
            <a:off x="7490216" y="2164111"/>
            <a:ext cx="1580233" cy="26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Diálogo Cultural </a:t>
            </a:r>
          </a:p>
        </p:txBody>
      </p:sp>
      <p:sp>
        <p:nvSpPr>
          <p:cNvPr id="80" name="Freeform 6"/>
          <p:cNvSpPr>
            <a:spLocks/>
          </p:cNvSpPr>
          <p:nvPr/>
        </p:nvSpPr>
        <p:spPr bwMode="auto">
          <a:xfrm rot="5400000">
            <a:off x="4573438" y="3334305"/>
            <a:ext cx="769260" cy="1244431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86" name="Freeform 260"/>
          <p:cNvSpPr/>
          <p:nvPr/>
        </p:nvSpPr>
        <p:spPr>
          <a:xfrm>
            <a:off x="4515967" y="3812487"/>
            <a:ext cx="223106" cy="279894"/>
          </a:xfrm>
          <a:custGeom>
            <a:avLst/>
            <a:gdLst>
              <a:gd name="connsiteX0" fmla="*/ 105078 w 396648"/>
              <a:gd name="connsiteY0" fmla="*/ 359180 h 495810"/>
              <a:gd name="connsiteX1" fmla="*/ 118600 w 396648"/>
              <a:gd name="connsiteY1" fmla="*/ 362138 h 495810"/>
              <a:gd name="connsiteX2" fmla="*/ 125924 w 396648"/>
              <a:gd name="connsiteY2" fmla="*/ 373829 h 495810"/>
              <a:gd name="connsiteX3" fmla="*/ 122966 w 396648"/>
              <a:gd name="connsiteY3" fmla="*/ 387352 h 495810"/>
              <a:gd name="connsiteX4" fmla="*/ 111275 w 396648"/>
              <a:gd name="connsiteY4" fmla="*/ 394676 h 495810"/>
              <a:gd name="connsiteX5" fmla="*/ 81414 w 396648"/>
              <a:gd name="connsiteY5" fmla="*/ 401296 h 495810"/>
              <a:gd name="connsiteX6" fmla="*/ 59863 w 396648"/>
              <a:gd name="connsiteY6" fmla="*/ 408480 h 495810"/>
              <a:gd name="connsiteX7" fmla="*/ 46200 w 396648"/>
              <a:gd name="connsiteY7" fmla="*/ 415100 h 495810"/>
              <a:gd name="connsiteX8" fmla="*/ 38453 w 396648"/>
              <a:gd name="connsiteY8" fmla="*/ 420593 h 495810"/>
              <a:gd name="connsiteX9" fmla="*/ 36059 w 396648"/>
              <a:gd name="connsiteY9" fmla="*/ 423974 h 495810"/>
              <a:gd name="connsiteX10" fmla="*/ 43665 w 396648"/>
              <a:gd name="connsiteY10" fmla="*/ 431439 h 495810"/>
              <a:gd name="connsiteX11" fmla="*/ 64230 w 396648"/>
              <a:gd name="connsiteY11" fmla="*/ 440736 h 495810"/>
              <a:gd name="connsiteX12" fmla="*/ 96344 w 396648"/>
              <a:gd name="connsiteY12" fmla="*/ 449891 h 495810"/>
              <a:gd name="connsiteX13" fmla="*/ 141559 w 396648"/>
              <a:gd name="connsiteY13" fmla="*/ 456934 h 495810"/>
              <a:gd name="connsiteX14" fmla="*/ 198323 w 396648"/>
              <a:gd name="connsiteY14" fmla="*/ 459751 h 495810"/>
              <a:gd name="connsiteX15" fmla="*/ 255088 w 396648"/>
              <a:gd name="connsiteY15" fmla="*/ 456934 h 495810"/>
              <a:gd name="connsiteX16" fmla="*/ 300303 w 396648"/>
              <a:gd name="connsiteY16" fmla="*/ 449891 h 495810"/>
              <a:gd name="connsiteX17" fmla="*/ 332418 w 396648"/>
              <a:gd name="connsiteY17" fmla="*/ 440595 h 495810"/>
              <a:gd name="connsiteX18" fmla="*/ 352983 w 396648"/>
              <a:gd name="connsiteY18" fmla="*/ 431157 h 495810"/>
              <a:gd name="connsiteX19" fmla="*/ 360588 w 396648"/>
              <a:gd name="connsiteY19" fmla="*/ 423411 h 495810"/>
              <a:gd name="connsiteX20" fmla="*/ 358194 w 396648"/>
              <a:gd name="connsiteY20" fmla="*/ 420312 h 495810"/>
              <a:gd name="connsiteX21" fmla="*/ 350447 w 396648"/>
              <a:gd name="connsiteY21" fmla="*/ 414959 h 495810"/>
              <a:gd name="connsiteX22" fmla="*/ 336784 w 396648"/>
              <a:gd name="connsiteY22" fmla="*/ 408339 h 495810"/>
              <a:gd name="connsiteX23" fmla="*/ 315233 w 396648"/>
              <a:gd name="connsiteY23" fmla="*/ 401296 h 495810"/>
              <a:gd name="connsiteX24" fmla="*/ 285372 w 396648"/>
              <a:gd name="connsiteY24" fmla="*/ 394676 h 495810"/>
              <a:gd name="connsiteX25" fmla="*/ 273681 w 396648"/>
              <a:gd name="connsiteY25" fmla="*/ 387352 h 495810"/>
              <a:gd name="connsiteX26" fmla="*/ 270724 w 396648"/>
              <a:gd name="connsiteY26" fmla="*/ 373829 h 495810"/>
              <a:gd name="connsiteX27" fmla="*/ 278048 w 396648"/>
              <a:gd name="connsiteY27" fmla="*/ 362138 h 495810"/>
              <a:gd name="connsiteX28" fmla="*/ 291570 w 396648"/>
              <a:gd name="connsiteY28" fmla="*/ 359180 h 495810"/>
              <a:gd name="connsiteX29" fmla="*/ 328474 w 396648"/>
              <a:gd name="connsiteY29" fmla="*/ 367491 h 495810"/>
              <a:gd name="connsiteX30" fmla="*/ 361716 w 396648"/>
              <a:gd name="connsiteY30" fmla="*/ 380027 h 495810"/>
              <a:gd name="connsiteX31" fmla="*/ 387352 w 396648"/>
              <a:gd name="connsiteY31" fmla="*/ 398761 h 495810"/>
              <a:gd name="connsiteX32" fmla="*/ 396648 w 396648"/>
              <a:gd name="connsiteY32" fmla="*/ 423692 h 495810"/>
              <a:gd name="connsiteX33" fmla="*/ 379323 w 396648"/>
              <a:gd name="connsiteY33" fmla="*/ 455666 h 495810"/>
              <a:gd name="connsiteX34" fmla="*/ 333122 w 396648"/>
              <a:gd name="connsiteY34" fmla="*/ 478485 h 495810"/>
              <a:gd name="connsiteX35" fmla="*/ 269737 w 396648"/>
              <a:gd name="connsiteY35" fmla="*/ 491444 h 495810"/>
              <a:gd name="connsiteX36" fmla="*/ 198323 w 396648"/>
              <a:gd name="connsiteY36" fmla="*/ 495810 h 495810"/>
              <a:gd name="connsiteX37" fmla="*/ 126910 w 396648"/>
              <a:gd name="connsiteY37" fmla="*/ 491444 h 495810"/>
              <a:gd name="connsiteX38" fmla="*/ 63525 w 396648"/>
              <a:gd name="connsiteY38" fmla="*/ 478485 h 495810"/>
              <a:gd name="connsiteX39" fmla="*/ 17325 w 396648"/>
              <a:gd name="connsiteY39" fmla="*/ 455666 h 495810"/>
              <a:gd name="connsiteX40" fmla="*/ 0 w 396648"/>
              <a:gd name="connsiteY40" fmla="*/ 423692 h 495810"/>
              <a:gd name="connsiteX41" fmla="*/ 9296 w 396648"/>
              <a:gd name="connsiteY41" fmla="*/ 398761 h 495810"/>
              <a:gd name="connsiteX42" fmla="*/ 34932 w 396648"/>
              <a:gd name="connsiteY42" fmla="*/ 380027 h 495810"/>
              <a:gd name="connsiteX43" fmla="*/ 68173 w 396648"/>
              <a:gd name="connsiteY43" fmla="*/ 367491 h 495810"/>
              <a:gd name="connsiteX44" fmla="*/ 105078 w 396648"/>
              <a:gd name="connsiteY44" fmla="*/ 359180 h 495810"/>
              <a:gd name="connsiteX45" fmla="*/ 144235 w 396648"/>
              <a:gd name="connsiteY45" fmla="*/ 135222 h 495810"/>
              <a:gd name="connsiteX46" fmla="*/ 252412 w 396648"/>
              <a:gd name="connsiteY46" fmla="*/ 135222 h 495810"/>
              <a:gd name="connsiteX47" fmla="*/ 277907 w 396648"/>
              <a:gd name="connsiteY47" fmla="*/ 145786 h 495810"/>
              <a:gd name="connsiteX48" fmla="*/ 288471 w 396648"/>
              <a:gd name="connsiteY48" fmla="*/ 171281 h 495810"/>
              <a:gd name="connsiteX49" fmla="*/ 288471 w 396648"/>
              <a:gd name="connsiteY49" fmla="*/ 279457 h 495810"/>
              <a:gd name="connsiteX50" fmla="*/ 283118 w 396648"/>
              <a:gd name="connsiteY50" fmla="*/ 292134 h 495810"/>
              <a:gd name="connsiteX51" fmla="*/ 270442 w 396648"/>
              <a:gd name="connsiteY51" fmla="*/ 297487 h 495810"/>
              <a:gd name="connsiteX52" fmla="*/ 252412 w 396648"/>
              <a:gd name="connsiteY52" fmla="*/ 297487 h 495810"/>
              <a:gd name="connsiteX53" fmla="*/ 252412 w 396648"/>
              <a:gd name="connsiteY53" fmla="*/ 405664 h 495810"/>
              <a:gd name="connsiteX54" fmla="*/ 247059 w 396648"/>
              <a:gd name="connsiteY54" fmla="*/ 418341 h 495810"/>
              <a:gd name="connsiteX55" fmla="*/ 234382 w 396648"/>
              <a:gd name="connsiteY55" fmla="*/ 423693 h 495810"/>
              <a:gd name="connsiteX56" fmla="*/ 162265 w 396648"/>
              <a:gd name="connsiteY56" fmla="*/ 423693 h 495810"/>
              <a:gd name="connsiteX57" fmla="*/ 149587 w 396648"/>
              <a:gd name="connsiteY57" fmla="*/ 418341 h 495810"/>
              <a:gd name="connsiteX58" fmla="*/ 144235 w 396648"/>
              <a:gd name="connsiteY58" fmla="*/ 405664 h 495810"/>
              <a:gd name="connsiteX59" fmla="*/ 144235 w 396648"/>
              <a:gd name="connsiteY59" fmla="*/ 297487 h 495810"/>
              <a:gd name="connsiteX60" fmla="*/ 126206 w 396648"/>
              <a:gd name="connsiteY60" fmla="*/ 297487 h 495810"/>
              <a:gd name="connsiteX61" fmla="*/ 113529 w 396648"/>
              <a:gd name="connsiteY61" fmla="*/ 292134 h 495810"/>
              <a:gd name="connsiteX62" fmla="*/ 108176 w 396648"/>
              <a:gd name="connsiteY62" fmla="*/ 279457 h 495810"/>
              <a:gd name="connsiteX63" fmla="*/ 108176 w 396648"/>
              <a:gd name="connsiteY63" fmla="*/ 171281 h 495810"/>
              <a:gd name="connsiteX64" fmla="*/ 118741 w 396648"/>
              <a:gd name="connsiteY64" fmla="*/ 145786 h 495810"/>
              <a:gd name="connsiteX65" fmla="*/ 144235 w 396648"/>
              <a:gd name="connsiteY65" fmla="*/ 135222 h 495810"/>
              <a:gd name="connsiteX66" fmla="*/ 198323 w 396648"/>
              <a:gd name="connsiteY66" fmla="*/ 0 h 495810"/>
              <a:gd name="connsiteX67" fmla="*/ 242975 w 396648"/>
              <a:gd name="connsiteY67" fmla="*/ 18452 h 495810"/>
              <a:gd name="connsiteX68" fmla="*/ 261427 w 396648"/>
              <a:gd name="connsiteY68" fmla="*/ 63103 h 495810"/>
              <a:gd name="connsiteX69" fmla="*/ 242975 w 396648"/>
              <a:gd name="connsiteY69" fmla="*/ 107754 h 495810"/>
              <a:gd name="connsiteX70" fmla="*/ 198323 w 396648"/>
              <a:gd name="connsiteY70" fmla="*/ 126206 h 495810"/>
              <a:gd name="connsiteX71" fmla="*/ 153672 w 396648"/>
              <a:gd name="connsiteY71" fmla="*/ 107754 h 495810"/>
              <a:gd name="connsiteX72" fmla="*/ 135220 w 396648"/>
              <a:gd name="connsiteY72" fmla="*/ 63103 h 495810"/>
              <a:gd name="connsiteX73" fmla="*/ 153672 w 396648"/>
              <a:gd name="connsiteY73" fmla="*/ 18452 h 495810"/>
              <a:gd name="connsiteX74" fmla="*/ 198323 w 396648"/>
              <a:gd name="connsiteY74" fmla="*/ 0 h 49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96648" h="495810">
                <a:moveTo>
                  <a:pt x="105078" y="359180"/>
                </a:moveTo>
                <a:cubicBezTo>
                  <a:pt x="109961" y="358241"/>
                  <a:pt x="114468" y="359227"/>
                  <a:pt x="118600" y="362138"/>
                </a:cubicBezTo>
                <a:cubicBezTo>
                  <a:pt x="122731" y="365049"/>
                  <a:pt x="125173" y="368946"/>
                  <a:pt x="125924" y="373829"/>
                </a:cubicBezTo>
                <a:cubicBezTo>
                  <a:pt x="126863" y="378712"/>
                  <a:pt x="125877" y="383220"/>
                  <a:pt x="122966" y="387352"/>
                </a:cubicBezTo>
                <a:cubicBezTo>
                  <a:pt x="120055" y="391483"/>
                  <a:pt x="116158" y="393925"/>
                  <a:pt x="111275" y="394676"/>
                </a:cubicBezTo>
                <a:cubicBezTo>
                  <a:pt x="100382" y="396554"/>
                  <a:pt x="90429" y="398761"/>
                  <a:pt x="81414" y="401296"/>
                </a:cubicBezTo>
                <a:cubicBezTo>
                  <a:pt x="72399" y="403832"/>
                  <a:pt x="65216" y="406226"/>
                  <a:pt x="59863" y="408480"/>
                </a:cubicBezTo>
                <a:cubicBezTo>
                  <a:pt x="54511" y="410734"/>
                  <a:pt x="49957" y="412940"/>
                  <a:pt x="46200" y="415100"/>
                </a:cubicBezTo>
                <a:cubicBezTo>
                  <a:pt x="42444" y="417260"/>
                  <a:pt x="39862" y="419091"/>
                  <a:pt x="38453" y="420593"/>
                </a:cubicBezTo>
                <a:cubicBezTo>
                  <a:pt x="37045" y="422096"/>
                  <a:pt x="36246" y="423223"/>
                  <a:pt x="36059" y="423974"/>
                </a:cubicBezTo>
                <a:cubicBezTo>
                  <a:pt x="36622" y="426040"/>
                  <a:pt x="39157" y="428528"/>
                  <a:pt x="43665" y="431439"/>
                </a:cubicBezTo>
                <a:cubicBezTo>
                  <a:pt x="48172" y="434350"/>
                  <a:pt x="55027" y="437449"/>
                  <a:pt x="64230" y="440736"/>
                </a:cubicBezTo>
                <a:cubicBezTo>
                  <a:pt x="73432" y="444022"/>
                  <a:pt x="84137" y="447074"/>
                  <a:pt x="96344" y="449891"/>
                </a:cubicBezTo>
                <a:cubicBezTo>
                  <a:pt x="108552" y="452708"/>
                  <a:pt x="123624" y="455056"/>
                  <a:pt x="141559" y="456934"/>
                </a:cubicBezTo>
                <a:cubicBezTo>
                  <a:pt x="159495" y="458812"/>
                  <a:pt x="178416" y="459751"/>
                  <a:pt x="198323" y="459751"/>
                </a:cubicBezTo>
                <a:cubicBezTo>
                  <a:pt x="218232" y="459751"/>
                  <a:pt x="237153" y="458812"/>
                  <a:pt x="255088" y="456934"/>
                </a:cubicBezTo>
                <a:cubicBezTo>
                  <a:pt x="273024" y="455056"/>
                  <a:pt x="288095" y="452708"/>
                  <a:pt x="300303" y="449891"/>
                </a:cubicBezTo>
                <a:cubicBezTo>
                  <a:pt x="312511" y="447074"/>
                  <a:pt x="323215" y="443975"/>
                  <a:pt x="332418" y="440595"/>
                </a:cubicBezTo>
                <a:cubicBezTo>
                  <a:pt x="341620" y="437214"/>
                  <a:pt x="348475" y="434068"/>
                  <a:pt x="352983" y="431157"/>
                </a:cubicBezTo>
                <a:cubicBezTo>
                  <a:pt x="357490" y="428246"/>
                  <a:pt x="360025" y="425664"/>
                  <a:pt x="360588" y="423411"/>
                </a:cubicBezTo>
                <a:cubicBezTo>
                  <a:pt x="360401" y="422659"/>
                  <a:pt x="359603" y="421626"/>
                  <a:pt x="358194" y="420312"/>
                </a:cubicBezTo>
                <a:cubicBezTo>
                  <a:pt x="356786" y="418997"/>
                  <a:pt x="354204" y="417213"/>
                  <a:pt x="350447" y="414959"/>
                </a:cubicBezTo>
                <a:cubicBezTo>
                  <a:pt x="346691" y="412706"/>
                  <a:pt x="342137" y="410499"/>
                  <a:pt x="336784" y="408339"/>
                </a:cubicBezTo>
                <a:cubicBezTo>
                  <a:pt x="331432" y="406179"/>
                  <a:pt x="324248" y="403832"/>
                  <a:pt x="315233" y="401296"/>
                </a:cubicBezTo>
                <a:cubicBezTo>
                  <a:pt x="306219" y="398761"/>
                  <a:pt x="296265" y="396554"/>
                  <a:pt x="285372" y="394676"/>
                </a:cubicBezTo>
                <a:cubicBezTo>
                  <a:pt x="280489" y="393925"/>
                  <a:pt x="276592" y="391483"/>
                  <a:pt x="273681" y="387352"/>
                </a:cubicBezTo>
                <a:cubicBezTo>
                  <a:pt x="270770" y="383220"/>
                  <a:pt x="269784" y="378712"/>
                  <a:pt x="270724" y="373829"/>
                </a:cubicBezTo>
                <a:cubicBezTo>
                  <a:pt x="271475" y="368946"/>
                  <a:pt x="273916" y="365049"/>
                  <a:pt x="278048" y="362138"/>
                </a:cubicBezTo>
                <a:cubicBezTo>
                  <a:pt x="282180" y="359227"/>
                  <a:pt x="286687" y="358241"/>
                  <a:pt x="291570" y="359180"/>
                </a:cubicBezTo>
                <a:cubicBezTo>
                  <a:pt x="304904" y="361434"/>
                  <a:pt x="317206" y="364204"/>
                  <a:pt x="328474" y="367491"/>
                </a:cubicBezTo>
                <a:cubicBezTo>
                  <a:pt x="339742" y="370778"/>
                  <a:pt x="350823" y="374956"/>
                  <a:pt x="361716" y="380027"/>
                </a:cubicBezTo>
                <a:cubicBezTo>
                  <a:pt x="372608" y="385098"/>
                  <a:pt x="381154" y="391342"/>
                  <a:pt x="387352" y="398761"/>
                </a:cubicBezTo>
                <a:cubicBezTo>
                  <a:pt x="393549" y="406179"/>
                  <a:pt x="396648" y="414490"/>
                  <a:pt x="396648" y="423692"/>
                </a:cubicBezTo>
                <a:cubicBezTo>
                  <a:pt x="396648" y="435524"/>
                  <a:pt x="390873" y="446182"/>
                  <a:pt x="379323" y="455666"/>
                </a:cubicBezTo>
                <a:cubicBezTo>
                  <a:pt x="367773" y="465151"/>
                  <a:pt x="352373" y="472757"/>
                  <a:pt x="333122" y="478485"/>
                </a:cubicBezTo>
                <a:cubicBezTo>
                  <a:pt x="313872" y="484213"/>
                  <a:pt x="292743" y="488533"/>
                  <a:pt x="269737" y="491444"/>
                </a:cubicBezTo>
                <a:cubicBezTo>
                  <a:pt x="246731" y="494354"/>
                  <a:pt x="222927" y="495810"/>
                  <a:pt x="198323" y="495810"/>
                </a:cubicBezTo>
                <a:cubicBezTo>
                  <a:pt x="173721" y="495810"/>
                  <a:pt x="149917" y="494354"/>
                  <a:pt x="126910" y="491444"/>
                </a:cubicBezTo>
                <a:cubicBezTo>
                  <a:pt x="103904" y="488533"/>
                  <a:pt x="82775" y="484213"/>
                  <a:pt x="63525" y="478485"/>
                </a:cubicBezTo>
                <a:cubicBezTo>
                  <a:pt x="44275" y="472757"/>
                  <a:pt x="28875" y="465151"/>
                  <a:pt x="17325" y="455666"/>
                </a:cubicBezTo>
                <a:cubicBezTo>
                  <a:pt x="5775" y="446182"/>
                  <a:pt x="0" y="435524"/>
                  <a:pt x="0" y="423692"/>
                </a:cubicBezTo>
                <a:cubicBezTo>
                  <a:pt x="0" y="414490"/>
                  <a:pt x="3099" y="406179"/>
                  <a:pt x="9296" y="398761"/>
                </a:cubicBezTo>
                <a:cubicBezTo>
                  <a:pt x="15494" y="391342"/>
                  <a:pt x="24039" y="385098"/>
                  <a:pt x="34932" y="380027"/>
                </a:cubicBezTo>
                <a:cubicBezTo>
                  <a:pt x="45824" y="374956"/>
                  <a:pt x="56905" y="370778"/>
                  <a:pt x="68173" y="367491"/>
                </a:cubicBezTo>
                <a:cubicBezTo>
                  <a:pt x="79442" y="364204"/>
                  <a:pt x="91743" y="361434"/>
                  <a:pt x="105078" y="359180"/>
                </a:cubicBezTo>
                <a:close/>
                <a:moveTo>
                  <a:pt x="144235" y="135222"/>
                </a:moveTo>
                <a:lnTo>
                  <a:pt x="252412" y="135222"/>
                </a:lnTo>
                <a:cubicBezTo>
                  <a:pt x="262366" y="135222"/>
                  <a:pt x="270864" y="138743"/>
                  <a:pt x="277907" y="145786"/>
                </a:cubicBezTo>
                <a:cubicBezTo>
                  <a:pt x="284950" y="152829"/>
                  <a:pt x="288471" y="161327"/>
                  <a:pt x="288471" y="171281"/>
                </a:cubicBezTo>
                <a:lnTo>
                  <a:pt x="288471" y="279457"/>
                </a:lnTo>
                <a:cubicBezTo>
                  <a:pt x="288471" y="284340"/>
                  <a:pt x="286687" y="288566"/>
                  <a:pt x="283118" y="292134"/>
                </a:cubicBezTo>
                <a:cubicBezTo>
                  <a:pt x="279551" y="295703"/>
                  <a:pt x="275325" y="297487"/>
                  <a:pt x="270442" y="297487"/>
                </a:cubicBezTo>
                <a:lnTo>
                  <a:pt x="252412" y="297487"/>
                </a:lnTo>
                <a:lnTo>
                  <a:pt x="252412" y="405664"/>
                </a:lnTo>
                <a:cubicBezTo>
                  <a:pt x="252412" y="410547"/>
                  <a:pt x="250628" y="414772"/>
                  <a:pt x="247059" y="418341"/>
                </a:cubicBezTo>
                <a:cubicBezTo>
                  <a:pt x="243492" y="421909"/>
                  <a:pt x="239266" y="423693"/>
                  <a:pt x="234382" y="423693"/>
                </a:cubicBezTo>
                <a:lnTo>
                  <a:pt x="162265" y="423693"/>
                </a:lnTo>
                <a:cubicBezTo>
                  <a:pt x="157382" y="423693"/>
                  <a:pt x="153156" y="421909"/>
                  <a:pt x="149587" y="418341"/>
                </a:cubicBezTo>
                <a:cubicBezTo>
                  <a:pt x="146020" y="414772"/>
                  <a:pt x="144235" y="410547"/>
                  <a:pt x="144235" y="405664"/>
                </a:cubicBezTo>
                <a:lnTo>
                  <a:pt x="144235" y="297487"/>
                </a:lnTo>
                <a:lnTo>
                  <a:pt x="126206" y="297487"/>
                </a:lnTo>
                <a:cubicBezTo>
                  <a:pt x="121323" y="297487"/>
                  <a:pt x="117097" y="295703"/>
                  <a:pt x="113529" y="292134"/>
                </a:cubicBezTo>
                <a:cubicBezTo>
                  <a:pt x="109961" y="288566"/>
                  <a:pt x="108176" y="284340"/>
                  <a:pt x="108176" y="279457"/>
                </a:cubicBezTo>
                <a:lnTo>
                  <a:pt x="108176" y="171281"/>
                </a:lnTo>
                <a:cubicBezTo>
                  <a:pt x="108176" y="161327"/>
                  <a:pt x="111698" y="152829"/>
                  <a:pt x="118741" y="145786"/>
                </a:cubicBezTo>
                <a:cubicBezTo>
                  <a:pt x="125783" y="138743"/>
                  <a:pt x="134282" y="135222"/>
                  <a:pt x="144235" y="135222"/>
                </a:cubicBezTo>
                <a:close/>
                <a:moveTo>
                  <a:pt x="198323" y="0"/>
                </a:moveTo>
                <a:cubicBezTo>
                  <a:pt x="215790" y="0"/>
                  <a:pt x="230673" y="6150"/>
                  <a:pt x="242975" y="18452"/>
                </a:cubicBezTo>
                <a:cubicBezTo>
                  <a:pt x="255276" y="30753"/>
                  <a:pt x="261427" y="45637"/>
                  <a:pt x="261427" y="63103"/>
                </a:cubicBezTo>
                <a:cubicBezTo>
                  <a:pt x="261427" y="80569"/>
                  <a:pt x="255276" y="95453"/>
                  <a:pt x="242975" y="107754"/>
                </a:cubicBezTo>
                <a:cubicBezTo>
                  <a:pt x="230673" y="120055"/>
                  <a:pt x="215790" y="126206"/>
                  <a:pt x="198323" y="126206"/>
                </a:cubicBezTo>
                <a:cubicBezTo>
                  <a:pt x="180858" y="126206"/>
                  <a:pt x="165974" y="120055"/>
                  <a:pt x="153672" y="107754"/>
                </a:cubicBezTo>
                <a:cubicBezTo>
                  <a:pt x="141372" y="95453"/>
                  <a:pt x="135220" y="80569"/>
                  <a:pt x="135220" y="63103"/>
                </a:cubicBezTo>
                <a:cubicBezTo>
                  <a:pt x="135220" y="45637"/>
                  <a:pt x="141372" y="30753"/>
                  <a:pt x="153672" y="18452"/>
                </a:cubicBezTo>
                <a:cubicBezTo>
                  <a:pt x="165974" y="6150"/>
                  <a:pt x="180858" y="0"/>
                  <a:pt x="1983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245"/>
          <p:cNvSpPr/>
          <p:nvPr/>
        </p:nvSpPr>
        <p:spPr>
          <a:xfrm>
            <a:off x="3123091" y="1109603"/>
            <a:ext cx="274576" cy="201820"/>
          </a:xfrm>
          <a:custGeom>
            <a:avLst/>
            <a:gdLst>
              <a:gd name="connsiteX0" fmla="*/ 409325 w 576943"/>
              <a:gd name="connsiteY0" fmla="*/ 36059 h 432707"/>
              <a:gd name="connsiteX1" fmla="*/ 531870 w 576943"/>
              <a:gd name="connsiteY1" fmla="*/ 36059 h 432707"/>
              <a:gd name="connsiteX2" fmla="*/ 538349 w 576943"/>
              <a:gd name="connsiteY2" fmla="*/ 38594 h 432707"/>
              <a:gd name="connsiteX3" fmla="*/ 540884 w 576943"/>
              <a:gd name="connsiteY3" fmla="*/ 45074 h 432707"/>
              <a:gd name="connsiteX4" fmla="*/ 540884 w 576943"/>
              <a:gd name="connsiteY4" fmla="*/ 167618 h 432707"/>
              <a:gd name="connsiteX5" fmla="*/ 535391 w 576943"/>
              <a:gd name="connsiteY5" fmla="*/ 175928 h 432707"/>
              <a:gd name="connsiteX6" fmla="*/ 525390 w 576943"/>
              <a:gd name="connsiteY6" fmla="*/ 173815 h 432707"/>
              <a:gd name="connsiteX7" fmla="*/ 491304 w 576943"/>
              <a:gd name="connsiteY7" fmla="*/ 139728 h 432707"/>
              <a:gd name="connsiteX8" fmla="*/ 312981 w 576943"/>
              <a:gd name="connsiteY8" fmla="*/ 318051 h 432707"/>
              <a:gd name="connsiteX9" fmla="*/ 306501 w 576943"/>
              <a:gd name="connsiteY9" fmla="*/ 320868 h 432707"/>
              <a:gd name="connsiteX10" fmla="*/ 300022 w 576943"/>
              <a:gd name="connsiteY10" fmla="*/ 318051 h 432707"/>
              <a:gd name="connsiteX11" fmla="*/ 234384 w 576943"/>
              <a:gd name="connsiteY11" fmla="*/ 252412 h 432707"/>
              <a:gd name="connsiteX12" fmla="*/ 117192 w 576943"/>
              <a:gd name="connsiteY12" fmla="*/ 369604 h 432707"/>
              <a:gd name="connsiteX13" fmla="*/ 63104 w 576943"/>
              <a:gd name="connsiteY13" fmla="*/ 315515 h 432707"/>
              <a:gd name="connsiteX14" fmla="*/ 227904 w 576943"/>
              <a:gd name="connsiteY14" fmla="*/ 150715 h 432707"/>
              <a:gd name="connsiteX15" fmla="*/ 234384 w 576943"/>
              <a:gd name="connsiteY15" fmla="*/ 147898 h 432707"/>
              <a:gd name="connsiteX16" fmla="*/ 240863 w 576943"/>
              <a:gd name="connsiteY16" fmla="*/ 150715 h 432707"/>
              <a:gd name="connsiteX17" fmla="*/ 306501 w 576943"/>
              <a:gd name="connsiteY17" fmla="*/ 216353 h 432707"/>
              <a:gd name="connsiteX18" fmla="*/ 437215 w 576943"/>
              <a:gd name="connsiteY18" fmla="*/ 85640 h 432707"/>
              <a:gd name="connsiteX19" fmla="*/ 403128 w 576943"/>
              <a:gd name="connsiteY19" fmla="*/ 51553 h 432707"/>
              <a:gd name="connsiteX20" fmla="*/ 401015 w 576943"/>
              <a:gd name="connsiteY20" fmla="*/ 41552 h 432707"/>
              <a:gd name="connsiteX21" fmla="*/ 409325 w 576943"/>
              <a:gd name="connsiteY21" fmla="*/ 36059 h 432707"/>
              <a:gd name="connsiteX22" fmla="*/ 0 w 576943"/>
              <a:gd name="connsiteY22" fmla="*/ 0 h 432707"/>
              <a:gd name="connsiteX23" fmla="*/ 36059 w 576943"/>
              <a:gd name="connsiteY23" fmla="*/ 0 h 432707"/>
              <a:gd name="connsiteX24" fmla="*/ 36059 w 576943"/>
              <a:gd name="connsiteY24" fmla="*/ 396648 h 432707"/>
              <a:gd name="connsiteX25" fmla="*/ 576943 w 576943"/>
              <a:gd name="connsiteY25" fmla="*/ 396648 h 432707"/>
              <a:gd name="connsiteX26" fmla="*/ 576943 w 576943"/>
              <a:gd name="connsiteY26" fmla="*/ 432707 h 432707"/>
              <a:gd name="connsiteX27" fmla="*/ 0 w 576943"/>
              <a:gd name="connsiteY27" fmla="*/ 432707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6943" h="432707">
                <a:moveTo>
                  <a:pt x="409325" y="36059"/>
                </a:moveTo>
                <a:lnTo>
                  <a:pt x="531870" y="36059"/>
                </a:lnTo>
                <a:cubicBezTo>
                  <a:pt x="534499" y="36059"/>
                  <a:pt x="536659" y="36904"/>
                  <a:pt x="538349" y="38594"/>
                </a:cubicBezTo>
                <a:cubicBezTo>
                  <a:pt x="540039" y="40284"/>
                  <a:pt x="540884" y="42444"/>
                  <a:pt x="540884" y="45074"/>
                </a:cubicBezTo>
                <a:lnTo>
                  <a:pt x="540884" y="167618"/>
                </a:lnTo>
                <a:cubicBezTo>
                  <a:pt x="540884" y="171562"/>
                  <a:pt x="539054" y="174332"/>
                  <a:pt x="535391" y="175928"/>
                </a:cubicBezTo>
                <a:cubicBezTo>
                  <a:pt x="531729" y="177524"/>
                  <a:pt x="528395" y="176820"/>
                  <a:pt x="525390" y="173815"/>
                </a:cubicBezTo>
                <a:lnTo>
                  <a:pt x="491304" y="139728"/>
                </a:lnTo>
                <a:lnTo>
                  <a:pt x="312981" y="318051"/>
                </a:lnTo>
                <a:cubicBezTo>
                  <a:pt x="311103" y="319929"/>
                  <a:pt x="308943" y="320868"/>
                  <a:pt x="306501" y="320868"/>
                </a:cubicBezTo>
                <a:cubicBezTo>
                  <a:pt x="304060" y="320868"/>
                  <a:pt x="301900" y="319929"/>
                  <a:pt x="300022" y="318051"/>
                </a:cubicBezTo>
                <a:lnTo>
                  <a:pt x="234384" y="252412"/>
                </a:lnTo>
                <a:lnTo>
                  <a:pt x="117192" y="369604"/>
                </a:lnTo>
                <a:lnTo>
                  <a:pt x="63104" y="315515"/>
                </a:lnTo>
                <a:lnTo>
                  <a:pt x="227904" y="150715"/>
                </a:lnTo>
                <a:cubicBezTo>
                  <a:pt x="229783" y="148837"/>
                  <a:pt x="231942" y="147898"/>
                  <a:pt x="234384" y="147898"/>
                </a:cubicBezTo>
                <a:cubicBezTo>
                  <a:pt x="236825" y="147898"/>
                  <a:pt x="238985" y="148837"/>
                  <a:pt x="240863" y="150715"/>
                </a:cubicBezTo>
                <a:lnTo>
                  <a:pt x="306501" y="216353"/>
                </a:lnTo>
                <a:lnTo>
                  <a:pt x="437215" y="85640"/>
                </a:lnTo>
                <a:lnTo>
                  <a:pt x="403128" y="51553"/>
                </a:lnTo>
                <a:cubicBezTo>
                  <a:pt x="400123" y="48548"/>
                  <a:pt x="399419" y="45214"/>
                  <a:pt x="401015" y="41552"/>
                </a:cubicBezTo>
                <a:cubicBezTo>
                  <a:pt x="402611" y="37890"/>
                  <a:pt x="405382" y="36059"/>
                  <a:pt x="409325" y="36059"/>
                </a:cubicBezTo>
                <a:close/>
                <a:moveTo>
                  <a:pt x="0" y="0"/>
                </a:moveTo>
                <a:lnTo>
                  <a:pt x="36059" y="0"/>
                </a:lnTo>
                <a:lnTo>
                  <a:pt x="36059" y="396648"/>
                </a:lnTo>
                <a:lnTo>
                  <a:pt x="576943" y="396648"/>
                </a:lnTo>
                <a:lnTo>
                  <a:pt x="576943" y="432707"/>
                </a:lnTo>
                <a:lnTo>
                  <a:pt x="0" y="432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360"/>
          <p:cNvSpPr/>
          <p:nvPr/>
        </p:nvSpPr>
        <p:spPr>
          <a:xfrm>
            <a:off x="5750035" y="3812500"/>
            <a:ext cx="288959" cy="222874"/>
          </a:xfrm>
          <a:custGeom>
            <a:avLst/>
            <a:gdLst>
              <a:gd name="connsiteX0" fmla="*/ 198324 w 529333"/>
              <a:gd name="connsiteY0" fmla="*/ 216354 h 396648"/>
              <a:gd name="connsiteX1" fmla="*/ 504825 w 529333"/>
              <a:gd name="connsiteY1" fmla="*/ 216354 h 396648"/>
              <a:gd name="connsiteX2" fmla="*/ 521868 w 529333"/>
              <a:gd name="connsiteY2" fmla="*/ 220016 h 396648"/>
              <a:gd name="connsiteX3" fmla="*/ 529333 w 529333"/>
              <a:gd name="connsiteY3" fmla="*/ 232130 h 396648"/>
              <a:gd name="connsiteX4" fmla="*/ 520600 w 529333"/>
              <a:gd name="connsiteY4" fmla="*/ 250722 h 396648"/>
              <a:gd name="connsiteX5" fmla="*/ 425945 w 529333"/>
              <a:gd name="connsiteY5" fmla="*/ 362279 h 396648"/>
              <a:gd name="connsiteX6" fmla="*/ 392000 w 529333"/>
              <a:gd name="connsiteY6" fmla="*/ 386647 h 396648"/>
              <a:gd name="connsiteX7" fmla="*/ 351574 w 529333"/>
              <a:gd name="connsiteY7" fmla="*/ 396648 h 396648"/>
              <a:gd name="connsiteX8" fmla="*/ 45073 w 529333"/>
              <a:gd name="connsiteY8" fmla="*/ 396648 h 396648"/>
              <a:gd name="connsiteX9" fmla="*/ 28030 w 529333"/>
              <a:gd name="connsiteY9" fmla="*/ 392986 h 396648"/>
              <a:gd name="connsiteX10" fmla="*/ 20565 w 529333"/>
              <a:gd name="connsiteY10" fmla="*/ 380873 h 396648"/>
              <a:gd name="connsiteX11" fmla="*/ 29297 w 529333"/>
              <a:gd name="connsiteY11" fmla="*/ 362279 h 396648"/>
              <a:gd name="connsiteX12" fmla="*/ 123952 w 529333"/>
              <a:gd name="connsiteY12" fmla="*/ 250722 h 396648"/>
              <a:gd name="connsiteX13" fmla="*/ 157898 w 529333"/>
              <a:gd name="connsiteY13" fmla="*/ 226354 h 396648"/>
              <a:gd name="connsiteX14" fmla="*/ 198324 w 529333"/>
              <a:gd name="connsiteY14" fmla="*/ 216354 h 396648"/>
              <a:gd name="connsiteX15" fmla="*/ 63103 w 529333"/>
              <a:gd name="connsiteY15" fmla="*/ 0 h 396648"/>
              <a:gd name="connsiteX16" fmla="*/ 153251 w 529333"/>
              <a:gd name="connsiteY16" fmla="*/ 0 h 396648"/>
              <a:gd name="connsiteX17" fmla="*/ 197760 w 529333"/>
              <a:gd name="connsiteY17" fmla="*/ 18593 h 396648"/>
              <a:gd name="connsiteX18" fmla="*/ 216354 w 529333"/>
              <a:gd name="connsiteY18" fmla="*/ 63103 h 396648"/>
              <a:gd name="connsiteX19" fmla="*/ 216354 w 529333"/>
              <a:gd name="connsiteY19" fmla="*/ 72118 h 396648"/>
              <a:gd name="connsiteX20" fmla="*/ 369605 w 529333"/>
              <a:gd name="connsiteY20" fmla="*/ 72118 h 396648"/>
              <a:gd name="connsiteX21" fmla="*/ 414114 w 529333"/>
              <a:gd name="connsiteY21" fmla="*/ 90711 h 396648"/>
              <a:gd name="connsiteX22" fmla="*/ 432707 w 529333"/>
              <a:gd name="connsiteY22" fmla="*/ 135221 h 396648"/>
              <a:gd name="connsiteX23" fmla="*/ 432707 w 529333"/>
              <a:gd name="connsiteY23" fmla="*/ 180295 h 396648"/>
              <a:gd name="connsiteX24" fmla="*/ 198325 w 529333"/>
              <a:gd name="connsiteY24" fmla="*/ 180295 h 396648"/>
              <a:gd name="connsiteX25" fmla="*/ 142827 w 529333"/>
              <a:gd name="connsiteY25" fmla="*/ 193676 h 396648"/>
              <a:gd name="connsiteX26" fmla="*/ 96627 w 529333"/>
              <a:gd name="connsiteY26" fmla="*/ 227340 h 396648"/>
              <a:gd name="connsiteX27" fmla="*/ 1691 w 529333"/>
              <a:gd name="connsiteY27" fmla="*/ 338898 h 396648"/>
              <a:gd name="connsiteX28" fmla="*/ 282 w 529333"/>
              <a:gd name="connsiteY28" fmla="*/ 340588 h 396648"/>
              <a:gd name="connsiteX29" fmla="*/ 140 w 529333"/>
              <a:gd name="connsiteY29" fmla="*/ 337067 h 396648"/>
              <a:gd name="connsiteX30" fmla="*/ 0 w 529333"/>
              <a:gd name="connsiteY30" fmla="*/ 333545 h 396648"/>
              <a:gd name="connsiteX31" fmla="*/ 0 w 529333"/>
              <a:gd name="connsiteY31" fmla="*/ 63103 h 396648"/>
              <a:gd name="connsiteX32" fmla="*/ 18593 w 529333"/>
              <a:gd name="connsiteY32" fmla="*/ 18593 h 396648"/>
              <a:gd name="connsiteX33" fmla="*/ 63103 w 529333"/>
              <a:gd name="connsiteY33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9333" h="396648">
                <a:moveTo>
                  <a:pt x="198324" y="216354"/>
                </a:moveTo>
                <a:lnTo>
                  <a:pt x="504825" y="216354"/>
                </a:lnTo>
                <a:cubicBezTo>
                  <a:pt x="511210" y="216354"/>
                  <a:pt x="516890" y="217574"/>
                  <a:pt x="521868" y="220016"/>
                </a:cubicBezTo>
                <a:cubicBezTo>
                  <a:pt x="526844" y="222457"/>
                  <a:pt x="529333" y="226495"/>
                  <a:pt x="529333" y="232130"/>
                </a:cubicBezTo>
                <a:cubicBezTo>
                  <a:pt x="529333" y="237951"/>
                  <a:pt x="526421" y="244149"/>
                  <a:pt x="520600" y="250722"/>
                </a:cubicBezTo>
                <a:lnTo>
                  <a:pt x="425945" y="362279"/>
                </a:lnTo>
                <a:cubicBezTo>
                  <a:pt x="417869" y="371858"/>
                  <a:pt x="406554" y="379980"/>
                  <a:pt x="392000" y="386647"/>
                </a:cubicBezTo>
                <a:cubicBezTo>
                  <a:pt x="377444" y="393315"/>
                  <a:pt x="363969" y="396648"/>
                  <a:pt x="351574" y="396648"/>
                </a:cubicBezTo>
                <a:lnTo>
                  <a:pt x="45073" y="396648"/>
                </a:lnTo>
                <a:cubicBezTo>
                  <a:pt x="38687" y="396648"/>
                  <a:pt x="33006" y="395427"/>
                  <a:pt x="28030" y="392986"/>
                </a:cubicBezTo>
                <a:cubicBezTo>
                  <a:pt x="23052" y="390544"/>
                  <a:pt x="20565" y="386507"/>
                  <a:pt x="20565" y="380873"/>
                </a:cubicBezTo>
                <a:cubicBezTo>
                  <a:pt x="20565" y="375050"/>
                  <a:pt x="23475" y="368853"/>
                  <a:pt x="29297" y="362279"/>
                </a:cubicBezTo>
                <a:lnTo>
                  <a:pt x="123952" y="250722"/>
                </a:lnTo>
                <a:cubicBezTo>
                  <a:pt x="132027" y="241144"/>
                  <a:pt x="143344" y="233021"/>
                  <a:pt x="157898" y="226354"/>
                </a:cubicBezTo>
                <a:cubicBezTo>
                  <a:pt x="172453" y="219687"/>
                  <a:pt x="185928" y="216354"/>
                  <a:pt x="198324" y="216354"/>
                </a:cubicBezTo>
                <a:close/>
                <a:moveTo>
                  <a:pt x="63103" y="0"/>
                </a:moveTo>
                <a:lnTo>
                  <a:pt x="153251" y="0"/>
                </a:lnTo>
                <a:cubicBezTo>
                  <a:pt x="170529" y="0"/>
                  <a:pt x="185366" y="6198"/>
                  <a:pt x="197760" y="18593"/>
                </a:cubicBezTo>
                <a:cubicBezTo>
                  <a:pt x="210155" y="30988"/>
                  <a:pt x="216354" y="45825"/>
                  <a:pt x="216354" y="63103"/>
                </a:cubicBezTo>
                <a:lnTo>
                  <a:pt x="216354" y="72118"/>
                </a:lnTo>
                <a:lnTo>
                  <a:pt x="369605" y="72118"/>
                </a:lnTo>
                <a:cubicBezTo>
                  <a:pt x="386882" y="72118"/>
                  <a:pt x="401719" y="78315"/>
                  <a:pt x="414114" y="90711"/>
                </a:cubicBezTo>
                <a:cubicBezTo>
                  <a:pt x="426510" y="103106"/>
                  <a:pt x="432707" y="117943"/>
                  <a:pt x="432707" y="135221"/>
                </a:cubicBezTo>
                <a:lnTo>
                  <a:pt x="432707" y="180295"/>
                </a:lnTo>
                <a:lnTo>
                  <a:pt x="198325" y="180295"/>
                </a:lnTo>
                <a:cubicBezTo>
                  <a:pt x="180671" y="180295"/>
                  <a:pt x="162172" y="184755"/>
                  <a:pt x="142827" y="193676"/>
                </a:cubicBezTo>
                <a:cubicBezTo>
                  <a:pt x="123483" y="202597"/>
                  <a:pt x="108084" y="213818"/>
                  <a:pt x="96627" y="227340"/>
                </a:cubicBezTo>
                <a:lnTo>
                  <a:pt x="1691" y="338898"/>
                </a:lnTo>
                <a:lnTo>
                  <a:pt x="282" y="340588"/>
                </a:lnTo>
                <a:cubicBezTo>
                  <a:pt x="282" y="339836"/>
                  <a:pt x="235" y="338663"/>
                  <a:pt x="140" y="337067"/>
                </a:cubicBezTo>
                <a:cubicBezTo>
                  <a:pt x="47" y="335470"/>
                  <a:pt x="0" y="334296"/>
                  <a:pt x="0" y="333545"/>
                </a:cubicBezTo>
                <a:lnTo>
                  <a:pt x="0" y="63103"/>
                </a:lnTo>
                <a:cubicBezTo>
                  <a:pt x="0" y="45825"/>
                  <a:pt x="6198" y="30988"/>
                  <a:pt x="18593" y="18593"/>
                </a:cubicBezTo>
                <a:cubicBezTo>
                  <a:pt x="30988" y="6198"/>
                  <a:pt x="45825" y="0"/>
                  <a:pt x="631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547"/>
          <p:cNvSpPr/>
          <p:nvPr/>
        </p:nvSpPr>
        <p:spPr>
          <a:xfrm>
            <a:off x="7332553" y="4407606"/>
            <a:ext cx="308275" cy="280495"/>
          </a:xfrm>
          <a:custGeom>
            <a:avLst/>
            <a:gdLst>
              <a:gd name="connsiteX0" fmla="*/ 19438 w 540883"/>
              <a:gd name="connsiteY0" fmla="*/ 450737 h 504825"/>
              <a:gd name="connsiteX1" fmla="*/ 521446 w 540883"/>
              <a:gd name="connsiteY1" fmla="*/ 450737 h 504825"/>
              <a:gd name="connsiteX2" fmla="*/ 535109 w 540883"/>
              <a:gd name="connsiteY2" fmla="*/ 456089 h 504825"/>
              <a:gd name="connsiteX3" fmla="*/ 540883 w 540883"/>
              <a:gd name="connsiteY3" fmla="*/ 468766 h 504825"/>
              <a:gd name="connsiteX4" fmla="*/ 540883 w 540883"/>
              <a:gd name="connsiteY4" fmla="*/ 504825 h 504825"/>
              <a:gd name="connsiteX5" fmla="*/ 0 w 540883"/>
              <a:gd name="connsiteY5" fmla="*/ 504825 h 504825"/>
              <a:gd name="connsiteX6" fmla="*/ 0 w 540883"/>
              <a:gd name="connsiteY6" fmla="*/ 468766 h 504825"/>
              <a:gd name="connsiteX7" fmla="*/ 5775 w 540883"/>
              <a:gd name="connsiteY7" fmla="*/ 456089 h 504825"/>
              <a:gd name="connsiteX8" fmla="*/ 19438 w 540883"/>
              <a:gd name="connsiteY8" fmla="*/ 450737 h 504825"/>
              <a:gd name="connsiteX9" fmla="*/ 72117 w 540883"/>
              <a:gd name="connsiteY9" fmla="*/ 180295 h 504825"/>
              <a:gd name="connsiteX10" fmla="*/ 144236 w 540883"/>
              <a:gd name="connsiteY10" fmla="*/ 180295 h 504825"/>
              <a:gd name="connsiteX11" fmla="*/ 144236 w 540883"/>
              <a:gd name="connsiteY11" fmla="*/ 396648 h 504825"/>
              <a:gd name="connsiteX12" fmla="*/ 180295 w 540883"/>
              <a:gd name="connsiteY12" fmla="*/ 396648 h 504825"/>
              <a:gd name="connsiteX13" fmla="*/ 180295 w 540883"/>
              <a:gd name="connsiteY13" fmla="*/ 180295 h 504825"/>
              <a:gd name="connsiteX14" fmla="*/ 252412 w 540883"/>
              <a:gd name="connsiteY14" fmla="*/ 180295 h 504825"/>
              <a:gd name="connsiteX15" fmla="*/ 252412 w 540883"/>
              <a:gd name="connsiteY15" fmla="*/ 396648 h 504825"/>
              <a:gd name="connsiteX16" fmla="*/ 288472 w 540883"/>
              <a:gd name="connsiteY16" fmla="*/ 396648 h 504825"/>
              <a:gd name="connsiteX17" fmla="*/ 288472 w 540883"/>
              <a:gd name="connsiteY17" fmla="*/ 180295 h 504825"/>
              <a:gd name="connsiteX18" fmla="*/ 360589 w 540883"/>
              <a:gd name="connsiteY18" fmla="*/ 180295 h 504825"/>
              <a:gd name="connsiteX19" fmla="*/ 360589 w 540883"/>
              <a:gd name="connsiteY19" fmla="*/ 396648 h 504825"/>
              <a:gd name="connsiteX20" fmla="*/ 396648 w 540883"/>
              <a:gd name="connsiteY20" fmla="*/ 396648 h 504825"/>
              <a:gd name="connsiteX21" fmla="*/ 396648 w 540883"/>
              <a:gd name="connsiteY21" fmla="*/ 180295 h 504825"/>
              <a:gd name="connsiteX22" fmla="*/ 468766 w 540883"/>
              <a:gd name="connsiteY22" fmla="*/ 180295 h 504825"/>
              <a:gd name="connsiteX23" fmla="*/ 468766 w 540883"/>
              <a:gd name="connsiteY23" fmla="*/ 396648 h 504825"/>
              <a:gd name="connsiteX24" fmla="*/ 485387 w 540883"/>
              <a:gd name="connsiteY24" fmla="*/ 396648 h 504825"/>
              <a:gd name="connsiteX25" fmla="*/ 499050 w 540883"/>
              <a:gd name="connsiteY25" fmla="*/ 402001 h 504825"/>
              <a:gd name="connsiteX26" fmla="*/ 504825 w 540883"/>
              <a:gd name="connsiteY26" fmla="*/ 414678 h 504825"/>
              <a:gd name="connsiteX27" fmla="*/ 504825 w 540883"/>
              <a:gd name="connsiteY27" fmla="*/ 432707 h 504825"/>
              <a:gd name="connsiteX28" fmla="*/ 36058 w 540883"/>
              <a:gd name="connsiteY28" fmla="*/ 432707 h 504825"/>
              <a:gd name="connsiteX29" fmla="*/ 36058 w 540883"/>
              <a:gd name="connsiteY29" fmla="*/ 414678 h 504825"/>
              <a:gd name="connsiteX30" fmla="*/ 41834 w 540883"/>
              <a:gd name="connsiteY30" fmla="*/ 402001 h 504825"/>
              <a:gd name="connsiteX31" fmla="*/ 55497 w 540883"/>
              <a:gd name="connsiteY31" fmla="*/ 396648 h 504825"/>
              <a:gd name="connsiteX32" fmla="*/ 72117 w 540883"/>
              <a:gd name="connsiteY32" fmla="*/ 396648 h 504825"/>
              <a:gd name="connsiteX33" fmla="*/ 270442 w 540883"/>
              <a:gd name="connsiteY33" fmla="*/ 0 h 504825"/>
              <a:gd name="connsiteX34" fmla="*/ 540883 w 540883"/>
              <a:gd name="connsiteY34" fmla="*/ 108177 h 504825"/>
              <a:gd name="connsiteX35" fmla="*/ 540883 w 540883"/>
              <a:gd name="connsiteY35" fmla="*/ 144236 h 504825"/>
              <a:gd name="connsiteX36" fmla="*/ 504825 w 540883"/>
              <a:gd name="connsiteY36" fmla="*/ 144236 h 504825"/>
              <a:gd name="connsiteX37" fmla="*/ 499050 w 540883"/>
              <a:gd name="connsiteY37" fmla="*/ 156913 h 504825"/>
              <a:gd name="connsiteX38" fmla="*/ 485387 w 540883"/>
              <a:gd name="connsiteY38" fmla="*/ 162265 h 504825"/>
              <a:gd name="connsiteX39" fmla="*/ 55497 w 540883"/>
              <a:gd name="connsiteY39" fmla="*/ 162265 h 504825"/>
              <a:gd name="connsiteX40" fmla="*/ 41834 w 540883"/>
              <a:gd name="connsiteY40" fmla="*/ 156913 h 504825"/>
              <a:gd name="connsiteX41" fmla="*/ 36058 w 540883"/>
              <a:gd name="connsiteY41" fmla="*/ 144236 h 504825"/>
              <a:gd name="connsiteX42" fmla="*/ 0 w 540883"/>
              <a:gd name="connsiteY42" fmla="*/ 144236 h 504825"/>
              <a:gd name="connsiteX43" fmla="*/ 0 w 540883"/>
              <a:gd name="connsiteY43" fmla="*/ 108177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0883" h="504825">
                <a:moveTo>
                  <a:pt x="19438" y="450737"/>
                </a:moveTo>
                <a:lnTo>
                  <a:pt x="521446" y="450737"/>
                </a:lnTo>
                <a:cubicBezTo>
                  <a:pt x="526704" y="450737"/>
                  <a:pt x="531259" y="452521"/>
                  <a:pt x="535109" y="456089"/>
                </a:cubicBezTo>
                <a:cubicBezTo>
                  <a:pt x="538960" y="459657"/>
                  <a:pt x="540883" y="463883"/>
                  <a:pt x="540883" y="468766"/>
                </a:cubicBezTo>
                <a:lnTo>
                  <a:pt x="540883" y="504825"/>
                </a:lnTo>
                <a:lnTo>
                  <a:pt x="0" y="504825"/>
                </a:lnTo>
                <a:lnTo>
                  <a:pt x="0" y="468766"/>
                </a:lnTo>
                <a:cubicBezTo>
                  <a:pt x="0" y="463883"/>
                  <a:pt x="1925" y="459657"/>
                  <a:pt x="5775" y="456089"/>
                </a:cubicBezTo>
                <a:cubicBezTo>
                  <a:pt x="9624" y="452521"/>
                  <a:pt x="14179" y="450737"/>
                  <a:pt x="19438" y="450737"/>
                </a:cubicBezTo>
                <a:close/>
                <a:moveTo>
                  <a:pt x="72117" y="180295"/>
                </a:moveTo>
                <a:lnTo>
                  <a:pt x="144236" y="180295"/>
                </a:lnTo>
                <a:lnTo>
                  <a:pt x="144236" y="396648"/>
                </a:lnTo>
                <a:lnTo>
                  <a:pt x="180295" y="396648"/>
                </a:lnTo>
                <a:lnTo>
                  <a:pt x="180295" y="180295"/>
                </a:lnTo>
                <a:lnTo>
                  <a:pt x="252412" y="180295"/>
                </a:lnTo>
                <a:lnTo>
                  <a:pt x="252412" y="396648"/>
                </a:lnTo>
                <a:lnTo>
                  <a:pt x="288472" y="396648"/>
                </a:lnTo>
                <a:lnTo>
                  <a:pt x="288472" y="180295"/>
                </a:lnTo>
                <a:lnTo>
                  <a:pt x="360589" y="180295"/>
                </a:lnTo>
                <a:lnTo>
                  <a:pt x="360589" y="396648"/>
                </a:lnTo>
                <a:lnTo>
                  <a:pt x="396648" y="396648"/>
                </a:lnTo>
                <a:lnTo>
                  <a:pt x="396648" y="180295"/>
                </a:lnTo>
                <a:lnTo>
                  <a:pt x="468766" y="180295"/>
                </a:lnTo>
                <a:lnTo>
                  <a:pt x="468766" y="396648"/>
                </a:lnTo>
                <a:lnTo>
                  <a:pt x="485387" y="396648"/>
                </a:lnTo>
                <a:cubicBezTo>
                  <a:pt x="490645" y="396648"/>
                  <a:pt x="495200" y="398432"/>
                  <a:pt x="499050" y="402001"/>
                </a:cubicBezTo>
                <a:cubicBezTo>
                  <a:pt x="502900" y="405569"/>
                  <a:pt x="504825" y="409795"/>
                  <a:pt x="504825" y="414678"/>
                </a:cubicBezTo>
                <a:lnTo>
                  <a:pt x="504825" y="432707"/>
                </a:lnTo>
                <a:lnTo>
                  <a:pt x="36058" y="432707"/>
                </a:lnTo>
                <a:lnTo>
                  <a:pt x="36058" y="414678"/>
                </a:lnTo>
                <a:cubicBezTo>
                  <a:pt x="36058" y="409795"/>
                  <a:pt x="37984" y="405569"/>
                  <a:pt x="41834" y="402001"/>
                </a:cubicBezTo>
                <a:cubicBezTo>
                  <a:pt x="45684" y="398432"/>
                  <a:pt x="50238" y="396648"/>
                  <a:pt x="55497" y="396648"/>
                </a:cubicBezTo>
                <a:lnTo>
                  <a:pt x="72117" y="396648"/>
                </a:lnTo>
                <a:close/>
                <a:moveTo>
                  <a:pt x="270442" y="0"/>
                </a:moveTo>
                <a:lnTo>
                  <a:pt x="540883" y="108177"/>
                </a:lnTo>
                <a:lnTo>
                  <a:pt x="540883" y="144236"/>
                </a:lnTo>
                <a:lnTo>
                  <a:pt x="504825" y="144236"/>
                </a:lnTo>
                <a:cubicBezTo>
                  <a:pt x="504825" y="149119"/>
                  <a:pt x="502900" y="153344"/>
                  <a:pt x="499050" y="156913"/>
                </a:cubicBezTo>
                <a:cubicBezTo>
                  <a:pt x="495200" y="160481"/>
                  <a:pt x="490645" y="162265"/>
                  <a:pt x="485387" y="162265"/>
                </a:cubicBezTo>
                <a:lnTo>
                  <a:pt x="55497" y="162265"/>
                </a:lnTo>
                <a:cubicBezTo>
                  <a:pt x="50238" y="162265"/>
                  <a:pt x="45684" y="160481"/>
                  <a:pt x="41834" y="156913"/>
                </a:cubicBezTo>
                <a:cubicBezTo>
                  <a:pt x="37984" y="153344"/>
                  <a:pt x="36058" y="149119"/>
                  <a:pt x="36058" y="144236"/>
                </a:cubicBezTo>
                <a:lnTo>
                  <a:pt x="0" y="144236"/>
                </a:lnTo>
                <a:lnTo>
                  <a:pt x="0" y="108177"/>
                </a:lnTo>
                <a:close/>
              </a:path>
            </a:pathLst>
          </a:custGeom>
          <a:solidFill>
            <a:srgbClr val="F4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 398"/>
          <p:cNvSpPr/>
          <p:nvPr/>
        </p:nvSpPr>
        <p:spPr>
          <a:xfrm>
            <a:off x="6129406" y="4429590"/>
            <a:ext cx="287725" cy="210371"/>
          </a:xfrm>
          <a:custGeom>
            <a:avLst/>
            <a:gdLst>
              <a:gd name="connsiteX0" fmla="*/ 99162 w 504825"/>
              <a:gd name="connsiteY0" fmla="*/ 180294 h 378618"/>
              <a:gd name="connsiteX1" fmla="*/ 105500 w 504825"/>
              <a:gd name="connsiteY1" fmla="*/ 182970 h 378618"/>
              <a:gd name="connsiteX2" fmla="*/ 108177 w 504825"/>
              <a:gd name="connsiteY2" fmla="*/ 189309 h 378618"/>
              <a:gd name="connsiteX3" fmla="*/ 108177 w 504825"/>
              <a:gd name="connsiteY3" fmla="*/ 243397 h 378618"/>
              <a:gd name="connsiteX4" fmla="*/ 495810 w 504825"/>
              <a:gd name="connsiteY4" fmla="*/ 243397 h 378618"/>
              <a:gd name="connsiteX5" fmla="*/ 502149 w 504825"/>
              <a:gd name="connsiteY5" fmla="*/ 246073 h 378618"/>
              <a:gd name="connsiteX6" fmla="*/ 504825 w 504825"/>
              <a:gd name="connsiteY6" fmla="*/ 252412 h 378618"/>
              <a:gd name="connsiteX7" fmla="*/ 504825 w 504825"/>
              <a:gd name="connsiteY7" fmla="*/ 306501 h 378618"/>
              <a:gd name="connsiteX8" fmla="*/ 502149 w 504825"/>
              <a:gd name="connsiteY8" fmla="*/ 312839 h 378618"/>
              <a:gd name="connsiteX9" fmla="*/ 495810 w 504825"/>
              <a:gd name="connsiteY9" fmla="*/ 315515 h 378618"/>
              <a:gd name="connsiteX10" fmla="*/ 108177 w 504825"/>
              <a:gd name="connsiteY10" fmla="*/ 315515 h 378618"/>
              <a:gd name="connsiteX11" fmla="*/ 108177 w 504825"/>
              <a:gd name="connsiteY11" fmla="*/ 369604 h 378618"/>
              <a:gd name="connsiteX12" fmla="*/ 105500 w 504825"/>
              <a:gd name="connsiteY12" fmla="*/ 375942 h 378618"/>
              <a:gd name="connsiteX13" fmla="*/ 99162 w 504825"/>
              <a:gd name="connsiteY13" fmla="*/ 378618 h 378618"/>
              <a:gd name="connsiteX14" fmla="*/ 92401 w 504825"/>
              <a:gd name="connsiteY14" fmla="*/ 375801 h 378618"/>
              <a:gd name="connsiteX15" fmla="*/ 2535 w 504825"/>
              <a:gd name="connsiteY15" fmla="*/ 285654 h 378618"/>
              <a:gd name="connsiteX16" fmla="*/ 0 w 504825"/>
              <a:gd name="connsiteY16" fmla="*/ 279456 h 378618"/>
              <a:gd name="connsiteX17" fmla="*/ 2535 w 504825"/>
              <a:gd name="connsiteY17" fmla="*/ 272977 h 378618"/>
              <a:gd name="connsiteX18" fmla="*/ 92682 w 504825"/>
              <a:gd name="connsiteY18" fmla="*/ 182830 h 378618"/>
              <a:gd name="connsiteX19" fmla="*/ 99162 w 504825"/>
              <a:gd name="connsiteY19" fmla="*/ 180294 h 378618"/>
              <a:gd name="connsiteX20" fmla="*/ 405663 w 504825"/>
              <a:gd name="connsiteY20" fmla="*/ 0 h 378618"/>
              <a:gd name="connsiteX21" fmla="*/ 412424 w 504825"/>
              <a:gd name="connsiteY21" fmla="*/ 2817 h 378618"/>
              <a:gd name="connsiteX22" fmla="*/ 502290 w 504825"/>
              <a:gd name="connsiteY22" fmla="*/ 92682 h 378618"/>
              <a:gd name="connsiteX23" fmla="*/ 504825 w 504825"/>
              <a:gd name="connsiteY23" fmla="*/ 99162 h 378618"/>
              <a:gd name="connsiteX24" fmla="*/ 502290 w 504825"/>
              <a:gd name="connsiteY24" fmla="*/ 105641 h 378618"/>
              <a:gd name="connsiteX25" fmla="*/ 412142 w 504825"/>
              <a:gd name="connsiteY25" fmla="*/ 195788 h 378618"/>
              <a:gd name="connsiteX26" fmla="*/ 405663 w 504825"/>
              <a:gd name="connsiteY26" fmla="*/ 198324 h 378618"/>
              <a:gd name="connsiteX27" fmla="*/ 399324 w 504825"/>
              <a:gd name="connsiteY27" fmla="*/ 195647 h 378618"/>
              <a:gd name="connsiteX28" fmla="*/ 396648 w 504825"/>
              <a:gd name="connsiteY28" fmla="*/ 189309 h 378618"/>
              <a:gd name="connsiteX29" fmla="*/ 396648 w 504825"/>
              <a:gd name="connsiteY29" fmla="*/ 135221 h 378618"/>
              <a:gd name="connsiteX30" fmla="*/ 9015 w 504825"/>
              <a:gd name="connsiteY30" fmla="*/ 135221 h 378618"/>
              <a:gd name="connsiteX31" fmla="*/ 2676 w 504825"/>
              <a:gd name="connsiteY31" fmla="*/ 132544 h 378618"/>
              <a:gd name="connsiteX32" fmla="*/ 0 w 504825"/>
              <a:gd name="connsiteY32" fmla="*/ 126206 h 378618"/>
              <a:gd name="connsiteX33" fmla="*/ 0 w 504825"/>
              <a:gd name="connsiteY33" fmla="*/ 72118 h 378618"/>
              <a:gd name="connsiteX34" fmla="*/ 2676 w 504825"/>
              <a:gd name="connsiteY34" fmla="*/ 65779 h 378618"/>
              <a:gd name="connsiteX35" fmla="*/ 9015 w 504825"/>
              <a:gd name="connsiteY35" fmla="*/ 63103 h 378618"/>
              <a:gd name="connsiteX36" fmla="*/ 396648 w 504825"/>
              <a:gd name="connsiteY36" fmla="*/ 63103 h 378618"/>
              <a:gd name="connsiteX37" fmla="*/ 396648 w 504825"/>
              <a:gd name="connsiteY37" fmla="*/ 9014 h 378618"/>
              <a:gd name="connsiteX38" fmla="*/ 399184 w 504825"/>
              <a:gd name="connsiteY38" fmla="*/ 2535 h 378618"/>
              <a:gd name="connsiteX39" fmla="*/ 405663 w 504825"/>
              <a:gd name="connsiteY39" fmla="*/ 0 h 37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04825" h="378618">
                <a:moveTo>
                  <a:pt x="99162" y="180294"/>
                </a:moveTo>
                <a:cubicBezTo>
                  <a:pt x="101604" y="180294"/>
                  <a:pt x="103716" y="181186"/>
                  <a:pt x="105500" y="182970"/>
                </a:cubicBezTo>
                <a:cubicBezTo>
                  <a:pt x="107284" y="184755"/>
                  <a:pt x="108177" y="186867"/>
                  <a:pt x="108177" y="189309"/>
                </a:cubicBezTo>
                <a:lnTo>
                  <a:pt x="108177" y="243397"/>
                </a:lnTo>
                <a:lnTo>
                  <a:pt x="495810" y="243397"/>
                </a:lnTo>
                <a:cubicBezTo>
                  <a:pt x="498252" y="243397"/>
                  <a:pt x="500364" y="244289"/>
                  <a:pt x="502149" y="246073"/>
                </a:cubicBezTo>
                <a:cubicBezTo>
                  <a:pt x="503932" y="247858"/>
                  <a:pt x="504825" y="249971"/>
                  <a:pt x="504825" y="252412"/>
                </a:cubicBezTo>
                <a:lnTo>
                  <a:pt x="504825" y="306501"/>
                </a:lnTo>
                <a:cubicBezTo>
                  <a:pt x="504825" y="308942"/>
                  <a:pt x="503932" y="311055"/>
                  <a:pt x="502149" y="312839"/>
                </a:cubicBezTo>
                <a:cubicBezTo>
                  <a:pt x="500364" y="314623"/>
                  <a:pt x="498252" y="315515"/>
                  <a:pt x="495810" y="315515"/>
                </a:cubicBezTo>
                <a:lnTo>
                  <a:pt x="108177" y="315515"/>
                </a:lnTo>
                <a:lnTo>
                  <a:pt x="108177" y="369604"/>
                </a:lnTo>
                <a:cubicBezTo>
                  <a:pt x="108177" y="372045"/>
                  <a:pt x="107284" y="374158"/>
                  <a:pt x="105500" y="375942"/>
                </a:cubicBezTo>
                <a:cubicBezTo>
                  <a:pt x="103716" y="377726"/>
                  <a:pt x="101604" y="378618"/>
                  <a:pt x="99162" y="378618"/>
                </a:cubicBezTo>
                <a:cubicBezTo>
                  <a:pt x="96908" y="378618"/>
                  <a:pt x="94654" y="377679"/>
                  <a:pt x="92401" y="375801"/>
                </a:cubicBezTo>
                <a:lnTo>
                  <a:pt x="2535" y="285654"/>
                </a:lnTo>
                <a:cubicBezTo>
                  <a:pt x="845" y="283964"/>
                  <a:pt x="0" y="281898"/>
                  <a:pt x="0" y="279456"/>
                </a:cubicBezTo>
                <a:cubicBezTo>
                  <a:pt x="0" y="276827"/>
                  <a:pt x="845" y="274667"/>
                  <a:pt x="2535" y="272977"/>
                </a:cubicBezTo>
                <a:lnTo>
                  <a:pt x="92682" y="182830"/>
                </a:lnTo>
                <a:cubicBezTo>
                  <a:pt x="94373" y="181139"/>
                  <a:pt x="96532" y="180294"/>
                  <a:pt x="99162" y="180294"/>
                </a:cubicBezTo>
                <a:close/>
                <a:moveTo>
                  <a:pt x="405663" y="0"/>
                </a:moveTo>
                <a:cubicBezTo>
                  <a:pt x="407916" y="0"/>
                  <a:pt x="410170" y="939"/>
                  <a:pt x="412424" y="2817"/>
                </a:cubicBezTo>
                <a:lnTo>
                  <a:pt x="502290" y="92682"/>
                </a:lnTo>
                <a:cubicBezTo>
                  <a:pt x="503980" y="94373"/>
                  <a:pt x="504825" y="96532"/>
                  <a:pt x="504825" y="99162"/>
                </a:cubicBezTo>
                <a:cubicBezTo>
                  <a:pt x="504825" y="101791"/>
                  <a:pt x="503980" y="103951"/>
                  <a:pt x="502290" y="105641"/>
                </a:cubicBezTo>
                <a:lnTo>
                  <a:pt x="412142" y="195788"/>
                </a:lnTo>
                <a:cubicBezTo>
                  <a:pt x="410452" y="197478"/>
                  <a:pt x="408292" y="198324"/>
                  <a:pt x="405663" y="198324"/>
                </a:cubicBezTo>
                <a:cubicBezTo>
                  <a:pt x="403221" y="198324"/>
                  <a:pt x="401108" y="197432"/>
                  <a:pt x="399324" y="195647"/>
                </a:cubicBezTo>
                <a:cubicBezTo>
                  <a:pt x="397540" y="193863"/>
                  <a:pt x="396648" y="191750"/>
                  <a:pt x="396648" y="189309"/>
                </a:cubicBezTo>
                <a:lnTo>
                  <a:pt x="396648" y="135221"/>
                </a:lnTo>
                <a:lnTo>
                  <a:pt x="9015" y="135221"/>
                </a:lnTo>
                <a:cubicBezTo>
                  <a:pt x="6572" y="135221"/>
                  <a:pt x="4460" y="134329"/>
                  <a:pt x="2676" y="132544"/>
                </a:cubicBezTo>
                <a:cubicBezTo>
                  <a:pt x="892" y="130760"/>
                  <a:pt x="0" y="128647"/>
                  <a:pt x="0" y="126206"/>
                </a:cubicBezTo>
                <a:lnTo>
                  <a:pt x="0" y="72118"/>
                </a:lnTo>
                <a:cubicBezTo>
                  <a:pt x="0" y="69676"/>
                  <a:pt x="892" y="67563"/>
                  <a:pt x="2676" y="65779"/>
                </a:cubicBezTo>
                <a:cubicBezTo>
                  <a:pt x="4460" y="63995"/>
                  <a:pt x="6572" y="63103"/>
                  <a:pt x="9015" y="63103"/>
                </a:cubicBezTo>
                <a:lnTo>
                  <a:pt x="396648" y="63103"/>
                </a:lnTo>
                <a:lnTo>
                  <a:pt x="396648" y="9014"/>
                </a:lnTo>
                <a:cubicBezTo>
                  <a:pt x="396648" y="6385"/>
                  <a:pt x="397494" y="4225"/>
                  <a:pt x="399184" y="2535"/>
                </a:cubicBezTo>
                <a:cubicBezTo>
                  <a:pt x="400874" y="845"/>
                  <a:pt x="403034" y="0"/>
                  <a:pt x="405663" y="0"/>
                </a:cubicBezTo>
                <a:close/>
              </a:path>
            </a:pathLst>
          </a:custGeom>
          <a:solidFill>
            <a:srgbClr val="F4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CuadroTexto 94"/>
          <p:cNvSpPr txBox="1"/>
          <p:nvPr/>
        </p:nvSpPr>
        <p:spPr>
          <a:xfrm>
            <a:off x="4792214" y="3823757"/>
            <a:ext cx="728220" cy="40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1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1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Humana</a:t>
            </a:r>
          </a:p>
        </p:txBody>
      </p:sp>
      <p:sp>
        <p:nvSpPr>
          <p:cNvPr id="96" name="CuadroTexto 95"/>
          <p:cNvSpPr txBox="1"/>
          <p:nvPr/>
        </p:nvSpPr>
        <p:spPr>
          <a:xfrm>
            <a:off x="6022556" y="3812489"/>
            <a:ext cx="876866" cy="36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Documental</a:t>
            </a:r>
          </a:p>
        </p:txBody>
      </p:sp>
      <p:sp>
        <p:nvSpPr>
          <p:cNvPr id="98" name="CuadroTexto 97"/>
          <p:cNvSpPr txBox="1"/>
          <p:nvPr/>
        </p:nvSpPr>
        <p:spPr>
          <a:xfrm>
            <a:off x="7664738" y="4342020"/>
            <a:ext cx="657805" cy="365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en Light" panose="02000400000000000000" pitchFamily="2" charset="0"/>
                <a:ea typeface="+mn-ea"/>
                <a:cs typeface="DokChampa" panose="020B0604020202020204" pitchFamily="34" charset="-34"/>
              </a:rPr>
              <a:t>Asesoría Jurídica</a:t>
            </a:r>
          </a:p>
        </p:txBody>
      </p:sp>
      <p:sp>
        <p:nvSpPr>
          <p:cNvPr id="99" name="CuadroTexto 98"/>
          <p:cNvSpPr txBox="1"/>
          <p:nvPr/>
        </p:nvSpPr>
        <p:spPr>
          <a:xfrm>
            <a:off x="6406762" y="4248767"/>
            <a:ext cx="680834" cy="77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en Light" panose="02000400000000000000" pitchFamily="2" charset="0"/>
                <a:ea typeface="+mn-ea"/>
                <a:cs typeface="DokChampa" panose="020B0604020202020204" pitchFamily="34" charset="-34"/>
              </a:rPr>
              <a:t>Adquisición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en Light" panose="02000400000000000000" pitchFamily="2" charset="0"/>
                <a:ea typeface="+mn-ea"/>
                <a:cs typeface="DokChampa" panose="020B0604020202020204" pitchFamily="34" charset="-34"/>
              </a:rPr>
              <a:t>de Bienes 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en Light" panose="02000400000000000000" pitchFamily="2" charset="0"/>
                <a:ea typeface="+mn-ea"/>
                <a:cs typeface="DokChampa" panose="020B0604020202020204" pitchFamily="34" charset="-34"/>
              </a:rPr>
              <a:t>Servicios</a:t>
            </a:r>
          </a:p>
        </p:txBody>
      </p:sp>
      <p:sp>
        <p:nvSpPr>
          <p:cNvPr id="49" name="Freeform 590"/>
          <p:cNvSpPr/>
          <p:nvPr/>
        </p:nvSpPr>
        <p:spPr>
          <a:xfrm>
            <a:off x="7434374" y="1010953"/>
            <a:ext cx="244717" cy="200353"/>
          </a:xfrm>
          <a:custGeom>
            <a:avLst/>
            <a:gdLst>
              <a:gd name="connsiteX0" fmla="*/ 360589 w 576942"/>
              <a:gd name="connsiteY0" fmla="*/ 288471 h 396648"/>
              <a:gd name="connsiteX1" fmla="*/ 504825 w 576942"/>
              <a:gd name="connsiteY1" fmla="*/ 288471 h 396648"/>
              <a:gd name="connsiteX2" fmla="*/ 504825 w 576942"/>
              <a:gd name="connsiteY2" fmla="*/ 324530 h 396648"/>
              <a:gd name="connsiteX3" fmla="*/ 360589 w 576942"/>
              <a:gd name="connsiteY3" fmla="*/ 324530 h 396648"/>
              <a:gd name="connsiteX4" fmla="*/ 144237 w 576942"/>
              <a:gd name="connsiteY4" fmla="*/ 288471 h 396648"/>
              <a:gd name="connsiteX5" fmla="*/ 324532 w 576942"/>
              <a:gd name="connsiteY5" fmla="*/ 288471 h 396648"/>
              <a:gd name="connsiteX6" fmla="*/ 324532 w 576942"/>
              <a:gd name="connsiteY6" fmla="*/ 324530 h 396648"/>
              <a:gd name="connsiteX7" fmla="*/ 144237 w 576942"/>
              <a:gd name="connsiteY7" fmla="*/ 324530 h 396648"/>
              <a:gd name="connsiteX8" fmla="*/ 360589 w 576942"/>
              <a:gd name="connsiteY8" fmla="*/ 216353 h 396648"/>
              <a:gd name="connsiteX9" fmla="*/ 504825 w 576942"/>
              <a:gd name="connsiteY9" fmla="*/ 216353 h 396648"/>
              <a:gd name="connsiteX10" fmla="*/ 504825 w 576942"/>
              <a:gd name="connsiteY10" fmla="*/ 252412 h 396648"/>
              <a:gd name="connsiteX11" fmla="*/ 360589 w 576942"/>
              <a:gd name="connsiteY11" fmla="*/ 252412 h 396648"/>
              <a:gd name="connsiteX12" fmla="*/ 360589 w 576942"/>
              <a:gd name="connsiteY12" fmla="*/ 144236 h 396648"/>
              <a:gd name="connsiteX13" fmla="*/ 504825 w 576942"/>
              <a:gd name="connsiteY13" fmla="*/ 144236 h 396648"/>
              <a:gd name="connsiteX14" fmla="*/ 504825 w 576942"/>
              <a:gd name="connsiteY14" fmla="*/ 180295 h 396648"/>
              <a:gd name="connsiteX15" fmla="*/ 360589 w 576942"/>
              <a:gd name="connsiteY15" fmla="*/ 180295 h 396648"/>
              <a:gd name="connsiteX16" fmla="*/ 180296 w 576942"/>
              <a:gd name="connsiteY16" fmla="*/ 108177 h 396648"/>
              <a:gd name="connsiteX17" fmla="*/ 180296 w 576942"/>
              <a:gd name="connsiteY17" fmla="*/ 216353 h 396648"/>
              <a:gd name="connsiteX18" fmla="*/ 288473 w 576942"/>
              <a:gd name="connsiteY18" fmla="*/ 216353 h 396648"/>
              <a:gd name="connsiteX19" fmla="*/ 288473 w 576942"/>
              <a:gd name="connsiteY19" fmla="*/ 108177 h 396648"/>
              <a:gd name="connsiteX20" fmla="*/ 360589 w 576942"/>
              <a:gd name="connsiteY20" fmla="*/ 72118 h 396648"/>
              <a:gd name="connsiteX21" fmla="*/ 504825 w 576942"/>
              <a:gd name="connsiteY21" fmla="*/ 72118 h 396648"/>
              <a:gd name="connsiteX22" fmla="*/ 504825 w 576942"/>
              <a:gd name="connsiteY22" fmla="*/ 108177 h 396648"/>
              <a:gd name="connsiteX23" fmla="*/ 360589 w 576942"/>
              <a:gd name="connsiteY23" fmla="*/ 108177 h 396648"/>
              <a:gd name="connsiteX24" fmla="*/ 144237 w 576942"/>
              <a:gd name="connsiteY24" fmla="*/ 72118 h 396648"/>
              <a:gd name="connsiteX25" fmla="*/ 324532 w 576942"/>
              <a:gd name="connsiteY25" fmla="*/ 72118 h 396648"/>
              <a:gd name="connsiteX26" fmla="*/ 324532 w 576942"/>
              <a:gd name="connsiteY26" fmla="*/ 252412 h 396648"/>
              <a:gd name="connsiteX27" fmla="*/ 144237 w 576942"/>
              <a:gd name="connsiteY27" fmla="*/ 252412 h 396648"/>
              <a:gd name="connsiteX28" fmla="*/ 36059 w 576942"/>
              <a:gd name="connsiteY28" fmla="*/ 72118 h 396648"/>
              <a:gd name="connsiteX29" fmla="*/ 36059 w 576942"/>
              <a:gd name="connsiteY29" fmla="*/ 342560 h 396648"/>
              <a:gd name="connsiteX30" fmla="*/ 41411 w 576942"/>
              <a:gd name="connsiteY30" fmla="*/ 355237 h 396648"/>
              <a:gd name="connsiteX31" fmla="*/ 54088 w 576942"/>
              <a:gd name="connsiteY31" fmla="*/ 360589 h 396648"/>
              <a:gd name="connsiteX32" fmla="*/ 66765 w 576942"/>
              <a:gd name="connsiteY32" fmla="*/ 355237 h 396648"/>
              <a:gd name="connsiteX33" fmla="*/ 72118 w 576942"/>
              <a:gd name="connsiteY33" fmla="*/ 342560 h 396648"/>
              <a:gd name="connsiteX34" fmla="*/ 72118 w 576942"/>
              <a:gd name="connsiteY34" fmla="*/ 72118 h 396648"/>
              <a:gd name="connsiteX35" fmla="*/ 108177 w 576942"/>
              <a:gd name="connsiteY35" fmla="*/ 36059 h 396648"/>
              <a:gd name="connsiteX36" fmla="*/ 108177 w 576942"/>
              <a:gd name="connsiteY36" fmla="*/ 342560 h 396648"/>
              <a:gd name="connsiteX37" fmla="*/ 105078 w 576942"/>
              <a:gd name="connsiteY37" fmla="*/ 360589 h 396648"/>
              <a:gd name="connsiteX38" fmla="*/ 522855 w 576942"/>
              <a:gd name="connsiteY38" fmla="*/ 360589 h 396648"/>
              <a:gd name="connsiteX39" fmla="*/ 535531 w 576942"/>
              <a:gd name="connsiteY39" fmla="*/ 355237 h 396648"/>
              <a:gd name="connsiteX40" fmla="*/ 540884 w 576942"/>
              <a:gd name="connsiteY40" fmla="*/ 342560 h 396648"/>
              <a:gd name="connsiteX41" fmla="*/ 540884 w 576942"/>
              <a:gd name="connsiteY41" fmla="*/ 36059 h 396648"/>
              <a:gd name="connsiteX42" fmla="*/ 72118 w 576942"/>
              <a:gd name="connsiteY42" fmla="*/ 0 h 396648"/>
              <a:gd name="connsiteX43" fmla="*/ 576942 w 576942"/>
              <a:gd name="connsiteY43" fmla="*/ 0 h 396648"/>
              <a:gd name="connsiteX44" fmla="*/ 576942 w 576942"/>
              <a:gd name="connsiteY44" fmla="*/ 342560 h 396648"/>
              <a:gd name="connsiteX45" fmla="*/ 561167 w 576942"/>
              <a:gd name="connsiteY45" fmla="*/ 380872 h 396648"/>
              <a:gd name="connsiteX46" fmla="*/ 522855 w 576942"/>
              <a:gd name="connsiteY46" fmla="*/ 396648 h 396648"/>
              <a:gd name="connsiteX47" fmla="*/ 54088 w 576942"/>
              <a:gd name="connsiteY47" fmla="*/ 396648 h 396648"/>
              <a:gd name="connsiteX48" fmla="*/ 15776 w 576942"/>
              <a:gd name="connsiteY48" fmla="*/ 380872 h 396648"/>
              <a:gd name="connsiteX49" fmla="*/ 0 w 576942"/>
              <a:gd name="connsiteY49" fmla="*/ 342560 h 396648"/>
              <a:gd name="connsiteX50" fmla="*/ 0 w 576942"/>
              <a:gd name="connsiteY50" fmla="*/ 36059 h 396648"/>
              <a:gd name="connsiteX51" fmla="*/ 72118 w 576942"/>
              <a:gd name="connsiteY51" fmla="*/ 36059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76942" h="396648">
                <a:moveTo>
                  <a:pt x="360589" y="288471"/>
                </a:moveTo>
                <a:lnTo>
                  <a:pt x="504825" y="288471"/>
                </a:lnTo>
                <a:lnTo>
                  <a:pt x="504825" y="324530"/>
                </a:lnTo>
                <a:lnTo>
                  <a:pt x="360589" y="324530"/>
                </a:lnTo>
                <a:close/>
                <a:moveTo>
                  <a:pt x="144237" y="288471"/>
                </a:moveTo>
                <a:lnTo>
                  <a:pt x="324532" y="288471"/>
                </a:lnTo>
                <a:lnTo>
                  <a:pt x="324532" y="324530"/>
                </a:lnTo>
                <a:lnTo>
                  <a:pt x="144237" y="324530"/>
                </a:lnTo>
                <a:close/>
                <a:moveTo>
                  <a:pt x="360589" y="216353"/>
                </a:moveTo>
                <a:lnTo>
                  <a:pt x="504825" y="216353"/>
                </a:lnTo>
                <a:lnTo>
                  <a:pt x="504825" y="252412"/>
                </a:lnTo>
                <a:lnTo>
                  <a:pt x="360589" y="252412"/>
                </a:lnTo>
                <a:close/>
                <a:moveTo>
                  <a:pt x="360589" y="144236"/>
                </a:moveTo>
                <a:lnTo>
                  <a:pt x="504825" y="144236"/>
                </a:lnTo>
                <a:lnTo>
                  <a:pt x="504825" y="180295"/>
                </a:lnTo>
                <a:lnTo>
                  <a:pt x="360589" y="180295"/>
                </a:lnTo>
                <a:close/>
                <a:moveTo>
                  <a:pt x="180296" y="108177"/>
                </a:moveTo>
                <a:lnTo>
                  <a:pt x="180296" y="216353"/>
                </a:lnTo>
                <a:lnTo>
                  <a:pt x="288473" y="216353"/>
                </a:lnTo>
                <a:lnTo>
                  <a:pt x="288473" y="108177"/>
                </a:lnTo>
                <a:close/>
                <a:moveTo>
                  <a:pt x="360589" y="72118"/>
                </a:moveTo>
                <a:lnTo>
                  <a:pt x="504825" y="72118"/>
                </a:lnTo>
                <a:lnTo>
                  <a:pt x="504825" y="108177"/>
                </a:lnTo>
                <a:lnTo>
                  <a:pt x="360589" y="108177"/>
                </a:lnTo>
                <a:close/>
                <a:moveTo>
                  <a:pt x="144237" y="72118"/>
                </a:moveTo>
                <a:lnTo>
                  <a:pt x="324532" y="72118"/>
                </a:lnTo>
                <a:lnTo>
                  <a:pt x="324532" y="252412"/>
                </a:lnTo>
                <a:lnTo>
                  <a:pt x="144237" y="252412"/>
                </a:lnTo>
                <a:close/>
                <a:moveTo>
                  <a:pt x="36059" y="72118"/>
                </a:moveTo>
                <a:lnTo>
                  <a:pt x="36059" y="342560"/>
                </a:lnTo>
                <a:cubicBezTo>
                  <a:pt x="36059" y="347443"/>
                  <a:pt x="37843" y="351668"/>
                  <a:pt x="41411" y="355237"/>
                </a:cubicBezTo>
                <a:cubicBezTo>
                  <a:pt x="44979" y="358805"/>
                  <a:pt x="49205" y="360589"/>
                  <a:pt x="54088" y="360589"/>
                </a:cubicBezTo>
                <a:cubicBezTo>
                  <a:pt x="58971" y="360589"/>
                  <a:pt x="63196" y="358805"/>
                  <a:pt x="66765" y="355237"/>
                </a:cubicBezTo>
                <a:cubicBezTo>
                  <a:pt x="70333" y="351668"/>
                  <a:pt x="72118" y="347443"/>
                  <a:pt x="72118" y="342560"/>
                </a:cubicBezTo>
                <a:lnTo>
                  <a:pt x="72118" y="72118"/>
                </a:lnTo>
                <a:close/>
                <a:moveTo>
                  <a:pt x="108177" y="36059"/>
                </a:moveTo>
                <a:lnTo>
                  <a:pt x="108177" y="342560"/>
                </a:lnTo>
                <a:cubicBezTo>
                  <a:pt x="108177" y="348757"/>
                  <a:pt x="107143" y="354767"/>
                  <a:pt x="105078" y="360589"/>
                </a:cubicBezTo>
                <a:lnTo>
                  <a:pt x="522855" y="360589"/>
                </a:lnTo>
                <a:cubicBezTo>
                  <a:pt x="527737" y="360589"/>
                  <a:pt x="531963" y="358805"/>
                  <a:pt x="535531" y="355237"/>
                </a:cubicBezTo>
                <a:cubicBezTo>
                  <a:pt x="539099" y="351668"/>
                  <a:pt x="540884" y="347443"/>
                  <a:pt x="540884" y="342560"/>
                </a:cubicBezTo>
                <a:lnTo>
                  <a:pt x="540884" y="36059"/>
                </a:lnTo>
                <a:close/>
                <a:moveTo>
                  <a:pt x="72118" y="0"/>
                </a:moveTo>
                <a:lnTo>
                  <a:pt x="576942" y="0"/>
                </a:lnTo>
                <a:lnTo>
                  <a:pt x="576942" y="342560"/>
                </a:lnTo>
                <a:cubicBezTo>
                  <a:pt x="576942" y="357584"/>
                  <a:pt x="571683" y="370355"/>
                  <a:pt x="561167" y="380872"/>
                </a:cubicBezTo>
                <a:cubicBezTo>
                  <a:pt x="550649" y="391390"/>
                  <a:pt x="537879" y="396648"/>
                  <a:pt x="522855" y="396648"/>
                </a:cubicBezTo>
                <a:lnTo>
                  <a:pt x="54088" y="396648"/>
                </a:lnTo>
                <a:cubicBezTo>
                  <a:pt x="39063" y="396648"/>
                  <a:pt x="26292" y="391390"/>
                  <a:pt x="15776" y="380872"/>
                </a:cubicBezTo>
                <a:cubicBezTo>
                  <a:pt x="5258" y="370355"/>
                  <a:pt x="0" y="357584"/>
                  <a:pt x="0" y="342560"/>
                </a:cubicBezTo>
                <a:lnTo>
                  <a:pt x="0" y="36059"/>
                </a:lnTo>
                <a:lnTo>
                  <a:pt x="72118" y="360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6"/>
          <p:cNvSpPr>
            <a:spLocks/>
          </p:cNvSpPr>
          <p:nvPr/>
        </p:nvSpPr>
        <p:spPr bwMode="auto">
          <a:xfrm rot="16200000">
            <a:off x="4827603" y="5166047"/>
            <a:ext cx="901761" cy="1700957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009BD2"/>
          </a:solidFill>
          <a:ln>
            <a:solidFill>
              <a:srgbClr val="009BD2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54" name="Rectángulo redondeado 64"/>
          <p:cNvSpPr/>
          <p:nvPr/>
        </p:nvSpPr>
        <p:spPr>
          <a:xfrm>
            <a:off x="2406414" y="5225913"/>
            <a:ext cx="7379180" cy="1466859"/>
          </a:xfrm>
          <a:prstGeom prst="roundRect">
            <a:avLst/>
          </a:prstGeom>
          <a:noFill/>
          <a:ln w="38100">
            <a:solidFill>
              <a:srgbClr val="009BD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3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CuadroTexto 65"/>
          <p:cNvSpPr txBox="1"/>
          <p:nvPr/>
        </p:nvSpPr>
        <p:spPr>
          <a:xfrm rot="5400000">
            <a:off x="5992413" y="3792299"/>
            <a:ext cx="360548" cy="3217101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43" b="1" i="0" u="none" strike="noStrike" kern="1200" cap="none" spc="0" normalizeH="0" baseline="0" noProof="0" dirty="0">
                <a:ln>
                  <a:noFill/>
                </a:ln>
                <a:solidFill>
                  <a:srgbClr val="009BD2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PROCESOS DE EVALUACIÓN Y CONTROL</a:t>
            </a:r>
          </a:p>
        </p:txBody>
      </p:sp>
      <p:sp>
        <p:nvSpPr>
          <p:cNvPr id="110" name="CuadroTexto 94"/>
          <p:cNvSpPr txBox="1"/>
          <p:nvPr/>
        </p:nvSpPr>
        <p:spPr>
          <a:xfrm>
            <a:off x="6654158" y="5645368"/>
            <a:ext cx="1221461" cy="6057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Control Interno Disciplinario</a:t>
            </a:r>
          </a:p>
        </p:txBody>
      </p:sp>
      <p:sp>
        <p:nvSpPr>
          <p:cNvPr id="111" name="CuadroTexto 95"/>
          <p:cNvSpPr txBox="1"/>
          <p:nvPr/>
        </p:nvSpPr>
        <p:spPr>
          <a:xfrm>
            <a:off x="4936018" y="5782250"/>
            <a:ext cx="1192944" cy="4346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Evaluación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Independiente</a:t>
            </a:r>
          </a:p>
        </p:txBody>
      </p:sp>
      <p:sp>
        <p:nvSpPr>
          <p:cNvPr id="117" name="CuadroTexto 97"/>
          <p:cNvSpPr txBox="1"/>
          <p:nvPr/>
        </p:nvSpPr>
        <p:spPr>
          <a:xfrm>
            <a:off x="7683930" y="3721609"/>
            <a:ext cx="717527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en Light" panose="02000400000000000000" pitchFamily="2" charset="0"/>
                <a:ea typeface="+mn-ea"/>
                <a:cs typeface="DokChampa" panose="020B0604020202020204" pitchFamily="34" charset="-34"/>
              </a:rPr>
              <a:t>Gestión de Servicio al Ciudadano</a:t>
            </a:r>
          </a:p>
        </p:txBody>
      </p:sp>
      <p:sp>
        <p:nvSpPr>
          <p:cNvPr id="118" name="Freeform 6"/>
          <p:cNvSpPr>
            <a:spLocks/>
          </p:cNvSpPr>
          <p:nvPr/>
        </p:nvSpPr>
        <p:spPr bwMode="auto">
          <a:xfrm rot="5400000">
            <a:off x="3237522" y="3265423"/>
            <a:ext cx="769262" cy="1347702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19" name="CuadroTexto 93"/>
          <p:cNvSpPr txBox="1"/>
          <p:nvPr/>
        </p:nvSpPr>
        <p:spPr>
          <a:xfrm>
            <a:off x="3202083" y="3726308"/>
            <a:ext cx="1042220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 Administrativa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y de Servicios</a:t>
            </a:r>
          </a:p>
        </p:txBody>
      </p:sp>
      <p:sp>
        <p:nvSpPr>
          <p:cNvPr id="87" name="Freeform 381"/>
          <p:cNvSpPr/>
          <p:nvPr/>
        </p:nvSpPr>
        <p:spPr>
          <a:xfrm>
            <a:off x="3034305" y="3814557"/>
            <a:ext cx="213752" cy="208505"/>
          </a:xfrm>
          <a:custGeom>
            <a:avLst/>
            <a:gdLst>
              <a:gd name="connsiteX0" fmla="*/ 216352 w 504825"/>
              <a:gd name="connsiteY0" fmla="*/ 252413 h 432708"/>
              <a:gd name="connsiteX1" fmla="*/ 288470 w 504825"/>
              <a:gd name="connsiteY1" fmla="*/ 252413 h 432708"/>
              <a:gd name="connsiteX2" fmla="*/ 288470 w 504825"/>
              <a:gd name="connsiteY2" fmla="*/ 288472 h 432708"/>
              <a:gd name="connsiteX3" fmla="*/ 216352 w 504825"/>
              <a:gd name="connsiteY3" fmla="*/ 288472 h 432708"/>
              <a:gd name="connsiteX4" fmla="*/ 0 w 504825"/>
              <a:gd name="connsiteY4" fmla="*/ 252413 h 432708"/>
              <a:gd name="connsiteX5" fmla="*/ 189309 w 504825"/>
              <a:gd name="connsiteY5" fmla="*/ 252413 h 432708"/>
              <a:gd name="connsiteX6" fmla="*/ 189309 w 504825"/>
              <a:gd name="connsiteY6" fmla="*/ 297487 h 432708"/>
              <a:gd name="connsiteX7" fmla="*/ 194661 w 504825"/>
              <a:gd name="connsiteY7" fmla="*/ 310164 h 432708"/>
              <a:gd name="connsiteX8" fmla="*/ 207339 w 504825"/>
              <a:gd name="connsiteY8" fmla="*/ 315517 h 432708"/>
              <a:gd name="connsiteX9" fmla="*/ 297486 w 504825"/>
              <a:gd name="connsiteY9" fmla="*/ 315517 h 432708"/>
              <a:gd name="connsiteX10" fmla="*/ 310163 w 504825"/>
              <a:gd name="connsiteY10" fmla="*/ 310164 h 432708"/>
              <a:gd name="connsiteX11" fmla="*/ 315515 w 504825"/>
              <a:gd name="connsiteY11" fmla="*/ 297487 h 432708"/>
              <a:gd name="connsiteX12" fmla="*/ 315515 w 504825"/>
              <a:gd name="connsiteY12" fmla="*/ 252413 h 432708"/>
              <a:gd name="connsiteX13" fmla="*/ 504825 w 504825"/>
              <a:gd name="connsiteY13" fmla="*/ 252413 h 432708"/>
              <a:gd name="connsiteX14" fmla="*/ 504825 w 504825"/>
              <a:gd name="connsiteY14" fmla="*/ 387634 h 432708"/>
              <a:gd name="connsiteX15" fmla="*/ 491585 w 504825"/>
              <a:gd name="connsiteY15" fmla="*/ 419468 h 432708"/>
              <a:gd name="connsiteX16" fmla="*/ 459751 w 504825"/>
              <a:gd name="connsiteY16" fmla="*/ 432708 h 432708"/>
              <a:gd name="connsiteX17" fmla="*/ 45074 w 504825"/>
              <a:gd name="connsiteY17" fmla="*/ 432708 h 432708"/>
              <a:gd name="connsiteX18" fmla="*/ 13240 w 504825"/>
              <a:gd name="connsiteY18" fmla="*/ 419468 h 432708"/>
              <a:gd name="connsiteX19" fmla="*/ 0 w 504825"/>
              <a:gd name="connsiteY19" fmla="*/ 387634 h 432708"/>
              <a:gd name="connsiteX20" fmla="*/ 180295 w 504825"/>
              <a:gd name="connsiteY20" fmla="*/ 36059 h 432708"/>
              <a:gd name="connsiteX21" fmla="*/ 180295 w 504825"/>
              <a:gd name="connsiteY21" fmla="*/ 72118 h 432708"/>
              <a:gd name="connsiteX22" fmla="*/ 324530 w 504825"/>
              <a:gd name="connsiteY22" fmla="*/ 72118 h 432708"/>
              <a:gd name="connsiteX23" fmla="*/ 324530 w 504825"/>
              <a:gd name="connsiteY23" fmla="*/ 36059 h 432708"/>
              <a:gd name="connsiteX24" fmla="*/ 171280 w 504825"/>
              <a:gd name="connsiteY24" fmla="*/ 0 h 432708"/>
              <a:gd name="connsiteX25" fmla="*/ 333545 w 504825"/>
              <a:gd name="connsiteY25" fmla="*/ 0 h 432708"/>
              <a:gd name="connsiteX26" fmla="*/ 352701 w 504825"/>
              <a:gd name="connsiteY26" fmla="*/ 7888 h 432708"/>
              <a:gd name="connsiteX27" fmla="*/ 360589 w 504825"/>
              <a:gd name="connsiteY27" fmla="*/ 27044 h 432708"/>
              <a:gd name="connsiteX28" fmla="*/ 360589 w 504825"/>
              <a:gd name="connsiteY28" fmla="*/ 72118 h 432708"/>
              <a:gd name="connsiteX29" fmla="*/ 459751 w 504825"/>
              <a:gd name="connsiteY29" fmla="*/ 72118 h 432708"/>
              <a:gd name="connsiteX30" fmla="*/ 491585 w 504825"/>
              <a:gd name="connsiteY30" fmla="*/ 85358 h 432708"/>
              <a:gd name="connsiteX31" fmla="*/ 504825 w 504825"/>
              <a:gd name="connsiteY31" fmla="*/ 117192 h 432708"/>
              <a:gd name="connsiteX32" fmla="*/ 504825 w 504825"/>
              <a:gd name="connsiteY32" fmla="*/ 225368 h 432708"/>
              <a:gd name="connsiteX33" fmla="*/ 0 w 504825"/>
              <a:gd name="connsiteY33" fmla="*/ 225368 h 432708"/>
              <a:gd name="connsiteX34" fmla="*/ 0 w 504825"/>
              <a:gd name="connsiteY34" fmla="*/ 117192 h 432708"/>
              <a:gd name="connsiteX35" fmla="*/ 13240 w 504825"/>
              <a:gd name="connsiteY35" fmla="*/ 85358 h 432708"/>
              <a:gd name="connsiteX36" fmla="*/ 45074 w 504825"/>
              <a:gd name="connsiteY36" fmla="*/ 72118 h 432708"/>
              <a:gd name="connsiteX37" fmla="*/ 144236 w 504825"/>
              <a:gd name="connsiteY37" fmla="*/ 72118 h 432708"/>
              <a:gd name="connsiteX38" fmla="*/ 144236 w 504825"/>
              <a:gd name="connsiteY38" fmla="*/ 27044 h 432708"/>
              <a:gd name="connsiteX39" fmla="*/ 152123 w 504825"/>
              <a:gd name="connsiteY39" fmla="*/ 7888 h 432708"/>
              <a:gd name="connsiteX40" fmla="*/ 171280 w 504825"/>
              <a:gd name="connsiteY40" fmla="*/ 0 h 43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4825" h="432708">
                <a:moveTo>
                  <a:pt x="216352" y="252413"/>
                </a:moveTo>
                <a:lnTo>
                  <a:pt x="288470" y="252413"/>
                </a:lnTo>
                <a:lnTo>
                  <a:pt x="288470" y="288472"/>
                </a:lnTo>
                <a:lnTo>
                  <a:pt x="216352" y="288472"/>
                </a:lnTo>
                <a:close/>
                <a:moveTo>
                  <a:pt x="0" y="252413"/>
                </a:moveTo>
                <a:lnTo>
                  <a:pt x="189309" y="252413"/>
                </a:lnTo>
                <a:lnTo>
                  <a:pt x="189309" y="297487"/>
                </a:lnTo>
                <a:cubicBezTo>
                  <a:pt x="189309" y="302370"/>
                  <a:pt x="191093" y="306596"/>
                  <a:pt x="194661" y="310164"/>
                </a:cubicBezTo>
                <a:cubicBezTo>
                  <a:pt x="198230" y="313732"/>
                  <a:pt x="202455" y="315517"/>
                  <a:pt x="207339" y="315517"/>
                </a:cubicBezTo>
                <a:lnTo>
                  <a:pt x="297486" y="315517"/>
                </a:lnTo>
                <a:cubicBezTo>
                  <a:pt x="302370" y="315517"/>
                  <a:pt x="306595" y="313732"/>
                  <a:pt x="310163" y="310164"/>
                </a:cubicBezTo>
                <a:cubicBezTo>
                  <a:pt x="313731" y="306596"/>
                  <a:pt x="315515" y="302370"/>
                  <a:pt x="315515" y="297487"/>
                </a:cubicBezTo>
                <a:lnTo>
                  <a:pt x="315515" y="252413"/>
                </a:lnTo>
                <a:lnTo>
                  <a:pt x="504825" y="252413"/>
                </a:lnTo>
                <a:lnTo>
                  <a:pt x="504825" y="387634"/>
                </a:lnTo>
                <a:cubicBezTo>
                  <a:pt x="504825" y="400030"/>
                  <a:pt x="500411" y="410641"/>
                  <a:pt x="491585" y="419468"/>
                </a:cubicBezTo>
                <a:cubicBezTo>
                  <a:pt x="482757" y="428295"/>
                  <a:pt x="472147" y="432708"/>
                  <a:pt x="459751" y="432708"/>
                </a:cubicBezTo>
                <a:lnTo>
                  <a:pt x="45074" y="432708"/>
                </a:lnTo>
                <a:cubicBezTo>
                  <a:pt x="32678" y="432708"/>
                  <a:pt x="22068" y="428295"/>
                  <a:pt x="13240" y="419468"/>
                </a:cubicBezTo>
                <a:cubicBezTo>
                  <a:pt x="4414" y="410641"/>
                  <a:pt x="0" y="400030"/>
                  <a:pt x="0" y="387634"/>
                </a:cubicBezTo>
                <a:close/>
                <a:moveTo>
                  <a:pt x="180295" y="36059"/>
                </a:moveTo>
                <a:lnTo>
                  <a:pt x="180295" y="72118"/>
                </a:lnTo>
                <a:lnTo>
                  <a:pt x="324530" y="72118"/>
                </a:lnTo>
                <a:lnTo>
                  <a:pt x="324530" y="36059"/>
                </a:lnTo>
                <a:close/>
                <a:moveTo>
                  <a:pt x="171280" y="0"/>
                </a:moveTo>
                <a:lnTo>
                  <a:pt x="333545" y="0"/>
                </a:lnTo>
                <a:cubicBezTo>
                  <a:pt x="341057" y="0"/>
                  <a:pt x="347443" y="2629"/>
                  <a:pt x="352701" y="7888"/>
                </a:cubicBezTo>
                <a:cubicBezTo>
                  <a:pt x="357959" y="13146"/>
                  <a:pt x="360589" y="19532"/>
                  <a:pt x="360589" y="27044"/>
                </a:cubicBezTo>
                <a:lnTo>
                  <a:pt x="360589" y="72118"/>
                </a:lnTo>
                <a:lnTo>
                  <a:pt x="459751" y="72118"/>
                </a:lnTo>
                <a:cubicBezTo>
                  <a:pt x="472147" y="72118"/>
                  <a:pt x="482757" y="76531"/>
                  <a:pt x="491585" y="85358"/>
                </a:cubicBezTo>
                <a:cubicBezTo>
                  <a:pt x="500411" y="94185"/>
                  <a:pt x="504825" y="104796"/>
                  <a:pt x="504825" y="117192"/>
                </a:cubicBezTo>
                <a:lnTo>
                  <a:pt x="504825" y="225368"/>
                </a:lnTo>
                <a:lnTo>
                  <a:pt x="0" y="225368"/>
                </a:lnTo>
                <a:lnTo>
                  <a:pt x="0" y="117192"/>
                </a:lnTo>
                <a:cubicBezTo>
                  <a:pt x="0" y="104796"/>
                  <a:pt x="4414" y="94185"/>
                  <a:pt x="13240" y="85358"/>
                </a:cubicBezTo>
                <a:cubicBezTo>
                  <a:pt x="22068" y="76531"/>
                  <a:pt x="32678" y="72118"/>
                  <a:pt x="45074" y="72118"/>
                </a:cubicBezTo>
                <a:lnTo>
                  <a:pt x="144236" y="72118"/>
                </a:lnTo>
                <a:lnTo>
                  <a:pt x="144236" y="27044"/>
                </a:lnTo>
                <a:cubicBezTo>
                  <a:pt x="144236" y="19532"/>
                  <a:pt x="146865" y="13146"/>
                  <a:pt x="152123" y="7888"/>
                </a:cubicBezTo>
                <a:cubicBezTo>
                  <a:pt x="157382" y="2629"/>
                  <a:pt x="163767" y="0"/>
                  <a:pt x="1712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330"/>
          <p:cNvSpPr/>
          <p:nvPr/>
        </p:nvSpPr>
        <p:spPr>
          <a:xfrm>
            <a:off x="4552875" y="5903834"/>
            <a:ext cx="260461" cy="260461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oogle Shape;11142;p60">
            <a:extLst>
              <a:ext uri="{FF2B5EF4-FFF2-40B4-BE49-F238E27FC236}">
                <a16:creationId xmlns:a16="http://schemas.microsoft.com/office/drawing/2014/main" id="{6121B6FD-794A-4A81-B4AF-3803F343EA9C}"/>
              </a:ext>
            </a:extLst>
          </p:cNvPr>
          <p:cNvGrpSpPr/>
          <p:nvPr/>
        </p:nvGrpSpPr>
        <p:grpSpPr>
          <a:xfrm>
            <a:off x="6059362" y="2472736"/>
            <a:ext cx="310523" cy="343435"/>
            <a:chOff x="-13529550" y="1639425"/>
            <a:chExt cx="353650" cy="353675"/>
          </a:xfrm>
          <a:solidFill>
            <a:schemeClr val="bg1"/>
          </a:solidFill>
        </p:grpSpPr>
        <p:sp>
          <p:nvSpPr>
            <p:cNvPr id="68" name="Google Shape;11143;p60">
              <a:extLst>
                <a:ext uri="{FF2B5EF4-FFF2-40B4-BE49-F238E27FC236}">
                  <a16:creationId xmlns:a16="http://schemas.microsoft.com/office/drawing/2014/main" id="{A5E7E895-A561-42E5-AF46-20DD713939BC}"/>
                </a:ext>
              </a:extLst>
            </p:cNvPr>
            <p:cNvSpPr/>
            <p:nvPr/>
          </p:nvSpPr>
          <p:spPr>
            <a:xfrm>
              <a:off x="-13529550" y="1910125"/>
              <a:ext cx="353650" cy="82975"/>
            </a:xfrm>
            <a:custGeom>
              <a:avLst/>
              <a:gdLst/>
              <a:ahLst/>
              <a:cxnLst/>
              <a:rect l="l" t="t" r="r" b="b"/>
              <a:pathLst>
                <a:path w="14146" h="3319" extrusionOk="0">
                  <a:moveTo>
                    <a:pt x="3434" y="893"/>
                  </a:moveTo>
                  <a:lnTo>
                    <a:pt x="3434" y="893"/>
                  </a:lnTo>
                  <a:cubicBezTo>
                    <a:pt x="3340" y="1145"/>
                    <a:pt x="3308" y="1428"/>
                    <a:pt x="3308" y="1649"/>
                  </a:cubicBezTo>
                  <a:cubicBezTo>
                    <a:pt x="3308" y="1932"/>
                    <a:pt x="3340" y="2153"/>
                    <a:pt x="3434" y="2405"/>
                  </a:cubicBezTo>
                  <a:cubicBezTo>
                    <a:pt x="2899" y="2373"/>
                    <a:pt x="2426" y="2279"/>
                    <a:pt x="2017" y="2153"/>
                  </a:cubicBezTo>
                  <a:cubicBezTo>
                    <a:pt x="1229" y="1964"/>
                    <a:pt x="914" y="1743"/>
                    <a:pt x="819" y="1649"/>
                  </a:cubicBezTo>
                  <a:cubicBezTo>
                    <a:pt x="914" y="1586"/>
                    <a:pt x="1166" y="1334"/>
                    <a:pt x="2017" y="1145"/>
                  </a:cubicBezTo>
                  <a:cubicBezTo>
                    <a:pt x="2426" y="1019"/>
                    <a:pt x="2899" y="956"/>
                    <a:pt x="3434" y="893"/>
                  </a:cubicBezTo>
                  <a:close/>
                  <a:moveTo>
                    <a:pt x="6018" y="861"/>
                  </a:moveTo>
                  <a:cubicBezTo>
                    <a:pt x="7908" y="987"/>
                    <a:pt x="8948" y="1428"/>
                    <a:pt x="9137" y="1649"/>
                  </a:cubicBezTo>
                  <a:cubicBezTo>
                    <a:pt x="9042" y="1743"/>
                    <a:pt x="8790" y="1964"/>
                    <a:pt x="7940" y="2153"/>
                  </a:cubicBezTo>
                  <a:cubicBezTo>
                    <a:pt x="7404" y="2279"/>
                    <a:pt x="6742" y="2405"/>
                    <a:pt x="6018" y="2436"/>
                  </a:cubicBezTo>
                  <a:cubicBezTo>
                    <a:pt x="5892" y="2216"/>
                    <a:pt x="5829" y="1932"/>
                    <a:pt x="5829" y="1649"/>
                  </a:cubicBezTo>
                  <a:cubicBezTo>
                    <a:pt x="5829" y="1365"/>
                    <a:pt x="5892" y="1113"/>
                    <a:pt x="6018" y="861"/>
                  </a:cubicBezTo>
                  <a:close/>
                  <a:moveTo>
                    <a:pt x="5104" y="798"/>
                  </a:moveTo>
                  <a:cubicBezTo>
                    <a:pt x="5041" y="1050"/>
                    <a:pt x="4947" y="1334"/>
                    <a:pt x="4947" y="1617"/>
                  </a:cubicBezTo>
                  <a:cubicBezTo>
                    <a:pt x="4947" y="1901"/>
                    <a:pt x="5010" y="2153"/>
                    <a:pt x="5104" y="2436"/>
                  </a:cubicBezTo>
                  <a:cubicBezTo>
                    <a:pt x="4994" y="2452"/>
                    <a:pt x="4876" y="2460"/>
                    <a:pt x="4754" y="2460"/>
                  </a:cubicBezTo>
                  <a:cubicBezTo>
                    <a:pt x="4632" y="2460"/>
                    <a:pt x="4506" y="2452"/>
                    <a:pt x="4379" y="2436"/>
                  </a:cubicBezTo>
                  <a:cubicBezTo>
                    <a:pt x="4222" y="2216"/>
                    <a:pt x="4159" y="1932"/>
                    <a:pt x="4159" y="1617"/>
                  </a:cubicBezTo>
                  <a:cubicBezTo>
                    <a:pt x="4159" y="1334"/>
                    <a:pt x="4253" y="1050"/>
                    <a:pt x="4379" y="798"/>
                  </a:cubicBezTo>
                  <a:close/>
                  <a:moveTo>
                    <a:pt x="10801" y="817"/>
                  </a:moveTo>
                  <a:cubicBezTo>
                    <a:pt x="10917" y="817"/>
                    <a:pt x="11036" y="841"/>
                    <a:pt x="11153" y="893"/>
                  </a:cubicBezTo>
                  <a:lnTo>
                    <a:pt x="12728" y="1649"/>
                  </a:lnTo>
                  <a:lnTo>
                    <a:pt x="11153" y="2405"/>
                  </a:lnTo>
                  <a:cubicBezTo>
                    <a:pt x="11032" y="2465"/>
                    <a:pt x="10908" y="2493"/>
                    <a:pt x="10788" y="2493"/>
                  </a:cubicBezTo>
                  <a:cubicBezTo>
                    <a:pt x="10346" y="2493"/>
                    <a:pt x="9956" y="2120"/>
                    <a:pt x="9956" y="1649"/>
                  </a:cubicBezTo>
                  <a:cubicBezTo>
                    <a:pt x="9956" y="1173"/>
                    <a:pt x="10354" y="817"/>
                    <a:pt x="10801" y="817"/>
                  </a:cubicBezTo>
                  <a:close/>
                  <a:moveTo>
                    <a:pt x="10785" y="0"/>
                  </a:moveTo>
                  <a:cubicBezTo>
                    <a:pt x="10221" y="0"/>
                    <a:pt x="9666" y="291"/>
                    <a:pt x="9357" y="798"/>
                  </a:cubicBezTo>
                  <a:cubicBezTo>
                    <a:pt x="8349" y="168"/>
                    <a:pt x="6207" y="10"/>
                    <a:pt x="5010" y="10"/>
                  </a:cubicBezTo>
                  <a:cubicBezTo>
                    <a:pt x="3592" y="10"/>
                    <a:pt x="0" y="231"/>
                    <a:pt x="0" y="1649"/>
                  </a:cubicBezTo>
                  <a:cubicBezTo>
                    <a:pt x="0" y="3066"/>
                    <a:pt x="3529" y="3318"/>
                    <a:pt x="5010" y="3318"/>
                  </a:cubicBezTo>
                  <a:cubicBezTo>
                    <a:pt x="6207" y="3318"/>
                    <a:pt x="8349" y="3161"/>
                    <a:pt x="9357" y="2531"/>
                  </a:cubicBezTo>
                  <a:cubicBezTo>
                    <a:pt x="9667" y="3039"/>
                    <a:pt x="10224" y="3315"/>
                    <a:pt x="10790" y="3315"/>
                  </a:cubicBezTo>
                  <a:cubicBezTo>
                    <a:pt x="11031" y="3315"/>
                    <a:pt x="11274" y="3265"/>
                    <a:pt x="11500" y="3161"/>
                  </a:cubicBezTo>
                  <a:lnTo>
                    <a:pt x="13894" y="2058"/>
                  </a:lnTo>
                  <a:cubicBezTo>
                    <a:pt x="14052" y="1964"/>
                    <a:pt x="14146" y="1838"/>
                    <a:pt x="14146" y="1649"/>
                  </a:cubicBezTo>
                  <a:cubicBezTo>
                    <a:pt x="14146" y="1491"/>
                    <a:pt x="14020" y="1334"/>
                    <a:pt x="13894" y="1271"/>
                  </a:cubicBezTo>
                  <a:lnTo>
                    <a:pt x="11500" y="168"/>
                  </a:lnTo>
                  <a:cubicBezTo>
                    <a:pt x="11272" y="54"/>
                    <a:pt x="11028" y="0"/>
                    <a:pt x="107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11144;p60">
              <a:extLst>
                <a:ext uri="{FF2B5EF4-FFF2-40B4-BE49-F238E27FC236}">
                  <a16:creationId xmlns:a16="http://schemas.microsoft.com/office/drawing/2014/main" id="{1C45F4AA-E21D-46A4-8C45-292A5935F984}"/>
                </a:ext>
              </a:extLst>
            </p:cNvPr>
            <p:cNvSpPr/>
            <p:nvPr/>
          </p:nvSpPr>
          <p:spPr>
            <a:xfrm>
              <a:off x="-13383850" y="16811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51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11145;p60">
              <a:extLst>
                <a:ext uri="{FF2B5EF4-FFF2-40B4-BE49-F238E27FC236}">
                  <a16:creationId xmlns:a16="http://schemas.microsoft.com/office/drawing/2014/main" id="{F07F0D99-8F16-40FA-A2FF-8F7CF6F9E294}"/>
                </a:ext>
              </a:extLst>
            </p:cNvPr>
            <p:cNvSpPr/>
            <p:nvPr/>
          </p:nvSpPr>
          <p:spPr>
            <a:xfrm>
              <a:off x="-13446075" y="169220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3" y="1670"/>
                    <a:pt x="1671" y="1292"/>
                    <a:pt x="1671" y="851"/>
                  </a:cubicBezTo>
                  <a:cubicBezTo>
                    <a:pt x="1671" y="379"/>
                    <a:pt x="1293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Google Shape;11146;p60">
              <a:extLst>
                <a:ext uri="{FF2B5EF4-FFF2-40B4-BE49-F238E27FC236}">
                  <a16:creationId xmlns:a16="http://schemas.microsoft.com/office/drawing/2014/main" id="{E9B89F52-0DEA-40BE-B8E4-7A6042809B98}"/>
                </a:ext>
              </a:extLst>
            </p:cNvPr>
            <p:cNvSpPr/>
            <p:nvPr/>
          </p:nvSpPr>
          <p:spPr>
            <a:xfrm>
              <a:off x="-13446075" y="17961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20" y="0"/>
                  </a:moveTo>
                  <a:cubicBezTo>
                    <a:pt x="379" y="0"/>
                    <a:pt x="1" y="347"/>
                    <a:pt x="1" y="819"/>
                  </a:cubicBezTo>
                  <a:cubicBezTo>
                    <a:pt x="1" y="1260"/>
                    <a:pt x="379" y="1639"/>
                    <a:pt x="820" y="1639"/>
                  </a:cubicBezTo>
                  <a:cubicBezTo>
                    <a:pt x="1293" y="1639"/>
                    <a:pt x="1671" y="1260"/>
                    <a:pt x="1671" y="819"/>
                  </a:cubicBezTo>
                  <a:cubicBezTo>
                    <a:pt x="1671" y="347"/>
                    <a:pt x="1293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11147;p60">
              <a:extLst>
                <a:ext uri="{FF2B5EF4-FFF2-40B4-BE49-F238E27FC236}">
                  <a16:creationId xmlns:a16="http://schemas.microsoft.com/office/drawing/2014/main" id="{5A7B6E2B-FAF0-4026-8750-92D4BBC8F378}"/>
                </a:ext>
              </a:extLst>
            </p:cNvPr>
            <p:cNvSpPr/>
            <p:nvPr/>
          </p:nvSpPr>
          <p:spPr>
            <a:xfrm>
              <a:off x="-13487025" y="1743400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61" y="1670"/>
                    <a:pt x="1639" y="1292"/>
                    <a:pt x="1639" y="851"/>
                  </a:cubicBezTo>
                  <a:cubicBezTo>
                    <a:pt x="1639" y="379"/>
                    <a:pt x="1261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Google Shape;11148;p60">
              <a:extLst>
                <a:ext uri="{FF2B5EF4-FFF2-40B4-BE49-F238E27FC236}">
                  <a16:creationId xmlns:a16="http://schemas.microsoft.com/office/drawing/2014/main" id="{CF5A6462-E9F9-4F9A-AC84-E2A49F0A7C84}"/>
                </a:ext>
              </a:extLst>
            </p:cNvPr>
            <p:cNvSpPr/>
            <p:nvPr/>
          </p:nvSpPr>
          <p:spPr>
            <a:xfrm>
              <a:off x="-13383850" y="180562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19"/>
                  </a:cubicBezTo>
                  <a:cubicBezTo>
                    <a:pt x="1639" y="378"/>
                    <a:pt x="1292" y="0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Google Shape;11149;p60">
              <a:extLst>
                <a:ext uri="{FF2B5EF4-FFF2-40B4-BE49-F238E27FC236}">
                  <a16:creationId xmlns:a16="http://schemas.microsoft.com/office/drawing/2014/main" id="{48EA5398-D360-4803-AE0A-E0D17ABFC1D0}"/>
                </a:ext>
              </a:extLst>
            </p:cNvPr>
            <p:cNvSpPr/>
            <p:nvPr/>
          </p:nvSpPr>
          <p:spPr>
            <a:xfrm>
              <a:off x="-13529550" y="1639425"/>
              <a:ext cx="352075" cy="248925"/>
            </a:xfrm>
            <a:custGeom>
              <a:avLst/>
              <a:gdLst/>
              <a:ahLst/>
              <a:cxnLst/>
              <a:rect l="l" t="t" r="r" b="b"/>
              <a:pathLst>
                <a:path w="14083" h="9957" extrusionOk="0">
                  <a:moveTo>
                    <a:pt x="7057" y="820"/>
                  </a:moveTo>
                  <a:cubicBezTo>
                    <a:pt x="10554" y="820"/>
                    <a:pt x="13264" y="2805"/>
                    <a:pt x="13264" y="5010"/>
                  </a:cubicBezTo>
                  <a:cubicBezTo>
                    <a:pt x="13264" y="7215"/>
                    <a:pt x="10554" y="9137"/>
                    <a:pt x="7057" y="9137"/>
                  </a:cubicBezTo>
                  <a:cubicBezTo>
                    <a:pt x="3529" y="9137"/>
                    <a:pt x="819" y="7215"/>
                    <a:pt x="819" y="5010"/>
                  </a:cubicBezTo>
                  <a:cubicBezTo>
                    <a:pt x="819" y="2742"/>
                    <a:pt x="3623" y="820"/>
                    <a:pt x="7057" y="820"/>
                  </a:cubicBezTo>
                  <a:close/>
                  <a:moveTo>
                    <a:pt x="7057" y="1"/>
                  </a:moveTo>
                  <a:cubicBezTo>
                    <a:pt x="3151" y="1"/>
                    <a:pt x="0" y="2238"/>
                    <a:pt x="0" y="5010"/>
                  </a:cubicBezTo>
                  <a:cubicBezTo>
                    <a:pt x="0" y="7846"/>
                    <a:pt x="3277" y="9956"/>
                    <a:pt x="7057" y="9956"/>
                  </a:cubicBezTo>
                  <a:cubicBezTo>
                    <a:pt x="10870" y="9956"/>
                    <a:pt x="14083" y="7783"/>
                    <a:pt x="14083" y="5010"/>
                  </a:cubicBezTo>
                  <a:cubicBezTo>
                    <a:pt x="14083" y="2238"/>
                    <a:pt x="10933" y="1"/>
                    <a:pt x="7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11150;p60">
              <a:extLst>
                <a:ext uri="{FF2B5EF4-FFF2-40B4-BE49-F238E27FC236}">
                  <a16:creationId xmlns:a16="http://schemas.microsoft.com/office/drawing/2014/main" id="{4470A2AE-2DE5-452C-8E38-EBD06B9CA4B0}"/>
                </a:ext>
              </a:extLst>
            </p:cNvPr>
            <p:cNvSpPr/>
            <p:nvPr/>
          </p:nvSpPr>
          <p:spPr>
            <a:xfrm>
              <a:off x="-13323200" y="1722925"/>
              <a:ext cx="104775" cy="82725"/>
            </a:xfrm>
            <a:custGeom>
              <a:avLst/>
              <a:gdLst/>
              <a:ahLst/>
              <a:cxnLst/>
              <a:rect l="l" t="t" r="r" b="b"/>
              <a:pathLst>
                <a:path w="4191" h="3309" extrusionOk="0">
                  <a:moveTo>
                    <a:pt x="2111" y="819"/>
                  </a:moveTo>
                  <a:cubicBezTo>
                    <a:pt x="2773" y="819"/>
                    <a:pt x="3372" y="1229"/>
                    <a:pt x="3372" y="1670"/>
                  </a:cubicBezTo>
                  <a:cubicBezTo>
                    <a:pt x="3372" y="2080"/>
                    <a:pt x="2805" y="2489"/>
                    <a:pt x="2111" y="2489"/>
                  </a:cubicBezTo>
                  <a:cubicBezTo>
                    <a:pt x="1418" y="2489"/>
                    <a:pt x="851" y="2080"/>
                    <a:pt x="851" y="1670"/>
                  </a:cubicBezTo>
                  <a:cubicBezTo>
                    <a:pt x="883" y="1229"/>
                    <a:pt x="1418" y="819"/>
                    <a:pt x="2111" y="819"/>
                  </a:cubicBezTo>
                  <a:close/>
                  <a:moveTo>
                    <a:pt x="2111" y="0"/>
                  </a:moveTo>
                  <a:cubicBezTo>
                    <a:pt x="914" y="0"/>
                    <a:pt x="1" y="756"/>
                    <a:pt x="1" y="1670"/>
                  </a:cubicBezTo>
                  <a:cubicBezTo>
                    <a:pt x="64" y="2552"/>
                    <a:pt x="946" y="3308"/>
                    <a:pt x="2111" y="3308"/>
                  </a:cubicBezTo>
                  <a:cubicBezTo>
                    <a:pt x="3277" y="3308"/>
                    <a:pt x="4191" y="2552"/>
                    <a:pt x="4191" y="1670"/>
                  </a:cubicBezTo>
                  <a:cubicBezTo>
                    <a:pt x="4191" y="756"/>
                    <a:pt x="3277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7731" tIns="67731" rIns="67731" bIns="67731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3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 6">
            <a:extLst>
              <a:ext uri="{FF2B5EF4-FFF2-40B4-BE49-F238E27FC236}">
                <a16:creationId xmlns:a16="http://schemas.microsoft.com/office/drawing/2014/main" id="{D0D79010-3BA7-44C4-929C-0E808ECC0CDE}"/>
              </a:ext>
            </a:extLst>
          </p:cNvPr>
          <p:cNvSpPr>
            <a:spLocks/>
          </p:cNvSpPr>
          <p:nvPr/>
        </p:nvSpPr>
        <p:spPr bwMode="auto">
          <a:xfrm rot="5400000">
            <a:off x="7176543" y="3286990"/>
            <a:ext cx="812382" cy="1347702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05" name="Freeform 6">
            <a:extLst>
              <a:ext uri="{FF2B5EF4-FFF2-40B4-BE49-F238E27FC236}">
                <a16:creationId xmlns:a16="http://schemas.microsoft.com/office/drawing/2014/main" id="{795B4ED9-F3E7-48FF-A395-0DC8E9E25D35}"/>
              </a:ext>
            </a:extLst>
          </p:cNvPr>
          <p:cNvSpPr>
            <a:spLocks/>
          </p:cNvSpPr>
          <p:nvPr/>
        </p:nvSpPr>
        <p:spPr bwMode="auto">
          <a:xfrm rot="16200000">
            <a:off x="5186722" y="3979198"/>
            <a:ext cx="806700" cy="1231086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06" name="Freeform 6">
            <a:extLst>
              <a:ext uri="{FF2B5EF4-FFF2-40B4-BE49-F238E27FC236}">
                <a16:creationId xmlns:a16="http://schemas.microsoft.com/office/drawing/2014/main" id="{5C7C1B8E-3DB4-4827-86F2-753EFAC88231}"/>
              </a:ext>
            </a:extLst>
          </p:cNvPr>
          <p:cNvSpPr>
            <a:spLocks/>
          </p:cNvSpPr>
          <p:nvPr/>
        </p:nvSpPr>
        <p:spPr bwMode="auto">
          <a:xfrm rot="16200000">
            <a:off x="6498298" y="3954126"/>
            <a:ext cx="806700" cy="1290899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107" name="Freeform 6">
            <a:extLst>
              <a:ext uri="{FF2B5EF4-FFF2-40B4-BE49-F238E27FC236}">
                <a16:creationId xmlns:a16="http://schemas.microsoft.com/office/drawing/2014/main" id="{F2AAE13E-BB31-4690-B7DD-2121DE6D3E78}"/>
              </a:ext>
            </a:extLst>
          </p:cNvPr>
          <p:cNvSpPr>
            <a:spLocks/>
          </p:cNvSpPr>
          <p:nvPr/>
        </p:nvSpPr>
        <p:spPr bwMode="auto">
          <a:xfrm rot="16200000">
            <a:off x="7850461" y="3972159"/>
            <a:ext cx="806700" cy="1290901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FF66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7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grpSp>
        <p:nvGrpSpPr>
          <p:cNvPr id="108" name="Google Shape;10403;p58">
            <a:extLst>
              <a:ext uri="{FF2B5EF4-FFF2-40B4-BE49-F238E27FC236}">
                <a16:creationId xmlns:a16="http://schemas.microsoft.com/office/drawing/2014/main" id="{0EF0F0F0-4EC5-4C8C-9FB6-64EF8540F591}"/>
              </a:ext>
            </a:extLst>
          </p:cNvPr>
          <p:cNvGrpSpPr/>
          <p:nvPr/>
        </p:nvGrpSpPr>
        <p:grpSpPr>
          <a:xfrm>
            <a:off x="3737007" y="4464968"/>
            <a:ext cx="265998" cy="245526"/>
            <a:chOff x="1777925" y="1953700"/>
            <a:chExt cx="294600" cy="296950"/>
          </a:xfrm>
          <a:solidFill>
            <a:schemeClr val="bg1"/>
          </a:solidFill>
        </p:grpSpPr>
        <p:sp>
          <p:nvSpPr>
            <p:cNvPr id="109" name="Google Shape;10404;p58">
              <a:extLst>
                <a:ext uri="{FF2B5EF4-FFF2-40B4-BE49-F238E27FC236}">
                  <a16:creationId xmlns:a16="http://schemas.microsoft.com/office/drawing/2014/main" id="{EBE0200A-847E-4A8E-A0C3-1F2F7BE3EA7F}"/>
                </a:ext>
              </a:extLst>
            </p:cNvPr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Google Shape;10405;p58">
              <a:extLst>
                <a:ext uri="{FF2B5EF4-FFF2-40B4-BE49-F238E27FC236}">
                  <a16:creationId xmlns:a16="http://schemas.microsoft.com/office/drawing/2014/main" id="{F75276FB-66E5-4661-B6AD-13578E434A64}"/>
                </a:ext>
              </a:extLst>
            </p:cNvPr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Google Shape;10406;p58">
              <a:extLst>
                <a:ext uri="{FF2B5EF4-FFF2-40B4-BE49-F238E27FC236}">
                  <a16:creationId xmlns:a16="http://schemas.microsoft.com/office/drawing/2014/main" id="{A7F76BFF-918B-47F8-B422-315A082A29DA}"/>
                </a:ext>
              </a:extLst>
            </p:cNvPr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Google Shape;10407;p58">
              <a:extLst>
                <a:ext uri="{FF2B5EF4-FFF2-40B4-BE49-F238E27FC236}">
                  <a16:creationId xmlns:a16="http://schemas.microsoft.com/office/drawing/2014/main" id="{EA54509B-9D9D-483D-A84D-24DD3F720917}"/>
                </a:ext>
              </a:extLst>
            </p:cNvPr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Freeform 254"/>
          <p:cNvSpPr/>
          <p:nvPr/>
        </p:nvSpPr>
        <p:spPr>
          <a:xfrm>
            <a:off x="5133288" y="4457256"/>
            <a:ext cx="149809" cy="280495"/>
          </a:xfrm>
          <a:custGeom>
            <a:avLst/>
            <a:gdLst/>
            <a:ahLst/>
            <a:cxnLst/>
            <a:rect l="l" t="t" r="r" b="b"/>
            <a:pathLst>
              <a:path w="262845" h="504825">
                <a:moveTo>
                  <a:pt x="114947" y="0"/>
                </a:moveTo>
                <a:lnTo>
                  <a:pt x="152977" y="0"/>
                </a:lnTo>
                <a:cubicBezTo>
                  <a:pt x="155607" y="0"/>
                  <a:pt x="157767" y="845"/>
                  <a:pt x="159457" y="2535"/>
                </a:cubicBezTo>
                <a:cubicBezTo>
                  <a:pt x="161147" y="4226"/>
                  <a:pt x="161992" y="6385"/>
                  <a:pt x="161992" y="9015"/>
                </a:cubicBezTo>
                <a:lnTo>
                  <a:pt x="161992" y="58596"/>
                </a:lnTo>
                <a:cubicBezTo>
                  <a:pt x="172698" y="59723"/>
                  <a:pt x="183073" y="61882"/>
                  <a:pt x="193121" y="65075"/>
                </a:cubicBezTo>
                <a:cubicBezTo>
                  <a:pt x="203169" y="68268"/>
                  <a:pt x="211338" y="71414"/>
                  <a:pt x="217630" y="74512"/>
                </a:cubicBezTo>
                <a:cubicBezTo>
                  <a:pt x="223921" y="77611"/>
                  <a:pt x="229885" y="81133"/>
                  <a:pt x="235519" y="85076"/>
                </a:cubicBezTo>
                <a:cubicBezTo>
                  <a:pt x="241153" y="89020"/>
                  <a:pt x="244815" y="91744"/>
                  <a:pt x="246506" y="93246"/>
                </a:cubicBezTo>
                <a:cubicBezTo>
                  <a:pt x="248195" y="94749"/>
                  <a:pt x="249604" y="96063"/>
                  <a:pt x="250731" y="97190"/>
                </a:cubicBezTo>
                <a:cubicBezTo>
                  <a:pt x="253924" y="100571"/>
                  <a:pt x="254394" y="104139"/>
                  <a:pt x="252139" y="107895"/>
                </a:cubicBezTo>
                <a:lnTo>
                  <a:pt x="229321" y="149025"/>
                </a:lnTo>
                <a:cubicBezTo>
                  <a:pt x="227819" y="151842"/>
                  <a:pt x="225659" y="153344"/>
                  <a:pt x="222842" y="153532"/>
                </a:cubicBezTo>
                <a:cubicBezTo>
                  <a:pt x="220212" y="154096"/>
                  <a:pt x="217677" y="153438"/>
                  <a:pt x="215236" y="151560"/>
                </a:cubicBezTo>
                <a:cubicBezTo>
                  <a:pt x="214672" y="150997"/>
                  <a:pt x="213310" y="149870"/>
                  <a:pt x="211151" y="148180"/>
                </a:cubicBezTo>
                <a:cubicBezTo>
                  <a:pt x="208991" y="146489"/>
                  <a:pt x="205329" y="144001"/>
                  <a:pt x="200165" y="140714"/>
                </a:cubicBezTo>
                <a:cubicBezTo>
                  <a:pt x="194999" y="137428"/>
                  <a:pt x="189505" y="134423"/>
                  <a:pt x="183684" y="131700"/>
                </a:cubicBezTo>
                <a:cubicBezTo>
                  <a:pt x="177862" y="128976"/>
                  <a:pt x="170867" y="126535"/>
                  <a:pt x="162697" y="124375"/>
                </a:cubicBezTo>
                <a:cubicBezTo>
                  <a:pt x="154527" y="122215"/>
                  <a:pt x="146498" y="121135"/>
                  <a:pt x="138610" y="121135"/>
                </a:cubicBezTo>
                <a:cubicBezTo>
                  <a:pt x="120769" y="121135"/>
                  <a:pt x="106213" y="125173"/>
                  <a:pt x="94946" y="133249"/>
                </a:cubicBezTo>
                <a:cubicBezTo>
                  <a:pt x="83677" y="141325"/>
                  <a:pt x="78042" y="151748"/>
                  <a:pt x="78042" y="164519"/>
                </a:cubicBezTo>
                <a:cubicBezTo>
                  <a:pt x="78042" y="169402"/>
                  <a:pt x="78841" y="173909"/>
                  <a:pt x="80438" y="178041"/>
                </a:cubicBezTo>
                <a:cubicBezTo>
                  <a:pt x="82033" y="182173"/>
                  <a:pt x="84804" y="186070"/>
                  <a:pt x="88748" y="189732"/>
                </a:cubicBezTo>
                <a:cubicBezTo>
                  <a:pt x="92692" y="193394"/>
                  <a:pt x="96401" y="196493"/>
                  <a:pt x="99875" y="199028"/>
                </a:cubicBezTo>
                <a:cubicBezTo>
                  <a:pt x="103350" y="201564"/>
                  <a:pt x="108609" y="204475"/>
                  <a:pt x="115651" y="207761"/>
                </a:cubicBezTo>
                <a:cubicBezTo>
                  <a:pt x="122694" y="211048"/>
                  <a:pt x="128375" y="213583"/>
                  <a:pt x="132695" y="215368"/>
                </a:cubicBezTo>
                <a:cubicBezTo>
                  <a:pt x="137014" y="217152"/>
                  <a:pt x="143588" y="219734"/>
                  <a:pt x="152414" y="223115"/>
                </a:cubicBezTo>
                <a:cubicBezTo>
                  <a:pt x="162368" y="226871"/>
                  <a:pt x="169975" y="229829"/>
                  <a:pt x="175232" y="231988"/>
                </a:cubicBezTo>
                <a:cubicBezTo>
                  <a:pt x="180492" y="234148"/>
                  <a:pt x="187628" y="237435"/>
                  <a:pt x="196643" y="241848"/>
                </a:cubicBezTo>
                <a:cubicBezTo>
                  <a:pt x="205658" y="246262"/>
                  <a:pt x="212747" y="250253"/>
                  <a:pt x="217912" y="253821"/>
                </a:cubicBezTo>
                <a:cubicBezTo>
                  <a:pt x="223077" y="257390"/>
                  <a:pt x="228899" y="262085"/>
                  <a:pt x="235378" y="267907"/>
                </a:cubicBezTo>
                <a:cubicBezTo>
                  <a:pt x="241857" y="273729"/>
                  <a:pt x="246834" y="279691"/>
                  <a:pt x="250308" y="285795"/>
                </a:cubicBezTo>
                <a:cubicBezTo>
                  <a:pt x="253783" y="291899"/>
                  <a:pt x="256741" y="299083"/>
                  <a:pt x="259183" y="307346"/>
                </a:cubicBezTo>
                <a:cubicBezTo>
                  <a:pt x="261624" y="315610"/>
                  <a:pt x="262845" y="324436"/>
                  <a:pt x="262845" y="333827"/>
                </a:cubicBezTo>
                <a:cubicBezTo>
                  <a:pt x="262845" y="362561"/>
                  <a:pt x="253501" y="387305"/>
                  <a:pt x="234814" y="408057"/>
                </a:cubicBezTo>
                <a:cubicBezTo>
                  <a:pt x="216128" y="428810"/>
                  <a:pt x="191853" y="441628"/>
                  <a:pt x="161992" y="446511"/>
                </a:cubicBezTo>
                <a:lnTo>
                  <a:pt x="161992" y="495810"/>
                </a:lnTo>
                <a:cubicBezTo>
                  <a:pt x="161992" y="498440"/>
                  <a:pt x="161147" y="500599"/>
                  <a:pt x="159457" y="502290"/>
                </a:cubicBezTo>
                <a:cubicBezTo>
                  <a:pt x="157767" y="503980"/>
                  <a:pt x="155607" y="504825"/>
                  <a:pt x="152977" y="504825"/>
                </a:cubicBezTo>
                <a:lnTo>
                  <a:pt x="114947" y="504825"/>
                </a:lnTo>
                <a:cubicBezTo>
                  <a:pt x="112505" y="504825"/>
                  <a:pt x="110392" y="503933"/>
                  <a:pt x="108609" y="502149"/>
                </a:cubicBezTo>
                <a:cubicBezTo>
                  <a:pt x="106824" y="500365"/>
                  <a:pt x="105932" y="498252"/>
                  <a:pt x="105932" y="495810"/>
                </a:cubicBezTo>
                <a:lnTo>
                  <a:pt x="105932" y="446511"/>
                </a:lnTo>
                <a:cubicBezTo>
                  <a:pt x="93537" y="444821"/>
                  <a:pt x="81564" y="441910"/>
                  <a:pt x="70014" y="437778"/>
                </a:cubicBezTo>
                <a:cubicBezTo>
                  <a:pt x="58464" y="433646"/>
                  <a:pt x="48933" y="429467"/>
                  <a:pt x="41421" y="425242"/>
                </a:cubicBezTo>
                <a:cubicBezTo>
                  <a:pt x="33908" y="421016"/>
                  <a:pt x="26959" y="416509"/>
                  <a:pt x="20574" y="411720"/>
                </a:cubicBezTo>
                <a:cubicBezTo>
                  <a:pt x="14188" y="406931"/>
                  <a:pt x="9822" y="403409"/>
                  <a:pt x="7474" y="401155"/>
                </a:cubicBezTo>
                <a:cubicBezTo>
                  <a:pt x="5126" y="398902"/>
                  <a:pt x="3484" y="397212"/>
                  <a:pt x="2545" y="396085"/>
                </a:cubicBezTo>
                <a:cubicBezTo>
                  <a:pt x="-649" y="392141"/>
                  <a:pt x="-836" y="388291"/>
                  <a:pt x="1981" y="384535"/>
                </a:cubicBezTo>
                <a:lnTo>
                  <a:pt x="30997" y="346504"/>
                </a:lnTo>
                <a:cubicBezTo>
                  <a:pt x="32311" y="344626"/>
                  <a:pt x="34472" y="343499"/>
                  <a:pt x="37476" y="343123"/>
                </a:cubicBezTo>
                <a:cubicBezTo>
                  <a:pt x="40294" y="342748"/>
                  <a:pt x="42547" y="343593"/>
                  <a:pt x="44238" y="345659"/>
                </a:cubicBezTo>
                <a:cubicBezTo>
                  <a:pt x="44238" y="345659"/>
                  <a:pt x="44425" y="345846"/>
                  <a:pt x="44801" y="346222"/>
                </a:cubicBezTo>
                <a:cubicBezTo>
                  <a:pt x="66023" y="364815"/>
                  <a:pt x="88841" y="376553"/>
                  <a:pt x="113257" y="381436"/>
                </a:cubicBezTo>
                <a:cubicBezTo>
                  <a:pt x="120206" y="382938"/>
                  <a:pt x="127154" y="383690"/>
                  <a:pt x="134103" y="383690"/>
                </a:cubicBezTo>
                <a:cubicBezTo>
                  <a:pt x="149315" y="383690"/>
                  <a:pt x="162697" y="379652"/>
                  <a:pt x="174246" y="371576"/>
                </a:cubicBezTo>
                <a:cubicBezTo>
                  <a:pt x="185797" y="363500"/>
                  <a:pt x="191572" y="352044"/>
                  <a:pt x="191572" y="337207"/>
                </a:cubicBezTo>
                <a:cubicBezTo>
                  <a:pt x="191572" y="331949"/>
                  <a:pt x="190163" y="326972"/>
                  <a:pt x="187347" y="322277"/>
                </a:cubicBezTo>
                <a:cubicBezTo>
                  <a:pt x="184529" y="317581"/>
                  <a:pt x="181384" y="313638"/>
                  <a:pt x="177909" y="310445"/>
                </a:cubicBezTo>
                <a:cubicBezTo>
                  <a:pt x="174434" y="307252"/>
                  <a:pt x="168941" y="303731"/>
                  <a:pt x="161429" y="299881"/>
                </a:cubicBezTo>
                <a:cubicBezTo>
                  <a:pt x="153917" y="296031"/>
                  <a:pt x="147719" y="293026"/>
                  <a:pt x="142836" y="290866"/>
                </a:cubicBezTo>
                <a:cubicBezTo>
                  <a:pt x="137953" y="288706"/>
                  <a:pt x="130441" y="285654"/>
                  <a:pt x="120299" y="281710"/>
                </a:cubicBezTo>
                <a:cubicBezTo>
                  <a:pt x="112975" y="278705"/>
                  <a:pt x="107200" y="276358"/>
                  <a:pt x="102974" y="274668"/>
                </a:cubicBezTo>
                <a:cubicBezTo>
                  <a:pt x="98749" y="272977"/>
                  <a:pt x="92973" y="270489"/>
                  <a:pt x="85649" y="267202"/>
                </a:cubicBezTo>
                <a:cubicBezTo>
                  <a:pt x="78324" y="263916"/>
                  <a:pt x="72455" y="261005"/>
                  <a:pt x="68042" y="258469"/>
                </a:cubicBezTo>
                <a:cubicBezTo>
                  <a:pt x="63628" y="255934"/>
                  <a:pt x="58323" y="252600"/>
                  <a:pt x="52125" y="248469"/>
                </a:cubicBezTo>
                <a:cubicBezTo>
                  <a:pt x="45928" y="244337"/>
                  <a:pt x="40903" y="240346"/>
                  <a:pt x="37054" y="236496"/>
                </a:cubicBezTo>
                <a:cubicBezTo>
                  <a:pt x="33204" y="232646"/>
                  <a:pt x="29119" y="228045"/>
                  <a:pt x="24799" y="222692"/>
                </a:cubicBezTo>
                <a:cubicBezTo>
                  <a:pt x="20480" y="217340"/>
                  <a:pt x="17147" y="211893"/>
                  <a:pt x="14799" y="206353"/>
                </a:cubicBezTo>
                <a:cubicBezTo>
                  <a:pt x="12451" y="200812"/>
                  <a:pt x="10479" y="194568"/>
                  <a:pt x="8883" y="187619"/>
                </a:cubicBezTo>
                <a:cubicBezTo>
                  <a:pt x="7287" y="180670"/>
                  <a:pt x="6488" y="173346"/>
                  <a:pt x="6488" y="165646"/>
                </a:cubicBezTo>
                <a:cubicBezTo>
                  <a:pt x="6488" y="139728"/>
                  <a:pt x="15691" y="117004"/>
                  <a:pt x="34096" y="97472"/>
                </a:cubicBezTo>
                <a:cubicBezTo>
                  <a:pt x="52501" y="77940"/>
                  <a:pt x="76446" y="65357"/>
                  <a:pt x="105932" y="59723"/>
                </a:cubicBezTo>
                <a:lnTo>
                  <a:pt x="105932" y="9015"/>
                </a:lnTo>
                <a:cubicBezTo>
                  <a:pt x="105932" y="6573"/>
                  <a:pt x="106824" y="4460"/>
                  <a:pt x="108609" y="2676"/>
                </a:cubicBezTo>
                <a:cubicBezTo>
                  <a:pt x="110392" y="892"/>
                  <a:pt x="112505" y="0"/>
                  <a:pt x="114947" y="0"/>
                </a:cubicBezTo>
                <a:close/>
              </a:path>
            </a:pathLst>
          </a:custGeom>
          <a:solidFill>
            <a:srgbClr val="F4F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CuadroTexto 93">
            <a:extLst>
              <a:ext uri="{FF2B5EF4-FFF2-40B4-BE49-F238E27FC236}">
                <a16:creationId xmlns:a16="http://schemas.microsoft.com/office/drawing/2014/main" id="{50BBC091-5A7D-4243-833A-6706FA3BE0AA}"/>
              </a:ext>
            </a:extLst>
          </p:cNvPr>
          <p:cNvSpPr txBox="1"/>
          <p:nvPr/>
        </p:nvSpPr>
        <p:spPr>
          <a:xfrm>
            <a:off x="4040388" y="4303899"/>
            <a:ext cx="1042220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 de comisiones 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viáticos</a:t>
            </a: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CF82B4CF-C86E-469D-A1ED-1D0C46CD45DC}"/>
              </a:ext>
            </a:extLst>
          </p:cNvPr>
          <p:cNvSpPr txBox="1"/>
          <p:nvPr/>
        </p:nvSpPr>
        <p:spPr>
          <a:xfrm>
            <a:off x="5320507" y="4317279"/>
            <a:ext cx="898553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Financiera 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Contable</a:t>
            </a:r>
          </a:p>
        </p:txBody>
      </p:sp>
      <p:sp>
        <p:nvSpPr>
          <p:cNvPr id="126" name="Google Shape;10332;p58">
            <a:extLst>
              <a:ext uri="{FF2B5EF4-FFF2-40B4-BE49-F238E27FC236}">
                <a16:creationId xmlns:a16="http://schemas.microsoft.com/office/drawing/2014/main" id="{A7A12287-6358-497C-9460-1EBC1C9D4201}"/>
              </a:ext>
            </a:extLst>
          </p:cNvPr>
          <p:cNvSpPr/>
          <p:nvPr/>
        </p:nvSpPr>
        <p:spPr>
          <a:xfrm>
            <a:off x="6994571" y="3796650"/>
            <a:ext cx="291664" cy="26401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CuadroTexto 97">
            <a:extLst>
              <a:ext uri="{FF2B5EF4-FFF2-40B4-BE49-F238E27FC236}">
                <a16:creationId xmlns:a16="http://schemas.microsoft.com/office/drawing/2014/main" id="{9699B170-BC3E-40BC-8403-9FE0372FF718}"/>
              </a:ext>
            </a:extLst>
          </p:cNvPr>
          <p:cNvSpPr txBox="1"/>
          <p:nvPr/>
        </p:nvSpPr>
        <p:spPr>
          <a:xfrm>
            <a:off x="7311270" y="3765592"/>
            <a:ext cx="1032246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de Servicio al Ciudadano</a:t>
            </a: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D647D3F2-0DF6-4B5E-813D-771DA60E4EB2}"/>
              </a:ext>
            </a:extLst>
          </p:cNvPr>
          <p:cNvSpPr txBox="1"/>
          <p:nvPr/>
        </p:nvSpPr>
        <p:spPr>
          <a:xfrm>
            <a:off x="6622365" y="4338872"/>
            <a:ext cx="878173" cy="50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Adquisición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de Bienes 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8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Servicios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F9B0CEAB-46F1-4A5F-B5A0-3B33D6394C8A}"/>
              </a:ext>
            </a:extLst>
          </p:cNvPr>
          <p:cNvSpPr txBox="1"/>
          <p:nvPr/>
        </p:nvSpPr>
        <p:spPr>
          <a:xfrm>
            <a:off x="8077680" y="4391493"/>
            <a:ext cx="877958" cy="40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16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Asesoría Jurídica</a:t>
            </a:r>
          </a:p>
        </p:txBody>
      </p:sp>
      <p:grpSp>
        <p:nvGrpSpPr>
          <p:cNvPr id="132" name="Google Shape;11561;p62">
            <a:extLst>
              <a:ext uri="{FF2B5EF4-FFF2-40B4-BE49-F238E27FC236}">
                <a16:creationId xmlns:a16="http://schemas.microsoft.com/office/drawing/2014/main" id="{1893CD52-4A75-465C-BBB2-DA933826C934}"/>
              </a:ext>
            </a:extLst>
          </p:cNvPr>
          <p:cNvGrpSpPr/>
          <p:nvPr/>
        </p:nvGrpSpPr>
        <p:grpSpPr>
          <a:xfrm>
            <a:off x="6326501" y="4431791"/>
            <a:ext cx="291792" cy="297933"/>
            <a:chOff x="-3854375" y="2405000"/>
            <a:chExt cx="294600" cy="293800"/>
          </a:xfrm>
          <a:solidFill>
            <a:schemeClr val="bg1"/>
          </a:solidFill>
        </p:grpSpPr>
        <p:sp>
          <p:nvSpPr>
            <p:cNvPr id="133" name="Google Shape;11562;p62">
              <a:extLst>
                <a:ext uri="{FF2B5EF4-FFF2-40B4-BE49-F238E27FC236}">
                  <a16:creationId xmlns:a16="http://schemas.microsoft.com/office/drawing/2014/main" id="{5857747C-BAAF-49D8-8BDD-65D4704F4A9A}"/>
                </a:ext>
              </a:extLst>
            </p:cNvPr>
            <p:cNvSpPr/>
            <p:nvPr/>
          </p:nvSpPr>
          <p:spPr>
            <a:xfrm>
              <a:off x="-3854375" y="240500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6994" y="694"/>
                  </a:moveTo>
                  <a:lnTo>
                    <a:pt x="6994" y="1103"/>
                  </a:lnTo>
                  <a:cubicBezTo>
                    <a:pt x="6994" y="1261"/>
                    <a:pt x="7120" y="1387"/>
                    <a:pt x="7278" y="1418"/>
                  </a:cubicBezTo>
                  <a:cubicBezTo>
                    <a:pt x="7467" y="1481"/>
                    <a:pt x="7719" y="1576"/>
                    <a:pt x="7908" y="1702"/>
                  </a:cubicBezTo>
                  <a:cubicBezTo>
                    <a:pt x="7954" y="1736"/>
                    <a:pt x="8009" y="1750"/>
                    <a:pt x="8066" y="1750"/>
                  </a:cubicBezTo>
                  <a:cubicBezTo>
                    <a:pt x="8164" y="1750"/>
                    <a:pt x="8269" y="1710"/>
                    <a:pt x="8349" y="1670"/>
                  </a:cubicBezTo>
                  <a:lnTo>
                    <a:pt x="8664" y="1355"/>
                  </a:lnTo>
                  <a:lnTo>
                    <a:pt x="9137" y="1828"/>
                  </a:lnTo>
                  <a:lnTo>
                    <a:pt x="8822" y="2143"/>
                  </a:lnTo>
                  <a:cubicBezTo>
                    <a:pt x="8696" y="2269"/>
                    <a:pt x="8696" y="2426"/>
                    <a:pt x="8759" y="2584"/>
                  </a:cubicBezTo>
                  <a:cubicBezTo>
                    <a:pt x="8885" y="2773"/>
                    <a:pt x="8979" y="2962"/>
                    <a:pt x="9042" y="3214"/>
                  </a:cubicBezTo>
                  <a:cubicBezTo>
                    <a:pt x="9074" y="3372"/>
                    <a:pt x="9200" y="3466"/>
                    <a:pt x="9357" y="3466"/>
                  </a:cubicBezTo>
                  <a:lnTo>
                    <a:pt x="9798" y="3466"/>
                  </a:lnTo>
                  <a:lnTo>
                    <a:pt x="9798" y="4159"/>
                  </a:lnTo>
                  <a:lnTo>
                    <a:pt x="9357" y="4159"/>
                  </a:lnTo>
                  <a:cubicBezTo>
                    <a:pt x="9200" y="4159"/>
                    <a:pt x="9074" y="4222"/>
                    <a:pt x="9042" y="4380"/>
                  </a:cubicBezTo>
                  <a:cubicBezTo>
                    <a:pt x="9011" y="4569"/>
                    <a:pt x="8885" y="4821"/>
                    <a:pt x="8759" y="5010"/>
                  </a:cubicBezTo>
                  <a:cubicBezTo>
                    <a:pt x="8696" y="5136"/>
                    <a:pt x="8727" y="5325"/>
                    <a:pt x="8822" y="5451"/>
                  </a:cubicBezTo>
                  <a:lnTo>
                    <a:pt x="9137" y="5766"/>
                  </a:lnTo>
                  <a:lnTo>
                    <a:pt x="8664" y="6238"/>
                  </a:lnTo>
                  <a:lnTo>
                    <a:pt x="8349" y="5923"/>
                  </a:lnTo>
                  <a:cubicBezTo>
                    <a:pt x="8275" y="5850"/>
                    <a:pt x="8191" y="5819"/>
                    <a:pt x="8101" y="5819"/>
                  </a:cubicBezTo>
                  <a:cubicBezTo>
                    <a:pt x="8038" y="5819"/>
                    <a:pt x="7973" y="5834"/>
                    <a:pt x="7908" y="5860"/>
                  </a:cubicBezTo>
                  <a:cubicBezTo>
                    <a:pt x="7719" y="5986"/>
                    <a:pt x="7498" y="6081"/>
                    <a:pt x="7278" y="6144"/>
                  </a:cubicBezTo>
                  <a:cubicBezTo>
                    <a:pt x="7120" y="6175"/>
                    <a:pt x="6994" y="6301"/>
                    <a:pt x="6994" y="6459"/>
                  </a:cubicBezTo>
                  <a:lnTo>
                    <a:pt x="6994" y="6900"/>
                  </a:lnTo>
                  <a:lnTo>
                    <a:pt x="6333" y="6900"/>
                  </a:lnTo>
                  <a:lnTo>
                    <a:pt x="6333" y="6459"/>
                  </a:lnTo>
                  <a:cubicBezTo>
                    <a:pt x="6333" y="6301"/>
                    <a:pt x="6207" y="6207"/>
                    <a:pt x="6049" y="6144"/>
                  </a:cubicBezTo>
                  <a:cubicBezTo>
                    <a:pt x="5860" y="6112"/>
                    <a:pt x="5608" y="5986"/>
                    <a:pt x="5419" y="5860"/>
                  </a:cubicBezTo>
                  <a:cubicBezTo>
                    <a:pt x="5374" y="5838"/>
                    <a:pt x="5322" y="5828"/>
                    <a:pt x="5267" y="5828"/>
                  </a:cubicBezTo>
                  <a:cubicBezTo>
                    <a:pt x="5167" y="5828"/>
                    <a:pt x="5059" y="5862"/>
                    <a:pt x="4978" y="5923"/>
                  </a:cubicBezTo>
                  <a:lnTo>
                    <a:pt x="4663" y="6238"/>
                  </a:lnTo>
                  <a:lnTo>
                    <a:pt x="4190" y="5766"/>
                  </a:lnTo>
                  <a:lnTo>
                    <a:pt x="4505" y="5451"/>
                  </a:lnTo>
                  <a:cubicBezTo>
                    <a:pt x="4631" y="5325"/>
                    <a:pt x="4631" y="5167"/>
                    <a:pt x="4568" y="5010"/>
                  </a:cubicBezTo>
                  <a:cubicBezTo>
                    <a:pt x="4442" y="4821"/>
                    <a:pt x="4348" y="4632"/>
                    <a:pt x="4285" y="4380"/>
                  </a:cubicBezTo>
                  <a:cubicBezTo>
                    <a:pt x="4253" y="4254"/>
                    <a:pt x="4127" y="4159"/>
                    <a:pt x="4001" y="4159"/>
                  </a:cubicBezTo>
                  <a:lnTo>
                    <a:pt x="3529" y="4159"/>
                  </a:lnTo>
                  <a:lnTo>
                    <a:pt x="3529" y="3466"/>
                  </a:lnTo>
                  <a:lnTo>
                    <a:pt x="3970" y="3466"/>
                  </a:lnTo>
                  <a:cubicBezTo>
                    <a:pt x="4127" y="3466"/>
                    <a:pt x="4253" y="3372"/>
                    <a:pt x="4285" y="3214"/>
                  </a:cubicBezTo>
                  <a:cubicBezTo>
                    <a:pt x="4316" y="2993"/>
                    <a:pt x="4442" y="2773"/>
                    <a:pt x="4568" y="2584"/>
                  </a:cubicBezTo>
                  <a:cubicBezTo>
                    <a:pt x="4631" y="2458"/>
                    <a:pt x="4600" y="2269"/>
                    <a:pt x="4505" y="2143"/>
                  </a:cubicBezTo>
                  <a:lnTo>
                    <a:pt x="4190" y="1828"/>
                  </a:lnTo>
                  <a:lnTo>
                    <a:pt x="4663" y="1355"/>
                  </a:lnTo>
                  <a:lnTo>
                    <a:pt x="4978" y="1670"/>
                  </a:lnTo>
                  <a:cubicBezTo>
                    <a:pt x="5046" y="1738"/>
                    <a:pt x="5122" y="1769"/>
                    <a:pt x="5203" y="1769"/>
                  </a:cubicBezTo>
                  <a:cubicBezTo>
                    <a:pt x="5273" y="1769"/>
                    <a:pt x="5346" y="1746"/>
                    <a:pt x="5419" y="1702"/>
                  </a:cubicBezTo>
                  <a:cubicBezTo>
                    <a:pt x="5608" y="1576"/>
                    <a:pt x="5829" y="1513"/>
                    <a:pt x="6049" y="1418"/>
                  </a:cubicBezTo>
                  <a:cubicBezTo>
                    <a:pt x="6207" y="1387"/>
                    <a:pt x="6333" y="1261"/>
                    <a:pt x="6333" y="1103"/>
                  </a:cubicBezTo>
                  <a:lnTo>
                    <a:pt x="6333" y="694"/>
                  </a:lnTo>
                  <a:close/>
                  <a:moveTo>
                    <a:pt x="10964" y="4821"/>
                  </a:moveTo>
                  <a:lnTo>
                    <a:pt x="9830" y="8255"/>
                  </a:lnTo>
                  <a:lnTo>
                    <a:pt x="2773" y="8255"/>
                  </a:lnTo>
                  <a:lnTo>
                    <a:pt x="2143" y="4821"/>
                  </a:lnTo>
                  <a:lnTo>
                    <a:pt x="3686" y="4821"/>
                  </a:lnTo>
                  <a:cubicBezTo>
                    <a:pt x="3718" y="4947"/>
                    <a:pt x="3781" y="5010"/>
                    <a:pt x="3812" y="5136"/>
                  </a:cubicBezTo>
                  <a:lnTo>
                    <a:pt x="3466" y="5482"/>
                  </a:lnTo>
                  <a:cubicBezTo>
                    <a:pt x="3340" y="5608"/>
                    <a:pt x="3340" y="5829"/>
                    <a:pt x="3466" y="5955"/>
                  </a:cubicBezTo>
                  <a:lnTo>
                    <a:pt x="4442" y="6932"/>
                  </a:lnTo>
                  <a:cubicBezTo>
                    <a:pt x="4505" y="6995"/>
                    <a:pt x="4592" y="7026"/>
                    <a:pt x="4679" y="7026"/>
                  </a:cubicBezTo>
                  <a:cubicBezTo>
                    <a:pt x="4765" y="7026"/>
                    <a:pt x="4852" y="6995"/>
                    <a:pt x="4915" y="6932"/>
                  </a:cubicBezTo>
                  <a:lnTo>
                    <a:pt x="5262" y="6585"/>
                  </a:lnTo>
                  <a:cubicBezTo>
                    <a:pt x="5356" y="6617"/>
                    <a:pt x="5451" y="6680"/>
                    <a:pt x="5577" y="6711"/>
                  </a:cubicBezTo>
                  <a:lnTo>
                    <a:pt x="5577" y="7215"/>
                  </a:lnTo>
                  <a:cubicBezTo>
                    <a:pt x="5577" y="7404"/>
                    <a:pt x="5734" y="7562"/>
                    <a:pt x="5923" y="7562"/>
                  </a:cubicBezTo>
                  <a:lnTo>
                    <a:pt x="7309" y="7562"/>
                  </a:lnTo>
                  <a:cubicBezTo>
                    <a:pt x="7498" y="7562"/>
                    <a:pt x="7656" y="7404"/>
                    <a:pt x="7656" y="7215"/>
                  </a:cubicBezTo>
                  <a:lnTo>
                    <a:pt x="7656" y="6711"/>
                  </a:lnTo>
                  <a:cubicBezTo>
                    <a:pt x="7782" y="6680"/>
                    <a:pt x="7876" y="6617"/>
                    <a:pt x="7971" y="6585"/>
                  </a:cubicBezTo>
                  <a:lnTo>
                    <a:pt x="8349" y="6932"/>
                  </a:lnTo>
                  <a:cubicBezTo>
                    <a:pt x="8396" y="6995"/>
                    <a:pt x="8483" y="7026"/>
                    <a:pt x="8574" y="7026"/>
                  </a:cubicBezTo>
                  <a:cubicBezTo>
                    <a:pt x="8664" y="7026"/>
                    <a:pt x="8759" y="6995"/>
                    <a:pt x="8822" y="6932"/>
                  </a:cubicBezTo>
                  <a:lnTo>
                    <a:pt x="9798" y="5955"/>
                  </a:lnTo>
                  <a:cubicBezTo>
                    <a:pt x="9924" y="5829"/>
                    <a:pt x="9924" y="5608"/>
                    <a:pt x="9798" y="5482"/>
                  </a:cubicBezTo>
                  <a:lnTo>
                    <a:pt x="9452" y="5136"/>
                  </a:lnTo>
                  <a:cubicBezTo>
                    <a:pt x="9483" y="5041"/>
                    <a:pt x="9515" y="4947"/>
                    <a:pt x="9546" y="4821"/>
                  </a:cubicBezTo>
                  <a:close/>
                  <a:moveTo>
                    <a:pt x="3907" y="10334"/>
                  </a:moveTo>
                  <a:cubicBezTo>
                    <a:pt x="4096" y="10366"/>
                    <a:pt x="4253" y="10523"/>
                    <a:pt x="4253" y="10681"/>
                  </a:cubicBezTo>
                  <a:cubicBezTo>
                    <a:pt x="4253" y="10870"/>
                    <a:pt x="4096" y="11027"/>
                    <a:pt x="3907" y="11027"/>
                  </a:cubicBezTo>
                  <a:cubicBezTo>
                    <a:pt x="3686" y="11027"/>
                    <a:pt x="3529" y="10870"/>
                    <a:pt x="3529" y="10681"/>
                  </a:cubicBezTo>
                  <a:cubicBezTo>
                    <a:pt x="3529" y="10492"/>
                    <a:pt x="3686" y="10334"/>
                    <a:pt x="3907" y="10334"/>
                  </a:cubicBezTo>
                  <a:close/>
                  <a:moveTo>
                    <a:pt x="8664" y="10334"/>
                  </a:moveTo>
                  <a:cubicBezTo>
                    <a:pt x="8853" y="10366"/>
                    <a:pt x="9011" y="10523"/>
                    <a:pt x="9011" y="10681"/>
                  </a:cubicBezTo>
                  <a:cubicBezTo>
                    <a:pt x="9011" y="10870"/>
                    <a:pt x="8853" y="11027"/>
                    <a:pt x="8664" y="11027"/>
                  </a:cubicBezTo>
                  <a:cubicBezTo>
                    <a:pt x="8444" y="11027"/>
                    <a:pt x="8286" y="10870"/>
                    <a:pt x="8286" y="10681"/>
                  </a:cubicBezTo>
                  <a:cubicBezTo>
                    <a:pt x="8286" y="10492"/>
                    <a:pt x="8444" y="10334"/>
                    <a:pt x="8664" y="10334"/>
                  </a:cubicBezTo>
                  <a:close/>
                  <a:moveTo>
                    <a:pt x="5892" y="0"/>
                  </a:moveTo>
                  <a:cubicBezTo>
                    <a:pt x="5703" y="0"/>
                    <a:pt x="5545" y="158"/>
                    <a:pt x="5545" y="379"/>
                  </a:cubicBezTo>
                  <a:lnTo>
                    <a:pt x="5545" y="883"/>
                  </a:lnTo>
                  <a:cubicBezTo>
                    <a:pt x="5419" y="914"/>
                    <a:pt x="5356" y="946"/>
                    <a:pt x="5230" y="1009"/>
                  </a:cubicBezTo>
                  <a:lnTo>
                    <a:pt x="4883" y="631"/>
                  </a:lnTo>
                  <a:cubicBezTo>
                    <a:pt x="4820" y="583"/>
                    <a:pt x="4734" y="560"/>
                    <a:pt x="4647" y="560"/>
                  </a:cubicBezTo>
                  <a:cubicBezTo>
                    <a:pt x="4561" y="560"/>
                    <a:pt x="4474" y="583"/>
                    <a:pt x="4411" y="631"/>
                  </a:cubicBezTo>
                  <a:lnTo>
                    <a:pt x="3434" y="1639"/>
                  </a:lnTo>
                  <a:cubicBezTo>
                    <a:pt x="3308" y="1733"/>
                    <a:pt x="3308" y="1985"/>
                    <a:pt x="3434" y="2111"/>
                  </a:cubicBezTo>
                  <a:lnTo>
                    <a:pt x="3781" y="2458"/>
                  </a:lnTo>
                  <a:cubicBezTo>
                    <a:pt x="3718" y="2521"/>
                    <a:pt x="3686" y="2647"/>
                    <a:pt x="3655" y="2773"/>
                  </a:cubicBezTo>
                  <a:lnTo>
                    <a:pt x="3151" y="2773"/>
                  </a:lnTo>
                  <a:cubicBezTo>
                    <a:pt x="2930" y="2773"/>
                    <a:pt x="2773" y="2930"/>
                    <a:pt x="2773" y="3119"/>
                  </a:cubicBezTo>
                  <a:lnTo>
                    <a:pt x="2773" y="4159"/>
                  </a:lnTo>
                  <a:lnTo>
                    <a:pt x="1985" y="4159"/>
                  </a:lnTo>
                  <a:lnTo>
                    <a:pt x="1765" y="2930"/>
                  </a:lnTo>
                  <a:cubicBezTo>
                    <a:pt x="1670" y="2458"/>
                    <a:pt x="1197" y="2111"/>
                    <a:pt x="693" y="2111"/>
                  </a:cubicBezTo>
                  <a:lnTo>
                    <a:pt x="347" y="2111"/>
                  </a:lnTo>
                  <a:cubicBezTo>
                    <a:pt x="158" y="2111"/>
                    <a:pt x="0" y="2269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693" y="2804"/>
                  </a:lnTo>
                  <a:cubicBezTo>
                    <a:pt x="882" y="2804"/>
                    <a:pt x="1103" y="2930"/>
                    <a:pt x="1103" y="3088"/>
                  </a:cubicBezTo>
                  <a:lnTo>
                    <a:pt x="2080" y="8570"/>
                  </a:lnTo>
                  <a:cubicBezTo>
                    <a:pt x="1891" y="8759"/>
                    <a:pt x="1765" y="9042"/>
                    <a:pt x="1765" y="9357"/>
                  </a:cubicBezTo>
                  <a:cubicBezTo>
                    <a:pt x="1765" y="9861"/>
                    <a:pt x="2143" y="10366"/>
                    <a:pt x="2867" y="10366"/>
                  </a:cubicBezTo>
                  <a:cubicBezTo>
                    <a:pt x="2836" y="10492"/>
                    <a:pt x="2836" y="10618"/>
                    <a:pt x="2836" y="10712"/>
                  </a:cubicBezTo>
                  <a:cubicBezTo>
                    <a:pt x="2836" y="11279"/>
                    <a:pt x="3308" y="11752"/>
                    <a:pt x="3844" y="11752"/>
                  </a:cubicBezTo>
                  <a:cubicBezTo>
                    <a:pt x="4411" y="11752"/>
                    <a:pt x="4883" y="11279"/>
                    <a:pt x="4883" y="10712"/>
                  </a:cubicBezTo>
                  <a:cubicBezTo>
                    <a:pt x="4883" y="10618"/>
                    <a:pt x="4820" y="10492"/>
                    <a:pt x="4820" y="10366"/>
                  </a:cubicBezTo>
                  <a:lnTo>
                    <a:pt x="7719" y="10366"/>
                  </a:lnTo>
                  <a:cubicBezTo>
                    <a:pt x="7656" y="10492"/>
                    <a:pt x="7656" y="10618"/>
                    <a:pt x="7656" y="10712"/>
                  </a:cubicBezTo>
                  <a:cubicBezTo>
                    <a:pt x="7656" y="11279"/>
                    <a:pt x="8129" y="11752"/>
                    <a:pt x="8696" y="11752"/>
                  </a:cubicBezTo>
                  <a:cubicBezTo>
                    <a:pt x="9231" y="11752"/>
                    <a:pt x="9735" y="11279"/>
                    <a:pt x="9735" y="10712"/>
                  </a:cubicBezTo>
                  <a:cubicBezTo>
                    <a:pt x="9735" y="10618"/>
                    <a:pt x="9672" y="10492"/>
                    <a:pt x="9672" y="10366"/>
                  </a:cubicBezTo>
                  <a:lnTo>
                    <a:pt x="10082" y="10366"/>
                  </a:lnTo>
                  <a:cubicBezTo>
                    <a:pt x="10271" y="10366"/>
                    <a:pt x="10428" y="10208"/>
                    <a:pt x="10428" y="10019"/>
                  </a:cubicBezTo>
                  <a:cubicBezTo>
                    <a:pt x="10428" y="9830"/>
                    <a:pt x="10271" y="9672"/>
                    <a:pt x="10082" y="9672"/>
                  </a:cubicBezTo>
                  <a:lnTo>
                    <a:pt x="2867" y="9672"/>
                  </a:lnTo>
                  <a:cubicBezTo>
                    <a:pt x="2678" y="9672"/>
                    <a:pt x="2521" y="9515"/>
                    <a:pt x="2521" y="9294"/>
                  </a:cubicBezTo>
                  <a:cubicBezTo>
                    <a:pt x="2521" y="9137"/>
                    <a:pt x="2678" y="8948"/>
                    <a:pt x="2867" y="8948"/>
                  </a:cubicBezTo>
                  <a:lnTo>
                    <a:pt x="10082" y="8948"/>
                  </a:lnTo>
                  <a:cubicBezTo>
                    <a:pt x="10239" y="8948"/>
                    <a:pt x="10334" y="8885"/>
                    <a:pt x="10397" y="8727"/>
                  </a:cubicBezTo>
                  <a:lnTo>
                    <a:pt x="11720" y="4663"/>
                  </a:lnTo>
                  <a:cubicBezTo>
                    <a:pt x="11783" y="4537"/>
                    <a:pt x="11720" y="4411"/>
                    <a:pt x="11689" y="4348"/>
                  </a:cubicBezTo>
                  <a:cubicBezTo>
                    <a:pt x="11563" y="4191"/>
                    <a:pt x="11405" y="4191"/>
                    <a:pt x="11279" y="4191"/>
                  </a:cubicBezTo>
                  <a:lnTo>
                    <a:pt x="10397" y="4191"/>
                  </a:lnTo>
                  <a:lnTo>
                    <a:pt x="10397" y="3119"/>
                  </a:lnTo>
                  <a:cubicBezTo>
                    <a:pt x="10397" y="2930"/>
                    <a:pt x="10239" y="2773"/>
                    <a:pt x="10019" y="2773"/>
                  </a:cubicBezTo>
                  <a:lnTo>
                    <a:pt x="9515" y="2773"/>
                  </a:lnTo>
                  <a:cubicBezTo>
                    <a:pt x="9483" y="2647"/>
                    <a:pt x="9452" y="2584"/>
                    <a:pt x="9389" y="2458"/>
                  </a:cubicBezTo>
                  <a:lnTo>
                    <a:pt x="9767" y="2080"/>
                  </a:lnTo>
                  <a:cubicBezTo>
                    <a:pt x="9861" y="1985"/>
                    <a:pt x="9861" y="1733"/>
                    <a:pt x="9767" y="1607"/>
                  </a:cubicBezTo>
                  <a:lnTo>
                    <a:pt x="8759" y="631"/>
                  </a:lnTo>
                  <a:cubicBezTo>
                    <a:pt x="8711" y="568"/>
                    <a:pt x="8625" y="536"/>
                    <a:pt x="8534" y="536"/>
                  </a:cubicBezTo>
                  <a:cubicBezTo>
                    <a:pt x="8444" y="536"/>
                    <a:pt x="8349" y="568"/>
                    <a:pt x="8286" y="631"/>
                  </a:cubicBezTo>
                  <a:lnTo>
                    <a:pt x="7939" y="1009"/>
                  </a:lnTo>
                  <a:cubicBezTo>
                    <a:pt x="7876" y="946"/>
                    <a:pt x="7750" y="914"/>
                    <a:pt x="7624" y="883"/>
                  </a:cubicBezTo>
                  <a:lnTo>
                    <a:pt x="7624" y="379"/>
                  </a:lnTo>
                  <a:cubicBezTo>
                    <a:pt x="7624" y="158"/>
                    <a:pt x="7467" y="0"/>
                    <a:pt x="7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Google Shape;11563;p62">
              <a:extLst>
                <a:ext uri="{FF2B5EF4-FFF2-40B4-BE49-F238E27FC236}">
                  <a16:creationId xmlns:a16="http://schemas.microsoft.com/office/drawing/2014/main" id="{98D19D65-420F-4AFB-9ADD-00C3E848D9B5}"/>
                </a:ext>
              </a:extLst>
            </p:cNvPr>
            <p:cNvSpPr/>
            <p:nvPr/>
          </p:nvSpPr>
          <p:spPr>
            <a:xfrm>
              <a:off x="-3731500" y="24585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1701" y="631"/>
                  </a:moveTo>
                  <a:cubicBezTo>
                    <a:pt x="2237" y="631"/>
                    <a:pt x="2709" y="1103"/>
                    <a:pt x="2709" y="1639"/>
                  </a:cubicBezTo>
                  <a:cubicBezTo>
                    <a:pt x="2709" y="2206"/>
                    <a:pt x="2237" y="2679"/>
                    <a:pt x="1701" y="2679"/>
                  </a:cubicBezTo>
                  <a:cubicBezTo>
                    <a:pt x="1134" y="2679"/>
                    <a:pt x="662" y="2206"/>
                    <a:pt x="662" y="1639"/>
                  </a:cubicBezTo>
                  <a:cubicBezTo>
                    <a:pt x="662" y="1103"/>
                    <a:pt x="1134" y="631"/>
                    <a:pt x="1701" y="631"/>
                  </a:cubicBezTo>
                  <a:close/>
                  <a:moveTo>
                    <a:pt x="1701" y="1"/>
                  </a:moveTo>
                  <a:cubicBezTo>
                    <a:pt x="756" y="1"/>
                    <a:pt x="0" y="725"/>
                    <a:pt x="0" y="1702"/>
                  </a:cubicBezTo>
                  <a:cubicBezTo>
                    <a:pt x="0" y="2647"/>
                    <a:pt x="756" y="3372"/>
                    <a:pt x="1701" y="3372"/>
                  </a:cubicBezTo>
                  <a:cubicBezTo>
                    <a:pt x="2646" y="3372"/>
                    <a:pt x="3371" y="2647"/>
                    <a:pt x="3371" y="1702"/>
                  </a:cubicBezTo>
                  <a:cubicBezTo>
                    <a:pt x="3371" y="725"/>
                    <a:pt x="2646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5" name="Google Shape;10195;p58">
            <a:extLst>
              <a:ext uri="{FF2B5EF4-FFF2-40B4-BE49-F238E27FC236}">
                <a16:creationId xmlns:a16="http://schemas.microsoft.com/office/drawing/2014/main" id="{C3E0C758-CFBE-4B6F-AA28-3F10723C6BC0}"/>
              </a:ext>
            </a:extLst>
          </p:cNvPr>
          <p:cNvGrpSpPr/>
          <p:nvPr/>
        </p:nvGrpSpPr>
        <p:grpSpPr>
          <a:xfrm>
            <a:off x="7756298" y="4457189"/>
            <a:ext cx="269809" cy="229150"/>
            <a:chOff x="-60987050" y="2671400"/>
            <a:chExt cx="315850" cy="318825"/>
          </a:xfrm>
          <a:solidFill>
            <a:schemeClr val="bg1"/>
          </a:solidFill>
        </p:grpSpPr>
        <p:sp>
          <p:nvSpPr>
            <p:cNvPr id="136" name="Google Shape;10196;p58">
              <a:extLst>
                <a:ext uri="{FF2B5EF4-FFF2-40B4-BE49-F238E27FC236}">
                  <a16:creationId xmlns:a16="http://schemas.microsoft.com/office/drawing/2014/main" id="{9ACCAC2F-A2C2-40FD-855C-B4017E7850FE}"/>
                </a:ext>
              </a:extLst>
            </p:cNvPr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Google Shape;10197;p58">
              <a:extLst>
                <a:ext uri="{FF2B5EF4-FFF2-40B4-BE49-F238E27FC236}">
                  <a16:creationId xmlns:a16="http://schemas.microsoft.com/office/drawing/2014/main" id="{6C55D047-EBA9-42E5-9D6C-FC7242471E05}"/>
                </a:ext>
              </a:extLst>
            </p:cNvPr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0798" tIns="50798" rIns="50798" bIns="507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8" name="Google Shape;10344;p58">
            <a:extLst>
              <a:ext uri="{FF2B5EF4-FFF2-40B4-BE49-F238E27FC236}">
                <a16:creationId xmlns:a16="http://schemas.microsoft.com/office/drawing/2014/main" id="{0E5AC433-C865-4CF2-A6B6-D3CB32B7B10E}"/>
              </a:ext>
            </a:extLst>
          </p:cNvPr>
          <p:cNvSpPr/>
          <p:nvPr/>
        </p:nvSpPr>
        <p:spPr>
          <a:xfrm>
            <a:off x="6342301" y="5913991"/>
            <a:ext cx="311857" cy="307183"/>
          </a:xfrm>
          <a:custGeom>
            <a:avLst/>
            <a:gdLst/>
            <a:ahLst/>
            <a:cxnLst/>
            <a:rect l="l" t="t" r="r" b="b"/>
            <a:pathLst>
              <a:path w="12005" h="11060" extrusionOk="0">
                <a:moveTo>
                  <a:pt x="2049" y="2049"/>
                </a:moveTo>
                <a:cubicBezTo>
                  <a:pt x="2238" y="2049"/>
                  <a:pt x="2395" y="2206"/>
                  <a:pt x="2395" y="2395"/>
                </a:cubicBezTo>
                <a:cubicBezTo>
                  <a:pt x="2395" y="2584"/>
                  <a:pt x="2238" y="2742"/>
                  <a:pt x="2049" y="2742"/>
                </a:cubicBezTo>
                <a:cubicBezTo>
                  <a:pt x="1860" y="2742"/>
                  <a:pt x="1702" y="2584"/>
                  <a:pt x="1702" y="2395"/>
                </a:cubicBezTo>
                <a:cubicBezTo>
                  <a:pt x="1734" y="2206"/>
                  <a:pt x="1860" y="2049"/>
                  <a:pt x="2049" y="2049"/>
                </a:cubicBezTo>
                <a:close/>
                <a:moveTo>
                  <a:pt x="9736" y="2049"/>
                </a:moveTo>
                <a:cubicBezTo>
                  <a:pt x="9925" y="2049"/>
                  <a:pt x="10082" y="2206"/>
                  <a:pt x="10082" y="2395"/>
                </a:cubicBezTo>
                <a:cubicBezTo>
                  <a:pt x="10082" y="2584"/>
                  <a:pt x="9925" y="2742"/>
                  <a:pt x="9736" y="2742"/>
                </a:cubicBezTo>
                <a:cubicBezTo>
                  <a:pt x="9515" y="2742"/>
                  <a:pt x="9358" y="2584"/>
                  <a:pt x="9358" y="2395"/>
                </a:cubicBezTo>
                <a:cubicBezTo>
                  <a:pt x="9358" y="2206"/>
                  <a:pt x="9515" y="2049"/>
                  <a:pt x="9736" y="2049"/>
                </a:cubicBezTo>
                <a:close/>
                <a:moveTo>
                  <a:pt x="2049" y="3719"/>
                </a:moveTo>
                <a:lnTo>
                  <a:pt x="3151" y="5514"/>
                </a:lnTo>
                <a:lnTo>
                  <a:pt x="946" y="5514"/>
                </a:lnTo>
                <a:lnTo>
                  <a:pt x="2049" y="3719"/>
                </a:lnTo>
                <a:close/>
                <a:moveTo>
                  <a:pt x="9736" y="3719"/>
                </a:moveTo>
                <a:lnTo>
                  <a:pt x="10838" y="5514"/>
                </a:lnTo>
                <a:lnTo>
                  <a:pt x="8633" y="5514"/>
                </a:lnTo>
                <a:lnTo>
                  <a:pt x="9736" y="3719"/>
                </a:lnTo>
                <a:close/>
                <a:moveTo>
                  <a:pt x="3435" y="6207"/>
                </a:moveTo>
                <a:cubicBezTo>
                  <a:pt x="3466" y="6964"/>
                  <a:pt x="2836" y="7594"/>
                  <a:pt x="2049" y="7594"/>
                </a:cubicBezTo>
                <a:cubicBezTo>
                  <a:pt x="1292" y="7594"/>
                  <a:pt x="662" y="6964"/>
                  <a:pt x="662" y="6207"/>
                </a:cubicBezTo>
                <a:close/>
                <a:moveTo>
                  <a:pt x="11090" y="6207"/>
                </a:moveTo>
                <a:cubicBezTo>
                  <a:pt x="11090" y="6964"/>
                  <a:pt x="10460" y="7594"/>
                  <a:pt x="9736" y="7594"/>
                </a:cubicBezTo>
                <a:cubicBezTo>
                  <a:pt x="8980" y="7594"/>
                  <a:pt x="8350" y="6964"/>
                  <a:pt x="8350" y="6207"/>
                </a:cubicBezTo>
                <a:close/>
                <a:moveTo>
                  <a:pt x="5892" y="663"/>
                </a:moveTo>
                <a:cubicBezTo>
                  <a:pt x="6113" y="663"/>
                  <a:pt x="6270" y="820"/>
                  <a:pt x="6270" y="1009"/>
                </a:cubicBezTo>
                <a:lnTo>
                  <a:pt x="6270" y="8980"/>
                </a:lnTo>
                <a:lnTo>
                  <a:pt x="5546" y="8980"/>
                </a:lnTo>
                <a:lnTo>
                  <a:pt x="5546" y="1009"/>
                </a:lnTo>
                <a:cubicBezTo>
                  <a:pt x="5546" y="820"/>
                  <a:pt x="5703" y="663"/>
                  <a:pt x="5892" y="663"/>
                </a:cubicBezTo>
                <a:close/>
                <a:moveTo>
                  <a:pt x="8003" y="9673"/>
                </a:moveTo>
                <a:cubicBezTo>
                  <a:pt x="8192" y="9673"/>
                  <a:pt x="8350" y="9830"/>
                  <a:pt x="8350" y="10020"/>
                </a:cubicBezTo>
                <a:lnTo>
                  <a:pt x="8350" y="10398"/>
                </a:lnTo>
                <a:lnTo>
                  <a:pt x="3466" y="10398"/>
                </a:lnTo>
                <a:lnTo>
                  <a:pt x="3466" y="10020"/>
                </a:lnTo>
                <a:cubicBezTo>
                  <a:pt x="3466" y="9830"/>
                  <a:pt x="3624" y="9673"/>
                  <a:pt x="3813" y="9673"/>
                </a:cubicBezTo>
                <a:close/>
                <a:moveTo>
                  <a:pt x="5955" y="1"/>
                </a:moveTo>
                <a:cubicBezTo>
                  <a:pt x="5357" y="1"/>
                  <a:pt x="4916" y="474"/>
                  <a:pt x="4916" y="1009"/>
                </a:cubicBezTo>
                <a:lnTo>
                  <a:pt x="4916" y="1167"/>
                </a:lnTo>
                <a:cubicBezTo>
                  <a:pt x="3970" y="1671"/>
                  <a:pt x="3655" y="1891"/>
                  <a:pt x="3057" y="1954"/>
                </a:cubicBezTo>
                <a:cubicBezTo>
                  <a:pt x="2899" y="1608"/>
                  <a:pt x="2553" y="1324"/>
                  <a:pt x="2112" y="1324"/>
                </a:cubicBezTo>
                <a:cubicBezTo>
                  <a:pt x="1734" y="1324"/>
                  <a:pt x="1387" y="1576"/>
                  <a:pt x="1166" y="1923"/>
                </a:cubicBezTo>
                <a:cubicBezTo>
                  <a:pt x="946" y="1891"/>
                  <a:pt x="694" y="1797"/>
                  <a:pt x="505" y="1734"/>
                </a:cubicBezTo>
                <a:cubicBezTo>
                  <a:pt x="454" y="1708"/>
                  <a:pt x="404" y="1697"/>
                  <a:pt x="355" y="1697"/>
                </a:cubicBezTo>
                <a:cubicBezTo>
                  <a:pt x="224" y="1697"/>
                  <a:pt x="110" y="1784"/>
                  <a:pt x="64" y="1923"/>
                </a:cubicBezTo>
                <a:cubicBezTo>
                  <a:pt x="1" y="2112"/>
                  <a:pt x="64" y="2301"/>
                  <a:pt x="284" y="2364"/>
                </a:cubicBezTo>
                <a:cubicBezTo>
                  <a:pt x="536" y="2458"/>
                  <a:pt x="820" y="2553"/>
                  <a:pt x="1135" y="2616"/>
                </a:cubicBezTo>
                <a:cubicBezTo>
                  <a:pt x="1229" y="2899"/>
                  <a:pt x="1387" y="3151"/>
                  <a:pt x="1607" y="3277"/>
                </a:cubicBezTo>
                <a:lnTo>
                  <a:pt x="127" y="5703"/>
                </a:lnTo>
                <a:cubicBezTo>
                  <a:pt x="64" y="5735"/>
                  <a:pt x="64" y="5829"/>
                  <a:pt x="64" y="5892"/>
                </a:cubicBezTo>
                <a:lnTo>
                  <a:pt x="64" y="6239"/>
                </a:lnTo>
                <a:cubicBezTo>
                  <a:pt x="64" y="7405"/>
                  <a:pt x="1009" y="8350"/>
                  <a:pt x="2175" y="8350"/>
                </a:cubicBezTo>
                <a:cubicBezTo>
                  <a:pt x="3309" y="8350"/>
                  <a:pt x="4254" y="7405"/>
                  <a:pt x="4254" y="6239"/>
                </a:cubicBezTo>
                <a:lnTo>
                  <a:pt x="4254" y="5892"/>
                </a:lnTo>
                <a:cubicBezTo>
                  <a:pt x="4254" y="5829"/>
                  <a:pt x="4254" y="5766"/>
                  <a:pt x="4222" y="5703"/>
                </a:cubicBezTo>
                <a:lnTo>
                  <a:pt x="2710" y="3277"/>
                </a:lnTo>
                <a:cubicBezTo>
                  <a:pt x="2962" y="3183"/>
                  <a:pt x="3120" y="2931"/>
                  <a:pt x="3183" y="2647"/>
                </a:cubicBezTo>
                <a:cubicBezTo>
                  <a:pt x="3844" y="2553"/>
                  <a:pt x="4222" y="2332"/>
                  <a:pt x="4947" y="1954"/>
                </a:cubicBezTo>
                <a:lnTo>
                  <a:pt x="4947" y="8980"/>
                </a:lnTo>
                <a:lnTo>
                  <a:pt x="3939" y="8980"/>
                </a:lnTo>
                <a:cubicBezTo>
                  <a:pt x="3340" y="8980"/>
                  <a:pt x="2899" y="9421"/>
                  <a:pt x="2899" y="9988"/>
                </a:cubicBezTo>
                <a:lnTo>
                  <a:pt x="2899" y="10713"/>
                </a:lnTo>
                <a:cubicBezTo>
                  <a:pt x="2899" y="10902"/>
                  <a:pt x="3057" y="11059"/>
                  <a:pt x="3246" y="11059"/>
                </a:cubicBezTo>
                <a:lnTo>
                  <a:pt x="8822" y="11059"/>
                </a:lnTo>
                <a:cubicBezTo>
                  <a:pt x="9011" y="11059"/>
                  <a:pt x="9169" y="10902"/>
                  <a:pt x="9169" y="10713"/>
                </a:cubicBezTo>
                <a:lnTo>
                  <a:pt x="9169" y="9988"/>
                </a:lnTo>
                <a:cubicBezTo>
                  <a:pt x="9169" y="9389"/>
                  <a:pt x="8696" y="8980"/>
                  <a:pt x="8129" y="8980"/>
                </a:cubicBezTo>
                <a:lnTo>
                  <a:pt x="7089" y="8980"/>
                </a:lnTo>
                <a:lnTo>
                  <a:pt x="7089" y="1954"/>
                </a:lnTo>
                <a:cubicBezTo>
                  <a:pt x="7814" y="2332"/>
                  <a:pt x="8224" y="2553"/>
                  <a:pt x="8885" y="2647"/>
                </a:cubicBezTo>
                <a:cubicBezTo>
                  <a:pt x="8980" y="2931"/>
                  <a:pt x="9137" y="3120"/>
                  <a:pt x="9358" y="3277"/>
                </a:cubicBezTo>
                <a:lnTo>
                  <a:pt x="7877" y="5703"/>
                </a:lnTo>
                <a:cubicBezTo>
                  <a:pt x="7814" y="5735"/>
                  <a:pt x="7814" y="5829"/>
                  <a:pt x="7814" y="5892"/>
                </a:cubicBezTo>
                <a:lnTo>
                  <a:pt x="7814" y="6239"/>
                </a:lnTo>
                <a:cubicBezTo>
                  <a:pt x="7814" y="7405"/>
                  <a:pt x="8759" y="8350"/>
                  <a:pt x="9925" y="8350"/>
                </a:cubicBezTo>
                <a:cubicBezTo>
                  <a:pt x="11059" y="8350"/>
                  <a:pt x="12004" y="7405"/>
                  <a:pt x="12004" y="6239"/>
                </a:cubicBezTo>
                <a:lnTo>
                  <a:pt x="12004" y="5892"/>
                </a:lnTo>
                <a:cubicBezTo>
                  <a:pt x="12004" y="5829"/>
                  <a:pt x="12004" y="5766"/>
                  <a:pt x="11973" y="5703"/>
                </a:cubicBezTo>
                <a:lnTo>
                  <a:pt x="10460" y="3277"/>
                </a:lnTo>
                <a:cubicBezTo>
                  <a:pt x="10523" y="3151"/>
                  <a:pt x="10681" y="2899"/>
                  <a:pt x="10744" y="2616"/>
                </a:cubicBezTo>
                <a:cubicBezTo>
                  <a:pt x="11027" y="2553"/>
                  <a:pt x="11343" y="2458"/>
                  <a:pt x="11626" y="2364"/>
                </a:cubicBezTo>
                <a:cubicBezTo>
                  <a:pt x="11815" y="2269"/>
                  <a:pt x="11878" y="2080"/>
                  <a:pt x="11815" y="1923"/>
                </a:cubicBezTo>
                <a:cubicBezTo>
                  <a:pt x="11746" y="1784"/>
                  <a:pt x="11626" y="1697"/>
                  <a:pt x="11505" y="1697"/>
                </a:cubicBezTo>
                <a:cubicBezTo>
                  <a:pt x="11461" y="1697"/>
                  <a:pt x="11416" y="1708"/>
                  <a:pt x="11374" y="1734"/>
                </a:cubicBezTo>
                <a:cubicBezTo>
                  <a:pt x="11122" y="1797"/>
                  <a:pt x="10933" y="1891"/>
                  <a:pt x="10712" y="1923"/>
                </a:cubicBezTo>
                <a:cubicBezTo>
                  <a:pt x="10555" y="1576"/>
                  <a:pt x="10208" y="1324"/>
                  <a:pt x="9767" y="1324"/>
                </a:cubicBezTo>
                <a:cubicBezTo>
                  <a:pt x="9326" y="1324"/>
                  <a:pt x="8980" y="1576"/>
                  <a:pt x="8822" y="1954"/>
                </a:cubicBezTo>
                <a:cubicBezTo>
                  <a:pt x="8224" y="1828"/>
                  <a:pt x="7908" y="1639"/>
                  <a:pt x="6963" y="1167"/>
                </a:cubicBezTo>
                <a:lnTo>
                  <a:pt x="6963" y="1009"/>
                </a:lnTo>
                <a:cubicBezTo>
                  <a:pt x="6963" y="411"/>
                  <a:pt x="6491" y="1"/>
                  <a:pt x="595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CBC4E905-F0A1-4ABE-AFC6-69CD4EC89D58}"/>
              </a:ext>
            </a:extLst>
          </p:cNvPr>
          <p:cNvSpPr txBox="1"/>
          <p:nvPr/>
        </p:nvSpPr>
        <p:spPr>
          <a:xfrm>
            <a:off x="5375769" y="642584"/>
            <a:ext cx="1514838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Mejoramiento continuo</a:t>
            </a:r>
          </a:p>
        </p:txBody>
      </p:sp>
      <p:grpSp>
        <p:nvGrpSpPr>
          <p:cNvPr id="151" name="Google Shape;10559;p59">
            <a:extLst>
              <a:ext uri="{FF2B5EF4-FFF2-40B4-BE49-F238E27FC236}">
                <a16:creationId xmlns:a16="http://schemas.microsoft.com/office/drawing/2014/main" id="{ABF01CF7-B024-4032-937C-EC5E7E4C3FC3}"/>
              </a:ext>
            </a:extLst>
          </p:cNvPr>
          <p:cNvGrpSpPr/>
          <p:nvPr/>
        </p:nvGrpSpPr>
        <p:grpSpPr>
          <a:xfrm>
            <a:off x="7840193" y="2464614"/>
            <a:ext cx="418709" cy="394306"/>
            <a:chOff x="-35134875" y="2272675"/>
            <a:chExt cx="291450" cy="291875"/>
          </a:xfrm>
          <a:solidFill>
            <a:schemeClr val="bg1"/>
          </a:solidFill>
        </p:grpSpPr>
        <p:sp>
          <p:nvSpPr>
            <p:cNvPr id="152" name="Google Shape;10560;p59">
              <a:extLst>
                <a:ext uri="{FF2B5EF4-FFF2-40B4-BE49-F238E27FC236}">
                  <a16:creationId xmlns:a16="http://schemas.microsoft.com/office/drawing/2014/main" id="{6EA4F4DC-53C7-42C6-8AC2-5B431F5B691F}"/>
                </a:ext>
              </a:extLst>
            </p:cNvPr>
            <p:cNvSpPr/>
            <p:nvPr/>
          </p:nvSpPr>
          <p:spPr>
            <a:xfrm>
              <a:off x="-35134875" y="2272675"/>
              <a:ext cx="291450" cy="291875"/>
            </a:xfrm>
            <a:custGeom>
              <a:avLst/>
              <a:gdLst/>
              <a:ahLst/>
              <a:cxnLst/>
              <a:rect l="l" t="t" r="r" b="b"/>
              <a:pathLst>
                <a:path w="11658" h="11675" extrusionOk="0">
                  <a:moveTo>
                    <a:pt x="9925" y="662"/>
                  </a:moveTo>
                  <a:cubicBezTo>
                    <a:pt x="10460" y="662"/>
                    <a:pt x="10933" y="1135"/>
                    <a:pt x="10933" y="1733"/>
                  </a:cubicBezTo>
                  <a:lnTo>
                    <a:pt x="10933" y="5136"/>
                  </a:lnTo>
                  <a:cubicBezTo>
                    <a:pt x="10933" y="5703"/>
                    <a:pt x="10460" y="6176"/>
                    <a:pt x="9925" y="6176"/>
                  </a:cubicBezTo>
                  <a:cubicBezTo>
                    <a:pt x="9704" y="6176"/>
                    <a:pt x="9547" y="6333"/>
                    <a:pt x="9547" y="6522"/>
                  </a:cubicBezTo>
                  <a:lnTo>
                    <a:pt x="9547" y="7751"/>
                  </a:lnTo>
                  <a:lnTo>
                    <a:pt x="8192" y="6365"/>
                  </a:lnTo>
                  <a:lnTo>
                    <a:pt x="8192" y="4474"/>
                  </a:lnTo>
                  <a:cubicBezTo>
                    <a:pt x="8192" y="3529"/>
                    <a:pt x="7404" y="2742"/>
                    <a:pt x="6459" y="2742"/>
                  </a:cubicBezTo>
                  <a:lnTo>
                    <a:pt x="3372" y="2742"/>
                  </a:lnTo>
                  <a:lnTo>
                    <a:pt x="3372" y="1733"/>
                  </a:lnTo>
                  <a:cubicBezTo>
                    <a:pt x="3372" y="1166"/>
                    <a:pt x="3844" y="662"/>
                    <a:pt x="4411" y="662"/>
                  </a:cubicBezTo>
                  <a:close/>
                  <a:moveTo>
                    <a:pt x="6459" y="3403"/>
                  </a:moveTo>
                  <a:cubicBezTo>
                    <a:pt x="6995" y="3403"/>
                    <a:pt x="7499" y="3876"/>
                    <a:pt x="7499" y="4474"/>
                  </a:cubicBezTo>
                  <a:lnTo>
                    <a:pt x="7499" y="7908"/>
                  </a:lnTo>
                  <a:lnTo>
                    <a:pt x="7467" y="7908"/>
                  </a:lnTo>
                  <a:cubicBezTo>
                    <a:pt x="7467" y="8444"/>
                    <a:pt x="6995" y="8917"/>
                    <a:pt x="6396" y="8917"/>
                  </a:cubicBezTo>
                  <a:lnTo>
                    <a:pt x="3687" y="8917"/>
                  </a:lnTo>
                  <a:cubicBezTo>
                    <a:pt x="3624" y="8917"/>
                    <a:pt x="3498" y="8948"/>
                    <a:pt x="3466" y="9043"/>
                  </a:cubicBezTo>
                  <a:lnTo>
                    <a:pt x="1986" y="10492"/>
                  </a:lnTo>
                  <a:lnTo>
                    <a:pt x="1986" y="9295"/>
                  </a:lnTo>
                  <a:cubicBezTo>
                    <a:pt x="1986" y="9074"/>
                    <a:pt x="1828" y="8917"/>
                    <a:pt x="1639" y="8917"/>
                  </a:cubicBezTo>
                  <a:cubicBezTo>
                    <a:pt x="1103" y="8917"/>
                    <a:pt x="631" y="8444"/>
                    <a:pt x="631" y="7908"/>
                  </a:cubicBezTo>
                  <a:lnTo>
                    <a:pt x="631" y="4474"/>
                  </a:lnTo>
                  <a:cubicBezTo>
                    <a:pt x="631" y="3939"/>
                    <a:pt x="1103" y="3403"/>
                    <a:pt x="1639" y="3403"/>
                  </a:cubicBezTo>
                  <a:close/>
                  <a:moveTo>
                    <a:pt x="4411" y="1"/>
                  </a:moveTo>
                  <a:cubicBezTo>
                    <a:pt x="3466" y="1"/>
                    <a:pt x="2710" y="788"/>
                    <a:pt x="2710" y="1733"/>
                  </a:cubicBezTo>
                  <a:lnTo>
                    <a:pt x="2710" y="2742"/>
                  </a:lnTo>
                  <a:lnTo>
                    <a:pt x="1671" y="2742"/>
                  </a:lnTo>
                  <a:cubicBezTo>
                    <a:pt x="725" y="2742"/>
                    <a:pt x="1" y="3529"/>
                    <a:pt x="1" y="4474"/>
                  </a:cubicBezTo>
                  <a:lnTo>
                    <a:pt x="1" y="7908"/>
                  </a:lnTo>
                  <a:cubicBezTo>
                    <a:pt x="1" y="8728"/>
                    <a:pt x="568" y="9452"/>
                    <a:pt x="1355" y="9610"/>
                  </a:cubicBezTo>
                  <a:lnTo>
                    <a:pt x="1355" y="11342"/>
                  </a:lnTo>
                  <a:cubicBezTo>
                    <a:pt x="1355" y="11500"/>
                    <a:pt x="1450" y="11594"/>
                    <a:pt x="1576" y="11657"/>
                  </a:cubicBezTo>
                  <a:cubicBezTo>
                    <a:pt x="1607" y="11668"/>
                    <a:pt x="1646" y="11675"/>
                    <a:pt x="1687" y="11675"/>
                  </a:cubicBezTo>
                  <a:cubicBezTo>
                    <a:pt x="1769" y="11675"/>
                    <a:pt x="1860" y="11647"/>
                    <a:pt x="1923" y="11563"/>
                  </a:cubicBezTo>
                  <a:lnTo>
                    <a:pt x="3876" y="9610"/>
                  </a:lnTo>
                  <a:lnTo>
                    <a:pt x="6491" y="9610"/>
                  </a:lnTo>
                  <a:cubicBezTo>
                    <a:pt x="7436" y="9610"/>
                    <a:pt x="8224" y="8854"/>
                    <a:pt x="8224" y="7908"/>
                  </a:cubicBezTo>
                  <a:lnTo>
                    <a:pt x="8224" y="7341"/>
                  </a:lnTo>
                  <a:lnTo>
                    <a:pt x="9704" y="8822"/>
                  </a:lnTo>
                  <a:cubicBezTo>
                    <a:pt x="9773" y="8868"/>
                    <a:pt x="9876" y="8897"/>
                    <a:pt x="9976" y="8897"/>
                  </a:cubicBezTo>
                  <a:cubicBezTo>
                    <a:pt x="10013" y="8897"/>
                    <a:pt x="10049" y="8893"/>
                    <a:pt x="10082" y="8885"/>
                  </a:cubicBezTo>
                  <a:cubicBezTo>
                    <a:pt x="10208" y="8854"/>
                    <a:pt x="10271" y="8696"/>
                    <a:pt x="10271" y="8570"/>
                  </a:cubicBezTo>
                  <a:lnTo>
                    <a:pt x="10271" y="6837"/>
                  </a:lnTo>
                  <a:cubicBezTo>
                    <a:pt x="11059" y="6680"/>
                    <a:pt x="11658" y="5987"/>
                    <a:pt x="11658" y="5136"/>
                  </a:cubicBezTo>
                  <a:lnTo>
                    <a:pt x="11658" y="1733"/>
                  </a:lnTo>
                  <a:cubicBezTo>
                    <a:pt x="11595" y="788"/>
                    <a:pt x="10870" y="1"/>
                    <a:pt x="99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8056" tIns="58056" rIns="58056" bIns="58056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8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Google Shape;10561;p59">
              <a:extLst>
                <a:ext uri="{FF2B5EF4-FFF2-40B4-BE49-F238E27FC236}">
                  <a16:creationId xmlns:a16="http://schemas.microsoft.com/office/drawing/2014/main" id="{869EE581-9A7F-44CE-9D19-BECE81702410}"/>
                </a:ext>
              </a:extLst>
            </p:cNvPr>
            <p:cNvSpPr/>
            <p:nvPr/>
          </p:nvSpPr>
          <p:spPr>
            <a:xfrm>
              <a:off x="-350939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cubicBezTo>
                    <a:pt x="1" y="536"/>
                    <a:pt x="159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8056" tIns="58056" rIns="58056" bIns="58056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8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Google Shape;10562;p59">
              <a:extLst>
                <a:ext uri="{FF2B5EF4-FFF2-40B4-BE49-F238E27FC236}">
                  <a16:creationId xmlns:a16="http://schemas.microsoft.com/office/drawing/2014/main" id="{18A48245-3042-4E29-9CA1-7D679256EE2A}"/>
                </a:ext>
              </a:extLst>
            </p:cNvPr>
            <p:cNvSpPr/>
            <p:nvPr/>
          </p:nvSpPr>
          <p:spPr>
            <a:xfrm>
              <a:off x="-350427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8056" tIns="58056" rIns="58056" bIns="58056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8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Google Shape;10563;p59">
              <a:extLst>
                <a:ext uri="{FF2B5EF4-FFF2-40B4-BE49-F238E27FC236}">
                  <a16:creationId xmlns:a16="http://schemas.microsoft.com/office/drawing/2014/main" id="{C1E163A1-8EF6-4CC4-A824-775E04DB0BE0}"/>
                </a:ext>
              </a:extLst>
            </p:cNvPr>
            <p:cNvSpPr/>
            <p:nvPr/>
          </p:nvSpPr>
          <p:spPr>
            <a:xfrm>
              <a:off x="-349915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58056" tIns="58056" rIns="58056" bIns="58056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8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Google Shape;10554;p59">
            <a:extLst>
              <a:ext uri="{FF2B5EF4-FFF2-40B4-BE49-F238E27FC236}">
                <a16:creationId xmlns:a16="http://schemas.microsoft.com/office/drawing/2014/main" id="{80187538-507E-459B-8976-916A9CB240B1}"/>
              </a:ext>
            </a:extLst>
          </p:cNvPr>
          <p:cNvSpPr/>
          <p:nvPr/>
        </p:nvSpPr>
        <p:spPr>
          <a:xfrm>
            <a:off x="4163157" y="2476460"/>
            <a:ext cx="365580" cy="354376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8056" tIns="58056" rIns="58056" bIns="58056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8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69FCF30D-382E-4890-94BA-9F2D2F7C2C50}"/>
              </a:ext>
            </a:extLst>
          </p:cNvPr>
          <p:cNvSpPr txBox="1"/>
          <p:nvPr/>
        </p:nvSpPr>
        <p:spPr>
          <a:xfrm>
            <a:off x="8183000" y="674969"/>
            <a:ext cx="155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Teen Light" panose="02000400000000000000" pitchFamily="2" charset="0"/>
                <a:cs typeface="DokChampa" panose="020B0604020202020204" pitchFamily="34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Gestión de Tecnología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 de  la Información </a:t>
            </a:r>
          </a:p>
        </p:txBody>
      </p:sp>
      <p:sp>
        <p:nvSpPr>
          <p:cNvPr id="129" name="Google Shape;10948;p60">
            <a:extLst>
              <a:ext uri="{FF2B5EF4-FFF2-40B4-BE49-F238E27FC236}">
                <a16:creationId xmlns:a16="http://schemas.microsoft.com/office/drawing/2014/main" id="{1D73BFC2-005C-4B78-8D80-95F7AD76275E}"/>
              </a:ext>
            </a:extLst>
          </p:cNvPr>
          <p:cNvSpPr/>
          <p:nvPr/>
        </p:nvSpPr>
        <p:spPr>
          <a:xfrm>
            <a:off x="8832187" y="1082380"/>
            <a:ext cx="260809" cy="260591"/>
          </a:xfrm>
          <a:custGeom>
            <a:avLst/>
            <a:gdLst/>
            <a:ahLst/>
            <a:cxnLst/>
            <a:rect l="l" t="t" r="r" b="b"/>
            <a:pathLst>
              <a:path w="12004" h="12036" extrusionOk="0">
                <a:moveTo>
                  <a:pt x="10933" y="4947"/>
                </a:moveTo>
                <a:cubicBezTo>
                  <a:pt x="11122" y="4947"/>
                  <a:pt x="11279" y="5104"/>
                  <a:pt x="11279" y="5293"/>
                </a:cubicBezTo>
                <a:lnTo>
                  <a:pt x="11279" y="5671"/>
                </a:lnTo>
                <a:lnTo>
                  <a:pt x="7782" y="5671"/>
                </a:lnTo>
                <a:lnTo>
                  <a:pt x="7782" y="5293"/>
                </a:lnTo>
                <a:cubicBezTo>
                  <a:pt x="7782" y="5104"/>
                  <a:pt x="7940" y="4947"/>
                  <a:pt x="8129" y="4947"/>
                </a:cubicBezTo>
                <a:close/>
                <a:moveTo>
                  <a:pt x="9547" y="694"/>
                </a:moveTo>
                <a:cubicBezTo>
                  <a:pt x="9736" y="694"/>
                  <a:pt x="9893" y="851"/>
                  <a:pt x="9893" y="1040"/>
                </a:cubicBezTo>
                <a:lnTo>
                  <a:pt x="9893" y="4254"/>
                </a:lnTo>
                <a:lnTo>
                  <a:pt x="8129" y="4254"/>
                </a:lnTo>
                <a:cubicBezTo>
                  <a:pt x="7530" y="4254"/>
                  <a:pt x="7058" y="4726"/>
                  <a:pt x="7058" y="5293"/>
                </a:cubicBezTo>
                <a:lnTo>
                  <a:pt x="7058" y="6365"/>
                </a:lnTo>
                <a:lnTo>
                  <a:pt x="694" y="6365"/>
                </a:lnTo>
                <a:lnTo>
                  <a:pt x="694" y="1040"/>
                </a:lnTo>
                <a:cubicBezTo>
                  <a:pt x="725" y="851"/>
                  <a:pt x="883" y="694"/>
                  <a:pt x="1072" y="694"/>
                </a:cubicBezTo>
                <a:close/>
                <a:moveTo>
                  <a:pt x="7121" y="7026"/>
                </a:moveTo>
                <a:lnTo>
                  <a:pt x="7121" y="7751"/>
                </a:lnTo>
                <a:lnTo>
                  <a:pt x="1072" y="7751"/>
                </a:lnTo>
                <a:cubicBezTo>
                  <a:pt x="883" y="7751"/>
                  <a:pt x="725" y="7593"/>
                  <a:pt x="725" y="7404"/>
                </a:cubicBezTo>
                <a:lnTo>
                  <a:pt x="725" y="7026"/>
                </a:lnTo>
                <a:close/>
                <a:moveTo>
                  <a:pt x="5703" y="8444"/>
                </a:moveTo>
                <a:lnTo>
                  <a:pt x="5703" y="9168"/>
                </a:lnTo>
                <a:lnTo>
                  <a:pt x="4947" y="9168"/>
                </a:lnTo>
                <a:lnTo>
                  <a:pt x="4947" y="8444"/>
                </a:lnTo>
                <a:close/>
                <a:moveTo>
                  <a:pt x="7089" y="8444"/>
                </a:moveTo>
                <a:lnTo>
                  <a:pt x="7089" y="9168"/>
                </a:lnTo>
                <a:lnTo>
                  <a:pt x="6365" y="9168"/>
                </a:lnTo>
                <a:lnTo>
                  <a:pt x="6365" y="8444"/>
                </a:lnTo>
                <a:close/>
                <a:moveTo>
                  <a:pt x="11279" y="6333"/>
                </a:moveTo>
                <a:lnTo>
                  <a:pt x="11279" y="9830"/>
                </a:lnTo>
                <a:lnTo>
                  <a:pt x="7782" y="9830"/>
                </a:lnTo>
                <a:lnTo>
                  <a:pt x="7782" y="6333"/>
                </a:lnTo>
                <a:close/>
                <a:moveTo>
                  <a:pt x="11279" y="10523"/>
                </a:moveTo>
                <a:lnTo>
                  <a:pt x="11279" y="10901"/>
                </a:lnTo>
                <a:cubicBezTo>
                  <a:pt x="11279" y="11090"/>
                  <a:pt x="11122" y="11248"/>
                  <a:pt x="10933" y="11248"/>
                </a:cubicBezTo>
                <a:lnTo>
                  <a:pt x="8129" y="11248"/>
                </a:lnTo>
                <a:cubicBezTo>
                  <a:pt x="7940" y="11248"/>
                  <a:pt x="7782" y="11090"/>
                  <a:pt x="7782" y="10901"/>
                </a:cubicBezTo>
                <a:lnTo>
                  <a:pt x="7782" y="10523"/>
                </a:lnTo>
                <a:close/>
                <a:moveTo>
                  <a:pt x="1040" y="1"/>
                </a:moveTo>
                <a:cubicBezTo>
                  <a:pt x="442" y="1"/>
                  <a:pt x="1" y="473"/>
                  <a:pt x="1" y="1040"/>
                </a:cubicBezTo>
                <a:lnTo>
                  <a:pt x="1" y="7436"/>
                </a:lnTo>
                <a:cubicBezTo>
                  <a:pt x="1" y="8034"/>
                  <a:pt x="442" y="8507"/>
                  <a:pt x="1040" y="8507"/>
                </a:cubicBezTo>
                <a:lnTo>
                  <a:pt x="4191" y="8507"/>
                </a:lnTo>
                <a:lnTo>
                  <a:pt x="4191" y="9200"/>
                </a:lnTo>
                <a:lnTo>
                  <a:pt x="3151" y="9200"/>
                </a:lnTo>
                <a:cubicBezTo>
                  <a:pt x="2931" y="9200"/>
                  <a:pt x="2773" y="9357"/>
                  <a:pt x="2773" y="9546"/>
                </a:cubicBezTo>
                <a:cubicBezTo>
                  <a:pt x="2773" y="9767"/>
                  <a:pt x="2931" y="9925"/>
                  <a:pt x="3151" y="9925"/>
                </a:cubicBezTo>
                <a:lnTo>
                  <a:pt x="7026" y="9925"/>
                </a:lnTo>
                <a:lnTo>
                  <a:pt x="7026" y="10964"/>
                </a:lnTo>
                <a:cubicBezTo>
                  <a:pt x="7026" y="11563"/>
                  <a:pt x="7499" y="12035"/>
                  <a:pt x="8097" y="12035"/>
                </a:cubicBezTo>
                <a:lnTo>
                  <a:pt x="10901" y="12035"/>
                </a:lnTo>
                <a:cubicBezTo>
                  <a:pt x="11468" y="12035"/>
                  <a:pt x="11941" y="11563"/>
                  <a:pt x="11941" y="10964"/>
                </a:cubicBezTo>
                <a:lnTo>
                  <a:pt x="11941" y="5356"/>
                </a:lnTo>
                <a:cubicBezTo>
                  <a:pt x="12004" y="4726"/>
                  <a:pt x="11531" y="4254"/>
                  <a:pt x="10933" y="4254"/>
                </a:cubicBezTo>
                <a:lnTo>
                  <a:pt x="10586" y="4254"/>
                </a:lnTo>
                <a:lnTo>
                  <a:pt x="10586" y="1040"/>
                </a:lnTo>
                <a:cubicBezTo>
                  <a:pt x="10586" y="473"/>
                  <a:pt x="10114" y="1"/>
                  <a:pt x="951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0798" tIns="50798" rIns="50798" bIns="507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E287113-DEA4-43E2-9549-458FF868226F}"/>
              </a:ext>
            </a:extLst>
          </p:cNvPr>
          <p:cNvSpPr/>
          <p:nvPr/>
        </p:nvSpPr>
        <p:spPr>
          <a:xfrm>
            <a:off x="9926327" y="110883"/>
            <a:ext cx="2094616" cy="2426584"/>
          </a:xfrm>
          <a:prstGeom prst="rect">
            <a:avLst/>
          </a:prstGeom>
          <a:ln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incluye el proceso de Gestión de Tecnología de la información como estratégico de acuerdo con el Decreto 415 de 2016 del Min TIC y se crea el Proceso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 Asuntos Internacionales de acuerdo con la Resolución 1400 de 2020. 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0C8E61-9557-4149-9B4A-39C5FECA1CBA}"/>
              </a:ext>
            </a:extLst>
          </p:cNvPr>
          <p:cNvSpPr txBox="1"/>
          <p:nvPr/>
        </p:nvSpPr>
        <p:spPr>
          <a:xfrm>
            <a:off x="9965704" y="3516198"/>
            <a:ext cx="2094615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A9ADF825-69DE-417C-9F41-6012A087E923}"/>
              </a:ext>
            </a:extLst>
          </p:cNvPr>
          <p:cNvSpPr txBox="1"/>
          <p:nvPr/>
        </p:nvSpPr>
        <p:spPr>
          <a:xfrm>
            <a:off x="9965704" y="3456707"/>
            <a:ext cx="2094615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 crea  el proceso de gestión de Comisiones y Viaticos de acuerdo con la Resolución 1400 de 2020,  donde se encuentra establecido el grupo de Comisiones y Viaticos.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 6">
            <a:extLst>
              <a:ext uri="{FF2B5EF4-FFF2-40B4-BE49-F238E27FC236}">
                <a16:creationId xmlns:a16="http://schemas.microsoft.com/office/drawing/2014/main" id="{0675525E-BE91-437F-B71C-E47D2294540E}"/>
              </a:ext>
            </a:extLst>
          </p:cNvPr>
          <p:cNvSpPr>
            <a:spLocks/>
          </p:cNvSpPr>
          <p:nvPr/>
        </p:nvSpPr>
        <p:spPr bwMode="auto">
          <a:xfrm rot="5400000">
            <a:off x="4216738" y="244649"/>
            <a:ext cx="1007544" cy="1395161"/>
          </a:xfrm>
          <a:custGeom>
            <a:avLst/>
            <a:gdLst>
              <a:gd name="T0" fmla="*/ 304 w 395"/>
              <a:gd name="T1" fmla="*/ 283 h 298"/>
              <a:gd name="T2" fmla="*/ 274 w 395"/>
              <a:gd name="T3" fmla="*/ 298 h 298"/>
              <a:gd name="T4" fmla="*/ 13 w 395"/>
              <a:gd name="T5" fmla="*/ 298 h 298"/>
              <a:gd name="T6" fmla="*/ 6 w 395"/>
              <a:gd name="T7" fmla="*/ 283 h 298"/>
              <a:gd name="T8" fmla="*/ 92 w 395"/>
              <a:gd name="T9" fmla="*/ 164 h 298"/>
              <a:gd name="T10" fmla="*/ 92 w 395"/>
              <a:gd name="T11" fmla="*/ 134 h 298"/>
              <a:gd name="T12" fmla="*/ 6 w 395"/>
              <a:gd name="T13" fmla="*/ 15 h 298"/>
              <a:gd name="T14" fmla="*/ 13 w 395"/>
              <a:gd name="T15" fmla="*/ 0 h 298"/>
              <a:gd name="T16" fmla="*/ 274 w 395"/>
              <a:gd name="T17" fmla="*/ 0 h 298"/>
              <a:gd name="T18" fmla="*/ 304 w 395"/>
              <a:gd name="T19" fmla="*/ 15 h 298"/>
              <a:gd name="T20" fmla="*/ 390 w 395"/>
              <a:gd name="T21" fmla="*/ 134 h 298"/>
              <a:gd name="T22" fmla="*/ 390 w 395"/>
              <a:gd name="T23" fmla="*/ 164 h 298"/>
              <a:gd name="T24" fmla="*/ 304 w 395"/>
              <a:gd name="T25" fmla="*/ 283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298">
                <a:moveTo>
                  <a:pt x="304" y="283"/>
                </a:moveTo>
                <a:cubicBezTo>
                  <a:pt x="298" y="291"/>
                  <a:pt x="285" y="298"/>
                  <a:pt x="274" y="298"/>
                </a:cubicBezTo>
                <a:cubicBezTo>
                  <a:pt x="13" y="298"/>
                  <a:pt x="13" y="298"/>
                  <a:pt x="13" y="298"/>
                </a:cubicBezTo>
                <a:cubicBezTo>
                  <a:pt x="3" y="298"/>
                  <a:pt x="0" y="291"/>
                  <a:pt x="6" y="283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7" y="156"/>
                  <a:pt x="97" y="142"/>
                  <a:pt x="92" y="134"/>
                </a:cubicBezTo>
                <a:cubicBezTo>
                  <a:pt x="6" y="15"/>
                  <a:pt x="6" y="15"/>
                  <a:pt x="6" y="15"/>
                </a:cubicBezTo>
                <a:cubicBezTo>
                  <a:pt x="0" y="7"/>
                  <a:pt x="3" y="0"/>
                  <a:pt x="13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5" y="0"/>
                  <a:pt x="298" y="7"/>
                  <a:pt x="304" y="15"/>
                </a:cubicBezTo>
                <a:cubicBezTo>
                  <a:pt x="390" y="134"/>
                  <a:pt x="390" y="134"/>
                  <a:pt x="390" y="134"/>
                </a:cubicBezTo>
                <a:cubicBezTo>
                  <a:pt x="395" y="142"/>
                  <a:pt x="395" y="156"/>
                  <a:pt x="390" y="164"/>
                </a:cubicBezTo>
                <a:lnTo>
                  <a:pt x="304" y="283"/>
                </a:lnTo>
                <a:close/>
              </a:path>
            </a:pathLst>
          </a:custGeom>
          <a:solidFill>
            <a:srgbClr val="7EC23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vert270" wrap="square" lIns="50807" tIns="25404" rIns="50807" bIns="25404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18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en Light" panose="02000400000000000000" pitchFamily="2" charset="0"/>
              <a:ea typeface="+mn-ea"/>
              <a:cs typeface="+mn-cs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E5926BFD-7E16-4A4E-8C38-8ED9DBE042FA}"/>
              </a:ext>
            </a:extLst>
          </p:cNvPr>
          <p:cNvSpPr txBox="1"/>
          <p:nvPr/>
        </p:nvSpPr>
        <p:spPr>
          <a:xfrm>
            <a:off x="3981122" y="657572"/>
            <a:ext cx="1514838" cy="43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A</a:t>
            </a:r>
            <a:r>
              <a:rPr kumimoji="0" lang="es-CO" sz="11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DokChampa" panose="020B0604020202020204" pitchFamily="34" charset="-34"/>
              </a:rPr>
              <a:t>suntos Internacionales </a:t>
            </a:r>
          </a:p>
        </p:txBody>
      </p:sp>
      <p:grpSp>
        <p:nvGrpSpPr>
          <p:cNvPr id="104" name="Google Shape;12724;p86">
            <a:extLst>
              <a:ext uri="{FF2B5EF4-FFF2-40B4-BE49-F238E27FC236}">
                <a16:creationId xmlns:a16="http://schemas.microsoft.com/office/drawing/2014/main" id="{0AE3E082-CE01-4368-89B2-05E52B317EE2}"/>
              </a:ext>
            </a:extLst>
          </p:cNvPr>
          <p:cNvGrpSpPr/>
          <p:nvPr/>
        </p:nvGrpSpPr>
        <p:grpSpPr>
          <a:xfrm>
            <a:off x="4572163" y="1042297"/>
            <a:ext cx="314820" cy="336431"/>
            <a:chOff x="2201806" y="1976585"/>
            <a:chExt cx="349784" cy="349434"/>
          </a:xfrm>
        </p:grpSpPr>
        <p:sp>
          <p:nvSpPr>
            <p:cNvPr id="115" name="Google Shape;12725;p86">
              <a:extLst>
                <a:ext uri="{FF2B5EF4-FFF2-40B4-BE49-F238E27FC236}">
                  <a16:creationId xmlns:a16="http://schemas.microsoft.com/office/drawing/2014/main" id="{C8E44425-93F0-4C9A-A61F-5F307EE07143}"/>
                </a:ext>
              </a:extLst>
            </p:cNvPr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2726;p86">
              <a:extLst>
                <a:ext uri="{FF2B5EF4-FFF2-40B4-BE49-F238E27FC236}">
                  <a16:creationId xmlns:a16="http://schemas.microsoft.com/office/drawing/2014/main" id="{B221F17D-5C33-45F0-9340-9A9D8167B7FF}"/>
                </a:ext>
              </a:extLst>
            </p:cNvPr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727;p86">
              <a:extLst>
                <a:ext uri="{FF2B5EF4-FFF2-40B4-BE49-F238E27FC236}">
                  <a16:creationId xmlns:a16="http://schemas.microsoft.com/office/drawing/2014/main" id="{456BE01E-FCD6-4B57-8FBF-D5777664214A}"/>
                </a:ext>
              </a:extLst>
            </p:cNvPr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728;p86">
              <a:extLst>
                <a:ext uri="{FF2B5EF4-FFF2-40B4-BE49-F238E27FC236}">
                  <a16:creationId xmlns:a16="http://schemas.microsoft.com/office/drawing/2014/main" id="{050251D6-1B9D-42F4-B1D2-0A25FC5D6BDA}"/>
                </a:ext>
              </a:extLst>
            </p:cNvPr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B9EFE882-9F39-41D4-BE90-FC2F48C7006D}"/>
              </a:ext>
            </a:extLst>
          </p:cNvPr>
          <p:cNvSpPr txBox="1"/>
          <p:nvPr/>
        </p:nvSpPr>
        <p:spPr>
          <a:xfrm>
            <a:off x="337953" y="307632"/>
            <a:ext cx="1662319" cy="523220"/>
          </a:xfrm>
          <a:prstGeom prst="rect">
            <a:avLst/>
          </a:prstGeom>
          <a:solidFill>
            <a:srgbClr val="92D0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FFFFFF"/>
                </a:solidFill>
                <a:latin typeface="Work Sans" panose="00000500000000000000" pitchFamily="50" charset="0"/>
              </a:rPr>
              <a:t>Procesos Estratégicos</a:t>
            </a:r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4650042A-1EAC-4BCF-A080-FC6AEBCF0161}"/>
              </a:ext>
            </a:extLst>
          </p:cNvPr>
          <p:cNvSpPr/>
          <p:nvPr/>
        </p:nvSpPr>
        <p:spPr>
          <a:xfrm>
            <a:off x="176467" y="790734"/>
            <a:ext cx="1985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latin typeface="Work Sans" pitchFamily="2" charset="0"/>
              </a:rPr>
              <a:t>Cinco (5) procesos</a:t>
            </a:r>
            <a:endParaRPr lang="es-CO" b="1" dirty="0"/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F1C67AF8-1D06-473F-B455-359FB276EB5A}"/>
              </a:ext>
            </a:extLst>
          </p:cNvPr>
          <p:cNvSpPr txBox="1"/>
          <p:nvPr/>
        </p:nvSpPr>
        <p:spPr>
          <a:xfrm>
            <a:off x="340215" y="1841482"/>
            <a:ext cx="1660058" cy="523220"/>
          </a:xfrm>
          <a:prstGeom prst="rect">
            <a:avLst/>
          </a:prstGeom>
          <a:solidFill>
            <a:srgbClr val="893A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FFFFFF"/>
                </a:solidFill>
                <a:latin typeface="Work Sans" panose="00000500000000000000" pitchFamily="50" charset="0"/>
              </a:rPr>
              <a:t>Procesos Misionales</a:t>
            </a:r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73CBB485-1494-4A75-9A22-7C1AEF85A4B6}"/>
              </a:ext>
            </a:extLst>
          </p:cNvPr>
          <p:cNvSpPr/>
          <p:nvPr/>
        </p:nvSpPr>
        <p:spPr>
          <a:xfrm>
            <a:off x="83890" y="2358305"/>
            <a:ext cx="2222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latin typeface="Work Sans" pitchFamily="2" charset="0"/>
              </a:rPr>
              <a:t>Tres (3) procesos, que agrupan diez (10) subprocesos</a:t>
            </a:r>
            <a:endParaRPr lang="es-CO" sz="1600" b="1" dirty="0"/>
          </a:p>
        </p:txBody>
      </p: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076FE419-F250-4248-8142-D0E420B9E9C5}"/>
              </a:ext>
            </a:extLst>
          </p:cNvPr>
          <p:cNvSpPr txBox="1"/>
          <p:nvPr/>
        </p:nvSpPr>
        <p:spPr>
          <a:xfrm>
            <a:off x="334454" y="3630052"/>
            <a:ext cx="1669314" cy="523220"/>
          </a:xfrm>
          <a:prstGeom prst="rect">
            <a:avLst/>
          </a:prstGeom>
          <a:solidFill>
            <a:srgbClr val="F27C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FFFFFF"/>
                </a:solidFill>
                <a:latin typeface="Work Sans" panose="00000500000000000000" pitchFamily="50" charset="0"/>
              </a:rPr>
              <a:t>Procesos de Apoyo</a:t>
            </a:r>
          </a:p>
        </p:txBody>
      </p:sp>
      <p:sp>
        <p:nvSpPr>
          <p:cNvPr id="150" name="Rectángulo 149">
            <a:extLst>
              <a:ext uri="{FF2B5EF4-FFF2-40B4-BE49-F238E27FC236}">
                <a16:creationId xmlns:a16="http://schemas.microsoft.com/office/drawing/2014/main" id="{4445AA8F-3327-419F-BB0D-002DD2B5E68A}"/>
              </a:ext>
            </a:extLst>
          </p:cNvPr>
          <p:cNvSpPr/>
          <p:nvPr/>
        </p:nvSpPr>
        <p:spPr>
          <a:xfrm>
            <a:off x="584754" y="4193913"/>
            <a:ext cx="128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latin typeface="Work Sans" pitchFamily="2" charset="0"/>
              </a:rPr>
              <a:t>Ocho (8) procesos</a:t>
            </a:r>
            <a:endParaRPr lang="es-CO" dirty="0"/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8C63A60B-357F-43AA-8CD4-2526C71B0538}"/>
              </a:ext>
            </a:extLst>
          </p:cNvPr>
          <p:cNvSpPr txBox="1"/>
          <p:nvPr/>
        </p:nvSpPr>
        <p:spPr>
          <a:xfrm>
            <a:off x="334454" y="5425019"/>
            <a:ext cx="1665818" cy="523220"/>
          </a:xfrm>
          <a:prstGeom prst="rect">
            <a:avLst/>
          </a:prstGeom>
          <a:solidFill>
            <a:srgbClr val="00B1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FFFFFF"/>
                </a:solidFill>
                <a:latin typeface="Work Sans" panose="00000500000000000000" pitchFamily="50" charset="0"/>
              </a:rPr>
              <a:t>Procesos de Evaluación</a:t>
            </a:r>
          </a:p>
        </p:txBody>
      </p:sp>
      <p:sp>
        <p:nvSpPr>
          <p:cNvPr id="158" name="Rectángulo 157">
            <a:extLst>
              <a:ext uri="{FF2B5EF4-FFF2-40B4-BE49-F238E27FC236}">
                <a16:creationId xmlns:a16="http://schemas.microsoft.com/office/drawing/2014/main" id="{DF0A2861-FCCA-4A31-9009-978E93FAF3D7}"/>
              </a:ext>
            </a:extLst>
          </p:cNvPr>
          <p:cNvSpPr/>
          <p:nvPr/>
        </p:nvSpPr>
        <p:spPr>
          <a:xfrm>
            <a:off x="500987" y="5948239"/>
            <a:ext cx="1367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latin typeface="Work Sans" pitchFamily="2" charset="0"/>
              </a:rPr>
              <a:t>Dos (2) procesos</a:t>
            </a:r>
          </a:p>
        </p:txBody>
      </p:sp>
    </p:spTree>
    <p:extLst>
      <p:ext uri="{BB962C8B-B14F-4D97-AF65-F5344CB8AC3E}">
        <p14:creationId xmlns:p14="http://schemas.microsoft.com/office/powerpoint/2010/main" val="1935831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63FA7C8-6382-4F28-B9CF-201055BF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8DBF4-37B7-4C4F-9728-A1C100B177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15 CuadroTexto">
            <a:extLst>
              <a:ext uri="{FF2B5EF4-FFF2-40B4-BE49-F238E27FC236}">
                <a16:creationId xmlns:a16="http://schemas.microsoft.com/office/drawing/2014/main" id="{D366169D-3E27-4A9C-ADDC-4B01332BCCBF}"/>
              </a:ext>
            </a:extLst>
          </p:cNvPr>
          <p:cNvSpPr txBox="1"/>
          <p:nvPr/>
        </p:nvSpPr>
        <p:spPr>
          <a:xfrm rot="16200000">
            <a:off x="3061342" y="3100253"/>
            <a:ext cx="1617848" cy="214425"/>
          </a:xfrm>
          <a:prstGeom prst="rect">
            <a:avLst/>
          </a:prstGeom>
          <a:noFill/>
        </p:spPr>
        <p:txBody>
          <a:bodyPr wrap="square" lIns="57537" tIns="28769" rIns="57537" bIns="2876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16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Work Sans" pitchFamily="2" charset="0"/>
                <a:ea typeface="+mn-ea"/>
                <a:cs typeface="+mn-cs"/>
              </a:rPr>
              <a:t>SUBPROCESOS</a:t>
            </a:r>
          </a:p>
        </p:txBody>
      </p:sp>
      <p:graphicFrame>
        <p:nvGraphicFramePr>
          <p:cNvPr id="7" name="17 Tabla">
            <a:extLst>
              <a:ext uri="{FF2B5EF4-FFF2-40B4-BE49-F238E27FC236}">
                <a16:creationId xmlns:a16="http://schemas.microsoft.com/office/drawing/2014/main" id="{C9A7D8B2-36E6-4FE0-9A2D-F261AFDDD387}"/>
              </a:ext>
            </a:extLst>
          </p:cNvPr>
          <p:cNvGraphicFramePr>
            <a:graphicFrameLocks noGrp="1"/>
          </p:cNvGraphicFramePr>
          <p:nvPr/>
        </p:nvGraphicFramePr>
        <p:xfrm>
          <a:off x="5619381" y="2539120"/>
          <a:ext cx="1133621" cy="1783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3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30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CO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 del patrimonio bibliográfico</a:t>
                      </a: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1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CO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 de la actividad artística – artes/teatro colón</a:t>
                      </a: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1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17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ES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 de Museos</a:t>
                      </a:r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1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30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CO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 del Patrimonio cultural</a:t>
                      </a: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1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s-CO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Gestión, creación y consolidación de Infraestructura Cultural</a:t>
                      </a: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15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18 Tabla">
            <a:extLst>
              <a:ext uri="{FF2B5EF4-FFF2-40B4-BE49-F238E27FC236}">
                <a16:creationId xmlns:a16="http://schemas.microsoft.com/office/drawing/2014/main" id="{98C4EEA8-7C30-4AC4-89B1-96E504EC29FB}"/>
              </a:ext>
            </a:extLst>
          </p:cNvPr>
          <p:cNvGraphicFramePr>
            <a:graphicFrameLocks noGrp="1"/>
          </p:cNvGraphicFramePr>
          <p:nvPr/>
        </p:nvGraphicFramePr>
        <p:xfrm>
          <a:off x="6949506" y="2450692"/>
          <a:ext cx="1103242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15">
                <a:tc>
                  <a:txBody>
                    <a:bodyPr/>
                    <a:lstStyle/>
                    <a:p>
                      <a:pPr algn="ctr" fontAlgn="ctr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pPr marL="0" marR="0" lvl="0" indent="0" algn="ctr" defTabSz="12240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 de audiovisuales, cine y medios interactivos</a:t>
                      </a:r>
                    </a:p>
                    <a:p>
                      <a:pPr algn="ctr" fontAlgn="ctr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23714"/>
                  </a:ext>
                </a:extLst>
              </a:tr>
              <a:tr h="101615">
                <a:tc>
                  <a:txBody>
                    <a:bodyPr/>
                    <a:lstStyle/>
                    <a:p>
                      <a:pPr algn="ctr" fontAlgn="ctr"/>
                      <a:endParaRPr lang="es-CO" sz="7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Work Sans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229279"/>
                  </a:ext>
                </a:extLst>
              </a:tr>
              <a:tr h="3048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Work Sans" pitchFamily="2" charset="0"/>
                          <a:ea typeface="+mn-ea"/>
                          <a:cs typeface="+mn-cs"/>
                        </a:rPr>
                        <a:t>Gestión de la inclusión de la diversidad étnica y cultural</a:t>
                      </a:r>
                    </a:p>
                  </a:txBody>
                  <a:tcPr marL="0" marR="0" marT="0" marB="0" anchor="ctr">
                    <a:solidFill>
                      <a:srgbClr val="F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26 Abrir llave">
            <a:extLst>
              <a:ext uri="{FF2B5EF4-FFF2-40B4-BE49-F238E27FC236}">
                <a16:creationId xmlns:a16="http://schemas.microsoft.com/office/drawing/2014/main" id="{F3F8DE5A-E7D3-47EB-A400-8737ED3D94B1}"/>
              </a:ext>
            </a:extLst>
          </p:cNvPr>
          <p:cNvSpPr/>
          <p:nvPr/>
        </p:nvSpPr>
        <p:spPr>
          <a:xfrm>
            <a:off x="4096914" y="2533265"/>
            <a:ext cx="47938" cy="1505892"/>
          </a:xfrm>
          <a:prstGeom prst="leftBrace">
            <a:avLst/>
          </a:prstGeom>
          <a:ln w="190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537" tIns="28769" rIns="57537" bIns="2876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43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7F549C4-2B60-45FD-838C-9218B45BF3A9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b="2511"/>
          <a:stretch/>
        </p:blipFill>
        <p:spPr>
          <a:xfrm>
            <a:off x="3201285" y="1204404"/>
            <a:ext cx="5848244" cy="1215000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0668A11-C405-42EB-8318-215E28BCFC7D}"/>
              </a:ext>
            </a:extLst>
          </p:cNvPr>
          <p:cNvCxnSpPr/>
          <p:nvPr/>
        </p:nvCxnSpPr>
        <p:spPr>
          <a:xfrm>
            <a:off x="4864625" y="2123027"/>
            <a:ext cx="0" cy="416094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EC48929-BD90-4614-ACC2-1343C2F825F8}"/>
              </a:ext>
            </a:extLst>
          </p:cNvPr>
          <p:cNvCxnSpPr/>
          <p:nvPr/>
        </p:nvCxnSpPr>
        <p:spPr>
          <a:xfrm>
            <a:off x="6298121" y="2123027"/>
            <a:ext cx="0" cy="416094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6EA35EB-410A-4538-913B-014156E0973F}"/>
              </a:ext>
            </a:extLst>
          </p:cNvPr>
          <p:cNvCxnSpPr/>
          <p:nvPr/>
        </p:nvCxnSpPr>
        <p:spPr>
          <a:xfrm>
            <a:off x="7622744" y="2123027"/>
            <a:ext cx="0" cy="416094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9BCA9DE8-D550-419D-B3A8-CC0B80534098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336728" y="4205353"/>
            <a:ext cx="5689298" cy="142547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21C7F7B-7970-4E7B-84E2-23BD81AA3A90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336728" y="5653597"/>
            <a:ext cx="5689298" cy="128683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0B1659A-53E0-4FD9-8400-05D8EF4E421C}"/>
              </a:ext>
            </a:extLst>
          </p:cNvPr>
          <p:cNvSpPr txBox="1"/>
          <p:nvPr/>
        </p:nvSpPr>
        <p:spPr>
          <a:xfrm>
            <a:off x="9317300" y="1580473"/>
            <a:ext cx="2623193" cy="280076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se fusionan el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Subproceso Estímulos a la Creación e Investigación y el Subproceso Apoyo a proyectos culturales y artísticos del Programa Nacional de Concertación, d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 acuerdo con la Resolución 0015 del 2021, donde se fusiona el Grupo de Estímulos y el Grupo de Concertación.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095E39-F208-484D-9E2C-563ED1FE8961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084163" y="30997"/>
            <a:ext cx="5980864" cy="1204402"/>
          </a:xfrm>
          <a:prstGeom prst="rect">
            <a:avLst/>
          </a:prstGeom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97829A1-D49F-400C-AD02-CC06F84E91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81" y="2514578"/>
            <a:ext cx="1190791" cy="15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08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67137D9A-E1CF-4F03-A899-ACBFC5D7793B}"/>
              </a:ext>
            </a:extLst>
          </p:cNvPr>
          <p:cNvSpPr/>
          <p:nvPr/>
        </p:nvSpPr>
        <p:spPr>
          <a:xfrm>
            <a:off x="0" y="0"/>
            <a:ext cx="12234722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DE9BFBC-E4D3-4B87-96A4-35300860DAE8}"/>
              </a:ext>
            </a:extLst>
          </p:cNvPr>
          <p:cNvSpPr/>
          <p:nvPr/>
        </p:nvSpPr>
        <p:spPr>
          <a:xfrm>
            <a:off x="805247" y="2088044"/>
            <a:ext cx="2580892" cy="25696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502A50-9969-4581-B717-8746A8E5B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375" y="2245560"/>
            <a:ext cx="2357541" cy="225464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498B7B-271C-4122-AE82-F51578023870}"/>
              </a:ext>
            </a:extLst>
          </p:cNvPr>
          <p:cNvSpPr txBox="1"/>
          <p:nvPr/>
        </p:nvSpPr>
        <p:spPr>
          <a:xfrm>
            <a:off x="5407323" y="2603381"/>
            <a:ext cx="5789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spc="600" dirty="0">
                <a:solidFill>
                  <a:schemeClr val="bg1"/>
                </a:solidFill>
                <a:latin typeface="Work Sans" pitchFamily="2" charset="0"/>
              </a:rPr>
              <a:t>Gracias</a:t>
            </a: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1FE5FD4-6F2D-4CEA-B7D7-60139D6B4DF8}"/>
              </a:ext>
            </a:extLst>
          </p:cNvPr>
          <p:cNvSpPr/>
          <p:nvPr/>
        </p:nvSpPr>
        <p:spPr>
          <a:xfrm>
            <a:off x="1999443" y="4796180"/>
            <a:ext cx="388304" cy="379079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462568" y="0"/>
                </a:moveTo>
                <a:cubicBezTo>
                  <a:pt x="469893" y="0"/>
                  <a:pt x="476513" y="4320"/>
                  <a:pt x="482429" y="12959"/>
                </a:cubicBezTo>
                <a:cubicBezTo>
                  <a:pt x="488345" y="21598"/>
                  <a:pt x="492805" y="32115"/>
                  <a:pt x="495810" y="44510"/>
                </a:cubicBezTo>
                <a:cubicBezTo>
                  <a:pt x="498815" y="56905"/>
                  <a:pt x="501068" y="68549"/>
                  <a:pt x="502571" y="79442"/>
                </a:cubicBezTo>
                <a:cubicBezTo>
                  <a:pt x="504073" y="90335"/>
                  <a:pt x="504825" y="99350"/>
                  <a:pt x="504825" y="106486"/>
                </a:cubicBezTo>
                <a:cubicBezTo>
                  <a:pt x="504825" y="124328"/>
                  <a:pt x="502946" y="142452"/>
                  <a:pt x="499190" y="160857"/>
                </a:cubicBezTo>
                <a:cubicBezTo>
                  <a:pt x="490551" y="202925"/>
                  <a:pt x="473226" y="238890"/>
                  <a:pt x="447215" y="268752"/>
                </a:cubicBezTo>
                <a:cubicBezTo>
                  <a:pt x="421203" y="298613"/>
                  <a:pt x="387633" y="323779"/>
                  <a:pt x="346503" y="344250"/>
                </a:cubicBezTo>
                <a:cubicBezTo>
                  <a:pt x="306312" y="364533"/>
                  <a:pt x="265183" y="374675"/>
                  <a:pt x="223114" y="374675"/>
                </a:cubicBezTo>
                <a:cubicBezTo>
                  <a:pt x="195319" y="374675"/>
                  <a:pt x="168462" y="370261"/>
                  <a:pt x="142545" y="361434"/>
                </a:cubicBezTo>
                <a:cubicBezTo>
                  <a:pt x="139728" y="360495"/>
                  <a:pt x="131465" y="356551"/>
                  <a:pt x="117754" y="349603"/>
                </a:cubicBezTo>
                <a:cubicBezTo>
                  <a:pt x="104044" y="342654"/>
                  <a:pt x="95030" y="339179"/>
                  <a:pt x="90710" y="339179"/>
                </a:cubicBezTo>
                <a:cubicBezTo>
                  <a:pt x="87705" y="339179"/>
                  <a:pt x="83996" y="342184"/>
                  <a:pt x="79583" y="348194"/>
                </a:cubicBezTo>
                <a:cubicBezTo>
                  <a:pt x="75169" y="354204"/>
                  <a:pt x="70943" y="360777"/>
                  <a:pt x="66905" y="367914"/>
                </a:cubicBezTo>
                <a:cubicBezTo>
                  <a:pt x="62868" y="375050"/>
                  <a:pt x="57938" y="381624"/>
                  <a:pt x="52116" y="387634"/>
                </a:cubicBezTo>
                <a:cubicBezTo>
                  <a:pt x="46294" y="393643"/>
                  <a:pt x="40660" y="396648"/>
                  <a:pt x="35213" y="396648"/>
                </a:cubicBezTo>
                <a:cubicBezTo>
                  <a:pt x="29579" y="396648"/>
                  <a:pt x="24790" y="395615"/>
                  <a:pt x="20846" y="393549"/>
                </a:cubicBezTo>
                <a:cubicBezTo>
                  <a:pt x="16902" y="391484"/>
                  <a:pt x="13991" y="389230"/>
                  <a:pt x="12113" y="386788"/>
                </a:cubicBezTo>
                <a:cubicBezTo>
                  <a:pt x="10235" y="384347"/>
                  <a:pt x="7700" y="380403"/>
                  <a:pt x="4507" y="374956"/>
                </a:cubicBezTo>
                <a:cubicBezTo>
                  <a:pt x="4131" y="374205"/>
                  <a:pt x="3568" y="373173"/>
                  <a:pt x="2816" y="371858"/>
                </a:cubicBezTo>
                <a:cubicBezTo>
                  <a:pt x="2065" y="370543"/>
                  <a:pt x="1549" y="369604"/>
                  <a:pt x="1267" y="369041"/>
                </a:cubicBezTo>
                <a:cubicBezTo>
                  <a:pt x="986" y="368477"/>
                  <a:pt x="704" y="367585"/>
                  <a:pt x="422" y="366365"/>
                </a:cubicBezTo>
                <a:cubicBezTo>
                  <a:pt x="140" y="365144"/>
                  <a:pt x="0" y="363876"/>
                  <a:pt x="0" y="362561"/>
                </a:cubicBezTo>
                <a:cubicBezTo>
                  <a:pt x="0" y="355988"/>
                  <a:pt x="2910" y="349086"/>
                  <a:pt x="8732" y="341855"/>
                </a:cubicBezTo>
                <a:cubicBezTo>
                  <a:pt x="14555" y="334625"/>
                  <a:pt x="20940" y="328474"/>
                  <a:pt x="27889" y="323403"/>
                </a:cubicBezTo>
                <a:cubicBezTo>
                  <a:pt x="34838" y="318333"/>
                  <a:pt x="41223" y="313074"/>
                  <a:pt x="47045" y="307628"/>
                </a:cubicBezTo>
                <a:cubicBezTo>
                  <a:pt x="52867" y="302181"/>
                  <a:pt x="55778" y="297674"/>
                  <a:pt x="55778" y="294105"/>
                </a:cubicBezTo>
                <a:cubicBezTo>
                  <a:pt x="55778" y="293354"/>
                  <a:pt x="54464" y="289786"/>
                  <a:pt x="51834" y="283401"/>
                </a:cubicBezTo>
                <a:cubicBezTo>
                  <a:pt x="49205" y="277015"/>
                  <a:pt x="47702" y="272883"/>
                  <a:pt x="47327" y="271005"/>
                </a:cubicBezTo>
                <a:cubicBezTo>
                  <a:pt x="45637" y="261427"/>
                  <a:pt x="44792" y="251661"/>
                  <a:pt x="44792" y="241707"/>
                </a:cubicBezTo>
                <a:cubicBezTo>
                  <a:pt x="44792" y="220110"/>
                  <a:pt x="48876" y="199451"/>
                  <a:pt x="57046" y="179731"/>
                </a:cubicBezTo>
                <a:cubicBezTo>
                  <a:pt x="65215" y="160011"/>
                  <a:pt x="76390" y="142686"/>
                  <a:pt x="90569" y="127756"/>
                </a:cubicBezTo>
                <a:cubicBezTo>
                  <a:pt x="104749" y="112825"/>
                  <a:pt x="120760" y="99772"/>
                  <a:pt x="138601" y="88598"/>
                </a:cubicBezTo>
                <a:cubicBezTo>
                  <a:pt x="156443" y="77423"/>
                  <a:pt x="175599" y="68456"/>
                  <a:pt x="196070" y="61695"/>
                </a:cubicBezTo>
                <a:cubicBezTo>
                  <a:pt x="206399" y="58314"/>
                  <a:pt x="220015" y="55919"/>
                  <a:pt x="236918" y="54511"/>
                </a:cubicBezTo>
                <a:cubicBezTo>
                  <a:pt x="253821" y="53102"/>
                  <a:pt x="270676" y="52257"/>
                  <a:pt x="287485" y="51975"/>
                </a:cubicBezTo>
                <a:cubicBezTo>
                  <a:pt x="304294" y="51694"/>
                  <a:pt x="321055" y="51130"/>
                  <a:pt x="337770" y="50285"/>
                </a:cubicBezTo>
                <a:cubicBezTo>
                  <a:pt x="354485" y="49440"/>
                  <a:pt x="369838" y="47186"/>
                  <a:pt x="383830" y="43524"/>
                </a:cubicBezTo>
                <a:cubicBezTo>
                  <a:pt x="397822" y="39862"/>
                  <a:pt x="408479" y="34556"/>
                  <a:pt x="415804" y="27607"/>
                </a:cubicBezTo>
                <a:cubicBezTo>
                  <a:pt x="417682" y="25729"/>
                  <a:pt x="420452" y="22959"/>
                  <a:pt x="424115" y="19297"/>
                </a:cubicBezTo>
                <a:cubicBezTo>
                  <a:pt x="427777" y="15635"/>
                  <a:pt x="430547" y="13005"/>
                  <a:pt x="432425" y="11409"/>
                </a:cubicBezTo>
                <a:cubicBezTo>
                  <a:pt x="434303" y="9813"/>
                  <a:pt x="436838" y="7935"/>
                  <a:pt x="440031" y="5775"/>
                </a:cubicBezTo>
                <a:cubicBezTo>
                  <a:pt x="443224" y="3615"/>
                  <a:pt x="446652" y="2113"/>
                  <a:pt x="450314" y="1267"/>
                </a:cubicBezTo>
                <a:cubicBezTo>
                  <a:pt x="453976" y="422"/>
                  <a:pt x="458061" y="0"/>
                  <a:pt x="462568" y="0"/>
                </a:cubicBezTo>
                <a:close/>
                <a:moveTo>
                  <a:pt x="342559" y="144236"/>
                </a:moveTo>
                <a:cubicBezTo>
                  <a:pt x="310257" y="144236"/>
                  <a:pt x="280395" y="148884"/>
                  <a:pt x="252975" y="158180"/>
                </a:cubicBezTo>
                <a:cubicBezTo>
                  <a:pt x="225556" y="167477"/>
                  <a:pt x="201187" y="180060"/>
                  <a:pt x="179872" y="195929"/>
                </a:cubicBezTo>
                <a:cubicBezTo>
                  <a:pt x="158555" y="211799"/>
                  <a:pt x="136441" y="232411"/>
                  <a:pt x="113529" y="257765"/>
                </a:cubicBezTo>
                <a:cubicBezTo>
                  <a:pt x="109960" y="261709"/>
                  <a:pt x="108176" y="265934"/>
                  <a:pt x="108176" y="270442"/>
                </a:cubicBezTo>
                <a:cubicBezTo>
                  <a:pt x="108176" y="275325"/>
                  <a:pt x="109960" y="279551"/>
                  <a:pt x="113529" y="283119"/>
                </a:cubicBezTo>
                <a:cubicBezTo>
                  <a:pt x="117097" y="286687"/>
                  <a:pt x="121323" y="288471"/>
                  <a:pt x="126206" y="288471"/>
                </a:cubicBezTo>
                <a:cubicBezTo>
                  <a:pt x="130713" y="288471"/>
                  <a:pt x="134938" y="286687"/>
                  <a:pt x="138883" y="283119"/>
                </a:cubicBezTo>
                <a:cubicBezTo>
                  <a:pt x="143954" y="278612"/>
                  <a:pt x="150902" y="271944"/>
                  <a:pt x="159729" y="263117"/>
                </a:cubicBezTo>
                <a:cubicBezTo>
                  <a:pt x="168556" y="254290"/>
                  <a:pt x="174848" y="248093"/>
                  <a:pt x="178604" y="244524"/>
                </a:cubicBezTo>
                <a:cubicBezTo>
                  <a:pt x="204333" y="221236"/>
                  <a:pt x="229547" y="204709"/>
                  <a:pt x="254243" y="194943"/>
                </a:cubicBezTo>
                <a:cubicBezTo>
                  <a:pt x="278940" y="185177"/>
                  <a:pt x="308378" y="180295"/>
                  <a:pt x="342559" y="180295"/>
                </a:cubicBezTo>
                <a:cubicBezTo>
                  <a:pt x="347442" y="180295"/>
                  <a:pt x="351668" y="178510"/>
                  <a:pt x="355236" y="174942"/>
                </a:cubicBezTo>
                <a:cubicBezTo>
                  <a:pt x="358804" y="171374"/>
                  <a:pt x="360589" y="167148"/>
                  <a:pt x="360589" y="162265"/>
                </a:cubicBezTo>
                <a:cubicBezTo>
                  <a:pt x="360589" y="157382"/>
                  <a:pt x="358804" y="153156"/>
                  <a:pt x="355236" y="149588"/>
                </a:cubicBezTo>
                <a:cubicBezTo>
                  <a:pt x="351668" y="146020"/>
                  <a:pt x="347442" y="144236"/>
                  <a:pt x="342559" y="144236"/>
                </a:cubicBezTo>
                <a:close/>
              </a:path>
            </a:pathLst>
          </a:custGeom>
          <a:solidFill>
            <a:srgbClr val="72A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22" name="Freeform 399">
            <a:extLst>
              <a:ext uri="{FF2B5EF4-FFF2-40B4-BE49-F238E27FC236}">
                <a16:creationId xmlns:a16="http://schemas.microsoft.com/office/drawing/2014/main" id="{4839F65C-382C-4739-AB6F-D9151721FB3F}"/>
              </a:ext>
            </a:extLst>
          </p:cNvPr>
          <p:cNvSpPr/>
          <p:nvPr/>
        </p:nvSpPr>
        <p:spPr>
          <a:xfrm>
            <a:off x="462615" y="3761434"/>
            <a:ext cx="294030" cy="330772"/>
          </a:xfrm>
          <a:custGeom>
            <a:avLst/>
            <a:gdLst>
              <a:gd name="connsiteX0" fmla="*/ 90148 w 396648"/>
              <a:gd name="connsiteY0" fmla="*/ 324530 h 432707"/>
              <a:gd name="connsiteX1" fmla="*/ 102824 w 396648"/>
              <a:gd name="connsiteY1" fmla="*/ 329883 h 432707"/>
              <a:gd name="connsiteX2" fmla="*/ 108177 w 396648"/>
              <a:gd name="connsiteY2" fmla="*/ 342560 h 432707"/>
              <a:gd name="connsiteX3" fmla="*/ 102824 w 396648"/>
              <a:gd name="connsiteY3" fmla="*/ 355237 h 432707"/>
              <a:gd name="connsiteX4" fmla="*/ 90148 w 396648"/>
              <a:gd name="connsiteY4" fmla="*/ 360589 h 432707"/>
              <a:gd name="connsiteX5" fmla="*/ 77471 w 396648"/>
              <a:gd name="connsiteY5" fmla="*/ 355237 h 432707"/>
              <a:gd name="connsiteX6" fmla="*/ 72117 w 396648"/>
              <a:gd name="connsiteY6" fmla="*/ 342560 h 432707"/>
              <a:gd name="connsiteX7" fmla="*/ 77471 w 396648"/>
              <a:gd name="connsiteY7" fmla="*/ 329883 h 432707"/>
              <a:gd name="connsiteX8" fmla="*/ 90148 w 396648"/>
              <a:gd name="connsiteY8" fmla="*/ 324530 h 432707"/>
              <a:gd name="connsiteX9" fmla="*/ 78316 w 396648"/>
              <a:gd name="connsiteY9" fmla="*/ 200578 h 432707"/>
              <a:gd name="connsiteX10" fmla="*/ 72117 w 396648"/>
              <a:gd name="connsiteY10" fmla="*/ 234383 h 432707"/>
              <a:gd name="connsiteX11" fmla="*/ 72117 w 396648"/>
              <a:gd name="connsiteY11" fmla="*/ 291570 h 432707"/>
              <a:gd name="connsiteX12" fmla="*/ 45919 w 396648"/>
              <a:gd name="connsiteY12" fmla="*/ 311290 h 432707"/>
              <a:gd name="connsiteX13" fmla="*/ 36059 w 396648"/>
              <a:gd name="connsiteY13" fmla="*/ 342560 h 432707"/>
              <a:gd name="connsiteX14" fmla="*/ 51835 w 396648"/>
              <a:gd name="connsiteY14" fmla="*/ 380872 h 432707"/>
              <a:gd name="connsiteX15" fmla="*/ 90148 w 396648"/>
              <a:gd name="connsiteY15" fmla="*/ 396648 h 432707"/>
              <a:gd name="connsiteX16" fmla="*/ 128459 w 396648"/>
              <a:gd name="connsiteY16" fmla="*/ 380872 h 432707"/>
              <a:gd name="connsiteX17" fmla="*/ 144235 w 396648"/>
              <a:gd name="connsiteY17" fmla="*/ 342560 h 432707"/>
              <a:gd name="connsiteX18" fmla="*/ 134235 w 396648"/>
              <a:gd name="connsiteY18" fmla="*/ 311290 h 432707"/>
              <a:gd name="connsiteX19" fmla="*/ 108177 w 396648"/>
              <a:gd name="connsiteY19" fmla="*/ 291570 h 432707"/>
              <a:gd name="connsiteX20" fmla="*/ 108177 w 396648"/>
              <a:gd name="connsiteY20" fmla="*/ 234383 h 432707"/>
              <a:gd name="connsiteX21" fmla="*/ 115219 w 396648"/>
              <a:gd name="connsiteY21" fmla="*/ 208184 h 432707"/>
              <a:gd name="connsiteX22" fmla="*/ 198324 w 396648"/>
              <a:gd name="connsiteY22" fmla="*/ 237482 h 432707"/>
              <a:gd name="connsiteX23" fmla="*/ 281429 w 396648"/>
              <a:gd name="connsiteY23" fmla="*/ 208184 h 432707"/>
              <a:gd name="connsiteX24" fmla="*/ 288472 w 396648"/>
              <a:gd name="connsiteY24" fmla="*/ 234383 h 432707"/>
              <a:gd name="connsiteX25" fmla="*/ 288472 w 396648"/>
              <a:gd name="connsiteY25" fmla="*/ 252412 h 432707"/>
              <a:gd name="connsiteX26" fmla="*/ 237482 w 396648"/>
              <a:gd name="connsiteY26" fmla="*/ 273541 h 432707"/>
              <a:gd name="connsiteX27" fmla="*/ 216354 w 396648"/>
              <a:gd name="connsiteY27" fmla="*/ 324530 h 432707"/>
              <a:gd name="connsiteX28" fmla="*/ 216354 w 396648"/>
              <a:gd name="connsiteY28" fmla="*/ 349603 h 432707"/>
              <a:gd name="connsiteX29" fmla="*/ 207338 w 396648"/>
              <a:gd name="connsiteY29" fmla="*/ 369604 h 432707"/>
              <a:gd name="connsiteX30" fmla="*/ 215226 w 396648"/>
              <a:gd name="connsiteY30" fmla="*/ 388760 h 432707"/>
              <a:gd name="connsiteX31" fmla="*/ 234383 w 396648"/>
              <a:gd name="connsiteY31" fmla="*/ 396648 h 432707"/>
              <a:gd name="connsiteX32" fmla="*/ 253539 w 396648"/>
              <a:gd name="connsiteY32" fmla="*/ 388760 h 432707"/>
              <a:gd name="connsiteX33" fmla="*/ 261427 w 396648"/>
              <a:gd name="connsiteY33" fmla="*/ 369604 h 432707"/>
              <a:gd name="connsiteX34" fmla="*/ 252412 w 396648"/>
              <a:gd name="connsiteY34" fmla="*/ 349603 h 432707"/>
              <a:gd name="connsiteX35" fmla="*/ 252412 w 396648"/>
              <a:gd name="connsiteY35" fmla="*/ 324530 h 432707"/>
              <a:gd name="connsiteX36" fmla="*/ 263117 w 396648"/>
              <a:gd name="connsiteY36" fmla="*/ 299176 h 432707"/>
              <a:gd name="connsiteX37" fmla="*/ 288472 w 396648"/>
              <a:gd name="connsiteY37" fmla="*/ 288471 h 432707"/>
              <a:gd name="connsiteX38" fmla="*/ 313825 w 396648"/>
              <a:gd name="connsiteY38" fmla="*/ 299176 h 432707"/>
              <a:gd name="connsiteX39" fmla="*/ 324530 w 396648"/>
              <a:gd name="connsiteY39" fmla="*/ 324530 h 432707"/>
              <a:gd name="connsiteX40" fmla="*/ 324530 w 396648"/>
              <a:gd name="connsiteY40" fmla="*/ 349603 h 432707"/>
              <a:gd name="connsiteX41" fmla="*/ 315515 w 396648"/>
              <a:gd name="connsiteY41" fmla="*/ 369604 h 432707"/>
              <a:gd name="connsiteX42" fmla="*/ 323403 w 396648"/>
              <a:gd name="connsiteY42" fmla="*/ 388760 h 432707"/>
              <a:gd name="connsiteX43" fmla="*/ 342560 w 396648"/>
              <a:gd name="connsiteY43" fmla="*/ 396648 h 432707"/>
              <a:gd name="connsiteX44" fmla="*/ 361716 w 396648"/>
              <a:gd name="connsiteY44" fmla="*/ 388760 h 432707"/>
              <a:gd name="connsiteX45" fmla="*/ 369604 w 396648"/>
              <a:gd name="connsiteY45" fmla="*/ 369604 h 432707"/>
              <a:gd name="connsiteX46" fmla="*/ 360589 w 396648"/>
              <a:gd name="connsiteY46" fmla="*/ 349603 h 432707"/>
              <a:gd name="connsiteX47" fmla="*/ 360589 w 396648"/>
              <a:gd name="connsiteY47" fmla="*/ 324530 h 432707"/>
              <a:gd name="connsiteX48" fmla="*/ 350870 w 396648"/>
              <a:gd name="connsiteY48" fmla="*/ 288612 h 432707"/>
              <a:gd name="connsiteX49" fmla="*/ 324530 w 396648"/>
              <a:gd name="connsiteY49" fmla="*/ 262272 h 432707"/>
              <a:gd name="connsiteX50" fmla="*/ 324671 w 396648"/>
              <a:gd name="connsiteY50" fmla="*/ 250300 h 432707"/>
              <a:gd name="connsiteX51" fmla="*/ 324671 w 396648"/>
              <a:gd name="connsiteY51" fmla="*/ 236778 h 432707"/>
              <a:gd name="connsiteX52" fmla="*/ 323967 w 396648"/>
              <a:gd name="connsiteY52" fmla="*/ 225086 h 432707"/>
              <a:gd name="connsiteX53" fmla="*/ 321995 w 396648"/>
              <a:gd name="connsiteY53" fmla="*/ 211846 h 432707"/>
              <a:gd name="connsiteX54" fmla="*/ 318333 w 396648"/>
              <a:gd name="connsiteY54" fmla="*/ 200578 h 432707"/>
              <a:gd name="connsiteX55" fmla="*/ 352138 w 396648"/>
              <a:gd name="connsiteY55" fmla="*/ 217621 h 432707"/>
              <a:gd name="connsiteX56" fmla="*/ 374956 w 396648"/>
              <a:gd name="connsiteY56" fmla="*/ 246637 h 432707"/>
              <a:gd name="connsiteX57" fmla="*/ 388338 w 396648"/>
              <a:gd name="connsiteY57" fmla="*/ 283964 h 432707"/>
              <a:gd name="connsiteX58" fmla="*/ 395099 w 396648"/>
              <a:gd name="connsiteY58" fmla="*/ 322840 h 432707"/>
              <a:gd name="connsiteX59" fmla="*/ 396648 w 396648"/>
              <a:gd name="connsiteY59" fmla="*/ 359744 h 432707"/>
              <a:gd name="connsiteX60" fmla="*/ 376084 w 396648"/>
              <a:gd name="connsiteY60" fmla="*/ 413269 h 432707"/>
              <a:gd name="connsiteX61" fmla="*/ 321431 w 396648"/>
              <a:gd name="connsiteY61" fmla="*/ 432707 h 432707"/>
              <a:gd name="connsiteX62" fmla="*/ 75216 w 396648"/>
              <a:gd name="connsiteY62" fmla="*/ 432707 h 432707"/>
              <a:gd name="connsiteX63" fmla="*/ 20565 w 396648"/>
              <a:gd name="connsiteY63" fmla="*/ 413269 h 432707"/>
              <a:gd name="connsiteX64" fmla="*/ 0 w 396648"/>
              <a:gd name="connsiteY64" fmla="*/ 359744 h 432707"/>
              <a:gd name="connsiteX65" fmla="*/ 1550 w 396648"/>
              <a:gd name="connsiteY65" fmla="*/ 322840 h 432707"/>
              <a:gd name="connsiteX66" fmla="*/ 8311 w 396648"/>
              <a:gd name="connsiteY66" fmla="*/ 283964 h 432707"/>
              <a:gd name="connsiteX67" fmla="*/ 21691 w 396648"/>
              <a:gd name="connsiteY67" fmla="*/ 246637 h 432707"/>
              <a:gd name="connsiteX68" fmla="*/ 44510 w 396648"/>
              <a:gd name="connsiteY68" fmla="*/ 217621 h 432707"/>
              <a:gd name="connsiteX69" fmla="*/ 78316 w 396648"/>
              <a:gd name="connsiteY69" fmla="*/ 200578 h 432707"/>
              <a:gd name="connsiteX70" fmla="*/ 198325 w 396648"/>
              <a:gd name="connsiteY70" fmla="*/ 0 h 432707"/>
              <a:gd name="connsiteX71" fmla="*/ 274810 w 396648"/>
              <a:gd name="connsiteY71" fmla="*/ 31692 h 432707"/>
              <a:gd name="connsiteX72" fmla="*/ 306502 w 396648"/>
              <a:gd name="connsiteY72" fmla="*/ 108177 h 432707"/>
              <a:gd name="connsiteX73" fmla="*/ 274810 w 396648"/>
              <a:gd name="connsiteY73" fmla="*/ 184661 h 432707"/>
              <a:gd name="connsiteX74" fmla="*/ 198325 w 396648"/>
              <a:gd name="connsiteY74" fmla="*/ 216353 h 432707"/>
              <a:gd name="connsiteX75" fmla="*/ 121841 w 396648"/>
              <a:gd name="connsiteY75" fmla="*/ 184661 h 432707"/>
              <a:gd name="connsiteX76" fmla="*/ 90149 w 396648"/>
              <a:gd name="connsiteY76" fmla="*/ 108177 h 432707"/>
              <a:gd name="connsiteX77" fmla="*/ 121841 w 396648"/>
              <a:gd name="connsiteY77" fmla="*/ 31692 h 432707"/>
              <a:gd name="connsiteX78" fmla="*/ 198325 w 396648"/>
              <a:gd name="connsiteY78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96648" h="432707">
                <a:moveTo>
                  <a:pt x="90148" y="324530"/>
                </a:moveTo>
                <a:cubicBezTo>
                  <a:pt x="95030" y="324530"/>
                  <a:pt x="99255" y="326315"/>
                  <a:pt x="102824" y="329883"/>
                </a:cubicBezTo>
                <a:cubicBezTo>
                  <a:pt x="106393" y="333451"/>
                  <a:pt x="108177" y="337677"/>
                  <a:pt x="108177" y="342560"/>
                </a:cubicBezTo>
                <a:cubicBezTo>
                  <a:pt x="108177" y="347443"/>
                  <a:pt x="106393" y="351668"/>
                  <a:pt x="102824" y="355237"/>
                </a:cubicBezTo>
                <a:cubicBezTo>
                  <a:pt x="99255" y="358805"/>
                  <a:pt x="95030" y="360589"/>
                  <a:pt x="90148" y="360589"/>
                </a:cubicBezTo>
                <a:cubicBezTo>
                  <a:pt x="85264" y="360589"/>
                  <a:pt x="81039" y="358805"/>
                  <a:pt x="77471" y="355237"/>
                </a:cubicBezTo>
                <a:cubicBezTo>
                  <a:pt x="73901" y="351668"/>
                  <a:pt x="72117" y="347443"/>
                  <a:pt x="72117" y="342560"/>
                </a:cubicBezTo>
                <a:cubicBezTo>
                  <a:pt x="72117" y="337677"/>
                  <a:pt x="73901" y="333451"/>
                  <a:pt x="77471" y="329883"/>
                </a:cubicBezTo>
                <a:cubicBezTo>
                  <a:pt x="81039" y="326315"/>
                  <a:pt x="85264" y="324530"/>
                  <a:pt x="90148" y="324530"/>
                </a:cubicBezTo>
                <a:close/>
                <a:moveTo>
                  <a:pt x="78316" y="200578"/>
                </a:moveTo>
                <a:cubicBezTo>
                  <a:pt x="74184" y="210344"/>
                  <a:pt x="72117" y="221612"/>
                  <a:pt x="72117" y="234383"/>
                </a:cubicBezTo>
                <a:lnTo>
                  <a:pt x="72117" y="291570"/>
                </a:lnTo>
                <a:cubicBezTo>
                  <a:pt x="61225" y="295326"/>
                  <a:pt x="52492" y="301899"/>
                  <a:pt x="45919" y="311290"/>
                </a:cubicBezTo>
                <a:cubicBezTo>
                  <a:pt x="39346" y="320680"/>
                  <a:pt x="36059" y="331103"/>
                  <a:pt x="36059" y="342560"/>
                </a:cubicBezTo>
                <a:cubicBezTo>
                  <a:pt x="36059" y="357584"/>
                  <a:pt x="41318" y="370355"/>
                  <a:pt x="51835" y="380872"/>
                </a:cubicBezTo>
                <a:cubicBezTo>
                  <a:pt x="62352" y="391390"/>
                  <a:pt x="75123" y="396648"/>
                  <a:pt x="90148" y="396648"/>
                </a:cubicBezTo>
                <a:cubicBezTo>
                  <a:pt x="105171" y="396648"/>
                  <a:pt x="117943" y="391390"/>
                  <a:pt x="128459" y="380872"/>
                </a:cubicBezTo>
                <a:cubicBezTo>
                  <a:pt x="138976" y="370355"/>
                  <a:pt x="144235" y="357584"/>
                  <a:pt x="144235" y="342560"/>
                </a:cubicBezTo>
                <a:cubicBezTo>
                  <a:pt x="144235" y="331103"/>
                  <a:pt x="140903" y="320680"/>
                  <a:pt x="134235" y="311290"/>
                </a:cubicBezTo>
                <a:cubicBezTo>
                  <a:pt x="127568" y="301899"/>
                  <a:pt x="118882" y="295326"/>
                  <a:pt x="108177" y="291570"/>
                </a:cubicBezTo>
                <a:lnTo>
                  <a:pt x="108177" y="234383"/>
                </a:lnTo>
                <a:cubicBezTo>
                  <a:pt x="108177" y="222739"/>
                  <a:pt x="110524" y="214006"/>
                  <a:pt x="115219" y="208184"/>
                </a:cubicBezTo>
                <a:cubicBezTo>
                  <a:pt x="140010" y="227716"/>
                  <a:pt x="167712" y="237482"/>
                  <a:pt x="198324" y="237482"/>
                </a:cubicBezTo>
                <a:cubicBezTo>
                  <a:pt x="228937" y="237482"/>
                  <a:pt x="256638" y="227716"/>
                  <a:pt x="281429" y="208184"/>
                </a:cubicBezTo>
                <a:cubicBezTo>
                  <a:pt x="286124" y="214006"/>
                  <a:pt x="288472" y="222739"/>
                  <a:pt x="288472" y="234383"/>
                </a:cubicBezTo>
                <a:lnTo>
                  <a:pt x="288472" y="252412"/>
                </a:lnTo>
                <a:cubicBezTo>
                  <a:pt x="268564" y="252412"/>
                  <a:pt x="251567" y="259455"/>
                  <a:pt x="237482" y="273541"/>
                </a:cubicBezTo>
                <a:cubicBezTo>
                  <a:pt x="223397" y="287626"/>
                  <a:pt x="216354" y="304623"/>
                  <a:pt x="216354" y="324530"/>
                </a:cubicBezTo>
                <a:lnTo>
                  <a:pt x="216354" y="349603"/>
                </a:lnTo>
                <a:cubicBezTo>
                  <a:pt x="210344" y="355049"/>
                  <a:pt x="207338" y="361716"/>
                  <a:pt x="207338" y="369604"/>
                </a:cubicBezTo>
                <a:cubicBezTo>
                  <a:pt x="207338" y="377116"/>
                  <a:pt x="209967" y="383502"/>
                  <a:pt x="215226" y="388760"/>
                </a:cubicBezTo>
                <a:cubicBezTo>
                  <a:pt x="220485" y="394019"/>
                  <a:pt x="226871" y="396648"/>
                  <a:pt x="234383" y="396648"/>
                </a:cubicBezTo>
                <a:cubicBezTo>
                  <a:pt x="241895" y="396648"/>
                  <a:pt x="248280" y="394019"/>
                  <a:pt x="253539" y="388760"/>
                </a:cubicBezTo>
                <a:cubicBezTo>
                  <a:pt x="258798" y="383502"/>
                  <a:pt x="261427" y="377116"/>
                  <a:pt x="261427" y="369604"/>
                </a:cubicBezTo>
                <a:cubicBezTo>
                  <a:pt x="261427" y="361716"/>
                  <a:pt x="258422" y="355049"/>
                  <a:pt x="252412" y="349603"/>
                </a:cubicBezTo>
                <a:lnTo>
                  <a:pt x="252412" y="324530"/>
                </a:lnTo>
                <a:cubicBezTo>
                  <a:pt x="252412" y="314764"/>
                  <a:pt x="255981" y="306313"/>
                  <a:pt x="263117" y="299176"/>
                </a:cubicBezTo>
                <a:cubicBezTo>
                  <a:pt x="270254" y="292040"/>
                  <a:pt x="278705" y="288471"/>
                  <a:pt x="288472" y="288471"/>
                </a:cubicBezTo>
                <a:cubicBezTo>
                  <a:pt x="298237" y="288471"/>
                  <a:pt x="306689" y="292040"/>
                  <a:pt x="313825" y="299176"/>
                </a:cubicBezTo>
                <a:cubicBezTo>
                  <a:pt x="320962" y="306313"/>
                  <a:pt x="324530" y="314764"/>
                  <a:pt x="324530" y="324530"/>
                </a:cubicBezTo>
                <a:lnTo>
                  <a:pt x="324530" y="349603"/>
                </a:lnTo>
                <a:cubicBezTo>
                  <a:pt x="318521" y="355049"/>
                  <a:pt x="315515" y="361716"/>
                  <a:pt x="315515" y="369604"/>
                </a:cubicBezTo>
                <a:cubicBezTo>
                  <a:pt x="315515" y="377116"/>
                  <a:pt x="318144" y="383502"/>
                  <a:pt x="323403" y="388760"/>
                </a:cubicBezTo>
                <a:cubicBezTo>
                  <a:pt x="328662" y="394019"/>
                  <a:pt x="335047" y="396648"/>
                  <a:pt x="342560" y="396648"/>
                </a:cubicBezTo>
                <a:cubicBezTo>
                  <a:pt x="350073" y="396648"/>
                  <a:pt x="356457" y="394019"/>
                  <a:pt x="361716" y="388760"/>
                </a:cubicBezTo>
                <a:cubicBezTo>
                  <a:pt x="366975" y="383502"/>
                  <a:pt x="369604" y="377116"/>
                  <a:pt x="369604" y="369604"/>
                </a:cubicBezTo>
                <a:cubicBezTo>
                  <a:pt x="369604" y="361716"/>
                  <a:pt x="366598" y="355049"/>
                  <a:pt x="360589" y="349603"/>
                </a:cubicBezTo>
                <a:lnTo>
                  <a:pt x="360589" y="324530"/>
                </a:lnTo>
                <a:cubicBezTo>
                  <a:pt x="360589" y="311759"/>
                  <a:pt x="357350" y="299787"/>
                  <a:pt x="350870" y="288612"/>
                </a:cubicBezTo>
                <a:cubicBezTo>
                  <a:pt x="344390" y="277438"/>
                  <a:pt x="335611" y="268658"/>
                  <a:pt x="324530" y="262272"/>
                </a:cubicBezTo>
                <a:cubicBezTo>
                  <a:pt x="324530" y="260394"/>
                  <a:pt x="324578" y="256403"/>
                  <a:pt x="324671" y="250300"/>
                </a:cubicBezTo>
                <a:cubicBezTo>
                  <a:pt x="324765" y="244196"/>
                  <a:pt x="324765" y="239688"/>
                  <a:pt x="324671" y="236778"/>
                </a:cubicBezTo>
                <a:cubicBezTo>
                  <a:pt x="324578" y="233866"/>
                  <a:pt x="324342" y="229970"/>
                  <a:pt x="323967" y="225086"/>
                </a:cubicBezTo>
                <a:cubicBezTo>
                  <a:pt x="323592" y="220204"/>
                  <a:pt x="322934" y="215790"/>
                  <a:pt x="321995" y="211846"/>
                </a:cubicBezTo>
                <a:cubicBezTo>
                  <a:pt x="321056" y="207902"/>
                  <a:pt x="319835" y="204146"/>
                  <a:pt x="318333" y="200578"/>
                </a:cubicBezTo>
                <a:cubicBezTo>
                  <a:pt x="331103" y="203395"/>
                  <a:pt x="342372" y="209076"/>
                  <a:pt x="352138" y="217621"/>
                </a:cubicBezTo>
                <a:cubicBezTo>
                  <a:pt x="361904" y="226166"/>
                  <a:pt x="369511" y="235838"/>
                  <a:pt x="374956" y="246637"/>
                </a:cubicBezTo>
                <a:cubicBezTo>
                  <a:pt x="380402" y="257436"/>
                  <a:pt x="384863" y="269878"/>
                  <a:pt x="388338" y="283964"/>
                </a:cubicBezTo>
                <a:cubicBezTo>
                  <a:pt x="391812" y="298049"/>
                  <a:pt x="394065" y="311008"/>
                  <a:pt x="395099" y="322840"/>
                </a:cubicBezTo>
                <a:cubicBezTo>
                  <a:pt x="396133" y="334672"/>
                  <a:pt x="396648" y="346973"/>
                  <a:pt x="396648" y="359744"/>
                </a:cubicBezTo>
                <a:cubicBezTo>
                  <a:pt x="396648" y="382469"/>
                  <a:pt x="389793" y="400310"/>
                  <a:pt x="376084" y="413269"/>
                </a:cubicBezTo>
                <a:cubicBezTo>
                  <a:pt x="362373" y="426228"/>
                  <a:pt x="344157" y="432707"/>
                  <a:pt x="321431" y="432707"/>
                </a:cubicBezTo>
                <a:lnTo>
                  <a:pt x="75216" y="432707"/>
                </a:lnTo>
                <a:cubicBezTo>
                  <a:pt x="52492" y="432707"/>
                  <a:pt x="34276" y="426228"/>
                  <a:pt x="20565" y="413269"/>
                </a:cubicBezTo>
                <a:cubicBezTo>
                  <a:pt x="6854" y="400310"/>
                  <a:pt x="0" y="382469"/>
                  <a:pt x="0" y="359744"/>
                </a:cubicBezTo>
                <a:cubicBezTo>
                  <a:pt x="0" y="346973"/>
                  <a:pt x="516" y="334672"/>
                  <a:pt x="1550" y="322840"/>
                </a:cubicBezTo>
                <a:cubicBezTo>
                  <a:pt x="2582" y="311008"/>
                  <a:pt x="4837" y="298049"/>
                  <a:pt x="8311" y="283964"/>
                </a:cubicBezTo>
                <a:cubicBezTo>
                  <a:pt x="11784" y="269878"/>
                  <a:pt x="16245" y="257436"/>
                  <a:pt x="21691" y="246637"/>
                </a:cubicBezTo>
                <a:cubicBezTo>
                  <a:pt x="27138" y="235838"/>
                  <a:pt x="34744" y="226166"/>
                  <a:pt x="44510" y="217621"/>
                </a:cubicBezTo>
                <a:cubicBezTo>
                  <a:pt x="54277" y="209076"/>
                  <a:pt x="65545" y="203395"/>
                  <a:pt x="78316" y="200578"/>
                </a:cubicBezTo>
                <a:close/>
                <a:moveTo>
                  <a:pt x="198325" y="0"/>
                </a:moveTo>
                <a:cubicBezTo>
                  <a:pt x="228187" y="0"/>
                  <a:pt x="253681" y="10564"/>
                  <a:pt x="274810" y="31692"/>
                </a:cubicBezTo>
                <a:cubicBezTo>
                  <a:pt x="295937" y="52821"/>
                  <a:pt x="306502" y="78315"/>
                  <a:pt x="306502" y="108177"/>
                </a:cubicBezTo>
                <a:cubicBezTo>
                  <a:pt x="306502" y="138038"/>
                  <a:pt x="295937" y="163533"/>
                  <a:pt x="274810" y="184661"/>
                </a:cubicBezTo>
                <a:cubicBezTo>
                  <a:pt x="253681" y="205789"/>
                  <a:pt x="228187" y="216353"/>
                  <a:pt x="198325" y="216353"/>
                </a:cubicBezTo>
                <a:cubicBezTo>
                  <a:pt x="168464" y="216353"/>
                  <a:pt x="142969" y="205789"/>
                  <a:pt x="121841" y="184661"/>
                </a:cubicBezTo>
                <a:cubicBezTo>
                  <a:pt x="100712" y="163533"/>
                  <a:pt x="90149" y="138038"/>
                  <a:pt x="90149" y="108177"/>
                </a:cubicBezTo>
                <a:cubicBezTo>
                  <a:pt x="90149" y="78315"/>
                  <a:pt x="100712" y="52821"/>
                  <a:pt x="121841" y="31692"/>
                </a:cubicBezTo>
                <a:cubicBezTo>
                  <a:pt x="142969" y="10564"/>
                  <a:pt x="168464" y="0"/>
                  <a:pt x="19832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321" tIns="35662" rIns="71321" bIns="35662" rtlCol="0" anchor="ctr">
            <a:noAutofit/>
          </a:bodyPr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23" name="Freeform 261">
            <a:extLst>
              <a:ext uri="{FF2B5EF4-FFF2-40B4-BE49-F238E27FC236}">
                <a16:creationId xmlns:a16="http://schemas.microsoft.com/office/drawing/2014/main" id="{3FA7F3F1-560B-4CAE-93E6-07FFB73A378D}"/>
              </a:ext>
            </a:extLst>
          </p:cNvPr>
          <p:cNvSpPr/>
          <p:nvPr/>
        </p:nvSpPr>
        <p:spPr>
          <a:xfrm>
            <a:off x="3445131" y="3930568"/>
            <a:ext cx="263520" cy="355681"/>
          </a:xfrm>
          <a:custGeom>
            <a:avLst/>
            <a:gdLst/>
            <a:ahLst/>
            <a:cxnLst/>
            <a:rect l="l" t="t" r="r" b="b"/>
            <a:pathLst>
              <a:path w="324531" h="396648">
                <a:moveTo>
                  <a:pt x="162265" y="0"/>
                </a:moveTo>
                <a:cubicBezTo>
                  <a:pt x="196822" y="0"/>
                  <a:pt x="226495" y="12395"/>
                  <a:pt x="251286" y="37186"/>
                </a:cubicBezTo>
                <a:cubicBezTo>
                  <a:pt x="276076" y="61976"/>
                  <a:pt x="288471" y="91650"/>
                  <a:pt x="288471" y="126206"/>
                </a:cubicBezTo>
                <a:lnTo>
                  <a:pt x="288471" y="180295"/>
                </a:lnTo>
                <a:lnTo>
                  <a:pt x="297486" y="180295"/>
                </a:lnTo>
                <a:cubicBezTo>
                  <a:pt x="304999" y="180295"/>
                  <a:pt x="311384" y="182924"/>
                  <a:pt x="316643" y="188182"/>
                </a:cubicBezTo>
                <a:cubicBezTo>
                  <a:pt x="321901" y="193441"/>
                  <a:pt x="324531" y="199827"/>
                  <a:pt x="324531" y="207339"/>
                </a:cubicBezTo>
                <a:lnTo>
                  <a:pt x="324531" y="369604"/>
                </a:lnTo>
                <a:cubicBezTo>
                  <a:pt x="324531" y="377116"/>
                  <a:pt x="321901" y="383502"/>
                  <a:pt x="316643" y="388760"/>
                </a:cubicBezTo>
                <a:cubicBezTo>
                  <a:pt x="311384" y="394019"/>
                  <a:pt x="304999" y="396648"/>
                  <a:pt x="297486" y="396648"/>
                </a:cubicBezTo>
                <a:lnTo>
                  <a:pt x="27044" y="396648"/>
                </a:lnTo>
                <a:cubicBezTo>
                  <a:pt x="19532" y="396648"/>
                  <a:pt x="13146" y="394019"/>
                  <a:pt x="7888" y="388760"/>
                </a:cubicBezTo>
                <a:cubicBezTo>
                  <a:pt x="2629" y="383502"/>
                  <a:pt x="0" y="377116"/>
                  <a:pt x="0" y="369604"/>
                </a:cubicBezTo>
                <a:lnTo>
                  <a:pt x="0" y="207339"/>
                </a:lnTo>
                <a:cubicBezTo>
                  <a:pt x="0" y="199827"/>
                  <a:pt x="2629" y="193441"/>
                  <a:pt x="7888" y="188182"/>
                </a:cubicBezTo>
                <a:cubicBezTo>
                  <a:pt x="13146" y="182924"/>
                  <a:pt x="19532" y="180295"/>
                  <a:pt x="27044" y="180295"/>
                </a:cubicBezTo>
                <a:lnTo>
                  <a:pt x="36059" y="180295"/>
                </a:lnTo>
                <a:lnTo>
                  <a:pt x="36059" y="126206"/>
                </a:lnTo>
                <a:cubicBezTo>
                  <a:pt x="36059" y="91650"/>
                  <a:pt x="48454" y="61976"/>
                  <a:pt x="73245" y="37186"/>
                </a:cubicBezTo>
                <a:cubicBezTo>
                  <a:pt x="98035" y="12395"/>
                  <a:pt x="127709" y="0"/>
                  <a:pt x="162265" y="0"/>
                </a:cubicBezTo>
                <a:close/>
                <a:moveTo>
                  <a:pt x="162265" y="54088"/>
                </a:moveTo>
                <a:cubicBezTo>
                  <a:pt x="142358" y="54088"/>
                  <a:pt x="125361" y="61131"/>
                  <a:pt x="111276" y="75217"/>
                </a:cubicBezTo>
                <a:cubicBezTo>
                  <a:pt x="97190" y="89302"/>
                  <a:pt x="90147" y="106299"/>
                  <a:pt x="90147" y="126206"/>
                </a:cubicBezTo>
                <a:lnTo>
                  <a:pt x="90147" y="180295"/>
                </a:lnTo>
                <a:lnTo>
                  <a:pt x="234383" y="180295"/>
                </a:lnTo>
                <a:lnTo>
                  <a:pt x="234383" y="126206"/>
                </a:lnTo>
                <a:cubicBezTo>
                  <a:pt x="234383" y="106299"/>
                  <a:pt x="227340" y="89302"/>
                  <a:pt x="213255" y="75217"/>
                </a:cubicBezTo>
                <a:cubicBezTo>
                  <a:pt x="199169" y="61131"/>
                  <a:pt x="182173" y="54088"/>
                  <a:pt x="162265" y="5408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 dirty="0">
              <a:latin typeface="Work Sans" panose="00000500000000000000" pitchFamily="50" charset="0"/>
            </a:endParaRPr>
          </a:p>
        </p:txBody>
      </p:sp>
      <p:sp>
        <p:nvSpPr>
          <p:cNvPr id="24" name="Freeform 273">
            <a:extLst>
              <a:ext uri="{FF2B5EF4-FFF2-40B4-BE49-F238E27FC236}">
                <a16:creationId xmlns:a16="http://schemas.microsoft.com/office/drawing/2014/main" id="{9A620492-11B4-434F-AEE9-2443E597F0D1}"/>
              </a:ext>
            </a:extLst>
          </p:cNvPr>
          <p:cNvSpPr/>
          <p:nvPr/>
        </p:nvSpPr>
        <p:spPr>
          <a:xfrm>
            <a:off x="3236917" y="2071864"/>
            <a:ext cx="263520" cy="21510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81132" y="0"/>
                </a:moveTo>
                <a:lnTo>
                  <a:pt x="351575" y="0"/>
                </a:lnTo>
                <a:cubicBezTo>
                  <a:pt x="373924" y="0"/>
                  <a:pt x="393033" y="7935"/>
                  <a:pt x="408902" y="23805"/>
                </a:cubicBezTo>
                <a:cubicBezTo>
                  <a:pt x="424772" y="39674"/>
                  <a:pt x="432707" y="58784"/>
                  <a:pt x="432707" y="81133"/>
                </a:cubicBezTo>
                <a:lnTo>
                  <a:pt x="432707" y="351574"/>
                </a:lnTo>
                <a:cubicBezTo>
                  <a:pt x="432707" y="373924"/>
                  <a:pt x="424772" y="393033"/>
                  <a:pt x="408902" y="408902"/>
                </a:cubicBezTo>
                <a:cubicBezTo>
                  <a:pt x="393033" y="424772"/>
                  <a:pt x="373924" y="432707"/>
                  <a:pt x="351575" y="432707"/>
                </a:cubicBezTo>
                <a:lnTo>
                  <a:pt x="81132" y="432707"/>
                </a:lnTo>
                <a:cubicBezTo>
                  <a:pt x="58784" y="432707"/>
                  <a:pt x="39674" y="424772"/>
                  <a:pt x="23805" y="408902"/>
                </a:cubicBezTo>
                <a:cubicBezTo>
                  <a:pt x="7935" y="393033"/>
                  <a:pt x="0" y="373924"/>
                  <a:pt x="0" y="351574"/>
                </a:cubicBezTo>
                <a:lnTo>
                  <a:pt x="0" y="81133"/>
                </a:lnTo>
                <a:cubicBezTo>
                  <a:pt x="0" y="58784"/>
                  <a:pt x="7935" y="39674"/>
                  <a:pt x="23805" y="23805"/>
                </a:cubicBezTo>
                <a:cubicBezTo>
                  <a:pt x="39674" y="7935"/>
                  <a:pt x="58784" y="0"/>
                  <a:pt x="81132" y="0"/>
                </a:cubicBezTo>
                <a:close/>
                <a:moveTo>
                  <a:pt x="324530" y="97472"/>
                </a:moveTo>
                <a:cubicBezTo>
                  <a:pt x="319647" y="97472"/>
                  <a:pt x="315422" y="99256"/>
                  <a:pt x="311854" y="102824"/>
                </a:cubicBezTo>
                <a:lnTo>
                  <a:pt x="180294" y="234383"/>
                </a:lnTo>
                <a:lnTo>
                  <a:pt x="120854" y="174942"/>
                </a:lnTo>
                <a:cubicBezTo>
                  <a:pt x="117285" y="171374"/>
                  <a:pt x="113059" y="169590"/>
                  <a:pt x="108177" y="169590"/>
                </a:cubicBezTo>
                <a:cubicBezTo>
                  <a:pt x="103294" y="169590"/>
                  <a:pt x="99068" y="171374"/>
                  <a:pt x="95500" y="174942"/>
                </a:cubicBezTo>
                <a:lnTo>
                  <a:pt x="66766" y="203677"/>
                </a:lnTo>
                <a:cubicBezTo>
                  <a:pt x="63196" y="207245"/>
                  <a:pt x="61413" y="211471"/>
                  <a:pt x="61413" y="216353"/>
                </a:cubicBezTo>
                <a:cubicBezTo>
                  <a:pt x="61413" y="221236"/>
                  <a:pt x="63196" y="225462"/>
                  <a:pt x="66766" y="229030"/>
                </a:cubicBezTo>
                <a:lnTo>
                  <a:pt x="167618" y="329883"/>
                </a:lnTo>
                <a:cubicBezTo>
                  <a:pt x="171186" y="333451"/>
                  <a:pt x="175412" y="335235"/>
                  <a:pt x="180294" y="335235"/>
                </a:cubicBezTo>
                <a:cubicBezTo>
                  <a:pt x="185178" y="335235"/>
                  <a:pt x="189402" y="333451"/>
                  <a:pt x="192972" y="329883"/>
                </a:cubicBezTo>
                <a:lnTo>
                  <a:pt x="365942" y="156913"/>
                </a:lnTo>
                <a:cubicBezTo>
                  <a:pt x="369510" y="153344"/>
                  <a:pt x="371294" y="149119"/>
                  <a:pt x="371294" y="144236"/>
                </a:cubicBezTo>
                <a:cubicBezTo>
                  <a:pt x="371294" y="139353"/>
                  <a:pt x="369510" y="135127"/>
                  <a:pt x="365942" y="131559"/>
                </a:cubicBezTo>
                <a:lnTo>
                  <a:pt x="337207" y="102824"/>
                </a:lnTo>
                <a:cubicBezTo>
                  <a:pt x="333638" y="99256"/>
                  <a:pt x="329413" y="97472"/>
                  <a:pt x="324530" y="97472"/>
                </a:cubicBezTo>
                <a:close/>
              </a:path>
            </a:pathLst>
          </a:custGeom>
          <a:solidFill>
            <a:srgbClr val="89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  <p:sp>
        <p:nvSpPr>
          <p:cNvPr id="25" name="Freeform 133">
            <a:extLst>
              <a:ext uri="{FF2B5EF4-FFF2-40B4-BE49-F238E27FC236}">
                <a16:creationId xmlns:a16="http://schemas.microsoft.com/office/drawing/2014/main" id="{A3762FBB-E656-4CC2-A7DF-98039D122377}"/>
              </a:ext>
            </a:extLst>
          </p:cNvPr>
          <p:cNvSpPr/>
          <p:nvPr/>
        </p:nvSpPr>
        <p:spPr>
          <a:xfrm rot="1224108">
            <a:off x="987821" y="1885050"/>
            <a:ext cx="277200" cy="405987"/>
          </a:xfrm>
          <a:custGeom>
            <a:avLst/>
            <a:gdLst/>
            <a:ahLst/>
            <a:cxnLst/>
            <a:rect l="l" t="t" r="r" b="b"/>
            <a:pathLst>
              <a:path w="324531" h="504825">
                <a:moveTo>
                  <a:pt x="162265" y="0"/>
                </a:moveTo>
                <a:cubicBezTo>
                  <a:pt x="184239" y="0"/>
                  <a:pt x="205226" y="4273"/>
                  <a:pt x="225228" y="12818"/>
                </a:cubicBezTo>
                <a:cubicBezTo>
                  <a:pt x="245229" y="21363"/>
                  <a:pt x="262507" y="32913"/>
                  <a:pt x="277062" y="47468"/>
                </a:cubicBezTo>
                <a:cubicBezTo>
                  <a:pt x="291618" y="62023"/>
                  <a:pt x="303168" y="79301"/>
                  <a:pt x="311713" y="99303"/>
                </a:cubicBezTo>
                <a:cubicBezTo>
                  <a:pt x="320258" y="119304"/>
                  <a:pt x="324531" y="140292"/>
                  <a:pt x="324531" y="162265"/>
                </a:cubicBezTo>
                <a:cubicBezTo>
                  <a:pt x="324531" y="203771"/>
                  <a:pt x="310680" y="239876"/>
                  <a:pt x="282978" y="270583"/>
                </a:cubicBezTo>
                <a:cubicBezTo>
                  <a:pt x="255277" y="301289"/>
                  <a:pt x="221049" y="318896"/>
                  <a:pt x="180295" y="323404"/>
                </a:cubicBezTo>
                <a:lnTo>
                  <a:pt x="180295" y="495810"/>
                </a:lnTo>
                <a:cubicBezTo>
                  <a:pt x="180295" y="498440"/>
                  <a:pt x="179450" y="500599"/>
                  <a:pt x="177760" y="502290"/>
                </a:cubicBezTo>
                <a:cubicBezTo>
                  <a:pt x="176069" y="503980"/>
                  <a:pt x="173910" y="504825"/>
                  <a:pt x="171280" y="504825"/>
                </a:cubicBezTo>
                <a:lnTo>
                  <a:pt x="153251" y="504825"/>
                </a:lnTo>
                <a:cubicBezTo>
                  <a:pt x="150622" y="504825"/>
                  <a:pt x="148462" y="503980"/>
                  <a:pt x="146771" y="502290"/>
                </a:cubicBezTo>
                <a:cubicBezTo>
                  <a:pt x="145081" y="500599"/>
                  <a:pt x="144236" y="498440"/>
                  <a:pt x="144236" y="495810"/>
                </a:cubicBezTo>
                <a:lnTo>
                  <a:pt x="144236" y="323404"/>
                </a:lnTo>
                <a:cubicBezTo>
                  <a:pt x="103482" y="318896"/>
                  <a:pt x="69254" y="301289"/>
                  <a:pt x="41553" y="270583"/>
                </a:cubicBezTo>
                <a:cubicBezTo>
                  <a:pt x="13851" y="239876"/>
                  <a:pt x="0" y="203771"/>
                  <a:pt x="0" y="162265"/>
                </a:cubicBezTo>
                <a:cubicBezTo>
                  <a:pt x="0" y="140292"/>
                  <a:pt x="4273" y="119304"/>
                  <a:pt x="12818" y="99303"/>
                </a:cubicBezTo>
                <a:cubicBezTo>
                  <a:pt x="21363" y="79301"/>
                  <a:pt x="32913" y="62023"/>
                  <a:pt x="47469" y="47468"/>
                </a:cubicBezTo>
                <a:cubicBezTo>
                  <a:pt x="62023" y="32913"/>
                  <a:pt x="79302" y="21363"/>
                  <a:pt x="99303" y="12818"/>
                </a:cubicBezTo>
                <a:cubicBezTo>
                  <a:pt x="119305" y="4273"/>
                  <a:pt x="140292" y="0"/>
                  <a:pt x="162265" y="0"/>
                </a:cubicBezTo>
                <a:close/>
                <a:moveTo>
                  <a:pt x="162265" y="36059"/>
                </a:moveTo>
                <a:cubicBezTo>
                  <a:pt x="127521" y="36059"/>
                  <a:pt x="97801" y="48407"/>
                  <a:pt x="73104" y="73104"/>
                </a:cubicBezTo>
                <a:cubicBezTo>
                  <a:pt x="48407" y="97800"/>
                  <a:pt x="36059" y="127521"/>
                  <a:pt x="36059" y="162265"/>
                </a:cubicBezTo>
                <a:cubicBezTo>
                  <a:pt x="36059" y="197009"/>
                  <a:pt x="48407" y="226730"/>
                  <a:pt x="73104" y="251427"/>
                </a:cubicBezTo>
                <a:cubicBezTo>
                  <a:pt x="97801" y="276123"/>
                  <a:pt x="127521" y="288471"/>
                  <a:pt x="162265" y="288471"/>
                </a:cubicBezTo>
                <a:cubicBezTo>
                  <a:pt x="197010" y="288471"/>
                  <a:pt x="226730" y="276123"/>
                  <a:pt x="251427" y="251427"/>
                </a:cubicBezTo>
                <a:cubicBezTo>
                  <a:pt x="276123" y="226730"/>
                  <a:pt x="288472" y="197009"/>
                  <a:pt x="288472" y="162265"/>
                </a:cubicBezTo>
                <a:cubicBezTo>
                  <a:pt x="288472" y="127521"/>
                  <a:pt x="276123" y="97800"/>
                  <a:pt x="251427" y="73104"/>
                </a:cubicBezTo>
                <a:cubicBezTo>
                  <a:pt x="226730" y="48407"/>
                  <a:pt x="197010" y="36059"/>
                  <a:pt x="162265" y="36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1" tIns="35662" rIns="71321" bIns="35662" rtlCol="0" anchor="ctr"/>
          <a:lstStyle/>
          <a:p>
            <a:pPr algn="ctr"/>
            <a:endParaRPr lang="en-US" sz="1300">
              <a:latin typeface="Work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4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413874" y="2606078"/>
            <a:ext cx="762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Subsistema de Gestión de Calidad - SGC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501165" y="2050058"/>
            <a:ext cx="2180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3800" b="1" dirty="0">
                <a:solidFill>
                  <a:prstClr val="white"/>
                </a:solidFill>
                <a:latin typeface="Work Sans" panose="00000500000000000000" pitchFamily="50" charset="0"/>
              </a:rPr>
              <a:t>A</a:t>
            </a:r>
            <a:endParaRPr kumimoji="0" lang="es-MX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505161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23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>
            <a:extLst>
              <a:ext uri="{FF2B5EF4-FFF2-40B4-BE49-F238E27FC236}">
                <a16:creationId xmlns:a16="http://schemas.microsoft.com/office/drawing/2014/main" id="{C883E371-C4B1-4449-9A18-67CC8B5A3E99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49C4B44-2832-4A07-B4F2-B7532E39412B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33" name="Google Shape;8961;p89">
            <a:extLst>
              <a:ext uri="{FF2B5EF4-FFF2-40B4-BE49-F238E27FC236}">
                <a16:creationId xmlns:a16="http://schemas.microsoft.com/office/drawing/2014/main" id="{916A1016-99D9-4B5B-984C-98F0FA04D8C9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34" name="Google Shape;8961;p89">
            <a:extLst>
              <a:ext uri="{FF2B5EF4-FFF2-40B4-BE49-F238E27FC236}">
                <a16:creationId xmlns:a16="http://schemas.microsoft.com/office/drawing/2014/main" id="{E7249400-816E-4A66-9BA7-C9068670E096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35" name="Google Shape;8602;p88">
            <a:extLst>
              <a:ext uri="{FF2B5EF4-FFF2-40B4-BE49-F238E27FC236}">
                <a16:creationId xmlns:a16="http://schemas.microsoft.com/office/drawing/2014/main" id="{04CE92DF-FE19-4FE8-B7CE-9EB248CB4038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36" name="Google Shape;8603;p88">
              <a:extLst>
                <a:ext uri="{FF2B5EF4-FFF2-40B4-BE49-F238E27FC236}">
                  <a16:creationId xmlns:a16="http://schemas.microsoft.com/office/drawing/2014/main" id="{D0F2505C-7000-4651-8655-C774A9037C18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37" name="Google Shape;8604;p88">
              <a:extLst>
                <a:ext uri="{FF2B5EF4-FFF2-40B4-BE49-F238E27FC236}">
                  <a16:creationId xmlns:a16="http://schemas.microsoft.com/office/drawing/2014/main" id="{6E7A616F-3113-49DE-BC1A-A8F6F10AE328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38" name="Google Shape;4943;p54">
            <a:extLst>
              <a:ext uri="{FF2B5EF4-FFF2-40B4-BE49-F238E27FC236}">
                <a16:creationId xmlns:a16="http://schemas.microsoft.com/office/drawing/2014/main" id="{49941921-DDDE-4E72-8294-43A6E462C692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39" name="Google Shape;6726;p74">
            <a:extLst>
              <a:ext uri="{FF2B5EF4-FFF2-40B4-BE49-F238E27FC236}">
                <a16:creationId xmlns:a16="http://schemas.microsoft.com/office/drawing/2014/main" id="{45B9347B-BC10-4C9C-9077-329901C6166F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40" name="Google Shape;6727;p74">
              <a:extLst>
                <a:ext uri="{FF2B5EF4-FFF2-40B4-BE49-F238E27FC236}">
                  <a16:creationId xmlns:a16="http://schemas.microsoft.com/office/drawing/2014/main" id="{1D07006C-5C0A-45EB-B18E-87E5724CE97E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41" name="Google Shape;6728;p74">
              <a:extLst>
                <a:ext uri="{FF2B5EF4-FFF2-40B4-BE49-F238E27FC236}">
                  <a16:creationId xmlns:a16="http://schemas.microsoft.com/office/drawing/2014/main" id="{AB016448-7309-46DC-905F-C03544987FF1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42" name="Google Shape;6729;p74">
              <a:extLst>
                <a:ext uri="{FF2B5EF4-FFF2-40B4-BE49-F238E27FC236}">
                  <a16:creationId xmlns:a16="http://schemas.microsoft.com/office/drawing/2014/main" id="{9664588B-AD6F-45FB-863A-BABCC53BF298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43" name="Google Shape;6730;p74">
              <a:extLst>
                <a:ext uri="{FF2B5EF4-FFF2-40B4-BE49-F238E27FC236}">
                  <a16:creationId xmlns:a16="http://schemas.microsoft.com/office/drawing/2014/main" id="{E46D7E4C-928B-42DE-A749-2D6A4551FB03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44" name="Google Shape;8961;p89">
            <a:extLst>
              <a:ext uri="{FF2B5EF4-FFF2-40B4-BE49-F238E27FC236}">
                <a16:creationId xmlns:a16="http://schemas.microsoft.com/office/drawing/2014/main" id="{CD9924E4-1ADF-4B43-BDFC-DE33EAEC01F8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54FA38D-5362-4B40-B9A2-1F0E8CAA8514}"/>
              </a:ext>
            </a:extLst>
          </p:cNvPr>
          <p:cNvSpPr txBox="1"/>
          <p:nvPr/>
        </p:nvSpPr>
        <p:spPr>
          <a:xfrm>
            <a:off x="177800" y="175105"/>
            <a:ext cx="6689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Subsistema de Gestión de Calidad</a:t>
            </a:r>
            <a:endParaRPr lang="es-CO" sz="20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Google Shape;3576;p78">
            <a:extLst>
              <a:ext uri="{FF2B5EF4-FFF2-40B4-BE49-F238E27FC236}">
                <a16:creationId xmlns:a16="http://schemas.microsoft.com/office/drawing/2014/main" id="{CC881183-5281-47D4-8D18-95FDFF96D18D}"/>
              </a:ext>
            </a:extLst>
          </p:cNvPr>
          <p:cNvGrpSpPr/>
          <p:nvPr/>
        </p:nvGrpSpPr>
        <p:grpSpPr>
          <a:xfrm>
            <a:off x="4514900" y="2195012"/>
            <a:ext cx="3872446" cy="3421093"/>
            <a:chOff x="4721450" y="1509475"/>
            <a:chExt cx="79350" cy="74325"/>
          </a:xfrm>
        </p:grpSpPr>
        <p:sp>
          <p:nvSpPr>
            <p:cNvPr id="47" name="Google Shape;3577;p78">
              <a:extLst>
                <a:ext uri="{FF2B5EF4-FFF2-40B4-BE49-F238E27FC236}">
                  <a16:creationId xmlns:a16="http://schemas.microsoft.com/office/drawing/2014/main" id="{BC9A0A51-8DBE-43BE-9A43-7D8824700EA4}"/>
                </a:ext>
              </a:extLst>
            </p:cNvPr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2F5597"/>
            </a:solidFill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578;p78">
              <a:extLst>
                <a:ext uri="{FF2B5EF4-FFF2-40B4-BE49-F238E27FC236}">
                  <a16:creationId xmlns:a16="http://schemas.microsoft.com/office/drawing/2014/main" id="{5722746E-F5F1-47D2-84C4-869759B8BA2B}"/>
                </a:ext>
              </a:extLst>
            </p:cNvPr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FF570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579;p78">
              <a:extLst>
                <a:ext uri="{FF2B5EF4-FFF2-40B4-BE49-F238E27FC236}">
                  <a16:creationId xmlns:a16="http://schemas.microsoft.com/office/drawing/2014/main" id="{234600AE-03BA-4836-A985-833EBB11FC03}"/>
                </a:ext>
              </a:extLst>
            </p:cNvPr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002060">
                <a:alpha val="76000"/>
              </a:srgbClr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580;p78">
              <a:extLst>
                <a:ext uri="{FF2B5EF4-FFF2-40B4-BE49-F238E27FC236}">
                  <a16:creationId xmlns:a16="http://schemas.microsoft.com/office/drawing/2014/main" id="{24BB51AC-A9C7-4532-B398-A1AB2969850D}"/>
                </a:ext>
              </a:extLst>
            </p:cNvPr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solidFill>
              <a:srgbClr val="7030A0">
                <a:alpha val="98039"/>
              </a:srgb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:a16="http://schemas.microsoft.com/office/drawing/2014/main" id="{38FAB51E-D8B3-4731-A312-8C705D011064}"/>
              </a:ext>
            </a:extLst>
          </p:cNvPr>
          <p:cNvSpPr/>
          <p:nvPr/>
        </p:nvSpPr>
        <p:spPr>
          <a:xfrm>
            <a:off x="5045034" y="1392273"/>
            <a:ext cx="2371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Responsabilidad la Dirección</a:t>
            </a:r>
            <a:endParaRPr lang="es-MX" sz="2000" b="1" dirty="0">
              <a:solidFill>
                <a:srgbClr val="7030A0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BDE5ACB-3BBB-45A3-93E4-7091A4CE1B48}"/>
              </a:ext>
            </a:extLst>
          </p:cNvPr>
          <p:cNvSpPr/>
          <p:nvPr/>
        </p:nvSpPr>
        <p:spPr>
          <a:xfrm>
            <a:off x="5396020" y="6115415"/>
            <a:ext cx="3109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Realización  del producto o prestación del Servicio  </a:t>
            </a:r>
            <a:r>
              <a:rPr lang="es-MX" sz="1400" b="1" dirty="0">
                <a:solidFill>
                  <a:srgbClr val="7030A0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O" sz="1400" b="1" dirty="0">
              <a:solidFill>
                <a:srgbClr val="7030A0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BC90FC0-FEA5-45A2-A41A-35286D4AF67A}"/>
              </a:ext>
            </a:extLst>
          </p:cNvPr>
          <p:cNvSpPr/>
          <p:nvPr/>
        </p:nvSpPr>
        <p:spPr>
          <a:xfrm>
            <a:off x="2947133" y="4787558"/>
            <a:ext cx="209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FF5704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Medición Análisis y mejora  </a:t>
            </a:r>
            <a:endParaRPr lang="es-CO" sz="1400" b="1" dirty="0">
              <a:solidFill>
                <a:srgbClr val="FF5704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F8DB454C-87AE-4DBB-9FF4-3E007131E6B2}"/>
              </a:ext>
            </a:extLst>
          </p:cNvPr>
          <p:cNvSpPr/>
          <p:nvPr/>
        </p:nvSpPr>
        <p:spPr>
          <a:xfrm>
            <a:off x="3026821" y="2454822"/>
            <a:ext cx="1806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2F5597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Mejora Continua   </a:t>
            </a:r>
            <a:endParaRPr lang="es-CO" sz="2000" b="1" dirty="0">
              <a:solidFill>
                <a:srgbClr val="2F5597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0CD9D54E-D540-4E1B-BBD8-D4ED5B8AB8FC}"/>
              </a:ext>
            </a:extLst>
          </p:cNvPr>
          <p:cNvSpPr/>
          <p:nvPr/>
        </p:nvSpPr>
        <p:spPr>
          <a:xfrm>
            <a:off x="8105489" y="3437634"/>
            <a:ext cx="1882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rgbClr val="7030A0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Gestión de Recursos   </a:t>
            </a:r>
            <a:endParaRPr lang="es-CO" sz="1400" b="1" dirty="0">
              <a:solidFill>
                <a:srgbClr val="7030A0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BC85AE2-F75D-45CC-B909-F2EB8BF169C3}"/>
              </a:ext>
            </a:extLst>
          </p:cNvPr>
          <p:cNvSpPr/>
          <p:nvPr/>
        </p:nvSpPr>
        <p:spPr>
          <a:xfrm>
            <a:off x="3918779" y="1353064"/>
            <a:ext cx="5044990" cy="4806711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32C77B-A95E-47F9-9603-76B7DEA385D0}"/>
              </a:ext>
            </a:extLst>
          </p:cNvPr>
          <p:cNvSpPr/>
          <p:nvPr/>
        </p:nvSpPr>
        <p:spPr>
          <a:xfrm>
            <a:off x="4044012" y="902214"/>
            <a:ext cx="5027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>
                    <a:lumMod val="65000"/>
                  </a:schemeClr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Contexto de la Organización </a:t>
            </a:r>
            <a:endParaRPr lang="es-CO" sz="2000" b="1" dirty="0">
              <a:solidFill>
                <a:schemeClr val="bg1">
                  <a:lumMod val="65000"/>
                </a:schemeClr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oogle Shape;12976;p86">
            <a:extLst>
              <a:ext uri="{FF2B5EF4-FFF2-40B4-BE49-F238E27FC236}">
                <a16:creationId xmlns:a16="http://schemas.microsoft.com/office/drawing/2014/main" id="{0DF3C5FB-3660-42F8-8FA2-2083C3F1614D}"/>
              </a:ext>
            </a:extLst>
          </p:cNvPr>
          <p:cNvGrpSpPr/>
          <p:nvPr/>
        </p:nvGrpSpPr>
        <p:grpSpPr>
          <a:xfrm>
            <a:off x="7155002" y="1388147"/>
            <a:ext cx="531095" cy="494684"/>
            <a:chOff x="7070872" y="2410871"/>
            <a:chExt cx="398321" cy="371013"/>
          </a:xfrm>
          <a:solidFill>
            <a:srgbClr val="7030A0"/>
          </a:solidFill>
        </p:grpSpPr>
        <p:sp>
          <p:nvSpPr>
            <p:cNvPr id="58" name="Google Shape;12977;p86">
              <a:extLst>
                <a:ext uri="{FF2B5EF4-FFF2-40B4-BE49-F238E27FC236}">
                  <a16:creationId xmlns:a16="http://schemas.microsoft.com/office/drawing/2014/main" id="{6C7C3E1E-F0A7-455D-9BD0-A1CD48E2EDD6}"/>
                </a:ext>
              </a:extLst>
            </p:cNvPr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2978;p86">
              <a:extLst>
                <a:ext uri="{FF2B5EF4-FFF2-40B4-BE49-F238E27FC236}">
                  <a16:creationId xmlns:a16="http://schemas.microsoft.com/office/drawing/2014/main" id="{A1A593D5-3A2D-435E-85DA-1D6681DB4851}"/>
                </a:ext>
              </a:extLst>
            </p:cNvPr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2979;p86">
              <a:extLst>
                <a:ext uri="{FF2B5EF4-FFF2-40B4-BE49-F238E27FC236}">
                  <a16:creationId xmlns:a16="http://schemas.microsoft.com/office/drawing/2014/main" id="{BBC46E00-3840-40BD-BCA0-85DFEA266BC7}"/>
                </a:ext>
              </a:extLst>
            </p:cNvPr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2980;p86">
              <a:extLst>
                <a:ext uri="{FF2B5EF4-FFF2-40B4-BE49-F238E27FC236}">
                  <a16:creationId xmlns:a16="http://schemas.microsoft.com/office/drawing/2014/main" id="{3AB3C02F-9D93-4347-A482-702E8AA32CEF}"/>
                </a:ext>
              </a:extLst>
            </p:cNvPr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2042;p84">
            <a:extLst>
              <a:ext uri="{FF2B5EF4-FFF2-40B4-BE49-F238E27FC236}">
                <a16:creationId xmlns:a16="http://schemas.microsoft.com/office/drawing/2014/main" id="{65011BB4-DE84-4870-AD7C-B7E919BB5AED}"/>
              </a:ext>
            </a:extLst>
          </p:cNvPr>
          <p:cNvGrpSpPr/>
          <p:nvPr/>
        </p:nvGrpSpPr>
        <p:grpSpPr>
          <a:xfrm>
            <a:off x="8730255" y="3927125"/>
            <a:ext cx="496097" cy="473657"/>
            <a:chOff x="7390435" y="3680868"/>
            <a:chExt cx="372073" cy="355243"/>
          </a:xfrm>
          <a:solidFill>
            <a:srgbClr val="7030A0"/>
          </a:solidFill>
        </p:grpSpPr>
        <p:sp>
          <p:nvSpPr>
            <p:cNvPr id="63" name="Google Shape;12043;p84">
              <a:extLst>
                <a:ext uri="{FF2B5EF4-FFF2-40B4-BE49-F238E27FC236}">
                  <a16:creationId xmlns:a16="http://schemas.microsoft.com/office/drawing/2014/main" id="{3F32FE64-3B84-49DC-8DA7-2E0375A37C6A}"/>
                </a:ext>
              </a:extLst>
            </p:cNvPr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2044;p84">
              <a:extLst>
                <a:ext uri="{FF2B5EF4-FFF2-40B4-BE49-F238E27FC236}">
                  <a16:creationId xmlns:a16="http://schemas.microsoft.com/office/drawing/2014/main" id="{866F02A8-0112-4AE0-A80C-462185B5DB0E}"/>
                </a:ext>
              </a:extLst>
            </p:cNvPr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2045;p84">
              <a:extLst>
                <a:ext uri="{FF2B5EF4-FFF2-40B4-BE49-F238E27FC236}">
                  <a16:creationId xmlns:a16="http://schemas.microsoft.com/office/drawing/2014/main" id="{80B6F163-B1F1-451C-9AC9-E9E2EF723A21}"/>
                </a:ext>
              </a:extLst>
            </p:cNvPr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2046;p84">
              <a:extLst>
                <a:ext uri="{FF2B5EF4-FFF2-40B4-BE49-F238E27FC236}">
                  <a16:creationId xmlns:a16="http://schemas.microsoft.com/office/drawing/2014/main" id="{8CDC9B8A-040E-4FAE-947D-92F62AA87A1C}"/>
                </a:ext>
              </a:extLst>
            </p:cNvPr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2047;p84">
              <a:extLst>
                <a:ext uri="{FF2B5EF4-FFF2-40B4-BE49-F238E27FC236}">
                  <a16:creationId xmlns:a16="http://schemas.microsoft.com/office/drawing/2014/main" id="{28B33198-1EAA-4374-BA0B-6A24F8AE4B0B}"/>
                </a:ext>
              </a:extLst>
            </p:cNvPr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2048;p84">
              <a:extLst>
                <a:ext uri="{FF2B5EF4-FFF2-40B4-BE49-F238E27FC236}">
                  <a16:creationId xmlns:a16="http://schemas.microsoft.com/office/drawing/2014/main" id="{6479E383-280E-45EA-8FF9-6425109B524C}"/>
                </a:ext>
              </a:extLst>
            </p:cNvPr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15355;p90">
            <a:extLst>
              <a:ext uri="{FF2B5EF4-FFF2-40B4-BE49-F238E27FC236}">
                <a16:creationId xmlns:a16="http://schemas.microsoft.com/office/drawing/2014/main" id="{47546B89-1663-4151-A4CD-8A33F1057AF8}"/>
              </a:ext>
            </a:extLst>
          </p:cNvPr>
          <p:cNvGrpSpPr/>
          <p:nvPr/>
        </p:nvGrpSpPr>
        <p:grpSpPr>
          <a:xfrm>
            <a:off x="7269005" y="5664142"/>
            <a:ext cx="559884" cy="410812"/>
            <a:chOff x="1341727" y="2483349"/>
            <a:chExt cx="419913" cy="308109"/>
          </a:xfrm>
          <a:solidFill>
            <a:srgbClr val="002060"/>
          </a:solidFill>
        </p:grpSpPr>
        <p:sp>
          <p:nvSpPr>
            <p:cNvPr id="70" name="Google Shape;15356;p90">
              <a:extLst>
                <a:ext uri="{FF2B5EF4-FFF2-40B4-BE49-F238E27FC236}">
                  <a16:creationId xmlns:a16="http://schemas.microsoft.com/office/drawing/2014/main" id="{4A811AA2-24BB-4119-8223-E5A3B42E09C1}"/>
                </a:ext>
              </a:extLst>
            </p:cNvPr>
            <p:cNvSpPr/>
            <p:nvPr/>
          </p:nvSpPr>
          <p:spPr>
            <a:xfrm>
              <a:off x="1623896" y="2522310"/>
              <a:ext cx="53488" cy="18605"/>
            </a:xfrm>
            <a:custGeom>
              <a:avLst/>
              <a:gdLst/>
              <a:ahLst/>
              <a:cxnLst/>
              <a:rect l="l" t="t" r="r" b="b"/>
              <a:pathLst>
                <a:path w="1406" h="489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5357;p90">
              <a:extLst>
                <a:ext uri="{FF2B5EF4-FFF2-40B4-BE49-F238E27FC236}">
                  <a16:creationId xmlns:a16="http://schemas.microsoft.com/office/drawing/2014/main" id="{AE1796FA-9B2B-4BFB-AE58-132F3A9F3D9D}"/>
                </a:ext>
              </a:extLst>
            </p:cNvPr>
            <p:cNvSpPr/>
            <p:nvPr/>
          </p:nvSpPr>
          <p:spPr>
            <a:xfrm>
              <a:off x="1341727" y="2483349"/>
              <a:ext cx="419913" cy="308109"/>
            </a:xfrm>
            <a:custGeom>
              <a:avLst/>
              <a:gdLst/>
              <a:ahLst/>
              <a:cxnLst/>
              <a:rect l="l" t="t" r="r" b="b"/>
              <a:pathLst>
                <a:path w="11038" h="8098" extrusionOk="0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5358;p90">
              <a:extLst>
                <a:ext uri="{FF2B5EF4-FFF2-40B4-BE49-F238E27FC236}">
                  <a16:creationId xmlns:a16="http://schemas.microsoft.com/office/drawing/2014/main" id="{B878C3B6-775F-40B4-977C-B5A1598A32AB}"/>
                </a:ext>
              </a:extLst>
            </p:cNvPr>
            <p:cNvSpPr/>
            <p:nvPr/>
          </p:nvSpPr>
          <p:spPr>
            <a:xfrm>
              <a:off x="1611228" y="2679979"/>
              <a:ext cx="12250" cy="1270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11986;p84">
            <a:extLst>
              <a:ext uri="{FF2B5EF4-FFF2-40B4-BE49-F238E27FC236}">
                <a16:creationId xmlns:a16="http://schemas.microsoft.com/office/drawing/2014/main" id="{E28C8478-F6C1-4E13-AFFF-18A3F32198D1}"/>
              </a:ext>
            </a:extLst>
          </p:cNvPr>
          <p:cNvGrpSpPr/>
          <p:nvPr/>
        </p:nvGrpSpPr>
        <p:grpSpPr>
          <a:xfrm>
            <a:off x="3776867" y="2012743"/>
            <a:ext cx="474928" cy="354175"/>
            <a:chOff x="5216456" y="3725484"/>
            <a:chExt cx="356196" cy="265631"/>
          </a:xfrm>
          <a:solidFill>
            <a:schemeClr val="accent5">
              <a:lumMod val="50000"/>
            </a:schemeClr>
          </a:solidFill>
        </p:grpSpPr>
        <p:sp>
          <p:nvSpPr>
            <p:cNvPr id="74" name="Google Shape;11987;p84">
              <a:extLst>
                <a:ext uri="{FF2B5EF4-FFF2-40B4-BE49-F238E27FC236}">
                  <a16:creationId xmlns:a16="http://schemas.microsoft.com/office/drawing/2014/main" id="{133F80EB-D68B-430E-8FE7-DC0145AF1852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1988;p84">
              <a:extLst>
                <a:ext uri="{FF2B5EF4-FFF2-40B4-BE49-F238E27FC236}">
                  <a16:creationId xmlns:a16="http://schemas.microsoft.com/office/drawing/2014/main" id="{8A701C8B-F7B3-4B1F-859E-91D9E091A085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12414;p85">
            <a:extLst>
              <a:ext uri="{FF2B5EF4-FFF2-40B4-BE49-F238E27FC236}">
                <a16:creationId xmlns:a16="http://schemas.microsoft.com/office/drawing/2014/main" id="{3861ACF6-F4A4-470D-9E0E-579C211B4866}"/>
              </a:ext>
            </a:extLst>
          </p:cNvPr>
          <p:cNvGrpSpPr/>
          <p:nvPr/>
        </p:nvGrpSpPr>
        <p:grpSpPr>
          <a:xfrm>
            <a:off x="3515256" y="4225684"/>
            <a:ext cx="470860" cy="469331"/>
            <a:chOff x="852385" y="1510916"/>
            <a:chExt cx="353145" cy="351998"/>
          </a:xfrm>
          <a:solidFill>
            <a:srgbClr val="FF5704"/>
          </a:solidFill>
        </p:grpSpPr>
        <p:sp>
          <p:nvSpPr>
            <p:cNvPr id="77" name="Google Shape;12415;p85">
              <a:extLst>
                <a:ext uri="{FF2B5EF4-FFF2-40B4-BE49-F238E27FC236}">
                  <a16:creationId xmlns:a16="http://schemas.microsoft.com/office/drawing/2014/main" id="{2B7F2FF9-FBEC-4795-BC28-DA9CC735CA0C}"/>
                </a:ext>
              </a:extLst>
            </p:cNvPr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2416;p85">
              <a:extLst>
                <a:ext uri="{FF2B5EF4-FFF2-40B4-BE49-F238E27FC236}">
                  <a16:creationId xmlns:a16="http://schemas.microsoft.com/office/drawing/2014/main" id="{493B610D-C23F-4FFD-9D3E-4F59ACAC186E}"/>
                </a:ext>
              </a:extLst>
            </p:cNvPr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2417;p85">
              <a:extLst>
                <a:ext uri="{FF2B5EF4-FFF2-40B4-BE49-F238E27FC236}">
                  <a16:creationId xmlns:a16="http://schemas.microsoft.com/office/drawing/2014/main" id="{2A26EE84-0080-408C-B0C4-F5F801C0E007}"/>
                </a:ext>
              </a:extLst>
            </p:cNvPr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12864;p86">
            <a:extLst>
              <a:ext uri="{FF2B5EF4-FFF2-40B4-BE49-F238E27FC236}">
                <a16:creationId xmlns:a16="http://schemas.microsoft.com/office/drawing/2014/main" id="{93392821-4157-4E2B-870E-324551FEC86E}"/>
              </a:ext>
            </a:extLst>
          </p:cNvPr>
          <p:cNvSpPr/>
          <p:nvPr/>
        </p:nvSpPr>
        <p:spPr>
          <a:xfrm>
            <a:off x="10515346" y="3449542"/>
            <a:ext cx="1238089" cy="1255975"/>
          </a:xfrm>
          <a:custGeom>
            <a:avLst/>
            <a:gdLst/>
            <a:ahLst/>
            <a:cxnLst/>
            <a:rect l="l" t="t" r="r" b="b"/>
            <a:pathLst>
              <a:path w="10455" h="10442" extrusionOk="0">
                <a:moveTo>
                  <a:pt x="5383" y="893"/>
                </a:moveTo>
                <a:cubicBezTo>
                  <a:pt x="7645" y="977"/>
                  <a:pt x="9454" y="2798"/>
                  <a:pt x="9550" y="5060"/>
                </a:cubicBezTo>
                <a:lnTo>
                  <a:pt x="9145" y="5060"/>
                </a:lnTo>
                <a:cubicBezTo>
                  <a:pt x="9050" y="5060"/>
                  <a:pt x="8978" y="5132"/>
                  <a:pt x="8978" y="5227"/>
                </a:cubicBezTo>
                <a:cubicBezTo>
                  <a:pt x="8978" y="5310"/>
                  <a:pt x="9050" y="5382"/>
                  <a:pt x="9145" y="5382"/>
                </a:cubicBezTo>
                <a:lnTo>
                  <a:pt x="9550" y="5382"/>
                </a:lnTo>
                <a:cubicBezTo>
                  <a:pt x="9454" y="7644"/>
                  <a:pt x="7645" y="9466"/>
                  <a:pt x="5383" y="9549"/>
                </a:cubicBezTo>
                <a:lnTo>
                  <a:pt x="5383" y="9156"/>
                </a:lnTo>
                <a:cubicBezTo>
                  <a:pt x="5383" y="9061"/>
                  <a:pt x="5311" y="8989"/>
                  <a:pt x="5216" y="8989"/>
                </a:cubicBezTo>
                <a:cubicBezTo>
                  <a:pt x="5121" y="8989"/>
                  <a:pt x="5049" y="9061"/>
                  <a:pt x="5049" y="9156"/>
                </a:cubicBezTo>
                <a:lnTo>
                  <a:pt x="5049" y="9549"/>
                </a:lnTo>
                <a:cubicBezTo>
                  <a:pt x="2787" y="9466"/>
                  <a:pt x="977" y="7644"/>
                  <a:pt x="882" y="5382"/>
                </a:cubicBezTo>
                <a:lnTo>
                  <a:pt x="1287" y="5382"/>
                </a:lnTo>
                <a:cubicBezTo>
                  <a:pt x="1382" y="5382"/>
                  <a:pt x="1453" y="5310"/>
                  <a:pt x="1453" y="5227"/>
                </a:cubicBezTo>
                <a:cubicBezTo>
                  <a:pt x="1453" y="5132"/>
                  <a:pt x="1382" y="5060"/>
                  <a:pt x="1287" y="5060"/>
                </a:cubicBezTo>
                <a:lnTo>
                  <a:pt x="882" y="5060"/>
                </a:lnTo>
                <a:cubicBezTo>
                  <a:pt x="977" y="2798"/>
                  <a:pt x="2787" y="977"/>
                  <a:pt x="5049" y="893"/>
                </a:cubicBezTo>
                <a:lnTo>
                  <a:pt x="5049" y="1286"/>
                </a:lnTo>
                <a:cubicBezTo>
                  <a:pt x="5049" y="1381"/>
                  <a:pt x="5121" y="1453"/>
                  <a:pt x="5216" y="1453"/>
                </a:cubicBezTo>
                <a:cubicBezTo>
                  <a:pt x="5311" y="1453"/>
                  <a:pt x="5383" y="1381"/>
                  <a:pt x="5383" y="1286"/>
                </a:cubicBezTo>
                <a:lnTo>
                  <a:pt x="5383" y="893"/>
                </a:lnTo>
                <a:close/>
                <a:moveTo>
                  <a:pt x="5228" y="0"/>
                </a:moveTo>
                <a:cubicBezTo>
                  <a:pt x="5144" y="0"/>
                  <a:pt x="5061" y="72"/>
                  <a:pt x="5061" y="167"/>
                </a:cubicBezTo>
                <a:lnTo>
                  <a:pt x="5061" y="560"/>
                </a:lnTo>
                <a:cubicBezTo>
                  <a:pt x="2620" y="655"/>
                  <a:pt x="656" y="2620"/>
                  <a:pt x="572" y="5060"/>
                </a:cubicBezTo>
                <a:lnTo>
                  <a:pt x="168" y="5060"/>
                </a:lnTo>
                <a:cubicBezTo>
                  <a:pt x="84" y="5060"/>
                  <a:pt x="1" y="5132"/>
                  <a:pt x="1" y="5227"/>
                </a:cubicBezTo>
                <a:cubicBezTo>
                  <a:pt x="1" y="5310"/>
                  <a:pt x="84" y="5382"/>
                  <a:pt x="168" y="5382"/>
                </a:cubicBezTo>
                <a:lnTo>
                  <a:pt x="572" y="5382"/>
                </a:lnTo>
                <a:cubicBezTo>
                  <a:pt x="656" y="7823"/>
                  <a:pt x="2620" y="9787"/>
                  <a:pt x="5061" y="9882"/>
                </a:cubicBezTo>
                <a:lnTo>
                  <a:pt x="5061" y="10287"/>
                </a:lnTo>
                <a:cubicBezTo>
                  <a:pt x="5061" y="10371"/>
                  <a:pt x="5144" y="10442"/>
                  <a:pt x="5228" y="10442"/>
                </a:cubicBezTo>
                <a:cubicBezTo>
                  <a:pt x="5323" y="10442"/>
                  <a:pt x="5394" y="10371"/>
                  <a:pt x="5394" y="10287"/>
                </a:cubicBezTo>
                <a:lnTo>
                  <a:pt x="5394" y="9882"/>
                </a:lnTo>
                <a:cubicBezTo>
                  <a:pt x="7835" y="9787"/>
                  <a:pt x="9800" y="7823"/>
                  <a:pt x="9883" y="5382"/>
                </a:cubicBezTo>
                <a:lnTo>
                  <a:pt x="10288" y="5382"/>
                </a:lnTo>
                <a:cubicBezTo>
                  <a:pt x="10383" y="5382"/>
                  <a:pt x="10455" y="5310"/>
                  <a:pt x="10455" y="5227"/>
                </a:cubicBezTo>
                <a:cubicBezTo>
                  <a:pt x="10455" y="5132"/>
                  <a:pt x="10383" y="5060"/>
                  <a:pt x="10288" y="5060"/>
                </a:cubicBezTo>
                <a:lnTo>
                  <a:pt x="9883" y="5060"/>
                </a:lnTo>
                <a:cubicBezTo>
                  <a:pt x="9800" y="2620"/>
                  <a:pt x="7835" y="655"/>
                  <a:pt x="5394" y="560"/>
                </a:cubicBezTo>
                <a:lnTo>
                  <a:pt x="5394" y="167"/>
                </a:lnTo>
                <a:cubicBezTo>
                  <a:pt x="5394" y="72"/>
                  <a:pt x="5323" y="0"/>
                  <a:pt x="5228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13250;p86">
            <a:extLst>
              <a:ext uri="{FF2B5EF4-FFF2-40B4-BE49-F238E27FC236}">
                <a16:creationId xmlns:a16="http://schemas.microsoft.com/office/drawing/2014/main" id="{1B96A47F-8705-4E90-9C32-D29DF149856F}"/>
              </a:ext>
            </a:extLst>
          </p:cNvPr>
          <p:cNvSpPr/>
          <p:nvPr/>
        </p:nvSpPr>
        <p:spPr>
          <a:xfrm>
            <a:off x="10774607" y="3756420"/>
            <a:ext cx="719565" cy="591896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3" name="Google Shape;12729;p86">
            <a:extLst>
              <a:ext uri="{FF2B5EF4-FFF2-40B4-BE49-F238E27FC236}">
                <a16:creationId xmlns:a16="http://schemas.microsoft.com/office/drawing/2014/main" id="{9D1B8464-F1FF-49C7-8AC4-2D777A3B7D6F}"/>
              </a:ext>
            </a:extLst>
          </p:cNvPr>
          <p:cNvGrpSpPr/>
          <p:nvPr/>
        </p:nvGrpSpPr>
        <p:grpSpPr>
          <a:xfrm>
            <a:off x="676220" y="3451949"/>
            <a:ext cx="988199" cy="873356"/>
            <a:chOff x="3094217" y="1976585"/>
            <a:chExt cx="350198" cy="350548"/>
          </a:xfrm>
          <a:solidFill>
            <a:srgbClr val="ED7D31"/>
          </a:solidFill>
        </p:grpSpPr>
        <p:sp>
          <p:nvSpPr>
            <p:cNvPr id="84" name="Google Shape;12730;p86">
              <a:extLst>
                <a:ext uri="{FF2B5EF4-FFF2-40B4-BE49-F238E27FC236}">
                  <a16:creationId xmlns:a16="http://schemas.microsoft.com/office/drawing/2014/main" id="{C7E977FA-3D88-4969-B6A7-78F8B9FCE4EC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2731;p86">
              <a:extLst>
                <a:ext uri="{FF2B5EF4-FFF2-40B4-BE49-F238E27FC236}">
                  <a16:creationId xmlns:a16="http://schemas.microsoft.com/office/drawing/2014/main" id="{50A77C79-D4B2-4D1C-8260-6DDFFEDFF516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2732;p86">
              <a:extLst>
                <a:ext uri="{FF2B5EF4-FFF2-40B4-BE49-F238E27FC236}">
                  <a16:creationId xmlns:a16="http://schemas.microsoft.com/office/drawing/2014/main" id="{0FA6AB09-71A1-440E-A627-DE61B3DAA12B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2733;p86">
              <a:extLst>
                <a:ext uri="{FF2B5EF4-FFF2-40B4-BE49-F238E27FC236}">
                  <a16:creationId xmlns:a16="http://schemas.microsoft.com/office/drawing/2014/main" id="{E789DE38-E6EC-411C-A42A-E859D40DD77E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2734;p86">
              <a:extLst>
                <a:ext uri="{FF2B5EF4-FFF2-40B4-BE49-F238E27FC236}">
                  <a16:creationId xmlns:a16="http://schemas.microsoft.com/office/drawing/2014/main" id="{A5405FB8-E461-4CDB-A3EF-927FD6C274C2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2735;p86">
              <a:extLst>
                <a:ext uri="{FF2B5EF4-FFF2-40B4-BE49-F238E27FC236}">
                  <a16:creationId xmlns:a16="http://schemas.microsoft.com/office/drawing/2014/main" id="{04DD9C05-39DA-459D-8CE2-D14CB89A9783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2736;p86">
              <a:extLst>
                <a:ext uri="{FF2B5EF4-FFF2-40B4-BE49-F238E27FC236}">
                  <a16:creationId xmlns:a16="http://schemas.microsoft.com/office/drawing/2014/main" id="{2B9F161E-82C7-40EC-AEBD-832605360444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2737;p86">
              <a:extLst>
                <a:ext uri="{FF2B5EF4-FFF2-40B4-BE49-F238E27FC236}">
                  <a16:creationId xmlns:a16="http://schemas.microsoft.com/office/drawing/2014/main" id="{A1E21732-F5E5-4913-B3BE-6584170CFBAB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2738;p86">
              <a:extLst>
                <a:ext uri="{FF2B5EF4-FFF2-40B4-BE49-F238E27FC236}">
                  <a16:creationId xmlns:a16="http://schemas.microsoft.com/office/drawing/2014/main" id="{11A6970C-2865-456B-9803-163D46976990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2739;p86">
              <a:extLst>
                <a:ext uri="{FF2B5EF4-FFF2-40B4-BE49-F238E27FC236}">
                  <a16:creationId xmlns:a16="http://schemas.microsoft.com/office/drawing/2014/main" id="{8506B3DB-639F-4B1B-9E8E-DE7640DBACF0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2740;p86">
              <a:extLst>
                <a:ext uri="{FF2B5EF4-FFF2-40B4-BE49-F238E27FC236}">
                  <a16:creationId xmlns:a16="http://schemas.microsoft.com/office/drawing/2014/main" id="{40928E7E-E0BE-4C65-9CC8-FBBF28272CAC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2741;p86">
              <a:extLst>
                <a:ext uri="{FF2B5EF4-FFF2-40B4-BE49-F238E27FC236}">
                  <a16:creationId xmlns:a16="http://schemas.microsoft.com/office/drawing/2014/main" id="{C2585D71-785A-4AA2-AA1A-3B8910A196B5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2742;p86">
              <a:extLst>
                <a:ext uri="{FF2B5EF4-FFF2-40B4-BE49-F238E27FC236}">
                  <a16:creationId xmlns:a16="http://schemas.microsoft.com/office/drawing/2014/main" id="{0796E3FE-2915-44F6-BC25-FE1BEC6E72B8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12748;p86">
            <a:extLst>
              <a:ext uri="{FF2B5EF4-FFF2-40B4-BE49-F238E27FC236}">
                <a16:creationId xmlns:a16="http://schemas.microsoft.com/office/drawing/2014/main" id="{3220F65A-5278-4FC7-B31C-80A618770298}"/>
              </a:ext>
            </a:extLst>
          </p:cNvPr>
          <p:cNvSpPr/>
          <p:nvPr/>
        </p:nvSpPr>
        <p:spPr>
          <a:xfrm>
            <a:off x="679100" y="5797955"/>
            <a:ext cx="982440" cy="813324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EEF6425A-8038-42B8-9A54-C3CF5EF1313B}"/>
              </a:ext>
            </a:extLst>
          </p:cNvPr>
          <p:cNvSpPr/>
          <p:nvPr/>
        </p:nvSpPr>
        <p:spPr>
          <a:xfrm>
            <a:off x="216385" y="2576091"/>
            <a:ext cx="1914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ED7D3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Necesidades y Expectativas  </a:t>
            </a:r>
            <a:endParaRPr lang="es-CO" sz="1200" b="1" dirty="0">
              <a:solidFill>
                <a:srgbClr val="ED7D3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F5842EDA-F455-407E-B094-EDF04C8E052F}"/>
              </a:ext>
            </a:extLst>
          </p:cNvPr>
          <p:cNvSpPr/>
          <p:nvPr/>
        </p:nvSpPr>
        <p:spPr>
          <a:xfrm>
            <a:off x="183795" y="5089410"/>
            <a:ext cx="1978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ED7D3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Requisitos Legales </a:t>
            </a:r>
            <a:endParaRPr lang="es-CO" sz="1200" b="1" dirty="0">
              <a:solidFill>
                <a:srgbClr val="ED7D3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98AF9180-A41B-4999-99B5-209CA0B8BE97}"/>
              </a:ext>
            </a:extLst>
          </p:cNvPr>
          <p:cNvSpPr/>
          <p:nvPr/>
        </p:nvSpPr>
        <p:spPr>
          <a:xfrm>
            <a:off x="10146717" y="2953817"/>
            <a:ext cx="1978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ED7D3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Satisfacción </a:t>
            </a:r>
            <a:endParaRPr lang="es-CO" sz="2000" b="1" dirty="0">
              <a:solidFill>
                <a:srgbClr val="ED7D3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4A8777A-F151-4F74-876F-5B8CF91242AF}"/>
              </a:ext>
            </a:extLst>
          </p:cNvPr>
          <p:cNvSpPr/>
          <p:nvPr/>
        </p:nvSpPr>
        <p:spPr>
          <a:xfrm>
            <a:off x="216385" y="1495655"/>
            <a:ext cx="1960589" cy="5043888"/>
          </a:xfrm>
          <a:prstGeom prst="rect">
            <a:avLst/>
          </a:prstGeom>
          <a:noFill/>
          <a:ln w="12700">
            <a:solidFill>
              <a:srgbClr val="00206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3EDD2A71-451E-4D10-A5D9-DE4EEDDBF428}"/>
              </a:ext>
            </a:extLst>
          </p:cNvPr>
          <p:cNvSpPr/>
          <p:nvPr/>
        </p:nvSpPr>
        <p:spPr>
          <a:xfrm>
            <a:off x="10199137" y="1567391"/>
            <a:ext cx="1829539" cy="5043888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02" name="Google Shape;12781;p86">
            <a:extLst>
              <a:ext uri="{FF2B5EF4-FFF2-40B4-BE49-F238E27FC236}">
                <a16:creationId xmlns:a16="http://schemas.microsoft.com/office/drawing/2014/main" id="{4382C5DD-5D2E-4A4C-9DB1-AC6A056ECB47}"/>
              </a:ext>
            </a:extLst>
          </p:cNvPr>
          <p:cNvGrpSpPr/>
          <p:nvPr/>
        </p:nvGrpSpPr>
        <p:grpSpPr>
          <a:xfrm>
            <a:off x="8488292" y="4695014"/>
            <a:ext cx="544208" cy="399711"/>
            <a:chOff x="1289311" y="2926222"/>
            <a:chExt cx="408156" cy="299783"/>
          </a:xfrm>
          <a:solidFill>
            <a:srgbClr val="7030A0"/>
          </a:solidFill>
        </p:grpSpPr>
        <p:sp>
          <p:nvSpPr>
            <p:cNvPr id="103" name="Google Shape;12782;p86">
              <a:extLst>
                <a:ext uri="{FF2B5EF4-FFF2-40B4-BE49-F238E27FC236}">
                  <a16:creationId xmlns:a16="http://schemas.microsoft.com/office/drawing/2014/main" id="{51841A3E-8F16-4A49-BF23-77262078C15F}"/>
                </a:ext>
              </a:extLst>
            </p:cNvPr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2783;p86">
              <a:extLst>
                <a:ext uri="{FF2B5EF4-FFF2-40B4-BE49-F238E27FC236}">
                  <a16:creationId xmlns:a16="http://schemas.microsoft.com/office/drawing/2014/main" id="{1E27306F-C310-4F97-BBCE-DD73FA2DA7AA}"/>
                </a:ext>
              </a:extLst>
            </p:cNvPr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7C9B1F33-CDF1-4238-97E1-A97576C84EE5}"/>
              </a:ext>
            </a:extLst>
          </p:cNvPr>
          <p:cNvSpPr/>
          <p:nvPr/>
        </p:nvSpPr>
        <p:spPr>
          <a:xfrm>
            <a:off x="7347169" y="2564788"/>
            <a:ext cx="2316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7030A0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Administración de Riesgos</a:t>
            </a:r>
          </a:p>
        </p:txBody>
      </p:sp>
      <p:sp>
        <p:nvSpPr>
          <p:cNvPr id="112" name="Google Shape;13281;p86">
            <a:extLst>
              <a:ext uri="{FF2B5EF4-FFF2-40B4-BE49-F238E27FC236}">
                <a16:creationId xmlns:a16="http://schemas.microsoft.com/office/drawing/2014/main" id="{86046029-4A6E-463F-85AB-A4DE613F39E2}"/>
              </a:ext>
            </a:extLst>
          </p:cNvPr>
          <p:cNvSpPr/>
          <p:nvPr/>
        </p:nvSpPr>
        <p:spPr>
          <a:xfrm>
            <a:off x="8151841" y="2003078"/>
            <a:ext cx="518916" cy="474569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F8999C22-D591-4707-BB50-7517CC58972D}"/>
              </a:ext>
            </a:extLst>
          </p:cNvPr>
          <p:cNvSpPr/>
          <p:nvPr/>
        </p:nvSpPr>
        <p:spPr>
          <a:xfrm>
            <a:off x="303219" y="1720108"/>
            <a:ext cx="1845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ED7D3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Partes Interesadas y  Grupos de Valor </a:t>
            </a:r>
            <a:endParaRPr lang="es-CO" sz="1200" b="1" dirty="0">
              <a:solidFill>
                <a:srgbClr val="ED7D3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C57D9126-27A4-4923-8BFD-FC24D8BFE6E1}"/>
              </a:ext>
            </a:extLst>
          </p:cNvPr>
          <p:cNvSpPr/>
          <p:nvPr/>
        </p:nvSpPr>
        <p:spPr>
          <a:xfrm>
            <a:off x="10192847" y="1915493"/>
            <a:ext cx="1829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ED7D3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Partes Interesadas y  Grupos de Valor </a:t>
            </a:r>
            <a:endParaRPr lang="es-CO" sz="1200" b="1" dirty="0">
              <a:solidFill>
                <a:srgbClr val="ED7D3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5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6948CC5-495F-48D7-89A7-72392FBE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0"/>
          <a:stretch/>
        </p:blipFill>
        <p:spPr>
          <a:xfrm>
            <a:off x="-13834" y="203853"/>
            <a:ext cx="3165816" cy="5384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D2EBA4-982D-44F4-94BC-589BF9BA27C6}"/>
              </a:ext>
            </a:extLst>
          </p:cNvPr>
          <p:cNvSpPr txBox="1"/>
          <p:nvPr/>
        </p:nvSpPr>
        <p:spPr>
          <a:xfrm>
            <a:off x="4376296" y="2408886"/>
            <a:ext cx="7620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Subsistema de Gestión de Seguridad de la Información - SGSI</a:t>
            </a:r>
            <a:endParaRPr kumimoji="0" lang="es-MX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CAC59F-9C2E-41C2-B963-82E249F53D0E}"/>
              </a:ext>
            </a:extLst>
          </p:cNvPr>
          <p:cNvSpPr txBox="1"/>
          <p:nvPr/>
        </p:nvSpPr>
        <p:spPr>
          <a:xfrm>
            <a:off x="2369643" y="2050058"/>
            <a:ext cx="2180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B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19D6EA-BD54-41C9-BB4B-6A7BFB23237D}"/>
              </a:ext>
            </a:extLst>
          </p:cNvPr>
          <p:cNvCxnSpPr/>
          <p:nvPr/>
        </p:nvCxnSpPr>
        <p:spPr>
          <a:xfrm>
            <a:off x="4294887" y="2050058"/>
            <a:ext cx="0" cy="26671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7944;p86">
            <a:extLst>
              <a:ext uri="{FF2B5EF4-FFF2-40B4-BE49-F238E27FC236}">
                <a16:creationId xmlns:a16="http://schemas.microsoft.com/office/drawing/2014/main" id="{69FACA7F-9BFB-4B5A-B93A-8671A7958105}"/>
              </a:ext>
            </a:extLst>
          </p:cNvPr>
          <p:cNvSpPr/>
          <p:nvPr/>
        </p:nvSpPr>
        <p:spPr>
          <a:xfrm>
            <a:off x="7392471" y="1863944"/>
            <a:ext cx="3690561" cy="3703882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7944;p86">
            <a:extLst>
              <a:ext uri="{FF2B5EF4-FFF2-40B4-BE49-F238E27FC236}">
                <a16:creationId xmlns:a16="http://schemas.microsoft.com/office/drawing/2014/main" id="{361B2EC8-A62D-4F13-A898-E4559A4B100C}"/>
              </a:ext>
            </a:extLst>
          </p:cNvPr>
          <p:cNvSpPr/>
          <p:nvPr/>
        </p:nvSpPr>
        <p:spPr>
          <a:xfrm>
            <a:off x="5426139" y="203853"/>
            <a:ext cx="7623223" cy="7233306"/>
          </a:xfrm>
          <a:custGeom>
            <a:avLst/>
            <a:gdLst/>
            <a:ahLst/>
            <a:cxnLst/>
            <a:rect l="l" t="t" r="r" b="b"/>
            <a:pathLst>
              <a:path w="22903" h="22901" extrusionOk="0">
                <a:moveTo>
                  <a:pt x="11452" y="4551"/>
                </a:moveTo>
                <a:cubicBezTo>
                  <a:pt x="15263" y="4551"/>
                  <a:pt x="18352" y="7640"/>
                  <a:pt x="18352" y="11451"/>
                </a:cubicBezTo>
                <a:cubicBezTo>
                  <a:pt x="18352" y="15262"/>
                  <a:pt x="15263" y="18350"/>
                  <a:pt x="11452" y="18350"/>
                </a:cubicBezTo>
                <a:lnTo>
                  <a:pt x="11452" y="18351"/>
                </a:lnTo>
                <a:cubicBezTo>
                  <a:pt x="7640" y="18351"/>
                  <a:pt x="4552" y="15262"/>
                  <a:pt x="4552" y="11451"/>
                </a:cubicBezTo>
                <a:cubicBezTo>
                  <a:pt x="4552" y="7640"/>
                  <a:pt x="7640" y="4551"/>
                  <a:pt x="11452" y="4551"/>
                </a:cubicBezTo>
                <a:close/>
                <a:moveTo>
                  <a:pt x="9850" y="0"/>
                </a:moveTo>
                <a:cubicBezTo>
                  <a:pt x="9464" y="0"/>
                  <a:pt x="9152" y="312"/>
                  <a:pt x="9152" y="698"/>
                </a:cubicBezTo>
                <a:lnTo>
                  <a:pt x="9152" y="2564"/>
                </a:lnTo>
                <a:cubicBezTo>
                  <a:pt x="8324" y="2777"/>
                  <a:pt x="7530" y="3105"/>
                  <a:pt x="6793" y="3539"/>
                </a:cubicBezTo>
                <a:lnTo>
                  <a:pt x="5474" y="2221"/>
                </a:lnTo>
                <a:cubicBezTo>
                  <a:pt x="5338" y="2085"/>
                  <a:pt x="5159" y="2017"/>
                  <a:pt x="4981" y="2017"/>
                </a:cubicBezTo>
                <a:cubicBezTo>
                  <a:pt x="4802" y="2017"/>
                  <a:pt x="4624" y="2085"/>
                  <a:pt x="4487" y="2221"/>
                </a:cubicBezTo>
                <a:lnTo>
                  <a:pt x="2222" y="4487"/>
                </a:lnTo>
                <a:cubicBezTo>
                  <a:pt x="1949" y="4759"/>
                  <a:pt x="1949" y="5201"/>
                  <a:pt x="2222" y="5473"/>
                </a:cubicBezTo>
                <a:lnTo>
                  <a:pt x="3541" y="6791"/>
                </a:lnTo>
                <a:cubicBezTo>
                  <a:pt x="3107" y="7528"/>
                  <a:pt x="2777" y="8322"/>
                  <a:pt x="2564" y="9150"/>
                </a:cubicBezTo>
                <a:lnTo>
                  <a:pt x="699" y="9150"/>
                </a:lnTo>
                <a:cubicBezTo>
                  <a:pt x="313" y="9150"/>
                  <a:pt x="1" y="9462"/>
                  <a:pt x="1" y="9848"/>
                </a:cubicBezTo>
                <a:lnTo>
                  <a:pt x="1" y="13053"/>
                </a:lnTo>
                <a:cubicBezTo>
                  <a:pt x="1" y="13438"/>
                  <a:pt x="313" y="13751"/>
                  <a:pt x="699" y="13751"/>
                </a:cubicBezTo>
                <a:lnTo>
                  <a:pt x="2564" y="13751"/>
                </a:lnTo>
                <a:cubicBezTo>
                  <a:pt x="2777" y="14579"/>
                  <a:pt x="3106" y="15373"/>
                  <a:pt x="3541" y="16109"/>
                </a:cubicBezTo>
                <a:lnTo>
                  <a:pt x="2222" y="17427"/>
                </a:lnTo>
                <a:cubicBezTo>
                  <a:pt x="1949" y="17701"/>
                  <a:pt x="1949" y="18142"/>
                  <a:pt x="2222" y="18415"/>
                </a:cubicBezTo>
                <a:lnTo>
                  <a:pt x="4487" y="20681"/>
                </a:lnTo>
                <a:cubicBezTo>
                  <a:pt x="4624" y="20817"/>
                  <a:pt x="4802" y="20885"/>
                  <a:pt x="4981" y="20885"/>
                </a:cubicBezTo>
                <a:cubicBezTo>
                  <a:pt x="5159" y="20885"/>
                  <a:pt x="5338" y="20817"/>
                  <a:pt x="5474" y="20681"/>
                </a:cubicBezTo>
                <a:lnTo>
                  <a:pt x="6793" y="19362"/>
                </a:lnTo>
                <a:cubicBezTo>
                  <a:pt x="7530" y="19796"/>
                  <a:pt x="8324" y="20124"/>
                  <a:pt x="9152" y="20339"/>
                </a:cubicBezTo>
                <a:lnTo>
                  <a:pt x="9152" y="22204"/>
                </a:lnTo>
                <a:cubicBezTo>
                  <a:pt x="9152" y="22588"/>
                  <a:pt x="9464" y="22901"/>
                  <a:pt x="9850" y="22901"/>
                </a:cubicBezTo>
                <a:lnTo>
                  <a:pt x="13055" y="22901"/>
                </a:lnTo>
                <a:cubicBezTo>
                  <a:pt x="13439" y="22901"/>
                  <a:pt x="13751" y="22588"/>
                  <a:pt x="13751" y="22204"/>
                </a:cubicBezTo>
                <a:lnTo>
                  <a:pt x="13751" y="20339"/>
                </a:lnTo>
                <a:cubicBezTo>
                  <a:pt x="14581" y="20124"/>
                  <a:pt x="15373" y="19796"/>
                  <a:pt x="16110" y="19362"/>
                </a:cubicBezTo>
                <a:lnTo>
                  <a:pt x="17429" y="20680"/>
                </a:lnTo>
                <a:cubicBezTo>
                  <a:pt x="17566" y="20816"/>
                  <a:pt x="17744" y="20884"/>
                  <a:pt x="17923" y="20884"/>
                </a:cubicBezTo>
                <a:cubicBezTo>
                  <a:pt x="18101" y="20884"/>
                  <a:pt x="18280" y="20816"/>
                  <a:pt x="18416" y="20680"/>
                </a:cubicBezTo>
                <a:lnTo>
                  <a:pt x="20682" y="18414"/>
                </a:lnTo>
                <a:cubicBezTo>
                  <a:pt x="20954" y="18142"/>
                  <a:pt x="20954" y="17700"/>
                  <a:pt x="20682" y="17427"/>
                </a:cubicBezTo>
                <a:lnTo>
                  <a:pt x="19364" y="16109"/>
                </a:lnTo>
                <a:cubicBezTo>
                  <a:pt x="19798" y="15373"/>
                  <a:pt x="20126" y="14579"/>
                  <a:pt x="20339" y="13751"/>
                </a:cubicBezTo>
                <a:lnTo>
                  <a:pt x="22205" y="13751"/>
                </a:lnTo>
                <a:cubicBezTo>
                  <a:pt x="22591" y="13751"/>
                  <a:pt x="22903" y="13438"/>
                  <a:pt x="22903" y="13053"/>
                </a:cubicBezTo>
                <a:lnTo>
                  <a:pt x="22903" y="9850"/>
                </a:lnTo>
                <a:cubicBezTo>
                  <a:pt x="22903" y="9465"/>
                  <a:pt x="22592" y="9152"/>
                  <a:pt x="22208" y="9152"/>
                </a:cubicBezTo>
                <a:cubicBezTo>
                  <a:pt x="22207" y="9152"/>
                  <a:pt x="22206" y="9152"/>
                  <a:pt x="22205" y="9152"/>
                </a:cubicBezTo>
                <a:lnTo>
                  <a:pt x="20339" y="9152"/>
                </a:lnTo>
                <a:cubicBezTo>
                  <a:pt x="20126" y="8322"/>
                  <a:pt x="19798" y="7530"/>
                  <a:pt x="19364" y="6793"/>
                </a:cubicBezTo>
                <a:lnTo>
                  <a:pt x="20682" y="5473"/>
                </a:lnTo>
                <a:cubicBezTo>
                  <a:pt x="20954" y="5201"/>
                  <a:pt x="20954" y="4759"/>
                  <a:pt x="20682" y="4487"/>
                </a:cubicBezTo>
                <a:lnTo>
                  <a:pt x="18416" y="2221"/>
                </a:lnTo>
                <a:cubicBezTo>
                  <a:pt x="18280" y="2085"/>
                  <a:pt x="18101" y="2017"/>
                  <a:pt x="17923" y="2017"/>
                </a:cubicBezTo>
                <a:cubicBezTo>
                  <a:pt x="17744" y="2017"/>
                  <a:pt x="17566" y="2085"/>
                  <a:pt x="17429" y="2221"/>
                </a:cubicBezTo>
                <a:lnTo>
                  <a:pt x="16110" y="3541"/>
                </a:lnTo>
                <a:cubicBezTo>
                  <a:pt x="15373" y="3105"/>
                  <a:pt x="14581" y="2777"/>
                  <a:pt x="13751" y="2564"/>
                </a:cubicBezTo>
                <a:lnTo>
                  <a:pt x="13751" y="698"/>
                </a:lnTo>
                <a:cubicBezTo>
                  <a:pt x="13751" y="312"/>
                  <a:pt x="13439" y="0"/>
                  <a:pt x="13055" y="0"/>
                </a:cubicBezTo>
                <a:close/>
              </a:path>
            </a:pathLst>
          </a:custGeom>
          <a:solidFill>
            <a:srgbClr val="DAE3F3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B74F3D-64DD-4CB1-8EC7-AA020E25257E}"/>
              </a:ext>
            </a:extLst>
          </p:cNvPr>
          <p:cNvSpPr txBox="1"/>
          <p:nvPr/>
        </p:nvSpPr>
        <p:spPr>
          <a:xfrm>
            <a:off x="4401661" y="3499914"/>
            <a:ext cx="762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 panose="00000500000000000000" pitchFamily="50" charset="0"/>
                <a:ea typeface="+mn-ea"/>
                <a:cs typeface="+mn-cs"/>
              </a:rPr>
              <a:t>MSPI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94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C8E0E732-21F6-45EC-AE10-0D2874B3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" y="-7363"/>
            <a:ext cx="3313008" cy="2940905"/>
          </a:xfrm>
          <a:prstGeom prst="rect">
            <a:avLst/>
          </a:prstGeom>
        </p:spPr>
      </p:pic>
      <p:pic>
        <p:nvPicPr>
          <p:cNvPr id="24" name="Google Shape;65;p14">
            <a:extLst>
              <a:ext uri="{FF2B5EF4-FFF2-40B4-BE49-F238E27FC236}">
                <a16:creationId xmlns:a16="http://schemas.microsoft.com/office/drawing/2014/main" id="{0856087F-EA60-4668-849C-3082CCF6F9F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374" y="171672"/>
            <a:ext cx="2381627" cy="5019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EBECDBC-35E9-4058-BD9C-CC57C38024BE}"/>
              </a:ext>
            </a:extLst>
          </p:cNvPr>
          <p:cNvSpPr txBox="1"/>
          <p:nvPr/>
        </p:nvSpPr>
        <p:spPr>
          <a:xfrm>
            <a:off x="4459186" y="6397438"/>
            <a:ext cx="446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CO" sz="1400" dirty="0">
                <a:effectLst/>
                <a:latin typeface="Work Sans" panose="00000500000000000000"/>
                <a:ea typeface="Cambria" panose="02040503050406030204" pitchFamily="18" charset="0"/>
                <a:cs typeface="Times New Roman" panose="02020603050405020304" pitchFamily="18" charset="0"/>
              </a:rPr>
              <a:t>Fuente: MinTIC.</a:t>
            </a:r>
            <a:br>
              <a:rPr lang="es-CO" sz="1400" dirty="0">
                <a:effectLst/>
                <a:latin typeface="Work Sans" panose="0000050000000000000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s-MX" sz="1400" b="1" dirty="0">
              <a:solidFill>
                <a:schemeClr val="accent2"/>
              </a:solidFill>
              <a:latin typeface="Work Sans" panose="0000050000000000000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B9B1DB-4D73-4C27-AF2E-F7D3DA2FA2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55" t="15919" r="26607" b="5850"/>
          <a:stretch/>
        </p:blipFill>
        <p:spPr>
          <a:xfrm>
            <a:off x="2254897" y="1006216"/>
            <a:ext cx="5934269" cy="54248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A82108-2675-48FF-BD62-CCFADA573517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F4A8213-1AC2-42C4-BA93-C1E16F99C397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2" name="Google Shape;8961;p89">
            <a:extLst>
              <a:ext uri="{FF2B5EF4-FFF2-40B4-BE49-F238E27FC236}">
                <a16:creationId xmlns:a16="http://schemas.microsoft.com/office/drawing/2014/main" id="{773F6F3C-025C-4A29-80E1-27E688646C29}"/>
              </a:ext>
            </a:extLst>
          </p:cNvPr>
          <p:cNvSpPr/>
          <p:nvPr/>
        </p:nvSpPr>
        <p:spPr>
          <a:xfrm rot="5400000" flipH="1">
            <a:off x="3835582" y="-3287610"/>
            <a:ext cx="534967" cy="739511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3" name="Google Shape;8961;p89">
            <a:extLst>
              <a:ext uri="{FF2B5EF4-FFF2-40B4-BE49-F238E27FC236}">
                <a16:creationId xmlns:a16="http://schemas.microsoft.com/office/drawing/2014/main" id="{6736596A-A693-4606-ABA1-3983D6F655F1}"/>
              </a:ext>
            </a:extLst>
          </p:cNvPr>
          <p:cNvSpPr/>
          <p:nvPr/>
        </p:nvSpPr>
        <p:spPr>
          <a:xfrm rot="5400000" flipH="1">
            <a:off x="3689960" y="-3184049"/>
            <a:ext cx="609617" cy="7160155"/>
          </a:xfrm>
          <a:prstGeom prst="round2SameRect">
            <a:avLst>
              <a:gd name="adj1" fmla="val 48171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8602;p88">
            <a:extLst>
              <a:ext uri="{FF2B5EF4-FFF2-40B4-BE49-F238E27FC236}">
                <a16:creationId xmlns:a16="http://schemas.microsoft.com/office/drawing/2014/main" id="{44312934-9985-407D-A7EE-E7A270C059CD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5" name="Google Shape;8603;p88">
              <a:extLst>
                <a:ext uri="{FF2B5EF4-FFF2-40B4-BE49-F238E27FC236}">
                  <a16:creationId xmlns:a16="http://schemas.microsoft.com/office/drawing/2014/main" id="{F5A2A997-6509-4574-BCF6-2698A75485DB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8604;p88">
              <a:extLst>
                <a:ext uri="{FF2B5EF4-FFF2-40B4-BE49-F238E27FC236}">
                  <a16:creationId xmlns:a16="http://schemas.microsoft.com/office/drawing/2014/main" id="{12F8A971-D0FB-4BB4-8D9D-B7CEB6F5D1BD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7" name="Google Shape;4943;p54">
            <a:extLst>
              <a:ext uri="{FF2B5EF4-FFF2-40B4-BE49-F238E27FC236}">
                <a16:creationId xmlns:a16="http://schemas.microsoft.com/office/drawing/2014/main" id="{FB3B44A9-DCB7-41DC-8C3B-95699B72C310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8" name="Google Shape;6726;p74">
            <a:extLst>
              <a:ext uri="{FF2B5EF4-FFF2-40B4-BE49-F238E27FC236}">
                <a16:creationId xmlns:a16="http://schemas.microsoft.com/office/drawing/2014/main" id="{A9C114B5-0085-4242-89C1-974E901669B2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9" name="Google Shape;6727;p74">
              <a:extLst>
                <a:ext uri="{FF2B5EF4-FFF2-40B4-BE49-F238E27FC236}">
                  <a16:creationId xmlns:a16="http://schemas.microsoft.com/office/drawing/2014/main" id="{EE7EA711-5163-45B0-9840-1639A65D1B92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0" name="Google Shape;6728;p74">
              <a:extLst>
                <a:ext uri="{FF2B5EF4-FFF2-40B4-BE49-F238E27FC236}">
                  <a16:creationId xmlns:a16="http://schemas.microsoft.com/office/drawing/2014/main" id="{FE59A088-EC8F-4AA6-87C3-5B90DE1C6DF1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1" name="Google Shape;6729;p74">
              <a:extLst>
                <a:ext uri="{FF2B5EF4-FFF2-40B4-BE49-F238E27FC236}">
                  <a16:creationId xmlns:a16="http://schemas.microsoft.com/office/drawing/2014/main" id="{2DF83302-5780-4FD8-A4B8-C226C304A304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2" name="Google Shape;6730;p74">
              <a:extLst>
                <a:ext uri="{FF2B5EF4-FFF2-40B4-BE49-F238E27FC236}">
                  <a16:creationId xmlns:a16="http://schemas.microsoft.com/office/drawing/2014/main" id="{4E0988F9-4E28-44BE-A4DF-FEBDEFDE9932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3" name="Google Shape;8961;p89">
            <a:extLst>
              <a:ext uri="{FF2B5EF4-FFF2-40B4-BE49-F238E27FC236}">
                <a16:creationId xmlns:a16="http://schemas.microsoft.com/office/drawing/2014/main" id="{8759DCAB-DB25-44F9-8E31-5D1E2D578D17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1412C83-803E-46B9-B271-B52340FE80D2}"/>
              </a:ext>
            </a:extLst>
          </p:cNvPr>
          <p:cNvSpPr txBox="1"/>
          <p:nvPr/>
        </p:nvSpPr>
        <p:spPr>
          <a:xfrm>
            <a:off x="640467" y="141420"/>
            <a:ext cx="693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Subsistema de Gestión de Seguridad de la Información y Modelo de Seguridad y Privacidad de la Información</a:t>
            </a:r>
            <a:endParaRPr lang="es-CO" sz="1400" b="1" dirty="0">
              <a:solidFill>
                <a:schemeClr val="bg1"/>
              </a:solidFill>
              <a:latin typeface="Work Sans" panose="000005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2A94DB-288D-4D16-9E0A-EDD7268FF300}"/>
              </a:ext>
            </a:extLst>
          </p:cNvPr>
          <p:cNvSpPr txBox="1"/>
          <p:nvPr/>
        </p:nvSpPr>
        <p:spPr>
          <a:xfrm>
            <a:off x="6257731" y="6028106"/>
            <a:ext cx="593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s-CO" sz="1800" dirty="0">
                <a:solidFill>
                  <a:srgbClr val="EB751D"/>
                </a:solidFill>
                <a:effectLst/>
                <a:latin typeface="Work Sans" panose="00000500000000000000"/>
                <a:ea typeface="Cambria" panose="02040503050406030204" pitchFamily="18" charset="0"/>
                <a:cs typeface="Times New Roman" panose="02020603050405020304" pitchFamily="18" charset="0"/>
              </a:rPr>
              <a:t>MODELO DE SEGURIDAD Y PRIVACIDAD DE LA INFORMACIÓN</a:t>
            </a:r>
            <a:endParaRPr lang="es-MX" b="1" dirty="0">
              <a:solidFill>
                <a:srgbClr val="EB751D"/>
              </a:solidFill>
              <a:latin typeface="Work Sans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2697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C8E0E732-21F6-45EC-AE10-0D2874B3B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" y="-7363"/>
            <a:ext cx="3313008" cy="2940905"/>
          </a:xfrm>
          <a:prstGeom prst="rect">
            <a:avLst/>
          </a:prstGeom>
        </p:spPr>
      </p:pic>
      <p:pic>
        <p:nvPicPr>
          <p:cNvPr id="24" name="Google Shape;65;p14">
            <a:extLst>
              <a:ext uri="{FF2B5EF4-FFF2-40B4-BE49-F238E27FC236}">
                <a16:creationId xmlns:a16="http://schemas.microsoft.com/office/drawing/2014/main" id="{0856087F-EA60-4668-849C-3082CCF6F9F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374" y="171672"/>
            <a:ext cx="2381627" cy="50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4DD524D-E9AA-49EF-984C-1A9D9B002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9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8583491" y="3249491"/>
            <a:ext cx="3823213" cy="339380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EBECDBC-35E9-4058-BD9C-CC57C38024BE}"/>
              </a:ext>
            </a:extLst>
          </p:cNvPr>
          <p:cNvSpPr txBox="1"/>
          <p:nvPr/>
        </p:nvSpPr>
        <p:spPr>
          <a:xfrm>
            <a:off x="2710938" y="5606421"/>
            <a:ext cx="60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s-MX" sz="1400" dirty="0"/>
              <a:t>Fuente: ISO/IEC 27032</a:t>
            </a:r>
            <a:br>
              <a:rPr lang="es-CO" sz="1400" dirty="0">
                <a:effectLst/>
                <a:latin typeface="Work Sans" panose="0000050000000000000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s-MX" sz="1400" b="1" dirty="0">
              <a:solidFill>
                <a:schemeClr val="accent2"/>
              </a:solidFill>
              <a:latin typeface="Work Sans" panose="0000050000000000000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7DBE4E-E9D5-42A2-82BD-49DF6FBBAFC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l="25561" t="18367" r="23240" b="22794"/>
          <a:stretch/>
        </p:blipFill>
        <p:spPr>
          <a:xfrm>
            <a:off x="2870521" y="1221012"/>
            <a:ext cx="7442521" cy="425878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5BDBEBF-DE6E-4459-B23C-50D4D24E4F8D}"/>
              </a:ext>
            </a:extLst>
          </p:cNvPr>
          <p:cNvSpPr txBox="1"/>
          <p:nvPr/>
        </p:nvSpPr>
        <p:spPr>
          <a:xfrm>
            <a:off x="1301362" y="224485"/>
            <a:ext cx="5723372" cy="47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3" b="1" spc="268" dirty="0">
                <a:solidFill>
                  <a:schemeClr val="bg1"/>
                </a:solidFill>
                <a:latin typeface="Work Sans" panose="00000500000000000000" pitchFamily="50" charset="0"/>
              </a:rPr>
              <a:t>SIGI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C7B0E08-C33E-43DC-9B70-7A7F16819AF3}"/>
              </a:ext>
            </a:extLst>
          </p:cNvPr>
          <p:cNvSpPr/>
          <p:nvPr/>
        </p:nvSpPr>
        <p:spPr>
          <a:xfrm>
            <a:off x="89694" y="81911"/>
            <a:ext cx="581747" cy="5359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9"/>
          </a:p>
        </p:txBody>
      </p:sp>
      <p:sp>
        <p:nvSpPr>
          <p:cNvPr id="12" name="Google Shape;8961;p89">
            <a:extLst>
              <a:ext uri="{FF2B5EF4-FFF2-40B4-BE49-F238E27FC236}">
                <a16:creationId xmlns:a16="http://schemas.microsoft.com/office/drawing/2014/main" id="{400C6E3A-1234-4BB9-AA71-CDEBC638CEA1}"/>
              </a:ext>
            </a:extLst>
          </p:cNvPr>
          <p:cNvSpPr/>
          <p:nvPr/>
        </p:nvSpPr>
        <p:spPr>
          <a:xfrm rot="5400000" flipH="1">
            <a:off x="3445608" y="-2929435"/>
            <a:ext cx="625846" cy="679294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5704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13" name="Google Shape;8961;p89">
            <a:extLst>
              <a:ext uri="{FF2B5EF4-FFF2-40B4-BE49-F238E27FC236}">
                <a16:creationId xmlns:a16="http://schemas.microsoft.com/office/drawing/2014/main" id="{9655E697-4EE8-426D-B5E8-8FBC5765CDEE}"/>
              </a:ext>
            </a:extLst>
          </p:cNvPr>
          <p:cNvSpPr/>
          <p:nvPr/>
        </p:nvSpPr>
        <p:spPr>
          <a:xfrm rot="5400000" flipH="1">
            <a:off x="3287120" y="-2781207"/>
            <a:ext cx="617269" cy="636212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4" name="Google Shape;8602;p88">
            <a:extLst>
              <a:ext uri="{FF2B5EF4-FFF2-40B4-BE49-F238E27FC236}">
                <a16:creationId xmlns:a16="http://schemas.microsoft.com/office/drawing/2014/main" id="{7B74BFE6-D519-43DC-9989-98F7FACE0653}"/>
              </a:ext>
            </a:extLst>
          </p:cNvPr>
          <p:cNvGrpSpPr/>
          <p:nvPr/>
        </p:nvGrpSpPr>
        <p:grpSpPr>
          <a:xfrm>
            <a:off x="56026" y="13387"/>
            <a:ext cx="655638" cy="673041"/>
            <a:chOff x="4873519" y="3311869"/>
            <a:chExt cx="499374" cy="499296"/>
          </a:xfrm>
          <a:solidFill>
            <a:srgbClr val="FF5704"/>
          </a:solidFill>
        </p:grpSpPr>
        <p:sp>
          <p:nvSpPr>
            <p:cNvPr id="15" name="Google Shape;8603;p88">
              <a:extLst>
                <a:ext uri="{FF2B5EF4-FFF2-40B4-BE49-F238E27FC236}">
                  <a16:creationId xmlns:a16="http://schemas.microsoft.com/office/drawing/2014/main" id="{AE576D6B-6DC6-4DB4-A810-F034A8E8FAE9}"/>
                </a:ext>
              </a:extLst>
            </p:cNvPr>
            <p:cNvSpPr/>
            <p:nvPr/>
          </p:nvSpPr>
          <p:spPr>
            <a:xfrm>
              <a:off x="4873519" y="3311869"/>
              <a:ext cx="499374" cy="499296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16" name="Google Shape;8604;p88">
              <a:extLst>
                <a:ext uri="{FF2B5EF4-FFF2-40B4-BE49-F238E27FC236}">
                  <a16:creationId xmlns:a16="http://schemas.microsoft.com/office/drawing/2014/main" id="{0E437343-27FF-4F2A-9953-1081BAC220AD}"/>
                </a:ext>
              </a:extLst>
            </p:cNvPr>
            <p:cNvSpPr/>
            <p:nvPr/>
          </p:nvSpPr>
          <p:spPr>
            <a:xfrm>
              <a:off x="4909071" y="3346083"/>
              <a:ext cx="202112" cy="182386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 dirty="0"/>
            </a:p>
          </p:txBody>
        </p:sp>
      </p:grpSp>
      <p:sp>
        <p:nvSpPr>
          <p:cNvPr id="17" name="Google Shape;4943;p54">
            <a:extLst>
              <a:ext uri="{FF2B5EF4-FFF2-40B4-BE49-F238E27FC236}">
                <a16:creationId xmlns:a16="http://schemas.microsoft.com/office/drawing/2014/main" id="{75761895-D71D-4D9D-A3C3-F8B4AD02224A}"/>
              </a:ext>
            </a:extLst>
          </p:cNvPr>
          <p:cNvSpPr/>
          <p:nvPr/>
        </p:nvSpPr>
        <p:spPr>
          <a:xfrm>
            <a:off x="100187" y="67499"/>
            <a:ext cx="561024" cy="551830"/>
          </a:xfrm>
          <a:custGeom>
            <a:avLst/>
            <a:gdLst/>
            <a:ahLst/>
            <a:cxnLst/>
            <a:rect l="l" t="t" r="r" b="b"/>
            <a:pathLst>
              <a:path w="3874" h="3874" extrusionOk="0">
                <a:moveTo>
                  <a:pt x="1941" y="0"/>
                </a:moveTo>
                <a:cubicBezTo>
                  <a:pt x="866" y="0"/>
                  <a:pt x="0" y="866"/>
                  <a:pt x="0" y="1933"/>
                </a:cubicBezTo>
                <a:cubicBezTo>
                  <a:pt x="0" y="3008"/>
                  <a:pt x="866" y="3873"/>
                  <a:pt x="1941" y="3873"/>
                </a:cubicBezTo>
                <a:cubicBezTo>
                  <a:pt x="3008" y="3873"/>
                  <a:pt x="3874" y="3008"/>
                  <a:pt x="3874" y="1933"/>
                </a:cubicBezTo>
                <a:cubicBezTo>
                  <a:pt x="3874" y="866"/>
                  <a:pt x="3008" y="0"/>
                  <a:pt x="19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grpSp>
        <p:nvGrpSpPr>
          <p:cNvPr id="18" name="Google Shape;6726;p74">
            <a:extLst>
              <a:ext uri="{FF2B5EF4-FFF2-40B4-BE49-F238E27FC236}">
                <a16:creationId xmlns:a16="http://schemas.microsoft.com/office/drawing/2014/main" id="{C521F5CB-4021-40FA-9465-FCFF285B1CC6}"/>
              </a:ext>
            </a:extLst>
          </p:cNvPr>
          <p:cNvGrpSpPr/>
          <p:nvPr/>
        </p:nvGrpSpPr>
        <p:grpSpPr>
          <a:xfrm>
            <a:off x="232383" y="177932"/>
            <a:ext cx="317986" cy="312147"/>
            <a:chOff x="5716825" y="3235950"/>
            <a:chExt cx="300900" cy="295375"/>
          </a:xfrm>
          <a:solidFill>
            <a:srgbClr val="2E75B6"/>
          </a:solidFill>
        </p:grpSpPr>
        <p:sp>
          <p:nvSpPr>
            <p:cNvPr id="19" name="Google Shape;6727;p74">
              <a:extLst>
                <a:ext uri="{FF2B5EF4-FFF2-40B4-BE49-F238E27FC236}">
                  <a16:creationId xmlns:a16="http://schemas.microsoft.com/office/drawing/2014/main" id="{4F9B8FA3-8B08-413B-A150-EA4AA0B3CDCB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0" name="Google Shape;6728;p74">
              <a:extLst>
                <a:ext uri="{FF2B5EF4-FFF2-40B4-BE49-F238E27FC236}">
                  <a16:creationId xmlns:a16="http://schemas.microsoft.com/office/drawing/2014/main" id="{82FFBDF6-06F6-420E-AF35-C315F0843765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1" name="Google Shape;6729;p74">
              <a:extLst>
                <a:ext uri="{FF2B5EF4-FFF2-40B4-BE49-F238E27FC236}">
                  <a16:creationId xmlns:a16="http://schemas.microsoft.com/office/drawing/2014/main" id="{50D39BBB-E8D9-47D7-A68D-82975F680B37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  <p:sp>
          <p:nvSpPr>
            <p:cNvPr id="22" name="Google Shape;6730;p74">
              <a:extLst>
                <a:ext uri="{FF2B5EF4-FFF2-40B4-BE49-F238E27FC236}">
                  <a16:creationId xmlns:a16="http://schemas.microsoft.com/office/drawing/2014/main" id="{64566C21-9A83-4A82-9D52-9A2A5583565A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1740" tIns="81740" rIns="81740" bIns="81740" anchor="ctr" anchorCtr="0">
              <a:noAutofit/>
            </a:bodyPr>
            <a:lstStyle/>
            <a:p>
              <a:endParaRPr sz="1609"/>
            </a:p>
          </p:txBody>
        </p:sp>
      </p:grpSp>
      <p:sp>
        <p:nvSpPr>
          <p:cNvPr id="23" name="Google Shape;8961;p89">
            <a:extLst>
              <a:ext uri="{FF2B5EF4-FFF2-40B4-BE49-F238E27FC236}">
                <a16:creationId xmlns:a16="http://schemas.microsoft.com/office/drawing/2014/main" id="{85FA25DA-23D9-476F-A241-B2B18F59411C}"/>
              </a:ext>
            </a:extLst>
          </p:cNvPr>
          <p:cNvSpPr/>
          <p:nvPr/>
        </p:nvSpPr>
        <p:spPr>
          <a:xfrm rot="5400000" flipH="1">
            <a:off x="2348321" y="132720"/>
            <a:ext cx="401371" cy="31334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81740" tIns="81740" rIns="81740" bIns="81740" anchor="ctr" anchorCtr="0">
            <a:noAutofit/>
          </a:bodyPr>
          <a:lstStyle/>
          <a:p>
            <a:endParaRPr sz="1609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11D3E9F-7AEB-482D-9228-B0271907EFD8}"/>
              </a:ext>
            </a:extLst>
          </p:cNvPr>
          <p:cNvSpPr txBox="1"/>
          <p:nvPr/>
        </p:nvSpPr>
        <p:spPr>
          <a:xfrm>
            <a:off x="649608" y="50737"/>
            <a:ext cx="612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Work Sans" panose="000005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Relación Ciberseguridad y Otros Ámbitos de la Seguridad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1690574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ae9388c0-b1e2-40ea-b6a8-c51c7913cbd2">H7EN5MXTHQNV-1513-201</_dlc_DocId>
    <_dlc_DocIdUrl xmlns="ae9388c0-b1e2-40ea-b6a8-c51c7913cbd2">
      <Url>https://mng.mincultura.gov.co/ministerio/recursos-humanos/_layouts/15/DocIdRedir.aspx?ID=H7EN5MXTHQNV-1513-201</Url>
      <Description>H7EN5MXTHQNV-1513-201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7799B4-1766-4787-BA74-7F77AB320957}"/>
</file>

<file path=customXml/itemProps2.xml><?xml version="1.0" encoding="utf-8"?>
<ds:datastoreItem xmlns:ds="http://schemas.openxmlformats.org/officeDocument/2006/customXml" ds:itemID="{1E1337B2-7395-46DA-BBE0-4678775B1D82}"/>
</file>

<file path=customXml/itemProps3.xml><?xml version="1.0" encoding="utf-8"?>
<ds:datastoreItem xmlns:ds="http://schemas.openxmlformats.org/officeDocument/2006/customXml" ds:itemID="{EE4B563A-AFB7-40B5-A153-AEF67DBCE1EE}"/>
</file>

<file path=customXml/itemProps4.xml><?xml version="1.0" encoding="utf-8"?>
<ds:datastoreItem xmlns:ds="http://schemas.openxmlformats.org/officeDocument/2006/customXml" ds:itemID="{541C5922-84F2-4ED3-B1B6-7F1C67AA30E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2867</Words>
  <Application>Microsoft Office PowerPoint</Application>
  <PresentationFormat>Panorámica</PresentationFormat>
  <Paragraphs>490</Paragraphs>
  <Slides>42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Franklin Gothic Medium</vt:lpstr>
      <vt:lpstr>Roboto Slab</vt:lpstr>
      <vt:lpstr>Teen Light</vt:lpstr>
      <vt:lpstr>Wingdings</vt:lpstr>
      <vt:lpstr>Work Sans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Sistema Integrado de Gestión Institucional</dc:title>
  <dc:creator>Lady Waltero</dc:creator>
  <cp:lastModifiedBy>Lady Carolina Waltero Flautero</cp:lastModifiedBy>
  <cp:revision>1</cp:revision>
  <dcterms:modified xsi:type="dcterms:W3CDTF">2021-11-10T15:32:51Z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7b2b441a-8856-45a7-88ae-9aa7e6f12594</vt:lpwstr>
  </property>
  <property fmtid="{D5CDD505-2E9C-101B-9397-08002B2CF9AE}" pid="3" name="ContentTypeId">
    <vt:lpwstr>0x0101006A81FD8BE8D33941B641A993FB072DFD</vt:lpwstr>
  </property>
</Properties>
</file>