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Masters/slideMaster1.xml" ContentType="application/vnd.openxmlformats-officedocument.presentationml.slideMaster+xml"/>
  <Override PartName="/ppt/notesSlides/notesSlide26.xml" ContentType="application/vnd.openxmlformats-officedocument.presentationml.notesSlide+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Metadata/LabelInfo.xml" ContentType="application/vnd.ms-office.classificationlabel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1"/>
  </p:notesMasterIdLst>
  <p:sldIdLst>
    <p:sldId id="256" r:id="rId2"/>
    <p:sldId id="264" r:id="rId3"/>
    <p:sldId id="272" r:id="rId4"/>
    <p:sldId id="265" r:id="rId5"/>
    <p:sldId id="295" r:id="rId6"/>
    <p:sldId id="296" r:id="rId7"/>
    <p:sldId id="297" r:id="rId8"/>
    <p:sldId id="298" r:id="rId9"/>
    <p:sldId id="287" r:id="rId10"/>
    <p:sldId id="258" r:id="rId11"/>
    <p:sldId id="286" r:id="rId12"/>
    <p:sldId id="288" r:id="rId13"/>
    <p:sldId id="266" r:id="rId14"/>
    <p:sldId id="260" r:id="rId15"/>
    <p:sldId id="273" r:id="rId16"/>
    <p:sldId id="274" r:id="rId17"/>
    <p:sldId id="275" r:id="rId18"/>
    <p:sldId id="276" r:id="rId19"/>
    <p:sldId id="277" r:id="rId20"/>
    <p:sldId id="278" r:id="rId21"/>
    <p:sldId id="261" r:id="rId22"/>
    <p:sldId id="269" r:id="rId23"/>
    <p:sldId id="267" r:id="rId24"/>
    <p:sldId id="280" r:id="rId25"/>
    <p:sldId id="268" r:id="rId26"/>
    <p:sldId id="281" r:id="rId27"/>
    <p:sldId id="279" r:id="rId28"/>
    <p:sldId id="284" r:id="rId29"/>
    <p:sldId id="299" r:id="rId30"/>
    <p:sldId id="290" r:id="rId31"/>
    <p:sldId id="291" r:id="rId32"/>
    <p:sldId id="292" r:id="rId33"/>
    <p:sldId id="293" r:id="rId34"/>
    <p:sldId id="300" r:id="rId35"/>
    <p:sldId id="289" r:id="rId36"/>
    <p:sldId id="285" r:id="rId37"/>
    <p:sldId id="294" r:id="rId38"/>
    <p:sldId id="257" r:id="rId39"/>
    <p:sldId id="263" r:id="rId40"/>
  </p:sldIdLst>
  <p:sldSz cx="12192000" cy="6858000"/>
  <p:notesSz cx="6858000" cy="9144000"/>
  <p:embeddedFontLst>
    <p:embeddedFont>
      <p:font typeface="Helvetica Neue" panose="020B0604020202020204" charset="0"/>
      <p:regular r:id="rId42"/>
      <p:bold r:id="rId43"/>
      <p:italic r:id="rId44"/>
      <p:boldItalic r:id="rId45"/>
    </p:embeddedFont>
    <p:embeddedFont>
      <p:font typeface="Segoe UI" panose="020B0502040204020203" pitchFamily="34" charset="0"/>
      <p:regular r:id="rId46"/>
      <p:bold r:id="rId47"/>
      <p:italic r:id="rId48"/>
      <p:boldItalic r:id="rId49"/>
    </p:embeddedFont>
    <p:embeddedFont>
      <p:font typeface="Source Sans Pro" panose="020B0503030403020204" pitchFamily="34" charset="0"/>
      <p:regular r:id="rId50"/>
      <p:bold r:id="rId51"/>
      <p:italic r:id="rId52"/>
      <p:boldItalic r:id="rId53"/>
    </p:embeddedFont>
    <p:embeddedFont>
      <p:font typeface="Verdana" panose="020B0604030504040204" pitchFamily="34" charset="0"/>
      <p:regular r:id="rId54"/>
      <p:bold r:id="rId55"/>
      <p:italic r:id="rId56"/>
      <p:boldItalic r:id="rId57"/>
    </p:embeddedFont>
    <p:embeddedFont>
      <p:font typeface="Work Sans" pitchFamily="2"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2" roundtripDataSignature="AMtx7mhHYrsMg8A9kSSSO1d0NGZ3AJ33M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64" d="100"/>
          <a:sy n="64" d="100"/>
        </p:scale>
        <p:origin x="8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font" Target="fonts/font1.fntdata"/><Relationship Id="rId47" Type="http://schemas.openxmlformats.org/officeDocument/2006/relationships/font" Target="fonts/font6.fntdata"/><Relationship Id="rId63" Type="http://schemas.openxmlformats.org/officeDocument/2006/relationships/presProps" Target="presProps.xml"/><Relationship Id="rId68"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2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openxmlformats.org/officeDocument/2006/relationships/viewProps" Target="viewProps.xml"/><Relationship Id="rId69"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font" Target="fonts/font18.fntdata"/><Relationship Id="rId67"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font" Target="fonts/font13.fntdata"/><Relationship Id="rId62" Type="http://customschemas.google.com/relationships/presentationmetadata" Target="metadata"/><Relationship Id="rId70"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font" Target="fonts/font19.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9.fntdata"/><Relationship Id="rId55"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8" name="Google Shape;9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9" name="Google Shape;10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9" name="Google Shape;10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6820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9" name="Google Shape;10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3432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5" name="Google Shape;11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640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0123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4" name="Google Shape;1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1289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4" name="Google Shape;1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3653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4" name="Google Shape;1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8058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4" name="Google Shape;1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2420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5" name="Google Shape;11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8325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4" name="Google Shape;1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17121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4" name="Google Shape;13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5" name="Google Shape;11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08543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4" name="Google Shape;13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77951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63589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4" name="Google Shape;13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4576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4" name="Google Shape;13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20553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8380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4" name="Google Shape;13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50293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4" name="Google Shape;13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9576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4" name="Google Shape;1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57067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4" name="Google Shape;1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70889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4" name="Google Shape;1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27043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4" name="Google Shape;1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27352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4" name="Google Shape;13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26709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4" name="Google Shape;13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8740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99961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4" name="Google Shape;13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26417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4" name="Google Shape;13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10262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9" name="Google Shape;10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6573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9" name="Google Shape;10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0995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9" name="Google Shape;10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0570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4" name="Google Shape;13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3680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4" name="Google Shape;13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4296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9" name="Google Shape;10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36157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11"/>
        <p:cNvGrpSpPr/>
        <p:nvPr/>
      </p:nvGrpSpPr>
      <p:grpSpPr>
        <a:xfrm>
          <a:off x="0" y="0"/>
          <a:ext cx="0" cy="0"/>
          <a:chOff x="0" y="0"/>
          <a:chExt cx="0" cy="0"/>
        </a:xfrm>
      </p:grpSpPr>
      <p:sp>
        <p:nvSpPr>
          <p:cNvPr id="12" name="Google Shape;1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pic>
        <p:nvPicPr>
          <p:cNvPr id="15" name="Google Shape;15;p10"/>
          <p:cNvPicPr preferRelativeResize="0"/>
          <p:nvPr/>
        </p:nvPicPr>
        <p:blipFill rotWithShape="1">
          <a:blip r:embed="rId2">
            <a:alphaModFix/>
          </a:blip>
          <a:srcRect/>
          <a:stretch/>
        </p:blipFill>
        <p:spPr>
          <a:xfrm>
            <a:off x="1" y="-150"/>
            <a:ext cx="12191998" cy="685829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Helvetica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0"/>
          <p:cNvSpPr>
            <a:spLocks noGrp="1"/>
          </p:cNvSpPr>
          <p:nvPr>
            <p:ph type="pic" idx="2"/>
          </p:nvPr>
        </p:nvSpPr>
        <p:spPr>
          <a:xfrm>
            <a:off x="5183188" y="987425"/>
            <a:ext cx="6172200" cy="4873625"/>
          </a:xfrm>
          <a:prstGeom prst="rect">
            <a:avLst/>
          </a:prstGeom>
          <a:noFill/>
          <a:ln>
            <a:noFill/>
          </a:ln>
        </p:spPr>
      </p:sp>
      <p:sp>
        <p:nvSpPr>
          <p:cNvPr id="80" name="Google Shape;80;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1" name="Google Shape;8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84"/>
        <p:cNvGrpSpPr/>
        <p:nvPr/>
      </p:nvGrpSpPr>
      <p:grpSpPr>
        <a:xfrm>
          <a:off x="0" y="0"/>
          <a:ext cx="0" cy="0"/>
          <a:chOff x="0" y="0"/>
          <a:chExt cx="0" cy="0"/>
        </a:xfrm>
      </p:grpSpPr>
      <p:sp>
        <p:nvSpPr>
          <p:cNvPr id="85" name="Google Shape;85;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90"/>
        <p:cNvGrpSpPr/>
        <p:nvPr/>
      </p:nvGrpSpPr>
      <p:grpSpPr>
        <a:xfrm>
          <a:off x="0" y="0"/>
          <a:ext cx="0" cy="0"/>
          <a:chOff x="0" y="0"/>
          <a:chExt cx="0" cy="0"/>
        </a:xfrm>
      </p:grpSpPr>
      <p:sp>
        <p:nvSpPr>
          <p:cNvPr id="91" name="Google Shape;91;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6"/>
        <p:cNvGrpSpPr/>
        <p:nvPr/>
      </p:nvGrpSpPr>
      <p:grpSpPr>
        <a:xfrm>
          <a:off x="0" y="0"/>
          <a:ext cx="0" cy="0"/>
          <a:chOff x="0" y="0"/>
          <a:chExt cx="0" cy="0"/>
        </a:xfrm>
      </p:grpSpPr>
      <p:pic>
        <p:nvPicPr>
          <p:cNvPr id="17" name="Google Shape;17;p11"/>
          <p:cNvPicPr preferRelativeResize="0"/>
          <p:nvPr/>
        </p:nvPicPr>
        <p:blipFill rotWithShape="1">
          <a:blip r:embed="rId2">
            <a:alphaModFix/>
          </a:blip>
          <a:srcRect/>
          <a:stretch/>
        </p:blipFill>
        <p:spPr>
          <a:xfrm>
            <a:off x="0" y="-8100"/>
            <a:ext cx="12191733" cy="6858149"/>
          </a:xfrm>
          <a:prstGeom prst="rect">
            <a:avLst/>
          </a:prstGeom>
          <a:noFill/>
          <a:ln>
            <a:noFill/>
          </a:ln>
        </p:spPr>
      </p:pic>
      <p:sp>
        <p:nvSpPr>
          <p:cNvPr id="18" name="Google Shape;18;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Helvetica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3"/>
        <p:cNvGrpSpPr/>
        <p:nvPr/>
      </p:nvGrpSpPr>
      <p:grpSpPr>
        <a:xfrm>
          <a:off x="0" y="0"/>
          <a:ext cx="0" cy="0"/>
          <a:chOff x="0" y="0"/>
          <a:chExt cx="0" cy="0"/>
        </a:xfrm>
      </p:grpSpPr>
      <p:sp>
        <p:nvSpPr>
          <p:cNvPr id="24" name="Google Shape;24;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pic>
        <p:nvPicPr>
          <p:cNvPr id="29" name="Google Shape;29;p12"/>
          <p:cNvPicPr preferRelativeResize="0"/>
          <p:nvPr/>
        </p:nvPicPr>
        <p:blipFill rotWithShape="1">
          <a:blip r:embed="rId2">
            <a:alphaModFix/>
          </a:blip>
          <a:srcRect/>
          <a:stretch/>
        </p:blipFill>
        <p:spPr>
          <a:xfrm>
            <a:off x="266" y="0"/>
            <a:ext cx="12191733" cy="685814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Diapositiva de título">
  <p:cSld name="1_Diapositiva de título">
    <p:spTree>
      <p:nvGrpSpPr>
        <p:cNvPr id="1" name="Shape 30"/>
        <p:cNvGrpSpPr/>
        <p:nvPr/>
      </p:nvGrpSpPr>
      <p:grpSpPr>
        <a:xfrm>
          <a:off x="0" y="0"/>
          <a:ext cx="0" cy="0"/>
          <a:chOff x="0" y="0"/>
          <a:chExt cx="0" cy="0"/>
        </a:xfrm>
      </p:grpSpPr>
      <p:pic>
        <p:nvPicPr>
          <p:cNvPr id="31" name="Google Shape;31;p13"/>
          <p:cNvPicPr preferRelativeResize="0"/>
          <p:nvPr/>
        </p:nvPicPr>
        <p:blipFill rotWithShape="1">
          <a:blip r:embed="rId2">
            <a:alphaModFix/>
          </a:blip>
          <a:srcRect/>
          <a:stretch/>
        </p:blipFill>
        <p:spPr>
          <a:xfrm>
            <a:off x="0" y="-150"/>
            <a:ext cx="12192000" cy="6858298"/>
          </a:xfrm>
          <a:prstGeom prst="rect">
            <a:avLst/>
          </a:prstGeom>
          <a:noFill/>
          <a:ln>
            <a:noFill/>
          </a:ln>
        </p:spPr>
      </p:pic>
      <p:sp>
        <p:nvSpPr>
          <p:cNvPr id="32" name="Google Shape;3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Helvetica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4" name="Google Shape;3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pic>
        <p:nvPicPr>
          <p:cNvPr id="37" name="Google Shape;37;p13"/>
          <p:cNvPicPr preferRelativeResize="0"/>
          <p:nvPr/>
        </p:nvPicPr>
        <p:blipFill rotWithShape="1">
          <a:blip r:embed="rId3">
            <a:alphaModFix/>
          </a:blip>
          <a:srcRect/>
          <a:stretch/>
        </p:blipFill>
        <p:spPr>
          <a:xfrm>
            <a:off x="266" y="0"/>
            <a:ext cx="12191733" cy="685814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8"/>
        <p:cNvGrpSpPr/>
        <p:nvPr/>
      </p:nvGrpSpPr>
      <p:grpSpPr>
        <a:xfrm>
          <a:off x="0" y="0"/>
          <a:ext cx="0" cy="0"/>
          <a:chOff x="0" y="0"/>
          <a:chExt cx="0" cy="0"/>
        </a:xfrm>
      </p:grpSpPr>
      <p:sp>
        <p:nvSpPr>
          <p:cNvPr id="39" name="Google Shape;39;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Helvetica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pic>
        <p:nvPicPr>
          <p:cNvPr id="44" name="Google Shape;44;p14"/>
          <p:cNvPicPr preferRelativeResize="0"/>
          <p:nvPr/>
        </p:nvPicPr>
        <p:blipFill rotWithShape="1">
          <a:blip r:embed="rId2">
            <a:alphaModFix/>
          </a:blip>
          <a:srcRect/>
          <a:stretch/>
        </p:blipFill>
        <p:spPr>
          <a:xfrm>
            <a:off x="0" y="-150"/>
            <a:ext cx="12192000" cy="685829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45"/>
        <p:cNvGrpSpPr/>
        <p:nvPr/>
      </p:nvGrpSpPr>
      <p:grpSpPr>
        <a:xfrm>
          <a:off x="0" y="0"/>
          <a:ext cx="0" cy="0"/>
          <a:chOff x="0" y="0"/>
          <a:chExt cx="0" cy="0"/>
        </a:xfrm>
      </p:grpSpPr>
      <p:sp>
        <p:nvSpPr>
          <p:cNvPr id="46" name="Google Shape;4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52"/>
        <p:cNvGrpSpPr/>
        <p:nvPr/>
      </p:nvGrpSpPr>
      <p:grpSpPr>
        <a:xfrm>
          <a:off x="0" y="0"/>
          <a:ext cx="0" cy="0"/>
          <a:chOff x="0" y="0"/>
          <a:chExt cx="0" cy="0"/>
        </a:xfrm>
      </p:grpSpPr>
      <p:sp>
        <p:nvSpPr>
          <p:cNvPr id="53" name="Google Shape;53;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61"/>
        <p:cNvGrpSpPr/>
        <p:nvPr/>
      </p:nvGrpSpPr>
      <p:grpSpPr>
        <a:xfrm>
          <a:off x="0" y="0"/>
          <a:ext cx="0" cy="0"/>
          <a:chOff x="0" y="0"/>
          <a:chExt cx="0" cy="0"/>
        </a:xfrm>
      </p:grpSpPr>
      <p:sp>
        <p:nvSpPr>
          <p:cNvPr id="62" name="Google Shape;62;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70"/>
        <p:cNvGrpSpPr/>
        <p:nvPr/>
      </p:nvGrpSpPr>
      <p:grpSpPr>
        <a:xfrm>
          <a:off x="0" y="0"/>
          <a:ext cx="0" cy="0"/>
          <a:chOff x="0" y="0"/>
          <a:chExt cx="0" cy="0"/>
        </a:xfrm>
      </p:grpSpPr>
      <p:sp>
        <p:nvSpPr>
          <p:cNvPr id="71" name="Google Shape;71;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Helvetica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3" name="Google Shape;73;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8" name="Google Shape;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2pPr>
            <a:lvl3pPr marR="0" lvl="2"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3pPr>
            <a:lvl4pPr marR="0" lvl="3"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4pPr>
            <a:lvl5pPr marR="0" lvl="4"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5pPr>
            <a:lvl6pPr marR="0" lvl="5"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6pPr>
            <a:lvl7pPr marR="0" lvl="6"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7pPr>
            <a:lvl8pPr marR="0" lvl="7"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8pPr>
            <a:lvl9pPr marR="0" lvl="8"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9" name="Google Shape;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2pPr>
            <a:lvl3pPr marR="0" lvl="2"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3pPr>
            <a:lvl4pPr marR="0" lvl="3"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4pPr>
            <a:lvl5pPr marR="0" lvl="4"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5pPr>
            <a:lvl6pPr marR="0" lvl="5"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6pPr>
            <a:lvl7pPr marR="0" lvl="6"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7pPr>
            <a:lvl8pPr marR="0" lvl="7"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8pPr>
            <a:lvl9pPr marR="0" lvl="8"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10" name="Google Shape;1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Helvetica Neue"/>
                <a:ea typeface="Helvetica Neue"/>
                <a:cs typeface="Helvetica Neue"/>
                <a:sym typeface="Helvetica Neue"/>
              </a:defRPr>
            </a:lvl1pPr>
            <a:lvl2pPr marL="0" marR="0" lvl="1" indent="0" algn="r" rtl="0">
              <a:spcBef>
                <a:spcPts val="0"/>
              </a:spcBef>
              <a:buNone/>
              <a:defRPr sz="1200" b="0" i="0" u="none" strike="noStrike" cap="none">
                <a:solidFill>
                  <a:srgbClr val="888888"/>
                </a:solidFill>
                <a:latin typeface="Helvetica Neue"/>
                <a:ea typeface="Helvetica Neue"/>
                <a:cs typeface="Helvetica Neue"/>
                <a:sym typeface="Helvetica Neue"/>
              </a:defRPr>
            </a:lvl2pPr>
            <a:lvl3pPr marL="0" marR="0" lvl="2" indent="0" algn="r" rtl="0">
              <a:spcBef>
                <a:spcPts val="0"/>
              </a:spcBef>
              <a:buNone/>
              <a:defRPr sz="1200" b="0" i="0" u="none" strike="noStrike" cap="none">
                <a:solidFill>
                  <a:srgbClr val="888888"/>
                </a:solidFill>
                <a:latin typeface="Helvetica Neue"/>
                <a:ea typeface="Helvetica Neue"/>
                <a:cs typeface="Helvetica Neue"/>
                <a:sym typeface="Helvetica Neue"/>
              </a:defRPr>
            </a:lvl3pPr>
            <a:lvl4pPr marL="0" marR="0" lvl="3" indent="0" algn="r" rtl="0">
              <a:spcBef>
                <a:spcPts val="0"/>
              </a:spcBef>
              <a:buNone/>
              <a:defRPr sz="1200" b="0" i="0" u="none" strike="noStrike" cap="none">
                <a:solidFill>
                  <a:srgbClr val="888888"/>
                </a:solidFill>
                <a:latin typeface="Helvetica Neue"/>
                <a:ea typeface="Helvetica Neue"/>
                <a:cs typeface="Helvetica Neue"/>
                <a:sym typeface="Helvetica Neue"/>
              </a:defRPr>
            </a:lvl4pPr>
            <a:lvl5pPr marL="0" marR="0" lvl="4" indent="0" algn="r" rtl="0">
              <a:spcBef>
                <a:spcPts val="0"/>
              </a:spcBef>
              <a:buNone/>
              <a:defRPr sz="1200" b="0" i="0" u="none" strike="noStrike" cap="none">
                <a:solidFill>
                  <a:srgbClr val="888888"/>
                </a:solidFill>
                <a:latin typeface="Helvetica Neue"/>
                <a:ea typeface="Helvetica Neue"/>
                <a:cs typeface="Helvetica Neue"/>
                <a:sym typeface="Helvetica Neue"/>
              </a:defRPr>
            </a:lvl5pPr>
            <a:lvl6pPr marL="0" marR="0" lvl="5" indent="0" algn="r" rtl="0">
              <a:spcBef>
                <a:spcPts val="0"/>
              </a:spcBef>
              <a:buNone/>
              <a:defRPr sz="1200" b="0" i="0" u="none" strike="noStrike" cap="none">
                <a:solidFill>
                  <a:srgbClr val="888888"/>
                </a:solidFill>
                <a:latin typeface="Helvetica Neue"/>
                <a:ea typeface="Helvetica Neue"/>
                <a:cs typeface="Helvetica Neue"/>
                <a:sym typeface="Helvetica Neue"/>
              </a:defRPr>
            </a:lvl6pPr>
            <a:lvl7pPr marL="0" marR="0" lvl="6" indent="0" algn="r" rtl="0">
              <a:spcBef>
                <a:spcPts val="0"/>
              </a:spcBef>
              <a:buNone/>
              <a:defRPr sz="1200" b="0" i="0" u="none" strike="noStrike" cap="none">
                <a:solidFill>
                  <a:srgbClr val="888888"/>
                </a:solidFill>
                <a:latin typeface="Helvetica Neue"/>
                <a:ea typeface="Helvetica Neue"/>
                <a:cs typeface="Helvetica Neue"/>
                <a:sym typeface="Helvetica Neue"/>
              </a:defRPr>
            </a:lvl7pPr>
            <a:lvl8pPr marL="0" marR="0" lvl="7" indent="0" algn="r" rtl="0">
              <a:spcBef>
                <a:spcPts val="0"/>
              </a:spcBef>
              <a:buNone/>
              <a:defRPr sz="1200" b="0" i="0" u="none" strike="noStrike" cap="none">
                <a:solidFill>
                  <a:srgbClr val="888888"/>
                </a:solidFill>
                <a:latin typeface="Helvetica Neue"/>
                <a:ea typeface="Helvetica Neue"/>
                <a:cs typeface="Helvetica Neue"/>
                <a:sym typeface="Helvetica Neue"/>
              </a:defRPr>
            </a:lvl8pPr>
            <a:lvl9pPr marL="0" marR="0" lvl="8" indent="0" algn="r" rtl="0">
              <a:spcBef>
                <a:spcPts val="0"/>
              </a:spcBef>
              <a:buNone/>
              <a:defRPr sz="12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s-MX"/>
              <a:t>‹Nº›</a:t>
            </a:fld>
            <a:endParaRPr/>
          </a:p>
        </p:txBody>
      </p:sp>
      <p:sp>
        <p:nvSpPr>
          <p:cNvPr id="3" name="CuadroTexto 2">
            <a:extLst>
              <a:ext uri="{FF2B5EF4-FFF2-40B4-BE49-F238E27FC236}">
                <a16:creationId xmlns:a16="http://schemas.microsoft.com/office/drawing/2014/main" id="{12B83F4F-0625-13CE-8BAE-E9E1DDFB441B}"/>
              </a:ext>
            </a:extLst>
          </p:cNvPr>
          <p:cNvSpPr txBox="1"/>
          <p:nvPr userDrawn="1">
            <p:extLst>
              <p:ext uri="{1162E1C5-73C7-4A58-AE30-91384D911F3F}">
                <p184:classification xmlns:p184="http://schemas.microsoft.com/office/powerpoint/2018/4/main" val="hdr"/>
              </p:ext>
            </p:extLst>
          </p:nvPr>
        </p:nvSpPr>
        <p:spPr>
          <a:xfrm>
            <a:off x="63500" y="63500"/>
            <a:ext cx="2449513" cy="228600"/>
          </a:xfrm>
          <a:prstGeom prst="rect">
            <a:avLst/>
          </a:prstGeom>
        </p:spPr>
        <p:txBody>
          <a:bodyPr horzOverflow="overflow" lIns="0" tIns="0" rIns="0" bIns="0">
            <a:spAutoFit/>
          </a:bodyPr>
          <a:lstStyle/>
          <a:p>
            <a:pPr algn="l"/>
            <a:r>
              <a:rPr lang="es-CO" sz="1500">
                <a:solidFill>
                  <a:srgbClr val="000000"/>
                </a:solidFill>
                <a:latin typeface="Calibri" panose="020F0502020204030204" pitchFamily="34" charset="0"/>
                <a:cs typeface="Calibri" panose="020F0502020204030204" pitchFamily="34" charset="0"/>
              </a:rPr>
              <a:t>Información Pública Clasificada</a:t>
            </a: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60" r:id="rId11"/>
    <p:sldLayoutId id="21474836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3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4" name="Imagen 3">
            <a:extLst>
              <a:ext uri="{FF2B5EF4-FFF2-40B4-BE49-F238E27FC236}">
                <a16:creationId xmlns:a16="http://schemas.microsoft.com/office/drawing/2014/main" id="{3304905E-2044-20A6-10B2-3AB54EBBEDB6}"/>
              </a:ext>
            </a:extLst>
          </p:cNvPr>
          <p:cNvPicPr>
            <a:picLocks noChangeAspect="1"/>
          </p:cNvPicPr>
          <p:nvPr/>
        </p:nvPicPr>
        <p:blipFill>
          <a:blip r:embed="rId3"/>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2F943582-90B3-7633-8846-FB780DC32D10}"/>
              </a:ext>
            </a:extLst>
          </p:cNvPr>
          <p:cNvSpPr/>
          <p:nvPr/>
        </p:nvSpPr>
        <p:spPr>
          <a:xfrm>
            <a:off x="7507706" y="4251158"/>
            <a:ext cx="4459704" cy="1652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 name="CuadroTexto 5">
            <a:extLst>
              <a:ext uri="{FF2B5EF4-FFF2-40B4-BE49-F238E27FC236}">
                <a16:creationId xmlns:a16="http://schemas.microsoft.com/office/drawing/2014/main" id="{6E29D1EC-E763-FCED-D8B4-81C6DF65B6E8}"/>
              </a:ext>
            </a:extLst>
          </p:cNvPr>
          <p:cNvSpPr txBox="1"/>
          <p:nvPr/>
        </p:nvSpPr>
        <p:spPr>
          <a:xfrm>
            <a:off x="7507706" y="4507832"/>
            <a:ext cx="4459704" cy="400110"/>
          </a:xfrm>
          <a:prstGeom prst="rect">
            <a:avLst/>
          </a:prstGeom>
          <a:noFill/>
        </p:spPr>
        <p:txBody>
          <a:bodyPr wrap="square" rtlCol="0">
            <a:spAutoFit/>
          </a:bodyPr>
          <a:lstStyle/>
          <a:p>
            <a:r>
              <a:rPr lang="es-MX" sz="2000" dirty="0">
                <a:solidFill>
                  <a:srgbClr val="7030A0"/>
                </a:solidFill>
                <a:latin typeface="Work Sans" pitchFamily="2" charset="0"/>
              </a:rPr>
              <a:t>SUPERVISIÓN DE CONTRATOS </a:t>
            </a:r>
            <a:endParaRPr lang="es-CO" sz="2000" dirty="0">
              <a:solidFill>
                <a:srgbClr val="7030A0"/>
              </a:solidFill>
              <a:latin typeface="Work Sans"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3" name="Imagen 2">
            <a:extLst>
              <a:ext uri="{FF2B5EF4-FFF2-40B4-BE49-F238E27FC236}">
                <a16:creationId xmlns:a16="http://schemas.microsoft.com/office/drawing/2014/main" id="{4EAC1EAB-784B-D82F-98D4-4E884D3EE626}"/>
              </a:ext>
            </a:extLst>
          </p:cNvPr>
          <p:cNvPicPr>
            <a:picLocks noChangeAspect="1"/>
          </p:cNvPicPr>
          <p:nvPr/>
        </p:nvPicPr>
        <p:blipFill>
          <a:blip r:embed="rId3"/>
          <a:stretch>
            <a:fillRect/>
          </a:stretch>
        </p:blipFill>
        <p:spPr>
          <a:xfrm>
            <a:off x="0" y="0"/>
            <a:ext cx="12192000" cy="6858000"/>
          </a:xfrm>
          <a:prstGeom prst="rect">
            <a:avLst/>
          </a:prstGeom>
        </p:spPr>
      </p:pic>
      <p:sp>
        <p:nvSpPr>
          <p:cNvPr id="5" name="Título 4">
            <a:extLst>
              <a:ext uri="{FF2B5EF4-FFF2-40B4-BE49-F238E27FC236}">
                <a16:creationId xmlns:a16="http://schemas.microsoft.com/office/drawing/2014/main" id="{470BD856-FD50-3146-CC0A-EC81CEC82E06}"/>
              </a:ext>
            </a:extLst>
          </p:cNvPr>
          <p:cNvSpPr>
            <a:spLocks noGrp="1"/>
          </p:cNvSpPr>
          <p:nvPr>
            <p:ph type="title"/>
          </p:nvPr>
        </p:nvSpPr>
        <p:spPr>
          <a:xfrm>
            <a:off x="-209550" y="250031"/>
            <a:ext cx="10515600" cy="1325563"/>
          </a:xfrm>
        </p:spPr>
        <p:txBody>
          <a:bodyPr>
            <a:normAutofit/>
          </a:bodyPr>
          <a:lstStyle/>
          <a:p>
            <a:pPr algn="ctr"/>
            <a:r>
              <a:rPr lang="es-CO" sz="3600" b="1" i="0" u="none" strike="noStrike" noProof="1">
                <a:solidFill>
                  <a:schemeClr val="bg1"/>
                </a:solidFill>
                <a:effectLst/>
                <a:latin typeface="Work Sans" pitchFamily="2" charset="0"/>
              </a:rPr>
              <a:t>¿Qué es la interventoría?</a:t>
            </a:r>
            <a:endParaRPr lang="es-CO" sz="3600" b="1" noProof="1">
              <a:solidFill>
                <a:schemeClr val="bg1"/>
              </a:solidFill>
              <a:latin typeface="Work Sans" pitchFamily="2" charset="0"/>
            </a:endParaRPr>
          </a:p>
        </p:txBody>
      </p:sp>
      <p:sp>
        <p:nvSpPr>
          <p:cNvPr id="6" name="Marcador de texto 5">
            <a:extLst>
              <a:ext uri="{FF2B5EF4-FFF2-40B4-BE49-F238E27FC236}">
                <a16:creationId xmlns:a16="http://schemas.microsoft.com/office/drawing/2014/main" id="{9E7C34CD-DCD2-38A8-9804-2FA05EE50224}"/>
              </a:ext>
            </a:extLst>
          </p:cNvPr>
          <p:cNvSpPr>
            <a:spLocks noGrp="1"/>
          </p:cNvSpPr>
          <p:nvPr>
            <p:ph type="body" idx="1"/>
          </p:nvPr>
        </p:nvSpPr>
        <p:spPr>
          <a:xfrm>
            <a:off x="838200" y="1439056"/>
            <a:ext cx="7058025" cy="4737907"/>
          </a:xfrm>
        </p:spPr>
        <p:txBody>
          <a:bodyPr>
            <a:normAutofit lnSpcReduction="10000"/>
          </a:bodyPr>
          <a:lstStyle/>
          <a:p>
            <a:pPr marL="114300" indent="0" algn="just" rtl="0" fontAlgn="base">
              <a:buNone/>
            </a:pPr>
            <a:r>
              <a:rPr lang="es-ES" sz="1800" b="0" i="0" u="none" strike="noStrike" dirty="0">
                <a:solidFill>
                  <a:schemeClr val="bg1"/>
                </a:solidFill>
                <a:effectLst/>
                <a:latin typeface="Work Sans" pitchFamily="2" charset="0"/>
              </a:rPr>
              <a:t>La interventoría es el </a:t>
            </a:r>
            <a:r>
              <a:rPr lang="es-ES" sz="1800" b="0" i="1" u="none" strike="noStrike" dirty="0">
                <a:solidFill>
                  <a:schemeClr val="bg1"/>
                </a:solidFill>
                <a:effectLst/>
                <a:latin typeface="Work Sans" pitchFamily="2" charset="0"/>
              </a:rPr>
              <a:t>seguimiento técnico a la ejecución de contratos de distintas tipologías, realizado por una persona natural o jurídica contratada para ese fin por la Entidad Estatal, en los siguientes casos: </a:t>
            </a:r>
            <a:r>
              <a:rPr lang="en-US" sz="1800" b="0" i="0" dirty="0">
                <a:solidFill>
                  <a:schemeClr val="bg1"/>
                </a:solidFill>
                <a:effectLst/>
                <a:latin typeface="Work Sans" pitchFamily="2" charset="0"/>
              </a:rPr>
              <a:t>​</a:t>
            </a:r>
          </a:p>
          <a:p>
            <a:pPr marL="114300" indent="0" algn="just" rtl="0" fontAlgn="base">
              <a:buNone/>
            </a:pPr>
            <a:endParaRPr lang="en-US" b="0" i="0" dirty="0">
              <a:solidFill>
                <a:schemeClr val="bg1"/>
              </a:solidFill>
              <a:effectLst/>
              <a:latin typeface="Work Sans" pitchFamily="2" charset="0"/>
            </a:endParaRPr>
          </a:p>
          <a:p>
            <a:pPr algn="just" rtl="0" fontAlgn="base">
              <a:buFont typeface="+mj-lt"/>
              <a:buAutoNum type="arabicPeriod"/>
            </a:pPr>
            <a:r>
              <a:rPr lang="es-ES" sz="1800" i="1" dirty="0">
                <a:solidFill>
                  <a:schemeClr val="bg1"/>
                </a:solidFill>
                <a:latin typeface="Work Sans" pitchFamily="2" charset="0"/>
              </a:rPr>
              <a:t>C</a:t>
            </a:r>
            <a:r>
              <a:rPr lang="es-ES" sz="1800" b="0" i="1" u="none" strike="noStrike" dirty="0">
                <a:solidFill>
                  <a:schemeClr val="bg1"/>
                </a:solidFill>
                <a:effectLst/>
                <a:latin typeface="Work Sans" pitchFamily="2" charset="0"/>
              </a:rPr>
              <a:t>uando la ley ha establecido la obligación de contar con esta figura en determinados contratos, - Numeral 1, artículo 32, Ley 80 de 1993-. </a:t>
            </a:r>
            <a:r>
              <a:rPr lang="en-US" sz="1800" b="0" i="0" dirty="0">
                <a:solidFill>
                  <a:schemeClr val="bg1"/>
                </a:solidFill>
                <a:effectLst/>
                <a:latin typeface="Work Sans" pitchFamily="2" charset="0"/>
              </a:rPr>
              <a:t>​</a:t>
            </a:r>
            <a:endParaRPr lang="en-US" b="0" i="0" dirty="0">
              <a:solidFill>
                <a:schemeClr val="bg1"/>
              </a:solidFill>
              <a:effectLst/>
              <a:latin typeface="Work Sans" pitchFamily="2" charset="0"/>
            </a:endParaRPr>
          </a:p>
          <a:p>
            <a:pPr algn="just" rtl="0" fontAlgn="base">
              <a:buFont typeface="+mj-lt"/>
              <a:buAutoNum type="arabicPeriod"/>
            </a:pPr>
            <a:r>
              <a:rPr lang="es-ES" sz="1800" b="0" i="1" u="none" strike="noStrike" dirty="0">
                <a:solidFill>
                  <a:schemeClr val="bg1"/>
                </a:solidFill>
                <a:effectLst/>
                <a:latin typeface="Work Sans" pitchFamily="2" charset="0"/>
              </a:rPr>
              <a:t>Cuando el seguimiento del contrato requiera del conocimiento especializado en la materia objeto del mismo, o </a:t>
            </a:r>
            <a:r>
              <a:rPr lang="en-US" sz="1800" b="0" i="0" dirty="0">
                <a:solidFill>
                  <a:schemeClr val="bg1"/>
                </a:solidFill>
                <a:effectLst/>
                <a:latin typeface="Work Sans" pitchFamily="2" charset="0"/>
              </a:rPr>
              <a:t>​</a:t>
            </a:r>
            <a:r>
              <a:rPr lang="es-ES" sz="1800" b="0" i="1" u="none" strike="noStrike" dirty="0">
                <a:solidFill>
                  <a:schemeClr val="bg1"/>
                </a:solidFill>
                <a:effectLst/>
                <a:latin typeface="Work Sans" pitchFamily="2" charset="0"/>
              </a:rPr>
              <a:t>cuando la complejidad o la extensión del contrato lo justifique.</a:t>
            </a:r>
          </a:p>
          <a:p>
            <a:pPr algn="just" rtl="0" fontAlgn="base">
              <a:buFont typeface="+mj-lt"/>
              <a:buAutoNum type="arabicPeriod"/>
            </a:pPr>
            <a:r>
              <a:rPr lang="es-ES" sz="1800" i="1" dirty="0">
                <a:solidFill>
                  <a:schemeClr val="bg1"/>
                </a:solidFill>
                <a:latin typeface="Work Sans" pitchFamily="2" charset="0"/>
              </a:rPr>
              <a:t>Cuando la entidad lo encuentre justificado y acorde a la naturaleza del contrato principal, podrá contratar el seguimiento administrativo, técnico, financiero, contable, jurídico del objeto o contrato dentro de la interventoría.</a:t>
            </a:r>
            <a:endParaRPr lang="en-US" sz="1800" i="1" dirty="0">
              <a:solidFill>
                <a:schemeClr val="bg1"/>
              </a:solidFill>
              <a:latin typeface="Work Sans" pitchFamily="2" charset="0"/>
            </a:endParaRPr>
          </a:p>
          <a:p>
            <a:endParaRPr lang="es-CO"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3" name="Imagen 2">
            <a:extLst>
              <a:ext uri="{FF2B5EF4-FFF2-40B4-BE49-F238E27FC236}">
                <a16:creationId xmlns:a16="http://schemas.microsoft.com/office/drawing/2014/main" id="{4EAC1EAB-784B-D82F-98D4-4E884D3EE626}"/>
              </a:ext>
            </a:extLst>
          </p:cNvPr>
          <p:cNvPicPr>
            <a:picLocks noChangeAspect="1"/>
          </p:cNvPicPr>
          <p:nvPr/>
        </p:nvPicPr>
        <p:blipFill>
          <a:blip r:embed="rId3"/>
          <a:stretch>
            <a:fillRect/>
          </a:stretch>
        </p:blipFill>
        <p:spPr>
          <a:xfrm>
            <a:off x="0" y="0"/>
            <a:ext cx="12192000" cy="6858000"/>
          </a:xfrm>
          <a:prstGeom prst="rect">
            <a:avLst/>
          </a:prstGeom>
        </p:spPr>
      </p:pic>
      <p:sp>
        <p:nvSpPr>
          <p:cNvPr id="5" name="Título 4">
            <a:extLst>
              <a:ext uri="{FF2B5EF4-FFF2-40B4-BE49-F238E27FC236}">
                <a16:creationId xmlns:a16="http://schemas.microsoft.com/office/drawing/2014/main" id="{470BD856-FD50-3146-CC0A-EC81CEC82E06}"/>
              </a:ext>
            </a:extLst>
          </p:cNvPr>
          <p:cNvSpPr>
            <a:spLocks noGrp="1"/>
          </p:cNvSpPr>
          <p:nvPr>
            <p:ph type="title"/>
          </p:nvPr>
        </p:nvSpPr>
        <p:spPr>
          <a:xfrm>
            <a:off x="-209550" y="250031"/>
            <a:ext cx="10515600" cy="1325563"/>
          </a:xfrm>
        </p:spPr>
        <p:txBody>
          <a:bodyPr>
            <a:normAutofit/>
          </a:bodyPr>
          <a:lstStyle/>
          <a:p>
            <a:pPr algn="ctr"/>
            <a:r>
              <a:rPr lang="es-CO" sz="3600" b="1" i="0" u="none" strike="noStrike" noProof="1">
                <a:solidFill>
                  <a:schemeClr val="bg1"/>
                </a:solidFill>
                <a:effectLst/>
                <a:latin typeface="Work Sans" pitchFamily="2" charset="0"/>
              </a:rPr>
              <a:t>¿</a:t>
            </a:r>
            <a:r>
              <a:rPr lang="es-CO" sz="3600" b="1" noProof="1">
                <a:solidFill>
                  <a:schemeClr val="bg1"/>
                </a:solidFill>
                <a:latin typeface="Work Sans" pitchFamily="2" charset="0"/>
              </a:rPr>
              <a:t>Por qué son diferentes las figuras</a:t>
            </a:r>
            <a:r>
              <a:rPr lang="es-CO" sz="3600" b="1" i="0" u="none" strike="noStrike" noProof="1">
                <a:solidFill>
                  <a:schemeClr val="bg1"/>
                </a:solidFill>
                <a:effectLst/>
                <a:latin typeface="Work Sans" pitchFamily="2" charset="0"/>
              </a:rPr>
              <a:t>?</a:t>
            </a:r>
            <a:endParaRPr lang="es-CO" sz="3600" b="1" noProof="1">
              <a:solidFill>
                <a:schemeClr val="bg1"/>
              </a:solidFill>
              <a:latin typeface="Work Sans" pitchFamily="2" charset="0"/>
            </a:endParaRPr>
          </a:p>
        </p:txBody>
      </p:sp>
      <p:sp>
        <p:nvSpPr>
          <p:cNvPr id="6" name="Marcador de texto 5">
            <a:extLst>
              <a:ext uri="{FF2B5EF4-FFF2-40B4-BE49-F238E27FC236}">
                <a16:creationId xmlns:a16="http://schemas.microsoft.com/office/drawing/2014/main" id="{9E7C34CD-DCD2-38A8-9804-2FA05EE50224}"/>
              </a:ext>
            </a:extLst>
          </p:cNvPr>
          <p:cNvSpPr>
            <a:spLocks noGrp="1"/>
          </p:cNvSpPr>
          <p:nvPr>
            <p:ph type="body" idx="1"/>
          </p:nvPr>
        </p:nvSpPr>
        <p:spPr>
          <a:xfrm>
            <a:off x="838200" y="1439056"/>
            <a:ext cx="7058025" cy="4737907"/>
          </a:xfrm>
        </p:spPr>
        <p:txBody>
          <a:bodyPr>
            <a:normAutofit/>
          </a:bodyPr>
          <a:lstStyle/>
          <a:p>
            <a:pPr marL="114300" indent="0" algn="just" rtl="0" fontAlgn="base">
              <a:buNone/>
            </a:pPr>
            <a:r>
              <a:rPr lang="es-ES" sz="1800" dirty="0">
                <a:solidFill>
                  <a:schemeClr val="bg1"/>
                </a:solidFill>
                <a:latin typeface="Work Sans" pitchFamily="2" charset="0"/>
              </a:rPr>
              <a:t>• La supervisión es ejercida por la Entidad Estatal, mientras que la interventoría es realizada por persona natural o jurídica contratada para ese fin. </a:t>
            </a:r>
          </a:p>
          <a:p>
            <a:pPr marL="114300" indent="0" algn="just" rtl="0" fontAlgn="base">
              <a:buNone/>
            </a:pPr>
            <a:r>
              <a:rPr lang="es-ES" sz="1800" dirty="0">
                <a:solidFill>
                  <a:schemeClr val="bg1"/>
                </a:solidFill>
                <a:latin typeface="Work Sans" pitchFamily="2" charset="0"/>
              </a:rPr>
              <a:t>• La supervisión siempre involucra el seguimiento administrativo, financiero, contable y jurídico. La interventoría siempre involucra el seguimiento técnico y solo si la Entidad Estatal lo considera necesario, puede corresponder a temas financieros, contables administrativos y jurídicos. </a:t>
            </a:r>
          </a:p>
          <a:p>
            <a:pPr marL="114300" indent="0" algn="just" rtl="0" fontAlgn="base">
              <a:buNone/>
            </a:pPr>
            <a:r>
              <a:rPr lang="es-ES" sz="1800" dirty="0">
                <a:solidFill>
                  <a:schemeClr val="bg1"/>
                </a:solidFill>
                <a:latin typeface="Work Sans" pitchFamily="2" charset="0"/>
              </a:rPr>
              <a:t>• La supervisión no requiere conocimientos especializados y la interventoría sí. </a:t>
            </a:r>
          </a:p>
          <a:p>
            <a:pPr marL="114300" indent="0" algn="just" rtl="0" fontAlgn="base">
              <a:buNone/>
            </a:pPr>
            <a:r>
              <a:rPr lang="es-ES" sz="1800" dirty="0">
                <a:solidFill>
                  <a:schemeClr val="bg1"/>
                </a:solidFill>
                <a:latin typeface="Work Sans" pitchFamily="2" charset="0"/>
              </a:rPr>
              <a:t>• La supervisión siempre debe ser ejercida por un funcionario mientras que la interventoría siempre es ejercida por un contratista.</a:t>
            </a:r>
            <a:endParaRPr lang="en-US" sz="1800" dirty="0">
              <a:solidFill>
                <a:schemeClr val="bg1"/>
              </a:solidFill>
              <a:latin typeface="Work Sans" pitchFamily="2" charset="0"/>
            </a:endParaRPr>
          </a:p>
          <a:p>
            <a:pPr marL="114300" indent="0" algn="r">
              <a:buNone/>
            </a:pPr>
            <a:r>
              <a:rPr lang="es-CO" dirty="0">
                <a:solidFill>
                  <a:schemeClr val="bg1"/>
                </a:solidFill>
                <a:latin typeface="Work Sans" pitchFamily="2" charset="0"/>
              </a:rPr>
              <a:t>¿Concurrencia? </a:t>
            </a:r>
          </a:p>
        </p:txBody>
      </p:sp>
    </p:spTree>
    <p:extLst>
      <p:ext uri="{BB962C8B-B14F-4D97-AF65-F5344CB8AC3E}">
        <p14:creationId xmlns:p14="http://schemas.microsoft.com/office/powerpoint/2010/main" val="4253945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3" name="Imagen 2">
            <a:extLst>
              <a:ext uri="{FF2B5EF4-FFF2-40B4-BE49-F238E27FC236}">
                <a16:creationId xmlns:a16="http://schemas.microsoft.com/office/drawing/2014/main" id="{4EAC1EAB-784B-D82F-98D4-4E884D3EE626}"/>
              </a:ext>
            </a:extLst>
          </p:cNvPr>
          <p:cNvPicPr>
            <a:picLocks noChangeAspect="1"/>
          </p:cNvPicPr>
          <p:nvPr/>
        </p:nvPicPr>
        <p:blipFill>
          <a:blip r:embed="rId3"/>
          <a:stretch>
            <a:fillRect/>
          </a:stretch>
        </p:blipFill>
        <p:spPr>
          <a:xfrm>
            <a:off x="0" y="0"/>
            <a:ext cx="12192000" cy="6858000"/>
          </a:xfrm>
          <a:prstGeom prst="rect">
            <a:avLst/>
          </a:prstGeom>
        </p:spPr>
      </p:pic>
      <p:sp>
        <p:nvSpPr>
          <p:cNvPr id="5" name="Título 4">
            <a:extLst>
              <a:ext uri="{FF2B5EF4-FFF2-40B4-BE49-F238E27FC236}">
                <a16:creationId xmlns:a16="http://schemas.microsoft.com/office/drawing/2014/main" id="{470BD856-FD50-3146-CC0A-EC81CEC82E06}"/>
              </a:ext>
            </a:extLst>
          </p:cNvPr>
          <p:cNvSpPr>
            <a:spLocks noGrp="1"/>
          </p:cNvSpPr>
          <p:nvPr>
            <p:ph type="title"/>
          </p:nvPr>
        </p:nvSpPr>
        <p:spPr>
          <a:xfrm>
            <a:off x="-209550" y="250031"/>
            <a:ext cx="10515600" cy="1325563"/>
          </a:xfrm>
        </p:spPr>
        <p:txBody>
          <a:bodyPr>
            <a:normAutofit/>
          </a:bodyPr>
          <a:lstStyle/>
          <a:p>
            <a:pPr algn="ctr"/>
            <a:r>
              <a:rPr lang="es-CO" sz="3600" b="1" i="0" u="none" strike="noStrike" noProof="1">
                <a:solidFill>
                  <a:schemeClr val="bg1"/>
                </a:solidFill>
                <a:effectLst/>
                <a:latin typeface="Work Sans" pitchFamily="2" charset="0"/>
              </a:rPr>
              <a:t>¿Figura de apoyo a la supervisión?</a:t>
            </a:r>
            <a:endParaRPr lang="es-CO" sz="3600" b="1" noProof="1">
              <a:solidFill>
                <a:schemeClr val="bg1"/>
              </a:solidFill>
              <a:latin typeface="Work Sans" pitchFamily="2" charset="0"/>
            </a:endParaRPr>
          </a:p>
        </p:txBody>
      </p:sp>
      <p:sp>
        <p:nvSpPr>
          <p:cNvPr id="6" name="Marcador de texto 5">
            <a:extLst>
              <a:ext uri="{FF2B5EF4-FFF2-40B4-BE49-F238E27FC236}">
                <a16:creationId xmlns:a16="http://schemas.microsoft.com/office/drawing/2014/main" id="{9E7C34CD-DCD2-38A8-9804-2FA05EE50224}"/>
              </a:ext>
            </a:extLst>
          </p:cNvPr>
          <p:cNvSpPr>
            <a:spLocks noGrp="1"/>
          </p:cNvSpPr>
          <p:nvPr>
            <p:ph type="body" idx="1"/>
          </p:nvPr>
        </p:nvSpPr>
        <p:spPr>
          <a:xfrm>
            <a:off x="838200" y="1439055"/>
            <a:ext cx="7058025" cy="3552669"/>
          </a:xfrm>
        </p:spPr>
        <p:txBody>
          <a:bodyPr>
            <a:normAutofit lnSpcReduction="10000"/>
          </a:bodyPr>
          <a:lstStyle/>
          <a:p>
            <a:pPr marL="114300" indent="0" algn="just" rtl="0" fontAlgn="base">
              <a:buNone/>
            </a:pPr>
            <a:endParaRPr lang="es-ES" sz="1800" dirty="0">
              <a:solidFill>
                <a:schemeClr val="bg1"/>
              </a:solidFill>
              <a:latin typeface="Work Sans" pitchFamily="2" charset="0"/>
            </a:endParaRPr>
          </a:p>
          <a:p>
            <a:pPr marL="114300" indent="0" algn="just" rtl="0" fontAlgn="base">
              <a:buNone/>
            </a:pPr>
            <a:r>
              <a:rPr lang="es-ES" sz="2000" dirty="0">
                <a:solidFill>
                  <a:schemeClr val="bg1"/>
                </a:solidFill>
                <a:latin typeface="Work Sans" pitchFamily="2" charset="0"/>
              </a:rPr>
              <a:t>Es un servidor Público/ Contratista que tendrá la función de apoyar la supervisión, en la ejecución de las obligaciones contractuales que se deriven del contrato de prestación de servicios profesionales o apoyo a la gestión o relacionados con actividades logísticas o asistenciales.</a:t>
            </a:r>
          </a:p>
          <a:p>
            <a:pPr marL="114300" indent="0" algn="just" rtl="0" fontAlgn="base">
              <a:buNone/>
            </a:pPr>
            <a:endParaRPr lang="es-ES" sz="2000" dirty="0">
              <a:solidFill>
                <a:schemeClr val="bg1"/>
              </a:solidFill>
              <a:latin typeface="Work Sans" pitchFamily="2" charset="0"/>
            </a:endParaRPr>
          </a:p>
          <a:p>
            <a:pPr marL="114300" indent="0" algn="just" rtl="0" fontAlgn="base">
              <a:buNone/>
            </a:pPr>
            <a:r>
              <a:rPr lang="es-ES" sz="2000" dirty="0">
                <a:solidFill>
                  <a:schemeClr val="bg1"/>
                </a:solidFill>
                <a:latin typeface="Work Sans" pitchFamily="2" charset="0"/>
              </a:rPr>
              <a:t>En ningún caso el supervisor del contrato podrá delegar la supervisión de contrato en otro servidor público o contratista de la Entidad.</a:t>
            </a:r>
            <a:endParaRPr lang="es-CO" sz="3200" dirty="0">
              <a:solidFill>
                <a:schemeClr val="bg1"/>
              </a:solidFill>
              <a:latin typeface="Work Sans" pitchFamily="2" charset="0"/>
            </a:endParaRPr>
          </a:p>
        </p:txBody>
      </p:sp>
    </p:spTree>
    <p:extLst>
      <p:ext uri="{BB962C8B-B14F-4D97-AF65-F5344CB8AC3E}">
        <p14:creationId xmlns:p14="http://schemas.microsoft.com/office/powerpoint/2010/main" val="423392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4" name="Imagen 3">
            <a:extLst>
              <a:ext uri="{FF2B5EF4-FFF2-40B4-BE49-F238E27FC236}">
                <a16:creationId xmlns:a16="http://schemas.microsoft.com/office/drawing/2014/main" id="{F3BE9113-C1F6-F50A-3F45-13874A0422C2}"/>
              </a:ext>
            </a:extLst>
          </p:cNvPr>
          <p:cNvPicPr>
            <a:picLocks noChangeAspect="1"/>
          </p:cNvPicPr>
          <p:nvPr/>
        </p:nvPicPr>
        <p:blipFill>
          <a:blip r:embed="rId3"/>
          <a:stretch>
            <a:fillRect/>
          </a:stretch>
        </p:blipFill>
        <p:spPr>
          <a:xfrm>
            <a:off x="0" y="0"/>
            <a:ext cx="12192000" cy="6858000"/>
          </a:xfrm>
          <a:prstGeom prst="rect">
            <a:avLst/>
          </a:prstGeom>
        </p:spPr>
      </p:pic>
      <p:sp>
        <p:nvSpPr>
          <p:cNvPr id="118" name="Google Shape;118;p4"/>
          <p:cNvSpPr txBox="1">
            <a:spLocks noGrp="1"/>
          </p:cNvSpPr>
          <p:nvPr>
            <p:ph type="title"/>
          </p:nvPr>
        </p:nvSpPr>
        <p:spPr>
          <a:xfrm>
            <a:off x="1150303" y="1572491"/>
            <a:ext cx="8102754" cy="2163645"/>
          </a:xfrm>
          <a:prstGeom prst="rect">
            <a:avLst/>
          </a:prstGeom>
          <a:noFill/>
          <a:ln>
            <a:noFill/>
          </a:ln>
        </p:spPr>
        <p:txBody>
          <a:bodyPr spcFirstLastPara="1" wrap="square" lIns="91425" tIns="45700" rIns="91425" bIns="45700" anchor="ctr" anchorCtr="0">
            <a:noAutofit/>
          </a:bodyPr>
          <a:lstStyle/>
          <a:p>
            <a:pPr>
              <a:buClr>
                <a:schemeClr val="lt1"/>
              </a:buClr>
              <a:buSzPts val="8800"/>
            </a:pPr>
            <a:r>
              <a:rPr lang="es-MX" sz="8800" b="1" dirty="0">
                <a:solidFill>
                  <a:schemeClr val="lt1"/>
                </a:solidFill>
                <a:latin typeface="Verdana"/>
                <a:ea typeface="Verdana"/>
                <a:cs typeface="Verdana"/>
                <a:sym typeface="Verdana"/>
              </a:rPr>
              <a:t> </a:t>
            </a:r>
            <a:br>
              <a:rPr lang="es-MX" sz="3600" b="1" dirty="0">
                <a:solidFill>
                  <a:schemeClr val="lt1"/>
                </a:solidFill>
                <a:latin typeface="Verdana"/>
                <a:ea typeface="Verdana"/>
                <a:cs typeface="Verdana"/>
                <a:sym typeface="Verdana"/>
              </a:rPr>
            </a:br>
            <a:br>
              <a:rPr lang="es-CO" sz="4400" b="1" dirty="0">
                <a:solidFill>
                  <a:schemeClr val="bg1"/>
                </a:solidFill>
                <a:latin typeface="Work Sans" panose="00000500000000000000" pitchFamily="50" charset="0"/>
              </a:rPr>
            </a:br>
            <a:endParaRPr b="1" dirty="0">
              <a:solidFill>
                <a:schemeClr val="lt1"/>
              </a:solidFill>
              <a:latin typeface="Verdana"/>
              <a:ea typeface="Verdana"/>
              <a:cs typeface="Verdana"/>
              <a:sym typeface="Verdana"/>
            </a:endParaRPr>
          </a:p>
        </p:txBody>
      </p:sp>
      <p:sp>
        <p:nvSpPr>
          <p:cNvPr id="119" name="Google Shape;119;p4"/>
          <p:cNvSpPr txBox="1"/>
          <p:nvPr/>
        </p:nvSpPr>
        <p:spPr>
          <a:xfrm>
            <a:off x="5214189" y="6639446"/>
            <a:ext cx="1763624"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100" b="1" dirty="0">
                <a:solidFill>
                  <a:schemeClr val="lt1"/>
                </a:solidFill>
                <a:latin typeface="Helvetica Neue"/>
                <a:ea typeface="Helvetica Neue"/>
                <a:cs typeface="Helvetica Neue"/>
                <a:sym typeface="Helvetica Neue"/>
              </a:rPr>
              <a:t>www.mincultura.gov.co</a:t>
            </a:r>
            <a:endParaRPr dirty="0"/>
          </a:p>
        </p:txBody>
      </p:sp>
      <p:cxnSp>
        <p:nvCxnSpPr>
          <p:cNvPr id="121" name="Google Shape;121;p4"/>
          <p:cNvCxnSpPr/>
          <p:nvPr/>
        </p:nvCxnSpPr>
        <p:spPr>
          <a:xfrm>
            <a:off x="-96982" y="3903759"/>
            <a:ext cx="4655127" cy="0"/>
          </a:xfrm>
          <a:prstGeom prst="straightConnector1">
            <a:avLst/>
          </a:prstGeom>
          <a:noFill/>
          <a:ln w="9525" cap="flat" cmpd="sng">
            <a:solidFill>
              <a:schemeClr val="lt1"/>
            </a:solidFill>
            <a:prstDash val="solid"/>
            <a:miter lim="800000"/>
            <a:headEnd type="none" w="sm" len="sm"/>
            <a:tailEnd type="none" w="sm" len="sm"/>
          </a:ln>
        </p:spPr>
      </p:cxnSp>
      <p:sp>
        <p:nvSpPr>
          <p:cNvPr id="3" name="Google Shape;91;p13">
            <a:extLst>
              <a:ext uri="{FF2B5EF4-FFF2-40B4-BE49-F238E27FC236}">
                <a16:creationId xmlns:a16="http://schemas.microsoft.com/office/drawing/2014/main" id="{899BB30A-284B-F0FE-0EC9-7457BF13D1F0}"/>
              </a:ext>
            </a:extLst>
          </p:cNvPr>
          <p:cNvSpPr txBox="1"/>
          <p:nvPr/>
        </p:nvSpPr>
        <p:spPr>
          <a:xfrm>
            <a:off x="1150303" y="1982491"/>
            <a:ext cx="9617242" cy="144650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s-CO" sz="4400" b="1" noProof="1">
                <a:solidFill>
                  <a:schemeClr val="bg1"/>
                </a:solidFill>
                <a:latin typeface="Work Sans" pitchFamily="2" charset="0"/>
              </a:rPr>
              <a:t>¿Quién puede ser supervisor?</a:t>
            </a:r>
            <a:endParaRPr lang="es-CO" sz="4400" noProof="1">
              <a:solidFill>
                <a:schemeClr val="bg1"/>
              </a:solidFill>
              <a:latin typeface="Work Sans" pitchFamily="2" charset="0"/>
            </a:endParaRPr>
          </a:p>
          <a:p>
            <a:pPr marL="0" marR="0" lvl="0" indent="0" algn="l" rtl="0">
              <a:spcBef>
                <a:spcPts val="0"/>
              </a:spcBef>
              <a:spcAft>
                <a:spcPts val="0"/>
              </a:spcAft>
              <a:buNone/>
            </a:pPr>
            <a:endParaRPr lang="es-CO" sz="4400" b="1" noProof="1">
              <a:solidFill>
                <a:schemeClr val="lt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3873306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4" name="Imagen 3">
            <a:extLst>
              <a:ext uri="{FF2B5EF4-FFF2-40B4-BE49-F238E27FC236}">
                <a16:creationId xmlns:a16="http://schemas.microsoft.com/office/drawing/2014/main" id="{5392F2EF-3FA9-F3CF-B49E-029F12E87D9C}"/>
              </a:ext>
            </a:extLst>
          </p:cNvPr>
          <p:cNvPicPr>
            <a:picLocks noChangeAspect="1"/>
          </p:cNvPicPr>
          <p:nvPr/>
        </p:nvPicPr>
        <p:blipFill>
          <a:blip r:embed="rId3"/>
          <a:stretch>
            <a:fillRect/>
          </a:stretch>
        </p:blipFill>
        <p:spPr>
          <a:xfrm>
            <a:off x="0" y="0"/>
            <a:ext cx="12192000" cy="6858000"/>
          </a:xfrm>
          <a:prstGeom prst="rect">
            <a:avLst/>
          </a:prstGeom>
        </p:spPr>
      </p:pic>
      <p:sp>
        <p:nvSpPr>
          <p:cNvPr id="127" name="Google Shape;127;p5"/>
          <p:cNvSpPr txBox="1"/>
          <p:nvPr/>
        </p:nvSpPr>
        <p:spPr>
          <a:xfrm>
            <a:off x="5214189" y="6639446"/>
            <a:ext cx="1763624"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100" b="1" dirty="0">
                <a:solidFill>
                  <a:schemeClr val="lt1"/>
                </a:solidFill>
                <a:latin typeface="Helvetica Neue"/>
                <a:ea typeface="Helvetica Neue"/>
                <a:cs typeface="Helvetica Neue"/>
                <a:sym typeface="Helvetica Neue"/>
              </a:rPr>
              <a:t>www.mincultura.gov.co</a:t>
            </a:r>
            <a:endParaRPr dirty="0"/>
          </a:p>
        </p:txBody>
      </p:sp>
      <p:sp>
        <p:nvSpPr>
          <p:cNvPr id="128" name="Google Shape;128;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200"/>
              <a:buFont typeface="Helvetica Neue"/>
              <a:buNone/>
            </a:pPr>
            <a:r>
              <a:rPr lang="en-US" sz="3600" b="1" i="0" u="none" strike="noStrike" dirty="0">
                <a:solidFill>
                  <a:srgbClr val="FFFFFF"/>
                </a:solidFill>
                <a:effectLst/>
                <a:latin typeface="Work Sans" pitchFamily="2" charset="0"/>
              </a:rPr>
              <a:t>Perfil supervisor</a:t>
            </a:r>
            <a:endParaRPr sz="3600" b="1" dirty="0">
              <a:latin typeface="Work Sans" pitchFamily="2" charset="0"/>
            </a:endParaRPr>
          </a:p>
        </p:txBody>
      </p:sp>
      <p:sp>
        <p:nvSpPr>
          <p:cNvPr id="2" name="Marcador de texto 1">
            <a:extLst>
              <a:ext uri="{FF2B5EF4-FFF2-40B4-BE49-F238E27FC236}">
                <a16:creationId xmlns:a16="http://schemas.microsoft.com/office/drawing/2014/main" id="{DE64BEDF-DC25-1C2A-195A-07F3AEBC0044}"/>
              </a:ext>
            </a:extLst>
          </p:cNvPr>
          <p:cNvSpPr>
            <a:spLocks noGrp="1"/>
          </p:cNvSpPr>
          <p:nvPr>
            <p:ph type="body" idx="1"/>
          </p:nvPr>
        </p:nvSpPr>
        <p:spPr>
          <a:xfrm>
            <a:off x="838200" y="1825625"/>
            <a:ext cx="8734425" cy="4351338"/>
          </a:xfrm>
        </p:spPr>
        <p:txBody>
          <a:bodyPr/>
          <a:lstStyle/>
          <a:p>
            <a:pPr algn="just" rtl="0" fontAlgn="base">
              <a:buFont typeface="Arial" panose="020B0604020202020204" pitchFamily="34" charset="0"/>
              <a:buChar char="•"/>
            </a:pPr>
            <a:r>
              <a:rPr lang="es-CO" sz="1800" b="0" i="0" u="none" strike="noStrike" dirty="0">
                <a:solidFill>
                  <a:schemeClr val="bg1"/>
                </a:solidFill>
                <a:effectLst/>
                <a:latin typeface="Work Sans" pitchFamily="2" charset="0"/>
              </a:rPr>
              <a:t>Cualquier funcionario de la Entidad Estatal. </a:t>
            </a:r>
            <a:r>
              <a:rPr lang="en-US" sz="1800" b="0" i="0" dirty="0">
                <a:solidFill>
                  <a:schemeClr val="bg1"/>
                </a:solidFill>
                <a:effectLst/>
                <a:latin typeface="Work Sans" pitchFamily="2" charset="0"/>
              </a:rPr>
              <a:t>​</a:t>
            </a:r>
            <a:endParaRPr lang="en-US" b="0" i="0" dirty="0">
              <a:solidFill>
                <a:schemeClr val="bg1"/>
              </a:solidFill>
              <a:effectLst/>
              <a:latin typeface="Work Sans" pitchFamily="2" charset="0"/>
            </a:endParaRPr>
          </a:p>
          <a:p>
            <a:pPr algn="just" rtl="0" fontAlgn="base">
              <a:buFont typeface="Arial" panose="020B0604020202020204" pitchFamily="34" charset="0"/>
              <a:buChar char="•"/>
            </a:pPr>
            <a:r>
              <a:rPr lang="es-CO" sz="1800" b="0" i="0" u="none" strike="noStrike" dirty="0">
                <a:solidFill>
                  <a:schemeClr val="bg1"/>
                </a:solidFill>
                <a:effectLst/>
                <a:latin typeface="Work Sans" pitchFamily="2" charset="0"/>
              </a:rPr>
              <a:t>No requiere un perfil predeterminado, aunque sus funciones deben estar relacionadas con el objeto contractual. </a:t>
            </a:r>
            <a:r>
              <a:rPr lang="en-US" sz="1800" b="0" i="0" dirty="0">
                <a:solidFill>
                  <a:schemeClr val="bg1"/>
                </a:solidFill>
                <a:effectLst/>
                <a:latin typeface="Work Sans" pitchFamily="2" charset="0"/>
              </a:rPr>
              <a:t>​</a:t>
            </a:r>
            <a:endParaRPr lang="en-US" b="0" i="0" dirty="0">
              <a:solidFill>
                <a:schemeClr val="bg1"/>
              </a:solidFill>
              <a:effectLst/>
              <a:latin typeface="Work Sans" pitchFamily="2" charset="0"/>
            </a:endParaRPr>
          </a:p>
          <a:p>
            <a:pPr algn="just" rtl="0" fontAlgn="base">
              <a:buFont typeface="Arial" panose="020B0604020202020204" pitchFamily="34" charset="0"/>
              <a:buChar char="•"/>
            </a:pPr>
            <a:r>
              <a:rPr lang="es-CO" sz="1800" b="0" i="0" u="none" strike="noStrike" dirty="0">
                <a:solidFill>
                  <a:schemeClr val="bg1"/>
                </a:solidFill>
                <a:effectLst/>
                <a:latin typeface="Work Sans" pitchFamily="2" charset="0"/>
              </a:rPr>
              <a:t>La designación de un supervisor o supervisores se comunicará a más tardar en la etapa de la legalización del contrato o convenio objeto de supervisión, entendiendo por está la etapa posterior a la adjudicación y anterior a la ejecución.   Siempre debe ser escrita y debe obrar en el expediente contractual.</a:t>
            </a:r>
            <a:r>
              <a:rPr lang="en-US" sz="1800" b="0" i="0" dirty="0">
                <a:solidFill>
                  <a:schemeClr val="bg1"/>
                </a:solidFill>
                <a:effectLst/>
                <a:latin typeface="Work Sans" pitchFamily="2" charset="0"/>
              </a:rPr>
              <a:t>​</a:t>
            </a:r>
            <a:endParaRPr lang="en-US" b="0" i="0" dirty="0">
              <a:solidFill>
                <a:schemeClr val="bg1"/>
              </a:solidFill>
              <a:effectLst/>
              <a:latin typeface="Work Sans" pitchFamily="2" charset="0"/>
            </a:endParaRPr>
          </a:p>
          <a:p>
            <a:pPr algn="just" rtl="0" fontAlgn="base">
              <a:buFont typeface="Arial" panose="020B0604020202020204" pitchFamily="34" charset="0"/>
              <a:buChar char="•"/>
            </a:pPr>
            <a:r>
              <a:rPr lang="es-CO" sz="1800" b="0" i="0" u="none" strike="noStrike" dirty="0">
                <a:solidFill>
                  <a:schemeClr val="bg1"/>
                </a:solidFill>
                <a:effectLst/>
                <a:latin typeface="Work Sans" pitchFamily="2" charset="0"/>
              </a:rPr>
              <a:t>La designación del supervisor del contrato no requiere que el manual de funciones de las Entidad Estatal establezca expresamente la función de supervisar contratos, pues la misma es inherente al desempeño de las funciones ordinarias de los servidores públicos. (</a:t>
            </a:r>
            <a:r>
              <a:rPr lang="es-ES" sz="1800" b="0" i="0" u="none" strike="noStrike" dirty="0">
                <a:solidFill>
                  <a:schemeClr val="bg1"/>
                </a:solidFill>
                <a:effectLst/>
                <a:latin typeface="Work Sans" pitchFamily="2" charset="0"/>
              </a:rPr>
              <a:t>Guía para el ejercicio de las funciones de Supervisión e Interventoría de los contratos del Estado – ANCP-CCE)</a:t>
            </a:r>
            <a:endParaRPr lang="en-US" b="0" i="0" dirty="0">
              <a:solidFill>
                <a:schemeClr val="bg1"/>
              </a:solidFill>
              <a:effectLst/>
              <a:latin typeface="Work Sans" pitchFamily="2" charset="0"/>
            </a:endParaRPr>
          </a:p>
          <a:p>
            <a:endParaRPr lang="es-CO" dirty="0"/>
          </a:p>
        </p:txBody>
      </p:sp>
      <p:cxnSp>
        <p:nvCxnSpPr>
          <p:cNvPr id="130" name="Google Shape;130;p5"/>
          <p:cNvCxnSpPr/>
          <p:nvPr/>
        </p:nvCxnSpPr>
        <p:spPr>
          <a:xfrm>
            <a:off x="-96982" y="1700886"/>
            <a:ext cx="7509164"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4" name="Imagen 3">
            <a:extLst>
              <a:ext uri="{FF2B5EF4-FFF2-40B4-BE49-F238E27FC236}">
                <a16:creationId xmlns:a16="http://schemas.microsoft.com/office/drawing/2014/main" id="{F3BE9113-C1F6-F50A-3F45-13874A0422C2}"/>
              </a:ext>
            </a:extLst>
          </p:cNvPr>
          <p:cNvPicPr>
            <a:picLocks noChangeAspect="1"/>
          </p:cNvPicPr>
          <p:nvPr/>
        </p:nvPicPr>
        <p:blipFill>
          <a:blip r:embed="rId3"/>
          <a:stretch>
            <a:fillRect/>
          </a:stretch>
        </p:blipFill>
        <p:spPr>
          <a:xfrm>
            <a:off x="0" y="0"/>
            <a:ext cx="12192000" cy="6858000"/>
          </a:xfrm>
          <a:prstGeom prst="rect">
            <a:avLst/>
          </a:prstGeom>
        </p:spPr>
      </p:pic>
      <p:sp>
        <p:nvSpPr>
          <p:cNvPr id="118" name="Google Shape;118;p4"/>
          <p:cNvSpPr txBox="1">
            <a:spLocks noGrp="1"/>
          </p:cNvSpPr>
          <p:nvPr>
            <p:ph type="title"/>
          </p:nvPr>
        </p:nvSpPr>
        <p:spPr>
          <a:xfrm>
            <a:off x="1150302" y="1572491"/>
            <a:ext cx="9022398" cy="2163645"/>
          </a:xfrm>
          <a:prstGeom prst="rect">
            <a:avLst/>
          </a:prstGeom>
          <a:noFill/>
          <a:ln>
            <a:noFill/>
          </a:ln>
        </p:spPr>
        <p:txBody>
          <a:bodyPr spcFirstLastPara="1" wrap="square" lIns="91425" tIns="45700" rIns="91425" bIns="45700" anchor="ctr" anchorCtr="0">
            <a:noAutofit/>
          </a:bodyPr>
          <a:lstStyle/>
          <a:p>
            <a:pPr>
              <a:buClr>
                <a:schemeClr val="lt1"/>
              </a:buClr>
              <a:buSzPts val="8800"/>
            </a:pPr>
            <a:r>
              <a:rPr lang="es-MX" sz="8800" b="1" dirty="0">
                <a:solidFill>
                  <a:schemeClr val="lt1"/>
                </a:solidFill>
                <a:latin typeface="Verdana"/>
                <a:ea typeface="Verdana"/>
                <a:cs typeface="Verdana"/>
                <a:sym typeface="Verdana"/>
              </a:rPr>
              <a:t> </a:t>
            </a:r>
            <a:br>
              <a:rPr lang="es-MX" sz="3600" b="1" dirty="0">
                <a:solidFill>
                  <a:schemeClr val="lt1"/>
                </a:solidFill>
                <a:latin typeface="Verdana"/>
                <a:ea typeface="Verdana"/>
                <a:cs typeface="Verdana"/>
                <a:sym typeface="Verdana"/>
              </a:rPr>
            </a:br>
            <a:r>
              <a:rPr lang="es-CO" b="1" i="0" u="none" strike="noStrike" dirty="0">
                <a:solidFill>
                  <a:srgbClr val="FFFFFF"/>
                </a:solidFill>
                <a:effectLst/>
                <a:latin typeface="Work Sans" pitchFamily="2" charset="0"/>
              </a:rPr>
              <a:t>Funciones</a:t>
            </a:r>
            <a:r>
              <a:rPr lang="en-GB" b="1" i="0" u="none" strike="noStrike" dirty="0">
                <a:solidFill>
                  <a:srgbClr val="FFFFFF"/>
                </a:solidFill>
                <a:effectLst/>
                <a:latin typeface="Work Sans" pitchFamily="2" charset="0"/>
              </a:rPr>
              <a:t> de </a:t>
            </a:r>
            <a:r>
              <a:rPr lang="es-CO" b="1" i="0" u="none" strike="noStrike" dirty="0">
                <a:solidFill>
                  <a:srgbClr val="FFFFFF"/>
                </a:solidFill>
                <a:effectLst/>
                <a:latin typeface="Work Sans" pitchFamily="2" charset="0"/>
              </a:rPr>
              <a:t>los</a:t>
            </a:r>
            <a:r>
              <a:rPr lang="en-GB" b="1" i="0" u="none" strike="noStrike" dirty="0">
                <a:solidFill>
                  <a:srgbClr val="FFFFFF"/>
                </a:solidFill>
                <a:effectLst/>
                <a:latin typeface="Work Sans" pitchFamily="2" charset="0"/>
              </a:rPr>
              <a:t> </a:t>
            </a:r>
            <a:r>
              <a:rPr lang="es-CO" b="1" i="0" u="none" strike="noStrike" dirty="0">
                <a:solidFill>
                  <a:srgbClr val="FFFFFF"/>
                </a:solidFill>
                <a:effectLst/>
                <a:latin typeface="Work Sans" pitchFamily="2" charset="0"/>
              </a:rPr>
              <a:t>supervisores</a:t>
            </a:r>
            <a:r>
              <a:rPr lang="en-GB" b="1" i="0" u="none" strike="noStrike" dirty="0">
                <a:solidFill>
                  <a:srgbClr val="FFFFFF"/>
                </a:solidFill>
                <a:effectLst/>
                <a:latin typeface="Work Sans" pitchFamily="2" charset="0"/>
              </a:rPr>
              <a:t> </a:t>
            </a:r>
            <a:endParaRPr b="1" dirty="0">
              <a:solidFill>
                <a:schemeClr val="lt1"/>
              </a:solidFill>
              <a:latin typeface="Work Sans" pitchFamily="2" charset="0"/>
              <a:ea typeface="Verdana"/>
              <a:cs typeface="Verdana"/>
              <a:sym typeface="Verdana"/>
            </a:endParaRPr>
          </a:p>
        </p:txBody>
      </p:sp>
      <p:sp>
        <p:nvSpPr>
          <p:cNvPr id="119" name="Google Shape;119;p4"/>
          <p:cNvSpPr txBox="1"/>
          <p:nvPr/>
        </p:nvSpPr>
        <p:spPr>
          <a:xfrm>
            <a:off x="5214189" y="6639446"/>
            <a:ext cx="1763624"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100" b="1">
                <a:solidFill>
                  <a:schemeClr val="lt1"/>
                </a:solidFill>
                <a:latin typeface="Helvetica Neue"/>
                <a:ea typeface="Helvetica Neue"/>
                <a:cs typeface="Helvetica Neue"/>
                <a:sym typeface="Helvetica Neue"/>
              </a:rPr>
              <a:t>www.mincultura.gov.co</a:t>
            </a:r>
            <a:endParaRPr/>
          </a:p>
        </p:txBody>
      </p:sp>
      <p:cxnSp>
        <p:nvCxnSpPr>
          <p:cNvPr id="121" name="Google Shape;121;p4"/>
          <p:cNvCxnSpPr/>
          <p:nvPr/>
        </p:nvCxnSpPr>
        <p:spPr>
          <a:xfrm>
            <a:off x="-96982" y="3903759"/>
            <a:ext cx="4655127" cy="0"/>
          </a:xfrm>
          <a:prstGeom prst="straightConnector1">
            <a:avLst/>
          </a:prstGeom>
          <a:noFill/>
          <a:ln w="9525"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3189069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4" name="Imagen 3">
            <a:extLst>
              <a:ext uri="{FF2B5EF4-FFF2-40B4-BE49-F238E27FC236}">
                <a16:creationId xmlns:a16="http://schemas.microsoft.com/office/drawing/2014/main" id="{5392F2EF-3FA9-F3CF-B49E-029F12E87D9C}"/>
              </a:ext>
            </a:extLst>
          </p:cNvPr>
          <p:cNvPicPr>
            <a:picLocks noChangeAspect="1"/>
          </p:cNvPicPr>
          <p:nvPr/>
        </p:nvPicPr>
        <p:blipFill>
          <a:blip r:embed="rId3"/>
          <a:stretch>
            <a:fillRect/>
          </a:stretch>
        </p:blipFill>
        <p:spPr>
          <a:xfrm>
            <a:off x="0" y="0"/>
            <a:ext cx="12192000" cy="6858000"/>
          </a:xfrm>
          <a:prstGeom prst="rect">
            <a:avLst/>
          </a:prstGeom>
        </p:spPr>
      </p:pic>
      <p:sp>
        <p:nvSpPr>
          <p:cNvPr id="127" name="Google Shape;127;p5"/>
          <p:cNvSpPr txBox="1"/>
          <p:nvPr/>
        </p:nvSpPr>
        <p:spPr>
          <a:xfrm>
            <a:off x="5214189" y="6639446"/>
            <a:ext cx="1763624"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100" b="1" dirty="0">
                <a:solidFill>
                  <a:schemeClr val="lt1"/>
                </a:solidFill>
                <a:latin typeface="Helvetica Neue"/>
                <a:ea typeface="Helvetica Neue"/>
                <a:cs typeface="Helvetica Neue"/>
                <a:sym typeface="Helvetica Neue"/>
              </a:rPr>
              <a:t>www.mincultura.gov.co</a:t>
            </a:r>
            <a:endParaRPr dirty="0"/>
          </a:p>
        </p:txBody>
      </p:sp>
      <p:sp>
        <p:nvSpPr>
          <p:cNvPr id="128" name="Google Shape;128;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200"/>
              <a:buFont typeface="Helvetica Neue"/>
              <a:buNone/>
            </a:pPr>
            <a:r>
              <a:rPr lang="es-CO" sz="3600" b="1" i="0" u="none" strike="noStrike" dirty="0">
                <a:solidFill>
                  <a:srgbClr val="FFFFFF"/>
                </a:solidFill>
                <a:effectLst/>
                <a:latin typeface="Work Sans" pitchFamily="2" charset="0"/>
              </a:rPr>
              <a:t>Generales</a:t>
            </a:r>
            <a:endParaRPr sz="3600" b="1" dirty="0">
              <a:latin typeface="Work Sans" pitchFamily="2" charset="0"/>
            </a:endParaRPr>
          </a:p>
        </p:txBody>
      </p:sp>
      <p:sp>
        <p:nvSpPr>
          <p:cNvPr id="2" name="Marcador de texto 1">
            <a:extLst>
              <a:ext uri="{FF2B5EF4-FFF2-40B4-BE49-F238E27FC236}">
                <a16:creationId xmlns:a16="http://schemas.microsoft.com/office/drawing/2014/main" id="{DE64BEDF-DC25-1C2A-195A-07F3AEBC0044}"/>
              </a:ext>
            </a:extLst>
          </p:cNvPr>
          <p:cNvSpPr>
            <a:spLocks noGrp="1"/>
          </p:cNvSpPr>
          <p:nvPr>
            <p:ph type="body" idx="1"/>
          </p:nvPr>
        </p:nvSpPr>
        <p:spPr>
          <a:xfrm>
            <a:off x="180975" y="1898573"/>
            <a:ext cx="9439275" cy="4351338"/>
          </a:xfrm>
        </p:spPr>
        <p:txBody>
          <a:bodyPr>
            <a:normAutofit/>
          </a:bodyPr>
          <a:lstStyle/>
          <a:p>
            <a:pPr algn="just" rtl="0" fontAlgn="base"/>
            <a:r>
              <a:rPr lang="es-ES" sz="1800" b="0" i="0" u="none" strike="noStrike" dirty="0">
                <a:solidFill>
                  <a:schemeClr val="bg1"/>
                </a:solidFill>
                <a:effectLst/>
                <a:latin typeface="Work Sans" pitchFamily="2" charset="0"/>
              </a:rPr>
              <a:t>Apoyar el logro de los objetivos contractuales. </a:t>
            </a:r>
            <a:r>
              <a:rPr lang="en-US" sz="1800" b="0" i="0" dirty="0">
                <a:solidFill>
                  <a:schemeClr val="bg1"/>
                </a:solidFill>
                <a:effectLst/>
                <a:latin typeface="Work Sans" pitchFamily="2" charset="0"/>
              </a:rPr>
              <a:t>​</a:t>
            </a:r>
            <a:r>
              <a:rPr lang="es-ES" sz="1800" b="0" i="0" dirty="0">
                <a:solidFill>
                  <a:schemeClr val="bg1"/>
                </a:solidFill>
                <a:effectLst/>
                <a:latin typeface="Work Sans" pitchFamily="2" charset="0"/>
              </a:rPr>
              <a:t>​</a:t>
            </a:r>
            <a:endParaRPr lang="es-ES" b="0" i="0" dirty="0">
              <a:solidFill>
                <a:schemeClr val="bg1"/>
              </a:solidFill>
              <a:effectLst/>
              <a:latin typeface="Work Sans" pitchFamily="2" charset="0"/>
            </a:endParaRPr>
          </a:p>
          <a:p>
            <a:pPr algn="just" rtl="0" fontAlgn="base"/>
            <a:r>
              <a:rPr lang="es-ES" sz="1800" b="0" i="0" u="none" strike="noStrike" dirty="0">
                <a:solidFill>
                  <a:schemeClr val="bg1"/>
                </a:solidFill>
                <a:effectLst/>
                <a:latin typeface="Work Sans" pitchFamily="2" charset="0"/>
              </a:rPr>
              <a:t>Velar por el cumplimiento del contrato en términos de plazos, calidades, cantidades y adecuada ejecución de los recursos del contrato. </a:t>
            </a:r>
            <a:r>
              <a:rPr lang="en-US" sz="1800" b="0" i="0" dirty="0">
                <a:solidFill>
                  <a:schemeClr val="bg1"/>
                </a:solidFill>
                <a:effectLst/>
                <a:latin typeface="Work Sans" pitchFamily="2" charset="0"/>
              </a:rPr>
              <a:t>​</a:t>
            </a:r>
            <a:r>
              <a:rPr lang="es-ES" sz="1800" b="0" i="0" dirty="0">
                <a:solidFill>
                  <a:schemeClr val="bg1"/>
                </a:solidFill>
                <a:effectLst/>
                <a:latin typeface="Work Sans" pitchFamily="2" charset="0"/>
              </a:rPr>
              <a:t>​</a:t>
            </a:r>
            <a:endParaRPr lang="es-ES" b="0" i="0" dirty="0">
              <a:solidFill>
                <a:schemeClr val="bg1"/>
              </a:solidFill>
              <a:effectLst/>
              <a:latin typeface="Work Sans" pitchFamily="2" charset="0"/>
            </a:endParaRPr>
          </a:p>
          <a:p>
            <a:pPr algn="just" rtl="0" fontAlgn="base"/>
            <a:r>
              <a:rPr lang="es-ES" sz="1800" b="0" i="0" u="none" strike="noStrike" dirty="0">
                <a:solidFill>
                  <a:schemeClr val="bg1"/>
                </a:solidFill>
                <a:effectLst/>
                <a:latin typeface="Work Sans" pitchFamily="2" charset="0"/>
              </a:rPr>
              <a:t>Mantener en contacto a las partes del contrato. </a:t>
            </a:r>
            <a:r>
              <a:rPr lang="en-US" sz="1800" b="0" i="0" dirty="0">
                <a:solidFill>
                  <a:schemeClr val="bg1"/>
                </a:solidFill>
                <a:effectLst/>
                <a:latin typeface="Work Sans" pitchFamily="2" charset="0"/>
              </a:rPr>
              <a:t>​</a:t>
            </a:r>
            <a:endParaRPr lang="es-ES" b="0" i="0" dirty="0">
              <a:solidFill>
                <a:schemeClr val="bg1"/>
              </a:solidFill>
              <a:effectLst/>
              <a:latin typeface="Work Sans" pitchFamily="2" charset="0"/>
            </a:endParaRPr>
          </a:p>
          <a:p>
            <a:pPr algn="just" rtl="0" fontAlgn="base"/>
            <a:r>
              <a:rPr lang="es-ES" sz="1800" b="0" i="0" u="none" strike="noStrike" dirty="0">
                <a:solidFill>
                  <a:schemeClr val="bg1"/>
                </a:solidFill>
                <a:effectLst/>
                <a:latin typeface="Work Sans" pitchFamily="2" charset="0"/>
              </a:rPr>
              <a:t>Evitar la generación de controversias y propender por su rápida solución.</a:t>
            </a:r>
            <a:r>
              <a:rPr lang="en-US" sz="1800" b="0" i="0" dirty="0">
                <a:solidFill>
                  <a:schemeClr val="bg1"/>
                </a:solidFill>
                <a:effectLst/>
                <a:latin typeface="Work Sans" pitchFamily="2" charset="0"/>
              </a:rPr>
              <a:t>​</a:t>
            </a:r>
            <a:endParaRPr lang="es-ES" b="0" i="0" dirty="0">
              <a:solidFill>
                <a:schemeClr val="bg1"/>
              </a:solidFill>
              <a:effectLst/>
              <a:latin typeface="Work Sans" pitchFamily="2" charset="0"/>
            </a:endParaRPr>
          </a:p>
          <a:p>
            <a:pPr algn="just" rtl="0" fontAlgn="base"/>
            <a:r>
              <a:rPr lang="es-CO" sz="1800" b="0" i="0" u="none" strike="noStrike" dirty="0">
                <a:solidFill>
                  <a:schemeClr val="bg1"/>
                </a:solidFill>
                <a:effectLst/>
                <a:latin typeface="Work Sans" pitchFamily="2" charset="0"/>
              </a:rPr>
              <a:t>Llevar a cabo las labores de monitoreo y control de riesgos que se le asignen, en coordinación con el área responsable de cada riesgo incluido en el mapa correspondiente, así como la identificación y tratamiento de los riesgos que puedan surgir durante las diversas etapas del contrato. </a:t>
            </a:r>
            <a:endParaRPr lang="en-GB" b="0" i="0" dirty="0">
              <a:solidFill>
                <a:schemeClr val="bg1"/>
              </a:solidFill>
              <a:effectLst/>
              <a:latin typeface="Work Sans" pitchFamily="2" charset="0"/>
            </a:endParaRPr>
          </a:p>
          <a:p>
            <a:pPr algn="just"/>
            <a:r>
              <a:rPr lang="es-CO" sz="1800" dirty="0">
                <a:solidFill>
                  <a:schemeClr val="bg1"/>
                </a:solidFill>
                <a:latin typeface="Work Sans" pitchFamily="2" charset="0"/>
              </a:rPr>
              <a:t>Aprobar o rechazar por escrito, de forma oportuna y motivada la entrega de los bienes o servicios, cuando éstos no se ajustan a lo requerido en el contrato, especificaciones técnicas, condiciones y/o calidades acordadas. </a:t>
            </a:r>
            <a:r>
              <a:rPr lang="en-GB" sz="2800" b="0" i="0" dirty="0">
                <a:solidFill>
                  <a:srgbClr val="808080"/>
                </a:solidFill>
                <a:effectLst/>
                <a:latin typeface="Work Sans" pitchFamily="2" charset="0"/>
              </a:rPr>
              <a:t>​</a:t>
            </a:r>
            <a:endParaRPr lang="en-GB" b="0" i="0" dirty="0">
              <a:solidFill>
                <a:srgbClr val="000000"/>
              </a:solidFill>
              <a:effectLst/>
              <a:latin typeface="Work Sans" pitchFamily="2" charset="0"/>
            </a:endParaRPr>
          </a:p>
          <a:p>
            <a:endParaRPr lang="es-CO" dirty="0"/>
          </a:p>
        </p:txBody>
      </p:sp>
      <p:cxnSp>
        <p:nvCxnSpPr>
          <p:cNvPr id="130" name="Google Shape;130;p5"/>
          <p:cNvCxnSpPr/>
          <p:nvPr/>
        </p:nvCxnSpPr>
        <p:spPr>
          <a:xfrm>
            <a:off x="-96982" y="1700886"/>
            <a:ext cx="7509164" cy="0"/>
          </a:xfrm>
          <a:prstGeom prst="straightConnector1">
            <a:avLst/>
          </a:prstGeom>
          <a:noFill/>
          <a:ln w="9525"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2228740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4" name="Imagen 3">
            <a:extLst>
              <a:ext uri="{FF2B5EF4-FFF2-40B4-BE49-F238E27FC236}">
                <a16:creationId xmlns:a16="http://schemas.microsoft.com/office/drawing/2014/main" id="{5392F2EF-3FA9-F3CF-B49E-029F12E87D9C}"/>
              </a:ext>
            </a:extLst>
          </p:cNvPr>
          <p:cNvPicPr>
            <a:picLocks noChangeAspect="1"/>
          </p:cNvPicPr>
          <p:nvPr/>
        </p:nvPicPr>
        <p:blipFill>
          <a:blip r:embed="rId3"/>
          <a:stretch>
            <a:fillRect/>
          </a:stretch>
        </p:blipFill>
        <p:spPr>
          <a:xfrm>
            <a:off x="0" y="0"/>
            <a:ext cx="12192000" cy="6858000"/>
          </a:xfrm>
          <a:prstGeom prst="rect">
            <a:avLst/>
          </a:prstGeom>
        </p:spPr>
      </p:pic>
      <p:sp>
        <p:nvSpPr>
          <p:cNvPr id="127" name="Google Shape;127;p5"/>
          <p:cNvSpPr txBox="1"/>
          <p:nvPr/>
        </p:nvSpPr>
        <p:spPr>
          <a:xfrm>
            <a:off x="5214189" y="6639446"/>
            <a:ext cx="1763624"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100" b="1" dirty="0">
                <a:solidFill>
                  <a:schemeClr val="lt1"/>
                </a:solidFill>
                <a:latin typeface="Helvetica Neue"/>
                <a:ea typeface="Helvetica Neue"/>
                <a:cs typeface="Helvetica Neue"/>
                <a:sym typeface="Helvetica Neue"/>
              </a:rPr>
              <a:t>www.mincultura.gov.co</a:t>
            </a:r>
            <a:endParaRPr dirty="0"/>
          </a:p>
        </p:txBody>
      </p:sp>
      <p:sp>
        <p:nvSpPr>
          <p:cNvPr id="128" name="Google Shape;128;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200"/>
              <a:buFont typeface="Helvetica Neue"/>
              <a:buNone/>
            </a:pPr>
            <a:r>
              <a:rPr lang="es-CO" sz="3600" b="1" i="0" u="none" strike="noStrike" dirty="0">
                <a:solidFill>
                  <a:srgbClr val="FFFFFF"/>
                </a:solidFill>
                <a:effectLst/>
                <a:latin typeface="Work Sans" pitchFamily="2" charset="0"/>
              </a:rPr>
              <a:t>Generales</a:t>
            </a:r>
            <a:endParaRPr sz="3600" b="1" dirty="0">
              <a:latin typeface="Work Sans" pitchFamily="2" charset="0"/>
            </a:endParaRPr>
          </a:p>
        </p:txBody>
      </p:sp>
      <p:sp>
        <p:nvSpPr>
          <p:cNvPr id="2" name="Marcador de texto 1">
            <a:extLst>
              <a:ext uri="{FF2B5EF4-FFF2-40B4-BE49-F238E27FC236}">
                <a16:creationId xmlns:a16="http://schemas.microsoft.com/office/drawing/2014/main" id="{DE64BEDF-DC25-1C2A-195A-07F3AEBC0044}"/>
              </a:ext>
            </a:extLst>
          </p:cNvPr>
          <p:cNvSpPr>
            <a:spLocks noGrp="1"/>
          </p:cNvSpPr>
          <p:nvPr>
            <p:ph type="body" idx="1"/>
          </p:nvPr>
        </p:nvSpPr>
        <p:spPr>
          <a:xfrm>
            <a:off x="361950" y="1873250"/>
            <a:ext cx="8629650" cy="4351338"/>
          </a:xfrm>
        </p:spPr>
        <p:txBody>
          <a:bodyPr>
            <a:normAutofit/>
          </a:bodyPr>
          <a:lstStyle/>
          <a:p>
            <a:pPr algn="just" rtl="0" fontAlgn="base"/>
            <a:r>
              <a:rPr lang="es-CO" sz="1800" b="0" i="0" u="none" strike="noStrike" dirty="0">
                <a:solidFill>
                  <a:schemeClr val="bg1"/>
                </a:solidFill>
                <a:effectLst/>
                <a:latin typeface="Work Sans" pitchFamily="2" charset="0"/>
              </a:rPr>
              <a:t>Suscribir las actas que se generen durante la ejecución del contrato para dejar documentadas diversas situaciones y entre las que se encuentran: actas de actas parciales de avance, actas parciales de recibo y actas de recibo final. </a:t>
            </a:r>
            <a:r>
              <a:rPr lang="en-GB" sz="1800" b="0" i="0" dirty="0">
                <a:solidFill>
                  <a:schemeClr val="bg1"/>
                </a:solidFill>
                <a:effectLst/>
                <a:latin typeface="Work Sans" pitchFamily="2" charset="0"/>
              </a:rPr>
              <a:t>​</a:t>
            </a:r>
            <a:endParaRPr lang="en-GB" b="0" i="0" dirty="0">
              <a:solidFill>
                <a:schemeClr val="bg1"/>
              </a:solidFill>
              <a:effectLst/>
              <a:latin typeface="Work Sans" pitchFamily="2" charset="0"/>
            </a:endParaRPr>
          </a:p>
          <a:p>
            <a:pPr algn="just" rtl="0" fontAlgn="base"/>
            <a:r>
              <a:rPr lang="es-CO" sz="1800" b="0" i="0" u="none" strike="noStrike" dirty="0">
                <a:solidFill>
                  <a:schemeClr val="bg1"/>
                </a:solidFill>
                <a:effectLst/>
                <a:latin typeface="Work Sans" pitchFamily="2" charset="0"/>
              </a:rPr>
              <a:t>Informar a la Entidad Estatal de hechos o circunstancias que puedan constituir actos de corrupción tipificados como conductas punibles, o que pongan en riesgo el cumplimiento del contrato; así como entregar los soportes necesarios para que la Entidad Estatal desarrolle las actividades correspondientes. </a:t>
            </a:r>
            <a:r>
              <a:rPr lang="en-GB" sz="1800" b="0" i="0" dirty="0">
                <a:solidFill>
                  <a:schemeClr val="bg1"/>
                </a:solidFill>
                <a:effectLst/>
                <a:latin typeface="Work Sans" pitchFamily="2" charset="0"/>
              </a:rPr>
              <a:t>​</a:t>
            </a:r>
            <a:endParaRPr lang="en-GB" b="0" i="0" dirty="0">
              <a:solidFill>
                <a:schemeClr val="bg1"/>
              </a:solidFill>
              <a:effectLst/>
              <a:latin typeface="Work Sans" pitchFamily="2" charset="0"/>
            </a:endParaRPr>
          </a:p>
          <a:p>
            <a:pPr algn="just" rtl="0" fontAlgn="base"/>
            <a:r>
              <a:rPr lang="es-CO" sz="1800" b="0" i="0" u="none" strike="noStrike" dirty="0">
                <a:solidFill>
                  <a:schemeClr val="bg1"/>
                </a:solidFill>
                <a:effectLst/>
                <a:latin typeface="Work Sans" pitchFamily="2" charset="0"/>
              </a:rPr>
              <a:t>Informar a la Entidad Estatal cuando se presente incumplimiento contractual; así como entregar los soportes necesarios para que la Entidad Estatal desarrolle las actividades correspondientes.</a:t>
            </a:r>
            <a:r>
              <a:rPr lang="en-US" sz="1800" b="0" i="0" dirty="0">
                <a:solidFill>
                  <a:schemeClr val="bg1"/>
                </a:solidFill>
                <a:effectLst/>
                <a:latin typeface="Work Sans" pitchFamily="2" charset="0"/>
              </a:rPr>
              <a:t>​</a:t>
            </a:r>
            <a:endParaRPr lang="en-US" b="0" i="0" dirty="0">
              <a:solidFill>
                <a:schemeClr val="bg1"/>
              </a:solidFill>
              <a:effectLst/>
              <a:latin typeface="Work Sans" pitchFamily="2" charset="0"/>
            </a:endParaRPr>
          </a:p>
          <a:p>
            <a:endParaRPr lang="es-CO" dirty="0"/>
          </a:p>
        </p:txBody>
      </p:sp>
      <p:cxnSp>
        <p:nvCxnSpPr>
          <p:cNvPr id="130" name="Google Shape;130;p5"/>
          <p:cNvCxnSpPr/>
          <p:nvPr/>
        </p:nvCxnSpPr>
        <p:spPr>
          <a:xfrm>
            <a:off x="-96982" y="1700886"/>
            <a:ext cx="7509164" cy="0"/>
          </a:xfrm>
          <a:prstGeom prst="straightConnector1">
            <a:avLst/>
          </a:prstGeom>
          <a:noFill/>
          <a:ln w="9525"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731538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4" name="Imagen 3">
            <a:extLst>
              <a:ext uri="{FF2B5EF4-FFF2-40B4-BE49-F238E27FC236}">
                <a16:creationId xmlns:a16="http://schemas.microsoft.com/office/drawing/2014/main" id="{5392F2EF-3FA9-F3CF-B49E-029F12E87D9C}"/>
              </a:ext>
            </a:extLst>
          </p:cNvPr>
          <p:cNvPicPr>
            <a:picLocks noChangeAspect="1"/>
          </p:cNvPicPr>
          <p:nvPr/>
        </p:nvPicPr>
        <p:blipFill>
          <a:blip r:embed="rId3"/>
          <a:stretch>
            <a:fillRect/>
          </a:stretch>
        </p:blipFill>
        <p:spPr>
          <a:xfrm>
            <a:off x="0" y="0"/>
            <a:ext cx="12192000" cy="6858000"/>
          </a:xfrm>
          <a:prstGeom prst="rect">
            <a:avLst/>
          </a:prstGeom>
        </p:spPr>
      </p:pic>
      <p:sp>
        <p:nvSpPr>
          <p:cNvPr id="127" name="Google Shape;127;p5"/>
          <p:cNvSpPr txBox="1"/>
          <p:nvPr/>
        </p:nvSpPr>
        <p:spPr>
          <a:xfrm>
            <a:off x="5214189" y="6639446"/>
            <a:ext cx="1763624"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100" b="1" dirty="0">
                <a:solidFill>
                  <a:schemeClr val="lt1"/>
                </a:solidFill>
                <a:latin typeface="Helvetica Neue"/>
                <a:ea typeface="Helvetica Neue"/>
                <a:cs typeface="Helvetica Neue"/>
                <a:sym typeface="Helvetica Neue"/>
              </a:rPr>
              <a:t>www.mincultura.gov.co</a:t>
            </a:r>
            <a:endParaRPr dirty="0"/>
          </a:p>
        </p:txBody>
      </p:sp>
      <p:sp>
        <p:nvSpPr>
          <p:cNvPr id="128" name="Google Shape;128;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200"/>
              <a:buFont typeface="Helvetica Neue"/>
              <a:buNone/>
            </a:pPr>
            <a:r>
              <a:rPr lang="es-CO" sz="3600" b="1" i="0" u="none" strike="noStrike" dirty="0">
                <a:solidFill>
                  <a:srgbClr val="FFFFFF"/>
                </a:solidFill>
                <a:effectLst/>
                <a:latin typeface="Work Sans" pitchFamily="2" charset="0"/>
              </a:rPr>
              <a:t>Administrativas</a:t>
            </a:r>
            <a:endParaRPr sz="3600" b="1" dirty="0">
              <a:latin typeface="Work Sans" pitchFamily="2" charset="0"/>
            </a:endParaRPr>
          </a:p>
        </p:txBody>
      </p:sp>
      <p:sp>
        <p:nvSpPr>
          <p:cNvPr id="2" name="Marcador de texto 1">
            <a:extLst>
              <a:ext uri="{FF2B5EF4-FFF2-40B4-BE49-F238E27FC236}">
                <a16:creationId xmlns:a16="http://schemas.microsoft.com/office/drawing/2014/main" id="{DE64BEDF-DC25-1C2A-195A-07F3AEBC0044}"/>
              </a:ext>
            </a:extLst>
          </p:cNvPr>
          <p:cNvSpPr>
            <a:spLocks noGrp="1"/>
          </p:cNvSpPr>
          <p:nvPr>
            <p:ph type="body" idx="1"/>
          </p:nvPr>
        </p:nvSpPr>
        <p:spPr>
          <a:xfrm>
            <a:off x="523875" y="2055813"/>
            <a:ext cx="8677275" cy="4351338"/>
          </a:xfrm>
        </p:spPr>
        <p:txBody>
          <a:bodyPr>
            <a:normAutofit/>
          </a:bodyPr>
          <a:lstStyle/>
          <a:p>
            <a:pPr algn="just" rtl="0" fontAlgn="base">
              <a:buFont typeface="Arial" panose="020B0604020202020204" pitchFamily="34" charset="0"/>
              <a:buChar char="•"/>
            </a:pPr>
            <a:r>
              <a:rPr lang="es-ES" sz="1800" b="0" i="0" u="none" strike="noStrike" dirty="0">
                <a:solidFill>
                  <a:schemeClr val="bg1"/>
                </a:solidFill>
                <a:effectLst/>
                <a:latin typeface="Work Sans" pitchFamily="2" charset="0"/>
              </a:rPr>
              <a:t>Velar porque exista un expediente del contrato que esté completo, actualizado y que cumpla las normas en materia de archivo. </a:t>
            </a:r>
            <a:r>
              <a:rPr lang="en-US" sz="1800" b="0" i="0" dirty="0">
                <a:solidFill>
                  <a:schemeClr val="bg1"/>
                </a:solidFill>
                <a:effectLst/>
                <a:latin typeface="Work Sans" pitchFamily="2" charset="0"/>
              </a:rPr>
              <a:t>​</a:t>
            </a:r>
            <a:endParaRPr lang="es-ES" sz="1200" b="0" i="0" dirty="0">
              <a:solidFill>
                <a:schemeClr val="bg1"/>
              </a:solidFill>
              <a:effectLst/>
              <a:latin typeface="Work Sans" pitchFamily="2" charset="0"/>
            </a:endParaRPr>
          </a:p>
          <a:p>
            <a:pPr algn="just" rtl="0" fontAlgn="base">
              <a:buFont typeface="Arial" panose="020B0604020202020204" pitchFamily="34" charset="0"/>
              <a:buChar char="•"/>
            </a:pPr>
            <a:r>
              <a:rPr lang="es-ES" sz="1800" b="0" i="0" u="none" strike="noStrike" dirty="0">
                <a:solidFill>
                  <a:schemeClr val="bg1"/>
                </a:solidFill>
                <a:effectLst/>
                <a:latin typeface="Work Sans" pitchFamily="2" charset="0"/>
              </a:rPr>
              <a:t>Coordinar las instancias internas de la Entidad Estatal relacionadas con la celebración, ejecución y liquidación del contrato. </a:t>
            </a:r>
            <a:r>
              <a:rPr lang="en-US" sz="1800" b="0" i="0" dirty="0">
                <a:solidFill>
                  <a:schemeClr val="bg1"/>
                </a:solidFill>
                <a:effectLst/>
                <a:latin typeface="Work Sans" pitchFamily="2" charset="0"/>
              </a:rPr>
              <a:t>​</a:t>
            </a:r>
            <a:endParaRPr lang="es-ES" sz="1200" b="0" i="0" dirty="0">
              <a:solidFill>
                <a:schemeClr val="bg1"/>
              </a:solidFill>
              <a:effectLst/>
              <a:latin typeface="Work Sans" pitchFamily="2" charset="0"/>
            </a:endParaRPr>
          </a:p>
          <a:p>
            <a:pPr algn="just" rtl="0" fontAlgn="base">
              <a:buFont typeface="Arial" panose="020B0604020202020204" pitchFamily="34" charset="0"/>
              <a:buChar char="•"/>
            </a:pPr>
            <a:r>
              <a:rPr lang="es-ES" sz="1800" b="0" i="0" u="none" strike="noStrike" dirty="0">
                <a:solidFill>
                  <a:schemeClr val="bg1"/>
                </a:solidFill>
                <a:effectLst/>
                <a:latin typeface="Work Sans" pitchFamily="2" charset="0"/>
              </a:rPr>
              <a:t>Entregar los informes que estén previstos y los que soliciten los organismos de control. </a:t>
            </a:r>
            <a:r>
              <a:rPr lang="en-US" sz="1800" b="0" i="0" dirty="0">
                <a:solidFill>
                  <a:schemeClr val="bg1"/>
                </a:solidFill>
                <a:effectLst/>
                <a:latin typeface="Work Sans" pitchFamily="2" charset="0"/>
              </a:rPr>
              <a:t>​</a:t>
            </a:r>
            <a:endParaRPr lang="es-ES" sz="1200" b="0" i="0" dirty="0">
              <a:solidFill>
                <a:schemeClr val="bg1"/>
              </a:solidFill>
              <a:effectLst/>
              <a:latin typeface="Work Sans" pitchFamily="2" charset="0"/>
            </a:endParaRPr>
          </a:p>
          <a:p>
            <a:pPr algn="just" rtl="0" fontAlgn="base">
              <a:buFont typeface="Arial" panose="020B0604020202020204" pitchFamily="34" charset="0"/>
              <a:buChar char="•"/>
            </a:pPr>
            <a:r>
              <a:rPr lang="es-ES" sz="1800" b="0" i="0" u="none" strike="noStrike" dirty="0">
                <a:solidFill>
                  <a:schemeClr val="bg1"/>
                </a:solidFill>
                <a:effectLst/>
                <a:latin typeface="Work Sans" pitchFamily="2" charset="0"/>
              </a:rPr>
              <a:t>Garantizar la publicación de los documentos del contrato, de acuerdo con la ley.</a:t>
            </a:r>
            <a:r>
              <a:rPr lang="en-US" sz="1800" b="0" i="0" dirty="0">
                <a:solidFill>
                  <a:schemeClr val="bg1"/>
                </a:solidFill>
                <a:effectLst/>
                <a:latin typeface="Work Sans" pitchFamily="2" charset="0"/>
              </a:rPr>
              <a:t>​</a:t>
            </a:r>
            <a:endParaRPr lang="es-ES" sz="1200" b="0" i="0" dirty="0">
              <a:solidFill>
                <a:schemeClr val="bg1"/>
              </a:solidFill>
              <a:effectLst/>
              <a:latin typeface="Work Sans" pitchFamily="2" charset="0"/>
            </a:endParaRPr>
          </a:p>
          <a:p>
            <a:pPr algn="just" rtl="0" fontAlgn="base">
              <a:buFont typeface="Arial" panose="020B0604020202020204" pitchFamily="34" charset="0"/>
              <a:buChar char="•"/>
            </a:pPr>
            <a:r>
              <a:rPr lang="es-ES" sz="1800" b="0" i="0" u="none" strike="noStrike" dirty="0">
                <a:solidFill>
                  <a:schemeClr val="bg1"/>
                </a:solidFill>
                <a:effectLst/>
                <a:latin typeface="Work Sans" pitchFamily="2" charset="0"/>
              </a:rPr>
              <a:t>Verificar el cumplimiento de las obligaciones del contratista en materia de seguridad social, salud ocupacional, planes de contingencia, normas ambientales, etc. </a:t>
            </a:r>
            <a:r>
              <a:rPr lang="es-ES" sz="1800" b="0" i="0" dirty="0">
                <a:solidFill>
                  <a:srgbClr val="808080"/>
                </a:solidFill>
                <a:effectLst/>
                <a:latin typeface="Arial" panose="020B0604020202020204" pitchFamily="34" charset="0"/>
              </a:rPr>
              <a:t>​</a:t>
            </a:r>
            <a:endParaRPr lang="es-ES" sz="1200" b="0" i="0" dirty="0">
              <a:solidFill>
                <a:srgbClr val="000000"/>
              </a:solidFill>
              <a:effectLst/>
              <a:latin typeface="Arial" panose="020B0604020202020204" pitchFamily="34" charset="0"/>
            </a:endParaRPr>
          </a:p>
          <a:p>
            <a:endParaRPr lang="es-CO" dirty="0"/>
          </a:p>
        </p:txBody>
      </p:sp>
      <p:cxnSp>
        <p:nvCxnSpPr>
          <p:cNvPr id="130" name="Google Shape;130;p5"/>
          <p:cNvCxnSpPr/>
          <p:nvPr/>
        </p:nvCxnSpPr>
        <p:spPr>
          <a:xfrm>
            <a:off x="-96982" y="1700886"/>
            <a:ext cx="7509164" cy="0"/>
          </a:xfrm>
          <a:prstGeom prst="straightConnector1">
            <a:avLst/>
          </a:prstGeom>
          <a:noFill/>
          <a:ln w="9525"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2562929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4" name="Imagen 3">
            <a:extLst>
              <a:ext uri="{FF2B5EF4-FFF2-40B4-BE49-F238E27FC236}">
                <a16:creationId xmlns:a16="http://schemas.microsoft.com/office/drawing/2014/main" id="{5392F2EF-3FA9-F3CF-B49E-029F12E87D9C}"/>
              </a:ext>
            </a:extLst>
          </p:cNvPr>
          <p:cNvPicPr>
            <a:picLocks noChangeAspect="1"/>
          </p:cNvPicPr>
          <p:nvPr/>
        </p:nvPicPr>
        <p:blipFill>
          <a:blip r:embed="rId3"/>
          <a:stretch>
            <a:fillRect/>
          </a:stretch>
        </p:blipFill>
        <p:spPr>
          <a:xfrm>
            <a:off x="0" y="0"/>
            <a:ext cx="12192000" cy="6858000"/>
          </a:xfrm>
          <a:prstGeom prst="rect">
            <a:avLst/>
          </a:prstGeom>
        </p:spPr>
      </p:pic>
      <p:sp>
        <p:nvSpPr>
          <p:cNvPr id="127" name="Google Shape;127;p5"/>
          <p:cNvSpPr txBox="1"/>
          <p:nvPr/>
        </p:nvSpPr>
        <p:spPr>
          <a:xfrm>
            <a:off x="5214189" y="6639446"/>
            <a:ext cx="1763624"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100" b="1" dirty="0">
                <a:solidFill>
                  <a:schemeClr val="lt1"/>
                </a:solidFill>
                <a:latin typeface="Helvetica Neue"/>
                <a:ea typeface="Helvetica Neue"/>
                <a:cs typeface="Helvetica Neue"/>
                <a:sym typeface="Helvetica Neue"/>
              </a:rPr>
              <a:t>www.mincultura.gov.co</a:t>
            </a:r>
            <a:endParaRPr dirty="0"/>
          </a:p>
        </p:txBody>
      </p:sp>
      <p:sp>
        <p:nvSpPr>
          <p:cNvPr id="128" name="Google Shape;128;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200"/>
              <a:buFont typeface="Helvetica Neue"/>
              <a:buNone/>
            </a:pPr>
            <a:r>
              <a:rPr lang="es-CO" sz="3600" b="1" i="0" u="none" strike="noStrike" dirty="0">
                <a:solidFill>
                  <a:srgbClr val="FFFFFF"/>
                </a:solidFill>
                <a:effectLst/>
                <a:latin typeface="Work Sans" pitchFamily="2" charset="0"/>
              </a:rPr>
              <a:t>Técnicas</a:t>
            </a:r>
            <a:endParaRPr sz="3600" b="1" dirty="0">
              <a:latin typeface="Work Sans" pitchFamily="2" charset="0"/>
            </a:endParaRPr>
          </a:p>
        </p:txBody>
      </p:sp>
      <p:sp>
        <p:nvSpPr>
          <p:cNvPr id="2" name="Marcador de texto 1">
            <a:extLst>
              <a:ext uri="{FF2B5EF4-FFF2-40B4-BE49-F238E27FC236}">
                <a16:creationId xmlns:a16="http://schemas.microsoft.com/office/drawing/2014/main" id="{DE64BEDF-DC25-1C2A-195A-07F3AEBC0044}"/>
              </a:ext>
            </a:extLst>
          </p:cNvPr>
          <p:cNvSpPr>
            <a:spLocks noGrp="1"/>
          </p:cNvSpPr>
          <p:nvPr>
            <p:ph type="body" idx="1"/>
          </p:nvPr>
        </p:nvSpPr>
        <p:spPr>
          <a:xfrm>
            <a:off x="171450" y="1984298"/>
            <a:ext cx="9553575" cy="4351338"/>
          </a:xfrm>
        </p:spPr>
        <p:txBody>
          <a:bodyPr>
            <a:normAutofit/>
          </a:bodyPr>
          <a:lstStyle/>
          <a:p>
            <a:pPr algn="just" rtl="0" fontAlgn="base">
              <a:buFont typeface="Arial" panose="020B0604020202020204" pitchFamily="34" charset="0"/>
              <a:buChar char="•"/>
            </a:pPr>
            <a:r>
              <a:rPr lang="es-CO" sz="1800" b="0" i="0" u="none" strike="noStrike" dirty="0">
                <a:solidFill>
                  <a:schemeClr val="bg1"/>
                </a:solidFill>
                <a:effectLst/>
                <a:latin typeface="Work Sans" pitchFamily="2" charset="0"/>
              </a:rPr>
              <a:t>Estudiar, verificar y aprobar la existencia de las condiciones técnicas para iniciar la ejecución del contrato </a:t>
            </a:r>
            <a:r>
              <a:rPr lang="en-GB" sz="1800" b="0" i="0" dirty="0">
                <a:solidFill>
                  <a:schemeClr val="bg1"/>
                </a:solidFill>
                <a:effectLst/>
                <a:latin typeface="Work Sans" pitchFamily="2" charset="0"/>
              </a:rPr>
              <a:t>​</a:t>
            </a:r>
            <a:endParaRPr lang="en-GB" sz="1200" b="0" i="0" dirty="0">
              <a:solidFill>
                <a:schemeClr val="bg1"/>
              </a:solidFill>
              <a:effectLst/>
              <a:latin typeface="Work Sans" pitchFamily="2" charset="0"/>
            </a:endParaRPr>
          </a:p>
          <a:p>
            <a:pPr algn="just" rtl="0" fontAlgn="base">
              <a:buFont typeface="Arial" panose="020B0604020202020204" pitchFamily="34" charset="0"/>
              <a:buChar char="•"/>
            </a:pPr>
            <a:r>
              <a:rPr lang="es-CO" sz="1800" b="0" i="0" u="none" strike="noStrike" dirty="0">
                <a:solidFill>
                  <a:schemeClr val="bg1"/>
                </a:solidFill>
                <a:effectLst/>
                <a:latin typeface="Work Sans" pitchFamily="2" charset="0"/>
              </a:rPr>
              <a:t>Solicitar al contratista los informes que considere necesarios para el ejercicio de sus funciones, especialmente los de ejecución de obra.</a:t>
            </a:r>
            <a:r>
              <a:rPr lang="en-GB" sz="1800" b="0" i="0" dirty="0">
                <a:solidFill>
                  <a:schemeClr val="bg1"/>
                </a:solidFill>
                <a:effectLst/>
                <a:latin typeface="Work Sans" pitchFamily="2" charset="0"/>
              </a:rPr>
              <a:t>​</a:t>
            </a:r>
            <a:endParaRPr lang="en-GB" sz="1200" b="0" i="0" dirty="0">
              <a:solidFill>
                <a:schemeClr val="bg1"/>
              </a:solidFill>
              <a:effectLst/>
              <a:latin typeface="Work Sans" pitchFamily="2" charset="0"/>
            </a:endParaRPr>
          </a:p>
          <a:p>
            <a:pPr algn="just" rtl="0" fontAlgn="base">
              <a:buFont typeface="Arial" panose="020B0604020202020204" pitchFamily="34" charset="0"/>
              <a:buChar char="•"/>
            </a:pPr>
            <a:r>
              <a:rPr lang="es-CO" sz="1800" b="0" i="0" u="none" strike="noStrike" dirty="0">
                <a:solidFill>
                  <a:schemeClr val="bg1"/>
                </a:solidFill>
                <a:effectLst/>
                <a:latin typeface="Work Sans" pitchFamily="2" charset="0"/>
              </a:rPr>
              <a:t>Aprobar o rechazar por escrito, de forma oportuna y motivada la entrega de los bienes o servicios, cuando éstos no se ajustan a lo requerido en el contrato, especificaciones técnicas, condiciones y/o calidades acordadas. </a:t>
            </a:r>
            <a:r>
              <a:rPr lang="en-GB" sz="1800" b="0" i="0" dirty="0">
                <a:solidFill>
                  <a:schemeClr val="bg1"/>
                </a:solidFill>
                <a:effectLst/>
                <a:latin typeface="Work Sans" pitchFamily="2" charset="0"/>
              </a:rPr>
              <a:t>​</a:t>
            </a:r>
            <a:endParaRPr lang="en-GB" sz="1200" b="0" i="0" dirty="0">
              <a:solidFill>
                <a:schemeClr val="bg1"/>
              </a:solidFill>
              <a:effectLst/>
              <a:latin typeface="Work Sans" pitchFamily="2" charset="0"/>
            </a:endParaRPr>
          </a:p>
          <a:p>
            <a:pPr algn="just" rtl="0" fontAlgn="base">
              <a:buFont typeface="Arial" panose="020B0604020202020204" pitchFamily="34" charset="0"/>
              <a:buChar char="•"/>
            </a:pPr>
            <a:r>
              <a:rPr lang="es-CO" sz="1800" b="0" i="0" u="none" strike="noStrike" dirty="0">
                <a:solidFill>
                  <a:schemeClr val="bg1"/>
                </a:solidFill>
                <a:effectLst/>
                <a:latin typeface="Work Sans" pitchFamily="2" charset="0"/>
              </a:rPr>
              <a:t>Velar por el cumplimiento de los cronogramas establecidos en el contrato. </a:t>
            </a:r>
            <a:r>
              <a:rPr lang="en-GB" sz="1800" b="0" i="0" dirty="0">
                <a:solidFill>
                  <a:schemeClr val="bg1"/>
                </a:solidFill>
                <a:effectLst/>
                <a:latin typeface="Work Sans" pitchFamily="2" charset="0"/>
              </a:rPr>
              <a:t>​</a:t>
            </a:r>
            <a:endParaRPr lang="en-GB" sz="1200" b="0" i="0" dirty="0">
              <a:solidFill>
                <a:schemeClr val="bg1"/>
              </a:solidFill>
              <a:effectLst/>
              <a:latin typeface="Work Sans" pitchFamily="2" charset="0"/>
            </a:endParaRPr>
          </a:p>
          <a:p>
            <a:pPr algn="just" rtl="0" fontAlgn="base">
              <a:buFont typeface="Arial" panose="020B0604020202020204" pitchFamily="34" charset="0"/>
              <a:buChar char="•"/>
            </a:pPr>
            <a:r>
              <a:rPr lang="es-CO" sz="1800" b="0" i="0" u="none" strike="noStrike" dirty="0">
                <a:solidFill>
                  <a:schemeClr val="bg1"/>
                </a:solidFill>
                <a:effectLst/>
                <a:latin typeface="Work Sans" pitchFamily="2" charset="0"/>
              </a:rPr>
              <a:t>Estudiar y decidir los requerimientos de carácter técnico que no impliquen modificaciones o sobrecostos al contrato. </a:t>
            </a:r>
            <a:r>
              <a:rPr lang="en-GB" sz="1800" b="0" i="0" dirty="0">
                <a:solidFill>
                  <a:schemeClr val="bg1"/>
                </a:solidFill>
                <a:effectLst/>
                <a:latin typeface="Work Sans" pitchFamily="2" charset="0"/>
              </a:rPr>
              <a:t>​</a:t>
            </a:r>
            <a:endParaRPr lang="en-GB" sz="1200" b="0" i="0" dirty="0">
              <a:solidFill>
                <a:schemeClr val="bg1"/>
              </a:solidFill>
              <a:effectLst/>
              <a:latin typeface="Work Sans" pitchFamily="2" charset="0"/>
            </a:endParaRPr>
          </a:p>
          <a:p>
            <a:pPr algn="just" rtl="0" fontAlgn="base">
              <a:buFont typeface="Arial" panose="020B0604020202020204" pitchFamily="34" charset="0"/>
              <a:buChar char="•"/>
            </a:pPr>
            <a:r>
              <a:rPr lang="es-CO" sz="1800" b="0" i="0" u="none" strike="noStrike" dirty="0">
                <a:solidFill>
                  <a:schemeClr val="bg1"/>
                </a:solidFill>
                <a:effectLst/>
                <a:latin typeface="Work Sans" pitchFamily="2" charset="0"/>
              </a:rPr>
              <a:t>Conceptuar sobre la necesidad de prórrogas, adiciones, suspensiones e interrupciones del contrato correspondiente y demás temas contractuales que afecten la ejecución normal de los contratos y coordinar el trámite de dichos aspectos ante el ordenador del gasto. </a:t>
            </a:r>
            <a:r>
              <a:rPr lang="en-GB" sz="1800" b="0" i="0" dirty="0">
                <a:solidFill>
                  <a:srgbClr val="808080"/>
                </a:solidFill>
                <a:effectLst/>
                <a:latin typeface="Arial" panose="020B0604020202020204" pitchFamily="34" charset="0"/>
              </a:rPr>
              <a:t>​</a:t>
            </a:r>
            <a:endParaRPr lang="en-GB" sz="1200" b="0" i="0" dirty="0">
              <a:solidFill>
                <a:srgbClr val="000000"/>
              </a:solidFill>
              <a:effectLst/>
              <a:latin typeface="Arial" panose="020B0604020202020204" pitchFamily="34" charset="0"/>
            </a:endParaRPr>
          </a:p>
          <a:p>
            <a:endParaRPr lang="es-CO" dirty="0"/>
          </a:p>
        </p:txBody>
      </p:sp>
      <p:cxnSp>
        <p:nvCxnSpPr>
          <p:cNvPr id="130" name="Google Shape;130;p5"/>
          <p:cNvCxnSpPr/>
          <p:nvPr/>
        </p:nvCxnSpPr>
        <p:spPr>
          <a:xfrm>
            <a:off x="-96982" y="1700886"/>
            <a:ext cx="7509164" cy="0"/>
          </a:xfrm>
          <a:prstGeom prst="straightConnector1">
            <a:avLst/>
          </a:prstGeom>
          <a:noFill/>
          <a:ln w="9525"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692257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4" name="Imagen 3">
            <a:extLst>
              <a:ext uri="{FF2B5EF4-FFF2-40B4-BE49-F238E27FC236}">
                <a16:creationId xmlns:a16="http://schemas.microsoft.com/office/drawing/2014/main" id="{F3BE9113-C1F6-F50A-3F45-13874A0422C2}"/>
              </a:ext>
            </a:extLst>
          </p:cNvPr>
          <p:cNvPicPr>
            <a:picLocks noChangeAspect="1"/>
          </p:cNvPicPr>
          <p:nvPr/>
        </p:nvPicPr>
        <p:blipFill>
          <a:blip r:embed="rId3"/>
          <a:stretch>
            <a:fillRect/>
          </a:stretch>
        </p:blipFill>
        <p:spPr>
          <a:xfrm>
            <a:off x="0" y="0"/>
            <a:ext cx="12192000" cy="6858000"/>
          </a:xfrm>
          <a:prstGeom prst="rect">
            <a:avLst/>
          </a:prstGeom>
        </p:spPr>
      </p:pic>
      <p:sp>
        <p:nvSpPr>
          <p:cNvPr id="118" name="Google Shape;118;p4"/>
          <p:cNvSpPr txBox="1">
            <a:spLocks noGrp="1"/>
          </p:cNvSpPr>
          <p:nvPr>
            <p:ph type="title"/>
          </p:nvPr>
        </p:nvSpPr>
        <p:spPr>
          <a:xfrm>
            <a:off x="1150303" y="1572491"/>
            <a:ext cx="8102754" cy="2163645"/>
          </a:xfrm>
          <a:prstGeom prst="rect">
            <a:avLst/>
          </a:prstGeom>
          <a:noFill/>
          <a:ln>
            <a:noFill/>
          </a:ln>
        </p:spPr>
        <p:txBody>
          <a:bodyPr spcFirstLastPara="1" wrap="square" lIns="91425" tIns="45700" rIns="91425" bIns="45700" anchor="ctr" anchorCtr="0">
            <a:noAutofit/>
          </a:bodyPr>
          <a:lstStyle/>
          <a:p>
            <a:pPr>
              <a:buClr>
                <a:schemeClr val="lt1"/>
              </a:buClr>
              <a:buSzPts val="8800"/>
            </a:pPr>
            <a:r>
              <a:rPr lang="es-MX" sz="8800" b="1" dirty="0">
                <a:solidFill>
                  <a:schemeClr val="lt1"/>
                </a:solidFill>
                <a:latin typeface="Verdana"/>
                <a:ea typeface="Verdana"/>
                <a:cs typeface="Verdana"/>
                <a:sym typeface="Verdana"/>
              </a:rPr>
              <a:t> </a:t>
            </a:r>
            <a:br>
              <a:rPr lang="es-MX" sz="3600" b="1" dirty="0">
                <a:solidFill>
                  <a:schemeClr val="lt1"/>
                </a:solidFill>
                <a:latin typeface="Verdana"/>
                <a:ea typeface="Verdana"/>
                <a:cs typeface="Verdana"/>
                <a:sym typeface="Verdana"/>
              </a:rPr>
            </a:br>
            <a:r>
              <a:rPr lang="es-CO" sz="4400" b="1" dirty="0">
                <a:solidFill>
                  <a:schemeClr val="bg1"/>
                </a:solidFill>
                <a:latin typeface="Work Sans" panose="00000500000000000000" pitchFamily="50" charset="0"/>
              </a:rPr>
              <a:t> NORMAS APLICABLES</a:t>
            </a:r>
            <a:br>
              <a:rPr lang="es-CO" sz="4400" b="1" dirty="0">
                <a:solidFill>
                  <a:schemeClr val="bg1"/>
                </a:solidFill>
                <a:latin typeface="Work Sans" panose="00000500000000000000" pitchFamily="50" charset="0"/>
              </a:rPr>
            </a:br>
            <a:endParaRPr b="1" dirty="0">
              <a:solidFill>
                <a:schemeClr val="lt1"/>
              </a:solidFill>
              <a:latin typeface="Verdana"/>
              <a:ea typeface="Verdana"/>
              <a:cs typeface="Verdana"/>
              <a:sym typeface="Verdana"/>
            </a:endParaRPr>
          </a:p>
        </p:txBody>
      </p:sp>
      <p:sp>
        <p:nvSpPr>
          <p:cNvPr id="119" name="Google Shape;119;p4"/>
          <p:cNvSpPr txBox="1"/>
          <p:nvPr/>
        </p:nvSpPr>
        <p:spPr>
          <a:xfrm>
            <a:off x="5214189" y="6639446"/>
            <a:ext cx="1763624"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100" b="1" dirty="0">
                <a:solidFill>
                  <a:schemeClr val="lt1"/>
                </a:solidFill>
                <a:latin typeface="Helvetica Neue"/>
                <a:ea typeface="Helvetica Neue"/>
                <a:cs typeface="Helvetica Neue"/>
                <a:sym typeface="Helvetica Neue"/>
              </a:rPr>
              <a:t>www.mincultura.gov.co</a:t>
            </a:r>
            <a:endParaRPr dirty="0"/>
          </a:p>
        </p:txBody>
      </p:sp>
      <p:sp>
        <p:nvSpPr>
          <p:cNvPr id="120" name="Google Shape;120;p4"/>
          <p:cNvSpPr txBox="1"/>
          <p:nvPr/>
        </p:nvSpPr>
        <p:spPr>
          <a:xfrm>
            <a:off x="1150303" y="4071383"/>
            <a:ext cx="6913042" cy="185651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400"/>
              <a:buFont typeface="Verdana"/>
              <a:buNone/>
            </a:pPr>
            <a:endParaRPr sz="1800" dirty="0">
              <a:solidFill>
                <a:schemeClr val="lt1"/>
              </a:solidFill>
              <a:latin typeface="Verdana"/>
              <a:ea typeface="Verdana"/>
              <a:cs typeface="Verdana"/>
              <a:sym typeface="Verdana"/>
            </a:endParaRPr>
          </a:p>
        </p:txBody>
      </p:sp>
      <p:cxnSp>
        <p:nvCxnSpPr>
          <p:cNvPr id="121" name="Google Shape;121;p4"/>
          <p:cNvCxnSpPr/>
          <p:nvPr/>
        </p:nvCxnSpPr>
        <p:spPr>
          <a:xfrm>
            <a:off x="-96982" y="3903759"/>
            <a:ext cx="4655127" cy="0"/>
          </a:xfrm>
          <a:prstGeom prst="straightConnector1">
            <a:avLst/>
          </a:prstGeom>
          <a:noFill/>
          <a:ln w="9525"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2554524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4" name="Imagen 3">
            <a:extLst>
              <a:ext uri="{FF2B5EF4-FFF2-40B4-BE49-F238E27FC236}">
                <a16:creationId xmlns:a16="http://schemas.microsoft.com/office/drawing/2014/main" id="{5392F2EF-3FA9-F3CF-B49E-029F12E87D9C}"/>
              </a:ext>
            </a:extLst>
          </p:cNvPr>
          <p:cNvPicPr>
            <a:picLocks noChangeAspect="1"/>
          </p:cNvPicPr>
          <p:nvPr/>
        </p:nvPicPr>
        <p:blipFill>
          <a:blip r:embed="rId3"/>
          <a:stretch>
            <a:fillRect/>
          </a:stretch>
        </p:blipFill>
        <p:spPr>
          <a:xfrm>
            <a:off x="0" y="0"/>
            <a:ext cx="12192000" cy="6858000"/>
          </a:xfrm>
          <a:prstGeom prst="rect">
            <a:avLst/>
          </a:prstGeom>
        </p:spPr>
      </p:pic>
      <p:sp>
        <p:nvSpPr>
          <p:cNvPr id="127" name="Google Shape;127;p5"/>
          <p:cNvSpPr txBox="1"/>
          <p:nvPr/>
        </p:nvSpPr>
        <p:spPr>
          <a:xfrm>
            <a:off x="5214189" y="6639446"/>
            <a:ext cx="1763624"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100" b="1" dirty="0">
                <a:solidFill>
                  <a:schemeClr val="lt1"/>
                </a:solidFill>
                <a:latin typeface="Helvetica Neue"/>
                <a:ea typeface="Helvetica Neue"/>
                <a:cs typeface="Helvetica Neue"/>
                <a:sym typeface="Helvetica Neue"/>
              </a:rPr>
              <a:t>www.mincultura.gov.co</a:t>
            </a:r>
            <a:endParaRPr dirty="0"/>
          </a:p>
        </p:txBody>
      </p:sp>
      <p:sp>
        <p:nvSpPr>
          <p:cNvPr id="128" name="Google Shape;128;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200"/>
              <a:buFont typeface="Helvetica Neue"/>
              <a:buNone/>
            </a:pPr>
            <a:r>
              <a:rPr lang="es-CO" sz="3600" b="1" i="0" u="none" strike="noStrike" dirty="0">
                <a:solidFill>
                  <a:srgbClr val="FFFFFF"/>
                </a:solidFill>
                <a:effectLst/>
                <a:latin typeface="Work Sans" pitchFamily="2" charset="0"/>
              </a:rPr>
              <a:t>Técnicas</a:t>
            </a:r>
            <a:endParaRPr sz="3600" b="1" dirty="0">
              <a:latin typeface="Work Sans" pitchFamily="2" charset="0"/>
            </a:endParaRPr>
          </a:p>
        </p:txBody>
      </p:sp>
      <p:sp>
        <p:nvSpPr>
          <p:cNvPr id="2" name="Marcador de texto 1">
            <a:extLst>
              <a:ext uri="{FF2B5EF4-FFF2-40B4-BE49-F238E27FC236}">
                <a16:creationId xmlns:a16="http://schemas.microsoft.com/office/drawing/2014/main" id="{DE64BEDF-DC25-1C2A-195A-07F3AEBC0044}"/>
              </a:ext>
            </a:extLst>
          </p:cNvPr>
          <p:cNvSpPr>
            <a:spLocks noGrp="1"/>
          </p:cNvSpPr>
          <p:nvPr>
            <p:ph type="body" idx="1"/>
          </p:nvPr>
        </p:nvSpPr>
        <p:spPr>
          <a:xfrm>
            <a:off x="285750" y="1997595"/>
            <a:ext cx="9220200" cy="4351338"/>
          </a:xfrm>
        </p:spPr>
        <p:txBody>
          <a:bodyPr>
            <a:normAutofit/>
          </a:bodyPr>
          <a:lstStyle/>
          <a:p>
            <a:pPr algn="just" rtl="0" fontAlgn="base">
              <a:buFont typeface="Arial" panose="020B0604020202020204" pitchFamily="34" charset="0"/>
              <a:buChar char="•"/>
            </a:pPr>
            <a:r>
              <a:rPr lang="es-CO" sz="1800" b="0" i="0" u="none" strike="noStrike" dirty="0">
                <a:solidFill>
                  <a:schemeClr val="bg1"/>
                </a:solidFill>
                <a:effectLst/>
                <a:latin typeface="Work Sans" pitchFamily="2" charset="0"/>
              </a:rPr>
              <a:t>Pronunciarse de manera oportuna y expresa ante el ordenador del gasto sobre los presuntos incumplimientos contractuales, sus implicaciones, y sustentar de manera detallada si deben o no iniciarse trámites sancionatorios o el ejercicio de cláusulas excepcionales brindando los soportes correspondientes. </a:t>
            </a:r>
            <a:r>
              <a:rPr lang="en-GB" sz="1800" b="0" i="0" dirty="0">
                <a:solidFill>
                  <a:schemeClr val="bg1"/>
                </a:solidFill>
                <a:effectLst/>
                <a:latin typeface="Work Sans" pitchFamily="2" charset="0"/>
              </a:rPr>
              <a:t>​</a:t>
            </a:r>
            <a:endParaRPr lang="en-GB" sz="1200" b="0" i="0" dirty="0">
              <a:solidFill>
                <a:schemeClr val="bg1"/>
              </a:solidFill>
              <a:effectLst/>
              <a:latin typeface="Work Sans" pitchFamily="2" charset="0"/>
            </a:endParaRPr>
          </a:p>
          <a:p>
            <a:pPr algn="just" rtl="0" fontAlgn="base">
              <a:buFont typeface="Arial" panose="020B0604020202020204" pitchFamily="34" charset="0"/>
              <a:buChar char="•"/>
            </a:pPr>
            <a:r>
              <a:rPr lang="es-CO" sz="1800" b="0" i="0" u="none" strike="noStrike" dirty="0">
                <a:solidFill>
                  <a:schemeClr val="bg1"/>
                </a:solidFill>
                <a:effectLst/>
                <a:latin typeface="Work Sans" pitchFamily="2" charset="0"/>
              </a:rPr>
              <a:t>Solicitar que la Entidad Estatal haga efectivas las garantías del contrato, cuando haya lugar a ello, y suministrarle la justificación y documentación correspondientes</a:t>
            </a:r>
            <a:r>
              <a:rPr lang="en-GB" sz="1800" b="0" i="0" dirty="0">
                <a:solidFill>
                  <a:schemeClr val="bg1"/>
                </a:solidFill>
                <a:effectLst/>
                <a:latin typeface="Work Sans" pitchFamily="2" charset="0"/>
              </a:rPr>
              <a:t>​</a:t>
            </a:r>
            <a:endParaRPr lang="en-GB" sz="1200" b="0" i="0" dirty="0">
              <a:solidFill>
                <a:schemeClr val="bg1"/>
              </a:solidFill>
              <a:effectLst/>
              <a:latin typeface="Work Sans" pitchFamily="2" charset="0"/>
            </a:endParaRPr>
          </a:p>
          <a:p>
            <a:pPr algn="just" rtl="0" fontAlgn="base">
              <a:buFont typeface="Arial" panose="020B0604020202020204" pitchFamily="34" charset="0"/>
              <a:buChar char="•"/>
            </a:pPr>
            <a:r>
              <a:rPr lang="es-CO" sz="1800" b="0" i="0" u="none" strike="noStrike" dirty="0">
                <a:solidFill>
                  <a:schemeClr val="bg1"/>
                </a:solidFill>
                <a:effectLst/>
                <a:latin typeface="Work Sans" pitchFamily="2" charset="0"/>
              </a:rPr>
              <a:t>Estudiar las sugerencias y consultas realizadas por el contratista y proyectar las respuestas y aclaraciones necesarias, en lo que a los aspectos técnicos se refiere, impidiendo siempre la ocurrencia de silencio administrativo a favor del contratista.</a:t>
            </a:r>
            <a:r>
              <a:rPr lang="en-GB" sz="1800" b="0" i="0" dirty="0">
                <a:solidFill>
                  <a:schemeClr val="bg1"/>
                </a:solidFill>
                <a:effectLst/>
                <a:latin typeface="Work Sans" pitchFamily="2" charset="0"/>
              </a:rPr>
              <a:t>​</a:t>
            </a:r>
            <a:endParaRPr lang="en-GB" sz="1200" b="0" i="0" dirty="0">
              <a:solidFill>
                <a:schemeClr val="bg1"/>
              </a:solidFill>
              <a:effectLst/>
              <a:latin typeface="Work Sans" pitchFamily="2" charset="0"/>
            </a:endParaRPr>
          </a:p>
          <a:p>
            <a:pPr algn="just" rtl="0" fontAlgn="base">
              <a:buFont typeface="Arial" panose="020B0604020202020204" pitchFamily="34" charset="0"/>
              <a:buChar char="•"/>
            </a:pPr>
            <a:r>
              <a:rPr lang="es-CO" sz="1800" b="0" i="0" u="none" strike="noStrike" dirty="0">
                <a:solidFill>
                  <a:schemeClr val="bg1"/>
                </a:solidFill>
                <a:effectLst/>
                <a:latin typeface="Work Sans" pitchFamily="2" charset="0"/>
              </a:rPr>
              <a:t>Realizar labores de monitoreo y control de riesgos que se le asignen. </a:t>
            </a:r>
            <a:endParaRPr lang="en-GB" sz="1200" b="0" i="0" dirty="0">
              <a:solidFill>
                <a:schemeClr val="bg1"/>
              </a:solidFill>
              <a:effectLst/>
              <a:latin typeface="Work Sans" pitchFamily="2" charset="0"/>
            </a:endParaRPr>
          </a:p>
        </p:txBody>
      </p:sp>
      <p:cxnSp>
        <p:nvCxnSpPr>
          <p:cNvPr id="130" name="Google Shape;130;p5"/>
          <p:cNvCxnSpPr/>
          <p:nvPr/>
        </p:nvCxnSpPr>
        <p:spPr>
          <a:xfrm>
            <a:off x="-96982" y="1700886"/>
            <a:ext cx="7509164" cy="0"/>
          </a:xfrm>
          <a:prstGeom prst="straightConnector1">
            <a:avLst/>
          </a:prstGeom>
          <a:noFill/>
          <a:ln w="9525"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2628612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4" name="Imagen 3">
            <a:extLst>
              <a:ext uri="{FF2B5EF4-FFF2-40B4-BE49-F238E27FC236}">
                <a16:creationId xmlns:a16="http://schemas.microsoft.com/office/drawing/2014/main" id="{D122FF1D-1663-613C-31F8-42F7A5BB2B07}"/>
              </a:ext>
            </a:extLst>
          </p:cNvPr>
          <p:cNvPicPr>
            <a:picLocks noChangeAspect="1"/>
          </p:cNvPicPr>
          <p:nvPr/>
        </p:nvPicPr>
        <p:blipFill>
          <a:blip r:embed="rId3"/>
          <a:stretch>
            <a:fillRect/>
          </a:stretch>
        </p:blipFill>
        <p:spPr>
          <a:xfrm>
            <a:off x="0" y="0"/>
            <a:ext cx="12192000" cy="6858000"/>
          </a:xfrm>
          <a:prstGeom prst="rect">
            <a:avLst/>
          </a:prstGeom>
        </p:spPr>
      </p:pic>
      <p:sp>
        <p:nvSpPr>
          <p:cNvPr id="138" name="Google Shape;138;p6"/>
          <p:cNvSpPr txBox="1"/>
          <p:nvPr/>
        </p:nvSpPr>
        <p:spPr>
          <a:xfrm>
            <a:off x="5214189" y="6639446"/>
            <a:ext cx="1763624"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100" b="1" dirty="0">
                <a:solidFill>
                  <a:schemeClr val="lt1"/>
                </a:solidFill>
                <a:latin typeface="Helvetica Neue"/>
                <a:ea typeface="Helvetica Neue"/>
                <a:cs typeface="Helvetica Neue"/>
                <a:sym typeface="Helvetica Neue"/>
              </a:rPr>
              <a:t>www.mincultura.gov.co</a:t>
            </a:r>
            <a:endParaRPr dirty="0"/>
          </a:p>
        </p:txBody>
      </p:sp>
      <p:sp>
        <p:nvSpPr>
          <p:cNvPr id="139" name="Google Shape;139;p6"/>
          <p:cNvSpPr txBox="1">
            <a:spLocks noGrp="1"/>
          </p:cNvSpPr>
          <p:nvPr>
            <p:ph type="title"/>
          </p:nvPr>
        </p:nvSpPr>
        <p:spPr>
          <a:xfrm>
            <a:off x="1150303" y="658332"/>
            <a:ext cx="6993572" cy="1070264"/>
          </a:xfrm>
          <a:prstGeom prst="rect">
            <a:avLst/>
          </a:prstGeom>
          <a:noFill/>
          <a:ln>
            <a:noFill/>
          </a:ln>
        </p:spPr>
        <p:txBody>
          <a:bodyPr spcFirstLastPara="1" wrap="square" lIns="91425" tIns="45700" rIns="91425" bIns="45700" anchor="ctr" anchorCtr="0">
            <a:noAutofit/>
          </a:bodyPr>
          <a:lstStyle/>
          <a:p>
            <a:r>
              <a:rPr lang="es-CO" sz="3600" b="1" i="0" u="none" strike="noStrike" dirty="0">
                <a:solidFill>
                  <a:srgbClr val="FFFFFF"/>
                </a:solidFill>
                <a:effectLst/>
                <a:latin typeface="Work Sans" pitchFamily="2" charset="0"/>
              </a:rPr>
              <a:t>Financieras y Contables</a:t>
            </a:r>
            <a:br>
              <a:rPr lang="es-ES" sz="1600" b="1" dirty="0">
                <a:solidFill>
                  <a:schemeClr val="bg1"/>
                </a:solidFill>
                <a:latin typeface="Work Sans" panose="00000500000000000000" pitchFamily="50" charset="0"/>
              </a:rPr>
            </a:br>
            <a:r>
              <a:rPr lang="es-ES" sz="1600" b="1" dirty="0">
                <a:solidFill>
                  <a:schemeClr val="bg1"/>
                </a:solidFill>
                <a:latin typeface="Work Sans" panose="00000500000000000000" pitchFamily="50" charset="0"/>
              </a:rPr>
              <a:t>	</a:t>
            </a:r>
            <a:endParaRPr sz="2200" b="1" dirty="0">
              <a:solidFill>
                <a:schemeClr val="lt1"/>
              </a:solidFill>
              <a:latin typeface="Verdana"/>
              <a:ea typeface="Verdana"/>
              <a:cs typeface="Verdana"/>
              <a:sym typeface="Verdana"/>
            </a:endParaRPr>
          </a:p>
        </p:txBody>
      </p:sp>
      <p:cxnSp>
        <p:nvCxnSpPr>
          <p:cNvPr id="140" name="Google Shape;140;p6"/>
          <p:cNvCxnSpPr/>
          <p:nvPr/>
        </p:nvCxnSpPr>
        <p:spPr>
          <a:xfrm>
            <a:off x="-107868" y="1341657"/>
            <a:ext cx="5874327" cy="0"/>
          </a:xfrm>
          <a:prstGeom prst="straightConnector1">
            <a:avLst/>
          </a:prstGeom>
          <a:noFill/>
          <a:ln w="9525" cap="flat" cmpd="sng">
            <a:solidFill>
              <a:schemeClr val="lt1"/>
            </a:solidFill>
            <a:prstDash val="solid"/>
            <a:miter lim="800000"/>
            <a:headEnd type="none" w="sm" len="sm"/>
            <a:tailEnd type="none" w="sm" len="sm"/>
          </a:ln>
        </p:spPr>
      </p:cxnSp>
      <p:pic>
        <p:nvPicPr>
          <p:cNvPr id="142" name="Google Shape;142;p6"/>
          <p:cNvPicPr preferRelativeResize="0"/>
          <p:nvPr/>
        </p:nvPicPr>
        <p:blipFill rotWithShape="1">
          <a:blip r:embed="rId4">
            <a:alphaModFix/>
          </a:blip>
          <a:srcRect l="26328" r="20104"/>
          <a:stretch/>
        </p:blipFill>
        <p:spPr>
          <a:xfrm>
            <a:off x="0" y="1521768"/>
            <a:ext cx="1763625" cy="4938560"/>
          </a:xfrm>
          <a:prstGeom prst="rect">
            <a:avLst/>
          </a:prstGeom>
          <a:noFill/>
          <a:ln>
            <a:noFill/>
          </a:ln>
        </p:spPr>
      </p:pic>
      <p:sp>
        <p:nvSpPr>
          <p:cNvPr id="3" name="CuadroTexto 2">
            <a:extLst>
              <a:ext uri="{FF2B5EF4-FFF2-40B4-BE49-F238E27FC236}">
                <a16:creationId xmlns:a16="http://schemas.microsoft.com/office/drawing/2014/main" id="{4B7B5F32-7B33-D254-931E-0CB88BBAB6C1}"/>
              </a:ext>
            </a:extLst>
          </p:cNvPr>
          <p:cNvSpPr txBox="1"/>
          <p:nvPr/>
        </p:nvSpPr>
        <p:spPr>
          <a:xfrm>
            <a:off x="2000250" y="1779479"/>
            <a:ext cx="7581900" cy="4031873"/>
          </a:xfrm>
          <a:prstGeom prst="rect">
            <a:avLst/>
          </a:prstGeom>
          <a:noFill/>
        </p:spPr>
        <p:txBody>
          <a:bodyPr wrap="square">
            <a:spAutoFit/>
          </a:bodyPr>
          <a:lstStyle/>
          <a:p>
            <a:pPr algn="just" rtl="0" fontAlgn="base"/>
            <a:r>
              <a:rPr lang="es-CO" sz="1600" b="0" i="0" u="none" strike="noStrike" dirty="0">
                <a:solidFill>
                  <a:schemeClr val="bg1"/>
                </a:solidFill>
                <a:effectLst/>
                <a:latin typeface="Work Sans" pitchFamily="2" charset="0"/>
              </a:rPr>
              <a:t>•Revisar los documentos necesarios para efectuar los pagos al contrato, incluyendo el recibo a satisfacción de los bienes o servicios objeto del mismo. </a:t>
            </a:r>
            <a:r>
              <a:rPr lang="en-GB" sz="1600" b="0" i="0" dirty="0">
                <a:solidFill>
                  <a:schemeClr val="bg1"/>
                </a:solidFill>
                <a:effectLst/>
                <a:latin typeface="Work Sans" pitchFamily="2" charset="0"/>
              </a:rPr>
              <a:t>​</a:t>
            </a:r>
          </a:p>
          <a:p>
            <a:pPr algn="just" rtl="0" fontAlgn="base"/>
            <a:r>
              <a:rPr lang="es-CO" sz="1600" b="0" i="0" u="none" strike="noStrike" dirty="0">
                <a:solidFill>
                  <a:schemeClr val="bg1"/>
                </a:solidFill>
                <a:effectLst/>
                <a:latin typeface="Work Sans" pitchFamily="2" charset="0"/>
              </a:rPr>
              <a:t>•Documentar los pagos y ajustes que se hagan al contrato y controlar el balance presupuestal del contrato para efecto de pagos y de liquidación del mismo. </a:t>
            </a:r>
            <a:r>
              <a:rPr lang="en-GB" sz="1600" b="0" i="0" dirty="0">
                <a:solidFill>
                  <a:schemeClr val="bg1"/>
                </a:solidFill>
                <a:effectLst/>
                <a:latin typeface="Work Sans" pitchFamily="2" charset="0"/>
              </a:rPr>
              <a:t>​</a:t>
            </a:r>
          </a:p>
          <a:p>
            <a:pPr algn="just" rtl="0" fontAlgn="base"/>
            <a:r>
              <a:rPr lang="es-CO" sz="1600" b="0" i="0" u="none" strike="noStrike" dirty="0">
                <a:solidFill>
                  <a:schemeClr val="bg1"/>
                </a:solidFill>
                <a:effectLst/>
                <a:latin typeface="Work Sans" pitchFamily="2" charset="0"/>
              </a:rPr>
              <a:t>•Verificar la entrega de los anticipos pactados al contratista, y la adecuada amortización del mismo, en los términos de la ley y del contrato. </a:t>
            </a:r>
            <a:r>
              <a:rPr lang="en-GB" sz="1600" b="0" i="0" dirty="0">
                <a:solidFill>
                  <a:schemeClr val="bg1"/>
                </a:solidFill>
                <a:effectLst/>
                <a:latin typeface="Work Sans" pitchFamily="2" charset="0"/>
              </a:rPr>
              <a:t>​</a:t>
            </a:r>
          </a:p>
          <a:p>
            <a:pPr algn="just" rtl="0" fontAlgn="base"/>
            <a:r>
              <a:rPr lang="es-CO" sz="1600" b="0" i="0" u="none" strike="noStrike" dirty="0">
                <a:solidFill>
                  <a:schemeClr val="bg1"/>
                </a:solidFill>
                <a:effectLst/>
                <a:latin typeface="Work Sans" pitchFamily="2" charset="0"/>
              </a:rPr>
              <a:t>•Verificar que las actividades adicionales que impliquen aumento del valor o modificación del objeto del contrato cuenten con autorización (CDP, VF) y se encuentren justificados técnica, presupuestal y jurídicamente.</a:t>
            </a:r>
            <a:r>
              <a:rPr lang="en-GB" sz="1600" b="0" i="0" dirty="0">
                <a:solidFill>
                  <a:schemeClr val="bg1"/>
                </a:solidFill>
                <a:effectLst/>
                <a:latin typeface="Work Sans" pitchFamily="2" charset="0"/>
              </a:rPr>
              <a:t>​</a:t>
            </a:r>
          </a:p>
          <a:p>
            <a:pPr algn="just" rtl="0" fontAlgn="base"/>
            <a:r>
              <a:rPr lang="es-CO" sz="1600" b="0" i="0" u="none" strike="noStrike" dirty="0">
                <a:solidFill>
                  <a:schemeClr val="bg1"/>
                </a:solidFill>
                <a:effectLst/>
                <a:latin typeface="Work Sans" pitchFamily="2" charset="0"/>
              </a:rPr>
              <a:t>• Coordinar las instancias necesarias para adelantar los trámites para la liquidación del contrato y entregar los documentos soporte que le correspondan para efectuarla.</a:t>
            </a:r>
            <a:endParaRPr lang="en-GB" sz="1600" b="0" i="0" dirty="0">
              <a:solidFill>
                <a:schemeClr val="bg1"/>
              </a:solidFill>
              <a:effectLst/>
              <a:latin typeface="Work Sans" pitchFamily="2"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4" name="Imagen 3">
            <a:extLst>
              <a:ext uri="{FF2B5EF4-FFF2-40B4-BE49-F238E27FC236}">
                <a16:creationId xmlns:a16="http://schemas.microsoft.com/office/drawing/2014/main" id="{F3BE9113-C1F6-F50A-3F45-13874A0422C2}"/>
              </a:ext>
            </a:extLst>
          </p:cNvPr>
          <p:cNvPicPr>
            <a:picLocks noChangeAspect="1"/>
          </p:cNvPicPr>
          <p:nvPr/>
        </p:nvPicPr>
        <p:blipFill>
          <a:blip r:embed="rId3"/>
          <a:stretch>
            <a:fillRect/>
          </a:stretch>
        </p:blipFill>
        <p:spPr>
          <a:xfrm>
            <a:off x="0" y="0"/>
            <a:ext cx="12192000" cy="6858000"/>
          </a:xfrm>
          <a:prstGeom prst="rect">
            <a:avLst/>
          </a:prstGeom>
        </p:spPr>
      </p:pic>
      <p:sp>
        <p:nvSpPr>
          <p:cNvPr id="118" name="Google Shape;118;p4"/>
          <p:cNvSpPr txBox="1">
            <a:spLocks noGrp="1"/>
          </p:cNvSpPr>
          <p:nvPr>
            <p:ph type="title"/>
          </p:nvPr>
        </p:nvSpPr>
        <p:spPr>
          <a:xfrm>
            <a:off x="1981201" y="1908605"/>
            <a:ext cx="10210799" cy="2163645"/>
          </a:xfrm>
          <a:prstGeom prst="rect">
            <a:avLst/>
          </a:prstGeom>
          <a:noFill/>
          <a:ln>
            <a:noFill/>
          </a:ln>
        </p:spPr>
        <p:txBody>
          <a:bodyPr spcFirstLastPara="1" wrap="square" lIns="91425" tIns="45700" rIns="91425" bIns="45700" anchor="ctr" anchorCtr="0">
            <a:noAutofit/>
          </a:bodyPr>
          <a:lstStyle/>
          <a:p>
            <a:pPr>
              <a:buClr>
                <a:schemeClr val="lt1"/>
              </a:buClr>
              <a:buSzPts val="8800"/>
            </a:pPr>
            <a:r>
              <a:rPr lang="es-MX" sz="8800" b="1" dirty="0">
                <a:solidFill>
                  <a:schemeClr val="lt1"/>
                </a:solidFill>
                <a:latin typeface="Verdana"/>
                <a:ea typeface="Verdana"/>
                <a:cs typeface="Verdana"/>
                <a:sym typeface="Verdana"/>
              </a:rPr>
              <a:t> </a:t>
            </a:r>
            <a:br>
              <a:rPr lang="es-MX" sz="3600" b="1" dirty="0">
                <a:solidFill>
                  <a:schemeClr val="lt1"/>
                </a:solidFill>
                <a:latin typeface="Verdana"/>
                <a:ea typeface="Verdana"/>
                <a:cs typeface="Verdana"/>
                <a:sym typeface="Verdana"/>
              </a:rPr>
            </a:br>
            <a:r>
              <a:rPr lang="en-US" b="1" i="0" u="none" strike="noStrike" dirty="0">
                <a:solidFill>
                  <a:schemeClr val="bg1"/>
                </a:solidFill>
                <a:effectLst/>
                <a:latin typeface="Work Sans" pitchFamily="2" charset="0"/>
              </a:rPr>
              <a:t>RESPONSABILIDAD DE LOS SUPERVISORES</a:t>
            </a:r>
            <a:br>
              <a:rPr lang="es-CO" sz="4400" b="1" dirty="0">
                <a:solidFill>
                  <a:schemeClr val="bg1"/>
                </a:solidFill>
                <a:latin typeface="Work Sans" panose="00000500000000000000" pitchFamily="50" charset="0"/>
              </a:rPr>
            </a:br>
            <a:endParaRPr b="1" dirty="0">
              <a:solidFill>
                <a:schemeClr val="lt1"/>
              </a:solidFill>
              <a:latin typeface="Verdana"/>
              <a:ea typeface="Verdana"/>
              <a:cs typeface="Verdana"/>
              <a:sym typeface="Verdana"/>
            </a:endParaRPr>
          </a:p>
        </p:txBody>
      </p:sp>
      <p:sp>
        <p:nvSpPr>
          <p:cNvPr id="119" name="Google Shape;119;p4"/>
          <p:cNvSpPr txBox="1"/>
          <p:nvPr/>
        </p:nvSpPr>
        <p:spPr>
          <a:xfrm>
            <a:off x="5214189" y="6639446"/>
            <a:ext cx="1763624"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100" b="1" dirty="0">
                <a:solidFill>
                  <a:schemeClr val="lt1"/>
                </a:solidFill>
                <a:latin typeface="Helvetica Neue"/>
                <a:ea typeface="Helvetica Neue"/>
                <a:cs typeface="Helvetica Neue"/>
                <a:sym typeface="Helvetica Neue"/>
              </a:rPr>
              <a:t>www.mincultura.gov.co</a:t>
            </a:r>
            <a:endParaRPr dirty="0"/>
          </a:p>
        </p:txBody>
      </p:sp>
      <p:sp>
        <p:nvSpPr>
          <p:cNvPr id="120" name="Google Shape;120;p4"/>
          <p:cNvSpPr txBox="1"/>
          <p:nvPr/>
        </p:nvSpPr>
        <p:spPr>
          <a:xfrm>
            <a:off x="1150303" y="4071383"/>
            <a:ext cx="6913042" cy="185651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400"/>
              <a:buFont typeface="Verdana"/>
              <a:buNone/>
            </a:pPr>
            <a:endParaRPr sz="1800" dirty="0">
              <a:solidFill>
                <a:schemeClr val="lt1"/>
              </a:solidFill>
              <a:latin typeface="Verdana"/>
              <a:ea typeface="Verdana"/>
              <a:cs typeface="Verdana"/>
              <a:sym typeface="Verdana"/>
            </a:endParaRPr>
          </a:p>
        </p:txBody>
      </p:sp>
      <p:cxnSp>
        <p:nvCxnSpPr>
          <p:cNvPr id="121" name="Google Shape;121;p4"/>
          <p:cNvCxnSpPr/>
          <p:nvPr/>
        </p:nvCxnSpPr>
        <p:spPr>
          <a:xfrm>
            <a:off x="-96982" y="3903759"/>
            <a:ext cx="4655127" cy="0"/>
          </a:xfrm>
          <a:prstGeom prst="straightConnector1">
            <a:avLst/>
          </a:prstGeom>
          <a:noFill/>
          <a:ln w="9525"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713976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4" name="Imagen 3">
            <a:extLst>
              <a:ext uri="{FF2B5EF4-FFF2-40B4-BE49-F238E27FC236}">
                <a16:creationId xmlns:a16="http://schemas.microsoft.com/office/drawing/2014/main" id="{D122FF1D-1663-613C-31F8-42F7A5BB2B07}"/>
              </a:ext>
            </a:extLst>
          </p:cNvPr>
          <p:cNvPicPr>
            <a:picLocks noChangeAspect="1"/>
          </p:cNvPicPr>
          <p:nvPr/>
        </p:nvPicPr>
        <p:blipFill>
          <a:blip r:embed="rId3"/>
          <a:stretch>
            <a:fillRect/>
          </a:stretch>
        </p:blipFill>
        <p:spPr>
          <a:xfrm>
            <a:off x="0" y="0"/>
            <a:ext cx="12192000" cy="6858000"/>
          </a:xfrm>
          <a:prstGeom prst="rect">
            <a:avLst/>
          </a:prstGeom>
        </p:spPr>
      </p:pic>
      <p:sp>
        <p:nvSpPr>
          <p:cNvPr id="138" name="Google Shape;138;p6"/>
          <p:cNvSpPr txBox="1"/>
          <p:nvPr/>
        </p:nvSpPr>
        <p:spPr>
          <a:xfrm>
            <a:off x="5214189" y="6639446"/>
            <a:ext cx="1763624"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100" b="1" dirty="0">
                <a:solidFill>
                  <a:schemeClr val="lt1"/>
                </a:solidFill>
                <a:latin typeface="Helvetica Neue"/>
                <a:ea typeface="Helvetica Neue"/>
                <a:cs typeface="Helvetica Neue"/>
                <a:sym typeface="Helvetica Neue"/>
              </a:rPr>
              <a:t>www.mincultura.gov.co</a:t>
            </a:r>
            <a:endParaRPr dirty="0"/>
          </a:p>
        </p:txBody>
      </p:sp>
      <p:sp>
        <p:nvSpPr>
          <p:cNvPr id="139" name="Google Shape;139;p6"/>
          <p:cNvSpPr txBox="1">
            <a:spLocks noGrp="1"/>
          </p:cNvSpPr>
          <p:nvPr>
            <p:ph type="title"/>
          </p:nvPr>
        </p:nvSpPr>
        <p:spPr>
          <a:xfrm>
            <a:off x="1150303" y="658332"/>
            <a:ext cx="6047451" cy="1070264"/>
          </a:xfrm>
          <a:prstGeom prst="rect">
            <a:avLst/>
          </a:prstGeom>
          <a:noFill/>
          <a:ln>
            <a:noFill/>
          </a:ln>
        </p:spPr>
        <p:txBody>
          <a:bodyPr spcFirstLastPara="1" wrap="square" lIns="91425" tIns="45700" rIns="91425" bIns="45700" anchor="ctr" anchorCtr="0">
            <a:noAutofit/>
          </a:bodyPr>
          <a:lstStyle/>
          <a:p>
            <a:r>
              <a:rPr lang="es-CO" sz="3600" b="1" i="0" u="none" strike="noStrike" dirty="0">
                <a:solidFill>
                  <a:srgbClr val="FFFFFF"/>
                </a:solidFill>
                <a:effectLst/>
                <a:latin typeface="Work Sans" pitchFamily="2" charset="0"/>
              </a:rPr>
              <a:t>Responsabilidad</a:t>
            </a:r>
            <a:br>
              <a:rPr lang="es-CO" altLang="es-CO" sz="1600" b="1" dirty="0">
                <a:solidFill>
                  <a:schemeClr val="bg1"/>
                </a:solidFill>
              </a:rPr>
            </a:br>
            <a:r>
              <a:rPr lang="es-ES" sz="1600" b="1" dirty="0">
                <a:solidFill>
                  <a:schemeClr val="bg1"/>
                </a:solidFill>
                <a:latin typeface="Work Sans" panose="00000500000000000000" pitchFamily="50" charset="0"/>
              </a:rPr>
              <a:t>	</a:t>
            </a:r>
            <a:endParaRPr sz="2200" b="1" dirty="0">
              <a:solidFill>
                <a:schemeClr val="lt1"/>
              </a:solidFill>
              <a:latin typeface="Verdana"/>
              <a:ea typeface="Verdana"/>
              <a:cs typeface="Verdana"/>
              <a:sym typeface="Verdana"/>
            </a:endParaRPr>
          </a:p>
        </p:txBody>
      </p:sp>
      <p:cxnSp>
        <p:nvCxnSpPr>
          <p:cNvPr id="140" name="Google Shape;140;p6"/>
          <p:cNvCxnSpPr/>
          <p:nvPr/>
        </p:nvCxnSpPr>
        <p:spPr>
          <a:xfrm>
            <a:off x="-96982" y="1700886"/>
            <a:ext cx="5874327" cy="0"/>
          </a:xfrm>
          <a:prstGeom prst="straightConnector1">
            <a:avLst/>
          </a:prstGeom>
          <a:noFill/>
          <a:ln w="9525" cap="flat" cmpd="sng">
            <a:solidFill>
              <a:schemeClr val="lt1"/>
            </a:solidFill>
            <a:prstDash val="solid"/>
            <a:miter lim="800000"/>
            <a:headEnd type="none" w="sm" len="sm"/>
            <a:tailEnd type="none" w="sm" len="sm"/>
          </a:ln>
        </p:spPr>
      </p:cxnSp>
      <p:sp>
        <p:nvSpPr>
          <p:cNvPr id="141" name="Google Shape;141;p6"/>
          <p:cNvSpPr txBox="1"/>
          <p:nvPr/>
        </p:nvSpPr>
        <p:spPr>
          <a:xfrm>
            <a:off x="1860607" y="1728596"/>
            <a:ext cx="7750118" cy="4695939"/>
          </a:xfrm>
          <a:prstGeom prst="rect">
            <a:avLst/>
          </a:prstGeom>
          <a:noFill/>
          <a:ln>
            <a:noFill/>
          </a:ln>
        </p:spPr>
        <p:txBody>
          <a:bodyPr spcFirstLastPara="1" wrap="square" lIns="68575" tIns="34275" rIns="68575" bIns="34275" anchor="ctr" anchorCtr="0">
            <a:noAutofit/>
          </a:bodyPr>
          <a:lstStyle/>
          <a:p>
            <a:pPr algn="just" rtl="0" fontAlgn="base"/>
            <a:r>
              <a:rPr lang="es-ES" sz="1800" b="1" i="0" u="none" strike="noStrike" dirty="0">
                <a:solidFill>
                  <a:schemeClr val="bg1"/>
                </a:solidFill>
                <a:effectLst/>
                <a:latin typeface="Arial" panose="020B0604020202020204" pitchFamily="34" charset="0"/>
              </a:rPr>
              <a:t>Civil. </a:t>
            </a:r>
            <a:r>
              <a:rPr lang="es-CO" sz="1800" b="0" i="0" u="none" strike="noStrike" dirty="0">
                <a:solidFill>
                  <a:schemeClr val="bg1"/>
                </a:solidFill>
                <a:effectLst/>
                <a:latin typeface="Arial" panose="020B0604020202020204" pitchFamily="34" charset="0"/>
              </a:rPr>
              <a:t>Obligación que surge para una persona de reparar el daño que ha causado a otro normalmente mediante el pago de una indemnización de perjuicios.</a:t>
            </a:r>
            <a:r>
              <a:rPr lang="es-ES" sz="1800" b="0" i="0" dirty="0">
                <a:solidFill>
                  <a:schemeClr val="bg1"/>
                </a:solidFill>
                <a:effectLst/>
                <a:latin typeface="Arial" panose="020B0604020202020204" pitchFamily="34" charset="0"/>
              </a:rPr>
              <a:t>​</a:t>
            </a:r>
            <a:endParaRPr lang="es-ES" sz="2000" b="0" i="0" dirty="0">
              <a:solidFill>
                <a:schemeClr val="bg1"/>
              </a:solidFill>
              <a:effectLst/>
              <a:latin typeface="Segoe UI" panose="020B0502040204020203" pitchFamily="34" charset="0"/>
            </a:endParaRPr>
          </a:p>
          <a:p>
            <a:pPr algn="just" rtl="0" fontAlgn="base"/>
            <a:r>
              <a:rPr lang="es-ES" sz="1800" b="1" i="0" u="none" strike="noStrike" dirty="0">
                <a:solidFill>
                  <a:schemeClr val="bg1"/>
                </a:solidFill>
                <a:effectLst/>
                <a:latin typeface="Arial" panose="020B0604020202020204" pitchFamily="34" charset="0"/>
              </a:rPr>
              <a:t>Fiscal. </a:t>
            </a:r>
            <a:r>
              <a:rPr lang="es-CO" sz="1800" b="0" i="0" u="none" strike="noStrike" dirty="0">
                <a:solidFill>
                  <a:schemeClr val="bg1"/>
                </a:solidFill>
                <a:effectLst/>
                <a:latin typeface="Arial" panose="020B0604020202020204" pitchFamily="34" charset="0"/>
              </a:rPr>
              <a:t>Es aquella imputable a los servidores públicos y/o a los particulares, cuando en el ejercicio de la gestión fiscal o con ocasión de ésta, causen por acción u omisión y en forma dolosa o culposa un daño al patrimonio del Estado</a:t>
            </a:r>
            <a:r>
              <a:rPr lang="es-ES" sz="1800" b="0" i="0" u="none" strike="noStrike" dirty="0">
                <a:solidFill>
                  <a:schemeClr val="bg1"/>
                </a:solidFill>
                <a:effectLst/>
                <a:latin typeface="Arial" panose="020B0604020202020204" pitchFamily="34" charset="0"/>
              </a:rPr>
              <a:t> </a:t>
            </a:r>
            <a:r>
              <a:rPr lang="en-US" sz="1800" b="0" i="0" dirty="0">
                <a:solidFill>
                  <a:schemeClr val="bg1"/>
                </a:solidFill>
                <a:effectLst/>
                <a:latin typeface="Arial" panose="020B0604020202020204" pitchFamily="34" charset="0"/>
              </a:rPr>
              <a:t>​</a:t>
            </a:r>
            <a:endParaRPr lang="en-US" sz="2000" b="0" i="0" dirty="0">
              <a:solidFill>
                <a:schemeClr val="bg1"/>
              </a:solidFill>
              <a:effectLst/>
              <a:latin typeface="Segoe UI" panose="020B0502040204020203" pitchFamily="34" charset="0"/>
            </a:endParaRPr>
          </a:p>
          <a:p>
            <a:pPr algn="just" rtl="0" fontAlgn="base"/>
            <a:r>
              <a:rPr lang="es-ES" sz="1800" b="1" i="0" u="none" strike="noStrike" dirty="0">
                <a:solidFill>
                  <a:schemeClr val="bg1"/>
                </a:solidFill>
                <a:effectLst/>
                <a:latin typeface="Arial" panose="020B0604020202020204" pitchFamily="34" charset="0"/>
              </a:rPr>
              <a:t>Penal. </a:t>
            </a:r>
            <a:r>
              <a:rPr lang="es-CO" sz="1800" b="0" i="0" u="none" strike="noStrike" dirty="0">
                <a:solidFill>
                  <a:schemeClr val="bg1"/>
                </a:solidFill>
                <a:effectLst/>
                <a:latin typeface="Arial" panose="020B0604020202020204" pitchFamily="34" charset="0"/>
              </a:rPr>
              <a:t>Cuando las conductas transgreden, sin justificación legítima, los bienes jurídicos tutelados por el ordenamiento penal.</a:t>
            </a:r>
            <a:r>
              <a:rPr lang="es-ES" sz="1800" b="0" i="0" dirty="0">
                <a:solidFill>
                  <a:schemeClr val="bg1"/>
                </a:solidFill>
                <a:effectLst/>
                <a:latin typeface="Arial" panose="020B0604020202020204" pitchFamily="34" charset="0"/>
              </a:rPr>
              <a:t>​</a:t>
            </a:r>
            <a:endParaRPr lang="es-ES" sz="2000" b="0" i="0" dirty="0">
              <a:solidFill>
                <a:schemeClr val="bg1"/>
              </a:solidFill>
              <a:effectLst/>
              <a:latin typeface="Segoe UI" panose="020B0502040204020203" pitchFamily="34" charset="0"/>
            </a:endParaRPr>
          </a:p>
          <a:p>
            <a:pPr algn="just" rtl="0" fontAlgn="base"/>
            <a:r>
              <a:rPr lang="es-ES" sz="1800" b="1" i="0" u="none" strike="noStrike" dirty="0">
                <a:solidFill>
                  <a:schemeClr val="bg1"/>
                </a:solidFill>
                <a:effectLst/>
                <a:latin typeface="Arial" panose="020B0604020202020204" pitchFamily="34" charset="0"/>
              </a:rPr>
              <a:t>Disciplinaria. </a:t>
            </a:r>
            <a:r>
              <a:rPr lang="es-CO" sz="1800" b="0" i="0" u="none" strike="noStrike" dirty="0">
                <a:solidFill>
                  <a:schemeClr val="bg1"/>
                </a:solidFill>
                <a:effectLst/>
                <a:latin typeface="Arial" panose="020B0604020202020204" pitchFamily="34" charset="0"/>
              </a:rPr>
              <a:t>Se configura cuando un servidor público o particular que ejerce funciones públicas incurre en alguna de las faltas estipuladas en el Código General Disciplinario que implique el incumplimiento de deberes, extralimitación en el ejercicio de derechos y funciones, prohibiciones y violación del régimen de inhabilidades, incompatibilidades, impedimentos y conflicto de intereses. </a:t>
            </a:r>
            <a:r>
              <a:rPr lang="en-GB" sz="1800" b="0" i="0" dirty="0">
                <a:solidFill>
                  <a:schemeClr val="bg1"/>
                </a:solidFill>
                <a:effectLst/>
                <a:latin typeface="Arial" panose="020B0604020202020204" pitchFamily="34" charset="0"/>
              </a:rPr>
              <a:t>​</a:t>
            </a:r>
            <a:endParaRPr lang="en-GB" sz="2000" b="0" i="0" dirty="0">
              <a:solidFill>
                <a:schemeClr val="bg1"/>
              </a:solidFill>
              <a:effectLst/>
              <a:latin typeface="Segoe UI" panose="020B0502040204020203" pitchFamily="34" charset="0"/>
            </a:endParaRPr>
          </a:p>
        </p:txBody>
      </p:sp>
      <p:pic>
        <p:nvPicPr>
          <p:cNvPr id="142" name="Google Shape;142;p6"/>
          <p:cNvPicPr preferRelativeResize="0"/>
          <p:nvPr/>
        </p:nvPicPr>
        <p:blipFill rotWithShape="1">
          <a:blip r:embed="rId4">
            <a:alphaModFix/>
          </a:blip>
          <a:srcRect l="26328" r="20104"/>
          <a:stretch/>
        </p:blipFill>
        <p:spPr>
          <a:xfrm>
            <a:off x="0" y="1728596"/>
            <a:ext cx="1763625" cy="4938560"/>
          </a:xfrm>
          <a:prstGeom prst="rect">
            <a:avLst/>
          </a:prstGeom>
          <a:noFill/>
          <a:ln>
            <a:noFill/>
          </a:ln>
        </p:spPr>
      </p:pic>
    </p:spTree>
    <p:extLst>
      <p:ext uri="{BB962C8B-B14F-4D97-AF65-F5344CB8AC3E}">
        <p14:creationId xmlns:p14="http://schemas.microsoft.com/office/powerpoint/2010/main" val="3377781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4" name="Imagen 3">
            <a:extLst>
              <a:ext uri="{FF2B5EF4-FFF2-40B4-BE49-F238E27FC236}">
                <a16:creationId xmlns:a16="http://schemas.microsoft.com/office/drawing/2014/main" id="{F3BE9113-C1F6-F50A-3F45-13874A0422C2}"/>
              </a:ext>
            </a:extLst>
          </p:cNvPr>
          <p:cNvPicPr>
            <a:picLocks noChangeAspect="1"/>
          </p:cNvPicPr>
          <p:nvPr/>
        </p:nvPicPr>
        <p:blipFill>
          <a:blip r:embed="rId3"/>
          <a:stretch>
            <a:fillRect/>
          </a:stretch>
        </p:blipFill>
        <p:spPr>
          <a:xfrm>
            <a:off x="0" y="0"/>
            <a:ext cx="12192000" cy="6858000"/>
          </a:xfrm>
          <a:prstGeom prst="rect">
            <a:avLst/>
          </a:prstGeom>
        </p:spPr>
      </p:pic>
      <p:sp>
        <p:nvSpPr>
          <p:cNvPr id="118" name="Google Shape;118;p4"/>
          <p:cNvSpPr txBox="1">
            <a:spLocks noGrp="1"/>
          </p:cNvSpPr>
          <p:nvPr>
            <p:ph type="title"/>
          </p:nvPr>
        </p:nvSpPr>
        <p:spPr>
          <a:xfrm>
            <a:off x="370726" y="1611458"/>
            <a:ext cx="9686925" cy="2163645"/>
          </a:xfrm>
          <a:prstGeom prst="rect">
            <a:avLst/>
          </a:prstGeom>
          <a:noFill/>
          <a:ln>
            <a:noFill/>
          </a:ln>
        </p:spPr>
        <p:txBody>
          <a:bodyPr spcFirstLastPara="1" wrap="square" lIns="91425" tIns="45700" rIns="91425" bIns="45700" anchor="ctr" anchorCtr="0">
            <a:noAutofit/>
          </a:bodyPr>
          <a:lstStyle/>
          <a:p>
            <a:pPr>
              <a:buClr>
                <a:schemeClr val="lt1"/>
              </a:buClr>
              <a:buSzPts val="8800"/>
            </a:pPr>
            <a:r>
              <a:rPr lang="es-MX" sz="8800" b="1" dirty="0">
                <a:solidFill>
                  <a:schemeClr val="lt1"/>
                </a:solidFill>
                <a:latin typeface="Verdana"/>
                <a:ea typeface="Verdana"/>
                <a:cs typeface="Verdana"/>
                <a:sym typeface="Verdana"/>
              </a:rPr>
              <a:t> </a:t>
            </a:r>
            <a:br>
              <a:rPr lang="es-MX" sz="3600" b="1" dirty="0">
                <a:solidFill>
                  <a:schemeClr val="lt1"/>
                </a:solidFill>
                <a:latin typeface="Verdana"/>
                <a:ea typeface="Verdana"/>
                <a:cs typeface="Verdana"/>
                <a:sym typeface="Verdana"/>
              </a:rPr>
            </a:br>
            <a:r>
              <a:rPr lang="es-CO" b="1" i="0" u="none" strike="noStrike" dirty="0">
                <a:solidFill>
                  <a:srgbClr val="FFFFFF"/>
                </a:solidFill>
                <a:effectLst/>
                <a:latin typeface="Work Sans" pitchFamily="2" charset="0"/>
              </a:rPr>
              <a:t>Prohibiciones</a:t>
            </a:r>
            <a:r>
              <a:rPr lang="en-GB" b="1" i="0" u="none" strike="noStrike" dirty="0">
                <a:solidFill>
                  <a:srgbClr val="FFFFFF"/>
                </a:solidFill>
                <a:effectLst/>
                <a:latin typeface="Work Sans" pitchFamily="2" charset="0"/>
              </a:rPr>
              <a:t> de </a:t>
            </a:r>
            <a:r>
              <a:rPr lang="es-CO" b="1" i="0" u="none" strike="noStrike" dirty="0">
                <a:solidFill>
                  <a:srgbClr val="FFFFFF"/>
                </a:solidFill>
                <a:effectLst/>
                <a:latin typeface="Work Sans" pitchFamily="2" charset="0"/>
              </a:rPr>
              <a:t>los</a:t>
            </a:r>
            <a:r>
              <a:rPr lang="en-GB" b="1" i="0" u="none" strike="noStrike" dirty="0">
                <a:solidFill>
                  <a:srgbClr val="FFFFFF"/>
                </a:solidFill>
                <a:effectLst/>
                <a:latin typeface="Work Sans" pitchFamily="2" charset="0"/>
              </a:rPr>
              <a:t> </a:t>
            </a:r>
            <a:r>
              <a:rPr lang="es-CO" b="1" i="0" u="none" strike="noStrike" dirty="0">
                <a:solidFill>
                  <a:srgbClr val="FFFFFF"/>
                </a:solidFill>
                <a:effectLst/>
                <a:latin typeface="Work Sans" pitchFamily="2" charset="0"/>
              </a:rPr>
              <a:t>supervisores</a:t>
            </a:r>
            <a:br>
              <a:rPr lang="es-CO" sz="4400" b="1" dirty="0">
                <a:solidFill>
                  <a:schemeClr val="bg1"/>
                </a:solidFill>
                <a:latin typeface="Work Sans" panose="00000500000000000000" pitchFamily="50" charset="0"/>
              </a:rPr>
            </a:br>
            <a:endParaRPr b="1" dirty="0">
              <a:solidFill>
                <a:schemeClr val="lt1"/>
              </a:solidFill>
              <a:latin typeface="Verdana"/>
              <a:ea typeface="Verdana"/>
              <a:cs typeface="Verdana"/>
              <a:sym typeface="Verdana"/>
            </a:endParaRPr>
          </a:p>
        </p:txBody>
      </p:sp>
      <p:sp>
        <p:nvSpPr>
          <p:cNvPr id="119" name="Google Shape;119;p4"/>
          <p:cNvSpPr txBox="1"/>
          <p:nvPr/>
        </p:nvSpPr>
        <p:spPr>
          <a:xfrm>
            <a:off x="5214189" y="6639446"/>
            <a:ext cx="1763624"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100" b="1">
                <a:solidFill>
                  <a:schemeClr val="lt1"/>
                </a:solidFill>
                <a:latin typeface="Helvetica Neue"/>
                <a:ea typeface="Helvetica Neue"/>
                <a:cs typeface="Helvetica Neue"/>
                <a:sym typeface="Helvetica Neue"/>
              </a:rPr>
              <a:t>www.mincultura.gov.co</a:t>
            </a:r>
            <a:endParaRPr/>
          </a:p>
        </p:txBody>
      </p:sp>
      <p:sp>
        <p:nvSpPr>
          <p:cNvPr id="120" name="Google Shape;120;p4"/>
          <p:cNvSpPr txBox="1"/>
          <p:nvPr/>
        </p:nvSpPr>
        <p:spPr>
          <a:xfrm>
            <a:off x="1150303" y="4071383"/>
            <a:ext cx="6913042" cy="185651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400"/>
              <a:buFont typeface="Verdana"/>
              <a:buNone/>
            </a:pPr>
            <a:endParaRPr sz="1800" dirty="0">
              <a:solidFill>
                <a:schemeClr val="lt1"/>
              </a:solidFill>
              <a:latin typeface="Verdana"/>
              <a:ea typeface="Verdana"/>
              <a:cs typeface="Verdana"/>
              <a:sym typeface="Verdana"/>
            </a:endParaRPr>
          </a:p>
        </p:txBody>
      </p:sp>
      <p:cxnSp>
        <p:nvCxnSpPr>
          <p:cNvPr id="121" name="Google Shape;121;p4"/>
          <p:cNvCxnSpPr/>
          <p:nvPr/>
        </p:nvCxnSpPr>
        <p:spPr>
          <a:xfrm>
            <a:off x="-96982" y="3903759"/>
            <a:ext cx="4655127" cy="0"/>
          </a:xfrm>
          <a:prstGeom prst="straightConnector1">
            <a:avLst/>
          </a:prstGeom>
          <a:noFill/>
          <a:ln w="9525"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3967790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4" name="Imagen 3">
            <a:extLst>
              <a:ext uri="{FF2B5EF4-FFF2-40B4-BE49-F238E27FC236}">
                <a16:creationId xmlns:a16="http://schemas.microsoft.com/office/drawing/2014/main" id="{D122FF1D-1663-613C-31F8-42F7A5BB2B07}"/>
              </a:ext>
            </a:extLst>
          </p:cNvPr>
          <p:cNvPicPr>
            <a:picLocks noChangeAspect="1"/>
          </p:cNvPicPr>
          <p:nvPr/>
        </p:nvPicPr>
        <p:blipFill>
          <a:blip r:embed="rId3"/>
          <a:stretch>
            <a:fillRect/>
          </a:stretch>
        </p:blipFill>
        <p:spPr>
          <a:xfrm>
            <a:off x="0" y="0"/>
            <a:ext cx="12192000" cy="6858000"/>
          </a:xfrm>
          <a:prstGeom prst="rect">
            <a:avLst/>
          </a:prstGeom>
        </p:spPr>
      </p:pic>
      <p:sp>
        <p:nvSpPr>
          <p:cNvPr id="138" name="Google Shape;138;p6"/>
          <p:cNvSpPr txBox="1"/>
          <p:nvPr/>
        </p:nvSpPr>
        <p:spPr>
          <a:xfrm>
            <a:off x="5214189" y="6639446"/>
            <a:ext cx="1763624"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100" b="1">
                <a:solidFill>
                  <a:schemeClr val="lt1"/>
                </a:solidFill>
                <a:latin typeface="Helvetica Neue"/>
                <a:ea typeface="Helvetica Neue"/>
                <a:cs typeface="Helvetica Neue"/>
                <a:sym typeface="Helvetica Neue"/>
              </a:rPr>
              <a:t>www.mincultura.gov.co</a:t>
            </a:r>
            <a:endParaRPr/>
          </a:p>
        </p:txBody>
      </p:sp>
      <p:sp>
        <p:nvSpPr>
          <p:cNvPr id="139" name="Google Shape;139;p6"/>
          <p:cNvSpPr txBox="1">
            <a:spLocks noGrp="1"/>
          </p:cNvSpPr>
          <p:nvPr>
            <p:ph type="title"/>
          </p:nvPr>
        </p:nvSpPr>
        <p:spPr>
          <a:xfrm>
            <a:off x="1150303" y="658332"/>
            <a:ext cx="6047451" cy="1070264"/>
          </a:xfrm>
          <a:prstGeom prst="rect">
            <a:avLst/>
          </a:prstGeom>
          <a:noFill/>
          <a:ln>
            <a:noFill/>
          </a:ln>
        </p:spPr>
        <p:txBody>
          <a:bodyPr spcFirstLastPara="1" wrap="square" lIns="91425" tIns="45700" rIns="91425" bIns="45700" anchor="ctr" anchorCtr="0">
            <a:noAutofit/>
          </a:bodyPr>
          <a:lstStyle/>
          <a:p>
            <a:r>
              <a:rPr lang="es-CO" sz="3600" b="1" i="0" u="none" strike="noStrike" dirty="0">
                <a:solidFill>
                  <a:srgbClr val="FFFFFF"/>
                </a:solidFill>
                <a:effectLst/>
                <a:latin typeface="Work Sans" pitchFamily="2" charset="0"/>
              </a:rPr>
              <a:t>Prohibiciones</a:t>
            </a:r>
            <a:br>
              <a:rPr lang="es-CO" altLang="es-CO" sz="1600" b="1" dirty="0">
                <a:solidFill>
                  <a:schemeClr val="bg1"/>
                </a:solidFill>
              </a:rPr>
            </a:br>
            <a:r>
              <a:rPr lang="es-ES" sz="1600" b="1" dirty="0">
                <a:solidFill>
                  <a:schemeClr val="bg1"/>
                </a:solidFill>
                <a:latin typeface="Work Sans" panose="00000500000000000000" pitchFamily="50" charset="0"/>
              </a:rPr>
              <a:t>	</a:t>
            </a:r>
            <a:endParaRPr sz="2200" b="1" dirty="0">
              <a:solidFill>
                <a:schemeClr val="lt1"/>
              </a:solidFill>
              <a:latin typeface="Verdana"/>
              <a:ea typeface="Verdana"/>
              <a:cs typeface="Verdana"/>
              <a:sym typeface="Verdana"/>
            </a:endParaRPr>
          </a:p>
        </p:txBody>
      </p:sp>
      <p:cxnSp>
        <p:nvCxnSpPr>
          <p:cNvPr id="140" name="Google Shape;140;p6"/>
          <p:cNvCxnSpPr/>
          <p:nvPr/>
        </p:nvCxnSpPr>
        <p:spPr>
          <a:xfrm>
            <a:off x="-96982" y="1700886"/>
            <a:ext cx="5874327" cy="0"/>
          </a:xfrm>
          <a:prstGeom prst="straightConnector1">
            <a:avLst/>
          </a:prstGeom>
          <a:noFill/>
          <a:ln w="9525" cap="flat" cmpd="sng">
            <a:solidFill>
              <a:schemeClr val="lt1"/>
            </a:solidFill>
            <a:prstDash val="solid"/>
            <a:miter lim="800000"/>
            <a:headEnd type="none" w="sm" len="sm"/>
            <a:tailEnd type="none" w="sm" len="sm"/>
          </a:ln>
        </p:spPr>
      </p:cxnSp>
      <p:pic>
        <p:nvPicPr>
          <p:cNvPr id="142" name="Google Shape;142;p6"/>
          <p:cNvPicPr preferRelativeResize="0"/>
          <p:nvPr/>
        </p:nvPicPr>
        <p:blipFill rotWithShape="1">
          <a:blip r:embed="rId4">
            <a:alphaModFix/>
          </a:blip>
          <a:srcRect l="26328" r="20104"/>
          <a:stretch/>
        </p:blipFill>
        <p:spPr>
          <a:xfrm>
            <a:off x="0" y="1728596"/>
            <a:ext cx="1763625" cy="4938560"/>
          </a:xfrm>
          <a:prstGeom prst="rect">
            <a:avLst/>
          </a:prstGeom>
          <a:noFill/>
          <a:ln>
            <a:noFill/>
          </a:ln>
        </p:spPr>
      </p:pic>
      <p:sp>
        <p:nvSpPr>
          <p:cNvPr id="7" name="TextBox 2">
            <a:extLst>
              <a:ext uri="{FF2B5EF4-FFF2-40B4-BE49-F238E27FC236}">
                <a16:creationId xmlns:a16="http://schemas.microsoft.com/office/drawing/2014/main" id="{1346D92F-39BB-2CC6-044F-6665AAA6020E}"/>
              </a:ext>
            </a:extLst>
          </p:cNvPr>
          <p:cNvSpPr txBox="1"/>
          <p:nvPr/>
        </p:nvSpPr>
        <p:spPr>
          <a:xfrm>
            <a:off x="1600200" y="2175405"/>
            <a:ext cx="7439025" cy="4426468"/>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88950" algn="just">
              <a:lnSpc>
                <a:spcPct val="115000"/>
              </a:lnSpc>
              <a:spcBef>
                <a:spcPts val="600"/>
              </a:spcBef>
              <a:spcAft>
                <a:spcPts val="800"/>
              </a:spcAft>
            </a:pPr>
            <a:r>
              <a:rPr lang="es-CO" sz="1800" dirty="0">
                <a:solidFill>
                  <a:schemeClr val="bg1"/>
                </a:solidFill>
                <a:effectLst/>
                <a:latin typeface="Work Sans" pitchFamily="2" charset="0"/>
                <a:ea typeface="Calibri" panose="020F0502020204030204" pitchFamily="34" charset="0"/>
                <a:cs typeface="Arial" panose="020B0604020202020204" pitchFamily="34" charset="0"/>
              </a:rPr>
              <a:t>1. Adoptar decisiones, celebrar acuerdos o suscribir documentos que tengan por finalidad o como efecto la modificación del contrato sin el lleno de los requisitos legales pertinentes. </a:t>
            </a:r>
          </a:p>
          <a:p>
            <a:pPr marL="488950" algn="just">
              <a:lnSpc>
                <a:spcPct val="115000"/>
              </a:lnSpc>
              <a:spcBef>
                <a:spcPts val="600"/>
              </a:spcBef>
              <a:spcAft>
                <a:spcPts val="800"/>
              </a:spcAft>
            </a:pPr>
            <a:r>
              <a:rPr lang="es-CO" sz="1800" dirty="0">
                <a:solidFill>
                  <a:schemeClr val="bg1"/>
                </a:solidFill>
                <a:effectLst/>
                <a:latin typeface="Work Sans" pitchFamily="2" charset="0"/>
                <a:ea typeface="Calibri" panose="020F0502020204030204" pitchFamily="34" charset="0"/>
                <a:cs typeface="Arial" panose="020B0604020202020204" pitchFamily="34" charset="0"/>
              </a:rPr>
              <a:t>2. Solicitar y/o recibir, directa o indirectamente, para sí o para un tercero, dádivas, favores o cualquier otra clase de beneficios o prebendas de la entidad contratante o del contratista; o gestionar indebidamente a título personal asuntos relativos con el contrato. </a:t>
            </a:r>
          </a:p>
          <a:p>
            <a:pPr marL="488950" algn="just">
              <a:lnSpc>
                <a:spcPct val="115000"/>
              </a:lnSpc>
              <a:spcBef>
                <a:spcPts val="600"/>
              </a:spcBef>
              <a:spcAft>
                <a:spcPts val="800"/>
              </a:spcAft>
            </a:pPr>
            <a:r>
              <a:rPr lang="es-CO" sz="1800" dirty="0">
                <a:solidFill>
                  <a:schemeClr val="bg1"/>
                </a:solidFill>
                <a:effectLst/>
                <a:latin typeface="Work Sans" pitchFamily="2" charset="0"/>
                <a:ea typeface="Calibri" panose="020F0502020204030204" pitchFamily="34" charset="0"/>
                <a:cs typeface="Arial" panose="020B0604020202020204" pitchFamily="34" charset="0"/>
              </a:rPr>
              <a:t>3. Omitir, denegar o retardar el despacho de los asuntos a su cargo. </a:t>
            </a:r>
          </a:p>
          <a:p>
            <a:pPr marL="946150" indent="-457200" algn="just">
              <a:lnSpc>
                <a:spcPct val="115000"/>
              </a:lnSpc>
              <a:spcBef>
                <a:spcPts val="600"/>
              </a:spcBef>
              <a:spcAft>
                <a:spcPts val="800"/>
              </a:spcAft>
              <a:buAutoNum type="alphaLcParenR"/>
            </a:pPr>
            <a:endParaRPr lang="en-GB"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23755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4" name="Imagen 3">
            <a:extLst>
              <a:ext uri="{FF2B5EF4-FFF2-40B4-BE49-F238E27FC236}">
                <a16:creationId xmlns:a16="http://schemas.microsoft.com/office/drawing/2014/main" id="{D122FF1D-1663-613C-31F8-42F7A5BB2B07}"/>
              </a:ext>
            </a:extLst>
          </p:cNvPr>
          <p:cNvPicPr>
            <a:picLocks noChangeAspect="1"/>
          </p:cNvPicPr>
          <p:nvPr/>
        </p:nvPicPr>
        <p:blipFill>
          <a:blip r:embed="rId3"/>
          <a:stretch>
            <a:fillRect/>
          </a:stretch>
        </p:blipFill>
        <p:spPr>
          <a:xfrm>
            <a:off x="0" y="0"/>
            <a:ext cx="12192000" cy="6858000"/>
          </a:xfrm>
          <a:prstGeom prst="rect">
            <a:avLst/>
          </a:prstGeom>
        </p:spPr>
      </p:pic>
      <p:sp>
        <p:nvSpPr>
          <p:cNvPr id="138" name="Google Shape;138;p6"/>
          <p:cNvSpPr txBox="1"/>
          <p:nvPr/>
        </p:nvSpPr>
        <p:spPr>
          <a:xfrm>
            <a:off x="5214189" y="6639446"/>
            <a:ext cx="1763624"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100" b="1">
                <a:solidFill>
                  <a:schemeClr val="lt1"/>
                </a:solidFill>
                <a:latin typeface="Helvetica Neue"/>
                <a:ea typeface="Helvetica Neue"/>
                <a:cs typeface="Helvetica Neue"/>
                <a:sym typeface="Helvetica Neue"/>
              </a:rPr>
              <a:t>www.mincultura.gov.co</a:t>
            </a:r>
            <a:endParaRPr/>
          </a:p>
        </p:txBody>
      </p:sp>
      <p:sp>
        <p:nvSpPr>
          <p:cNvPr id="139" name="Google Shape;139;p6"/>
          <p:cNvSpPr txBox="1">
            <a:spLocks noGrp="1"/>
          </p:cNvSpPr>
          <p:nvPr>
            <p:ph type="title"/>
          </p:nvPr>
        </p:nvSpPr>
        <p:spPr>
          <a:xfrm>
            <a:off x="1150303" y="658332"/>
            <a:ext cx="6047451" cy="1070264"/>
          </a:xfrm>
          <a:prstGeom prst="rect">
            <a:avLst/>
          </a:prstGeom>
          <a:noFill/>
          <a:ln>
            <a:noFill/>
          </a:ln>
        </p:spPr>
        <p:txBody>
          <a:bodyPr spcFirstLastPara="1" wrap="square" lIns="91425" tIns="45700" rIns="91425" bIns="45700" anchor="ctr" anchorCtr="0">
            <a:noAutofit/>
          </a:bodyPr>
          <a:lstStyle/>
          <a:p>
            <a:r>
              <a:rPr lang="es-CO" sz="3600" b="1" i="0" u="none" strike="noStrike" dirty="0">
                <a:solidFill>
                  <a:srgbClr val="FFFFFF"/>
                </a:solidFill>
                <a:effectLst/>
                <a:latin typeface="Work Sans" pitchFamily="2" charset="0"/>
              </a:rPr>
              <a:t>Prohibiciones</a:t>
            </a:r>
            <a:br>
              <a:rPr lang="es-CO" altLang="es-CO" sz="3600" b="1" dirty="0">
                <a:solidFill>
                  <a:schemeClr val="bg1"/>
                </a:solidFill>
                <a:latin typeface="Work Sans" pitchFamily="2" charset="0"/>
              </a:rPr>
            </a:br>
            <a:r>
              <a:rPr lang="es-ES" sz="3600" b="1" dirty="0">
                <a:solidFill>
                  <a:schemeClr val="bg1"/>
                </a:solidFill>
                <a:latin typeface="Work Sans" pitchFamily="2" charset="0"/>
              </a:rPr>
              <a:t>	</a:t>
            </a:r>
            <a:endParaRPr sz="3600" b="1" dirty="0">
              <a:solidFill>
                <a:schemeClr val="lt1"/>
              </a:solidFill>
              <a:latin typeface="Work Sans" pitchFamily="2" charset="0"/>
              <a:ea typeface="Verdana"/>
              <a:cs typeface="Verdana"/>
              <a:sym typeface="Verdana"/>
            </a:endParaRPr>
          </a:p>
        </p:txBody>
      </p:sp>
      <p:cxnSp>
        <p:nvCxnSpPr>
          <p:cNvPr id="140" name="Google Shape;140;p6"/>
          <p:cNvCxnSpPr/>
          <p:nvPr/>
        </p:nvCxnSpPr>
        <p:spPr>
          <a:xfrm>
            <a:off x="-96982" y="1700886"/>
            <a:ext cx="5874327" cy="0"/>
          </a:xfrm>
          <a:prstGeom prst="straightConnector1">
            <a:avLst/>
          </a:prstGeom>
          <a:noFill/>
          <a:ln w="9525" cap="flat" cmpd="sng">
            <a:solidFill>
              <a:schemeClr val="lt1"/>
            </a:solidFill>
            <a:prstDash val="solid"/>
            <a:miter lim="800000"/>
            <a:headEnd type="none" w="sm" len="sm"/>
            <a:tailEnd type="none" w="sm" len="sm"/>
          </a:ln>
        </p:spPr>
      </p:cxnSp>
      <p:pic>
        <p:nvPicPr>
          <p:cNvPr id="142" name="Google Shape;142;p6"/>
          <p:cNvPicPr preferRelativeResize="0"/>
          <p:nvPr/>
        </p:nvPicPr>
        <p:blipFill rotWithShape="1">
          <a:blip r:embed="rId4">
            <a:alphaModFix/>
          </a:blip>
          <a:srcRect l="26328" r="20104"/>
          <a:stretch/>
        </p:blipFill>
        <p:spPr>
          <a:xfrm>
            <a:off x="0" y="1728596"/>
            <a:ext cx="1763625" cy="4938560"/>
          </a:xfrm>
          <a:prstGeom prst="rect">
            <a:avLst/>
          </a:prstGeom>
          <a:noFill/>
          <a:ln>
            <a:noFill/>
          </a:ln>
        </p:spPr>
      </p:pic>
      <p:sp>
        <p:nvSpPr>
          <p:cNvPr id="2" name="TextBox 2">
            <a:extLst>
              <a:ext uri="{FF2B5EF4-FFF2-40B4-BE49-F238E27FC236}">
                <a16:creationId xmlns:a16="http://schemas.microsoft.com/office/drawing/2014/main" id="{1346D92F-39BB-2CC6-044F-6665AAA6020E}"/>
              </a:ext>
            </a:extLst>
          </p:cNvPr>
          <p:cNvSpPr txBox="1"/>
          <p:nvPr/>
        </p:nvSpPr>
        <p:spPr>
          <a:xfrm>
            <a:off x="1582650" y="2240286"/>
            <a:ext cx="7894725" cy="428745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88950" algn="just">
              <a:lnSpc>
                <a:spcPct val="115000"/>
              </a:lnSpc>
              <a:spcBef>
                <a:spcPts val="600"/>
              </a:spcBef>
              <a:spcAft>
                <a:spcPts val="800"/>
              </a:spcAft>
            </a:pPr>
            <a:r>
              <a:rPr lang="es-CO" sz="1800" dirty="0">
                <a:solidFill>
                  <a:schemeClr val="bg1"/>
                </a:solidFill>
                <a:latin typeface="Work Sans" pitchFamily="2" charset="0"/>
                <a:ea typeface="Calibri" panose="020F0502020204030204" pitchFamily="34" charset="0"/>
                <a:cs typeface="Arial" panose="020B0604020202020204" pitchFamily="34" charset="0"/>
              </a:rPr>
              <a:t>4. </a:t>
            </a:r>
            <a:r>
              <a:rPr lang="es-CO" sz="1800" dirty="0">
                <a:solidFill>
                  <a:schemeClr val="bg1"/>
                </a:solidFill>
                <a:effectLst/>
                <a:latin typeface="Work Sans" pitchFamily="2" charset="0"/>
                <a:ea typeface="Calibri" panose="020F0502020204030204" pitchFamily="34" charset="0"/>
                <a:cs typeface="Arial" panose="020B0604020202020204" pitchFamily="34" charset="0"/>
              </a:rPr>
              <a:t>Entrabar las actuaciones de las autoridades o el ejercicio de los derechos de los particulares en relación con el contrato. </a:t>
            </a:r>
          </a:p>
          <a:p>
            <a:pPr marL="488950" algn="just">
              <a:lnSpc>
                <a:spcPct val="115000"/>
              </a:lnSpc>
              <a:spcBef>
                <a:spcPts val="600"/>
              </a:spcBef>
              <a:spcAft>
                <a:spcPts val="800"/>
              </a:spcAft>
            </a:pPr>
            <a:r>
              <a:rPr lang="es-CO" sz="1800" dirty="0">
                <a:solidFill>
                  <a:schemeClr val="bg1"/>
                </a:solidFill>
                <a:latin typeface="Work Sans" pitchFamily="2" charset="0"/>
                <a:ea typeface="Calibri" panose="020F0502020204030204" pitchFamily="34" charset="0"/>
                <a:cs typeface="Arial" panose="020B0604020202020204" pitchFamily="34" charset="0"/>
              </a:rPr>
              <a:t>5. </a:t>
            </a:r>
            <a:r>
              <a:rPr lang="es-CO" sz="1800" dirty="0">
                <a:solidFill>
                  <a:schemeClr val="bg1"/>
                </a:solidFill>
                <a:effectLst/>
                <a:latin typeface="Work Sans" pitchFamily="2" charset="0"/>
                <a:ea typeface="Calibri" panose="020F0502020204030204" pitchFamily="34" charset="0"/>
                <a:cs typeface="Arial" panose="020B0604020202020204" pitchFamily="34" charset="0"/>
              </a:rPr>
              <a:t>Permitir indebidamente el acceso de terceros a la información del contrato. </a:t>
            </a:r>
            <a:endParaRPr lang="en-GB" sz="1800" dirty="0">
              <a:solidFill>
                <a:schemeClr val="bg1"/>
              </a:solidFill>
              <a:effectLst/>
              <a:latin typeface="Work Sans" pitchFamily="2" charset="0"/>
              <a:ea typeface="Calibri" panose="020F0502020204030204" pitchFamily="34" charset="0"/>
              <a:cs typeface="Arial" panose="020B0604020202020204" pitchFamily="34" charset="0"/>
            </a:endParaRPr>
          </a:p>
          <a:p>
            <a:pPr marL="488950" algn="just">
              <a:lnSpc>
                <a:spcPct val="115000"/>
              </a:lnSpc>
              <a:spcBef>
                <a:spcPts val="600"/>
              </a:spcBef>
              <a:spcAft>
                <a:spcPts val="800"/>
              </a:spcAft>
            </a:pPr>
            <a:r>
              <a:rPr lang="es-CO" sz="1800" dirty="0">
                <a:solidFill>
                  <a:schemeClr val="bg1"/>
                </a:solidFill>
                <a:effectLst/>
                <a:latin typeface="Work Sans" pitchFamily="2" charset="0"/>
                <a:ea typeface="Calibri" panose="020F0502020204030204" pitchFamily="34" charset="0"/>
                <a:cs typeface="Arial" panose="020B0604020202020204" pitchFamily="34" charset="0"/>
              </a:rPr>
              <a:t>6. Exonerar al contratista de cualquiera de sus obligaciones contractuales. </a:t>
            </a:r>
            <a:endParaRPr lang="en-GB" sz="1800" dirty="0">
              <a:solidFill>
                <a:schemeClr val="bg1"/>
              </a:solidFill>
              <a:effectLst/>
              <a:latin typeface="Work Sans" pitchFamily="2" charset="0"/>
              <a:ea typeface="Calibri" panose="020F0502020204030204" pitchFamily="34" charset="0"/>
              <a:cs typeface="Arial" panose="020B0604020202020204" pitchFamily="34" charset="0"/>
            </a:endParaRPr>
          </a:p>
          <a:p>
            <a:pPr marL="488950" algn="just">
              <a:lnSpc>
                <a:spcPct val="115000"/>
              </a:lnSpc>
              <a:spcBef>
                <a:spcPts val="600"/>
              </a:spcBef>
              <a:spcAft>
                <a:spcPts val="800"/>
              </a:spcAft>
            </a:pPr>
            <a:r>
              <a:rPr lang="es-CO" sz="1800" dirty="0">
                <a:solidFill>
                  <a:schemeClr val="bg1"/>
                </a:solidFill>
                <a:latin typeface="Work Sans" pitchFamily="2" charset="0"/>
                <a:ea typeface="Calibri" panose="020F0502020204030204" pitchFamily="34" charset="0"/>
                <a:cs typeface="Arial" panose="020B0604020202020204" pitchFamily="34" charset="0"/>
              </a:rPr>
              <a:t>7. Actuar como supervisor o interventor en la tramitación, aprobación o celebración de una modificación de un contrato o en la continuación de su ejecución en los casos previstos por las normas que regulan las inhabilidades e incompatibilidades</a:t>
            </a:r>
            <a:endParaRPr lang="en-GB" sz="1800" dirty="0">
              <a:solidFill>
                <a:schemeClr val="bg1"/>
              </a:solidFill>
              <a:latin typeface="Work Sans" pitchFamily="2" charset="0"/>
              <a:ea typeface="Calibri" panose="020F0502020204030204" pitchFamily="34" charset="0"/>
              <a:cs typeface="Arial" panose="020B0604020202020204" pitchFamily="34" charset="0"/>
            </a:endParaRPr>
          </a:p>
          <a:p>
            <a:pPr marL="488950" algn="just">
              <a:lnSpc>
                <a:spcPct val="115000"/>
              </a:lnSpc>
              <a:spcBef>
                <a:spcPts val="600"/>
              </a:spcBef>
              <a:spcAft>
                <a:spcPts val="800"/>
              </a:spcAft>
            </a:pPr>
            <a:endParaRPr lang="en-GB"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70438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4" name="Imagen 3">
            <a:extLst>
              <a:ext uri="{FF2B5EF4-FFF2-40B4-BE49-F238E27FC236}">
                <a16:creationId xmlns:a16="http://schemas.microsoft.com/office/drawing/2014/main" id="{F3BE9113-C1F6-F50A-3F45-13874A0422C2}"/>
              </a:ext>
            </a:extLst>
          </p:cNvPr>
          <p:cNvPicPr>
            <a:picLocks noChangeAspect="1"/>
          </p:cNvPicPr>
          <p:nvPr/>
        </p:nvPicPr>
        <p:blipFill>
          <a:blip r:embed="rId3"/>
          <a:stretch>
            <a:fillRect/>
          </a:stretch>
        </p:blipFill>
        <p:spPr>
          <a:xfrm>
            <a:off x="0" y="0"/>
            <a:ext cx="12192000" cy="6858000"/>
          </a:xfrm>
          <a:prstGeom prst="rect">
            <a:avLst/>
          </a:prstGeom>
        </p:spPr>
      </p:pic>
      <p:sp>
        <p:nvSpPr>
          <p:cNvPr id="118" name="Google Shape;118;p4"/>
          <p:cNvSpPr txBox="1">
            <a:spLocks noGrp="1"/>
          </p:cNvSpPr>
          <p:nvPr>
            <p:ph type="title"/>
          </p:nvPr>
        </p:nvSpPr>
        <p:spPr>
          <a:xfrm>
            <a:off x="1150303" y="1572491"/>
            <a:ext cx="8102754" cy="2163645"/>
          </a:xfrm>
          <a:prstGeom prst="rect">
            <a:avLst/>
          </a:prstGeom>
          <a:noFill/>
          <a:ln>
            <a:noFill/>
          </a:ln>
        </p:spPr>
        <p:txBody>
          <a:bodyPr spcFirstLastPara="1" wrap="square" lIns="91425" tIns="45700" rIns="91425" bIns="45700" anchor="ctr" anchorCtr="0">
            <a:noAutofit/>
          </a:bodyPr>
          <a:lstStyle/>
          <a:p>
            <a:pPr>
              <a:buClr>
                <a:schemeClr val="lt1"/>
              </a:buClr>
              <a:buSzPts val="8800"/>
            </a:pPr>
            <a:r>
              <a:rPr lang="es-MX" sz="8800" b="1" dirty="0">
                <a:solidFill>
                  <a:schemeClr val="lt1"/>
                </a:solidFill>
                <a:latin typeface="Verdana"/>
                <a:ea typeface="Verdana"/>
                <a:cs typeface="Verdana"/>
                <a:sym typeface="Verdana"/>
              </a:rPr>
              <a:t> </a:t>
            </a:r>
            <a:br>
              <a:rPr lang="es-MX" sz="3600" b="1" dirty="0">
                <a:solidFill>
                  <a:schemeClr val="lt1"/>
                </a:solidFill>
                <a:latin typeface="Verdana"/>
                <a:ea typeface="Verdana"/>
                <a:cs typeface="Verdana"/>
                <a:sym typeface="Verdana"/>
              </a:rPr>
            </a:br>
            <a:br>
              <a:rPr lang="es-CO" sz="4400" b="1" dirty="0">
                <a:solidFill>
                  <a:schemeClr val="bg1"/>
                </a:solidFill>
                <a:latin typeface="Work Sans" panose="00000500000000000000" pitchFamily="50" charset="0"/>
              </a:rPr>
            </a:br>
            <a:endParaRPr b="1" dirty="0">
              <a:solidFill>
                <a:schemeClr val="lt1"/>
              </a:solidFill>
              <a:latin typeface="Verdana"/>
              <a:ea typeface="Verdana"/>
              <a:cs typeface="Verdana"/>
              <a:sym typeface="Verdana"/>
            </a:endParaRPr>
          </a:p>
        </p:txBody>
      </p:sp>
      <p:sp>
        <p:nvSpPr>
          <p:cNvPr id="119" name="Google Shape;119;p4"/>
          <p:cNvSpPr txBox="1"/>
          <p:nvPr/>
        </p:nvSpPr>
        <p:spPr>
          <a:xfrm>
            <a:off x="5214189" y="6639446"/>
            <a:ext cx="1763624"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100" b="1">
                <a:solidFill>
                  <a:schemeClr val="lt1"/>
                </a:solidFill>
                <a:latin typeface="Helvetica Neue"/>
                <a:ea typeface="Helvetica Neue"/>
                <a:cs typeface="Helvetica Neue"/>
                <a:sym typeface="Helvetica Neue"/>
              </a:rPr>
              <a:t>www.mincultura.gov.co</a:t>
            </a:r>
            <a:endParaRPr/>
          </a:p>
        </p:txBody>
      </p:sp>
      <p:cxnSp>
        <p:nvCxnSpPr>
          <p:cNvPr id="121" name="Google Shape;121;p4"/>
          <p:cNvCxnSpPr/>
          <p:nvPr/>
        </p:nvCxnSpPr>
        <p:spPr>
          <a:xfrm>
            <a:off x="-96982" y="3903759"/>
            <a:ext cx="4655127" cy="0"/>
          </a:xfrm>
          <a:prstGeom prst="straightConnector1">
            <a:avLst/>
          </a:prstGeom>
          <a:noFill/>
          <a:ln w="9525" cap="flat" cmpd="sng">
            <a:solidFill>
              <a:schemeClr val="lt1"/>
            </a:solidFill>
            <a:prstDash val="solid"/>
            <a:miter lim="800000"/>
            <a:headEnd type="none" w="sm" len="sm"/>
            <a:tailEnd type="none" w="sm" len="sm"/>
          </a:ln>
        </p:spPr>
      </p:cxnSp>
      <p:sp>
        <p:nvSpPr>
          <p:cNvPr id="2" name="Google Shape;91;p13">
            <a:extLst>
              <a:ext uri="{FF2B5EF4-FFF2-40B4-BE49-F238E27FC236}">
                <a16:creationId xmlns:a16="http://schemas.microsoft.com/office/drawing/2014/main" id="{ED8636D4-52DD-9382-031A-CA33F554C74D}"/>
              </a:ext>
            </a:extLst>
          </p:cNvPr>
          <p:cNvSpPr txBox="1"/>
          <p:nvPr/>
        </p:nvSpPr>
        <p:spPr>
          <a:xfrm>
            <a:off x="0" y="3180504"/>
            <a:ext cx="10123571" cy="2123618"/>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s-CO" sz="4400" b="1" dirty="0">
                <a:solidFill>
                  <a:schemeClr val="bg1"/>
                </a:solidFill>
                <a:latin typeface="Work Sans" pitchFamily="2" charset="0"/>
              </a:rPr>
              <a:t>Régimen</a:t>
            </a:r>
            <a:r>
              <a:rPr lang="en-US" sz="4400" b="1" dirty="0">
                <a:solidFill>
                  <a:schemeClr val="bg1"/>
                </a:solidFill>
                <a:latin typeface="Work Sans" pitchFamily="2" charset="0"/>
              </a:rPr>
              <a:t> </a:t>
            </a:r>
            <a:r>
              <a:rPr lang="en-US" sz="4400" b="1" dirty="0" err="1">
                <a:solidFill>
                  <a:schemeClr val="bg1"/>
                </a:solidFill>
                <a:latin typeface="Work Sans" pitchFamily="2" charset="0"/>
              </a:rPr>
              <a:t>sancionatorio</a:t>
            </a:r>
            <a:r>
              <a:rPr lang="en-US" sz="4400" b="1" dirty="0">
                <a:solidFill>
                  <a:schemeClr val="bg1"/>
                </a:solidFill>
                <a:latin typeface="Work Sans" pitchFamily="2" charset="0"/>
              </a:rPr>
              <a:t> </a:t>
            </a:r>
            <a:r>
              <a:rPr lang="es-CO" sz="4400" b="1" dirty="0">
                <a:solidFill>
                  <a:schemeClr val="bg1"/>
                </a:solidFill>
                <a:latin typeface="Work Sans" pitchFamily="2" charset="0"/>
              </a:rPr>
              <a:t>por</a:t>
            </a:r>
            <a:r>
              <a:rPr lang="en-US" sz="4400" b="1" dirty="0">
                <a:solidFill>
                  <a:schemeClr val="bg1"/>
                </a:solidFill>
                <a:latin typeface="Work Sans" pitchFamily="2" charset="0"/>
              </a:rPr>
              <a:t> </a:t>
            </a:r>
            <a:r>
              <a:rPr lang="es-CO" sz="4400" b="1" dirty="0">
                <a:solidFill>
                  <a:schemeClr val="bg1"/>
                </a:solidFill>
                <a:latin typeface="Work Sans" pitchFamily="2" charset="0"/>
              </a:rPr>
              <a:t>incumplimiento</a:t>
            </a:r>
            <a:r>
              <a:rPr lang="en-US" sz="4400" b="1" dirty="0">
                <a:solidFill>
                  <a:schemeClr val="bg1"/>
                </a:solidFill>
                <a:latin typeface="Work Sans" pitchFamily="2" charset="0"/>
              </a:rPr>
              <a:t> del </a:t>
            </a:r>
            <a:r>
              <a:rPr lang="es-CO" sz="4400" b="1" dirty="0">
                <a:solidFill>
                  <a:schemeClr val="bg1"/>
                </a:solidFill>
                <a:latin typeface="Work Sans" pitchFamily="2" charset="0"/>
              </a:rPr>
              <a:t>contrato</a:t>
            </a:r>
            <a:r>
              <a:rPr lang="en-US" sz="4400" b="1" dirty="0">
                <a:solidFill>
                  <a:schemeClr val="bg1"/>
                </a:solidFill>
                <a:latin typeface="Work Sans" pitchFamily="2" charset="0"/>
              </a:rPr>
              <a:t> </a:t>
            </a:r>
            <a:endParaRPr lang="en-US" sz="4400" dirty="0">
              <a:solidFill>
                <a:schemeClr val="bg1"/>
              </a:solidFill>
              <a:latin typeface="Work Sans" pitchFamily="2" charset="0"/>
            </a:endParaRPr>
          </a:p>
          <a:p>
            <a:pPr marL="0" marR="0" lvl="0" indent="0" algn="l" rtl="0">
              <a:spcBef>
                <a:spcPts val="0"/>
              </a:spcBef>
              <a:spcAft>
                <a:spcPts val="0"/>
              </a:spcAft>
              <a:buNone/>
            </a:pPr>
            <a:endParaRPr sz="4400" b="1" dirty="0">
              <a:solidFill>
                <a:schemeClr val="lt1"/>
              </a:solidFill>
              <a:latin typeface="Work Sans" pitchFamily="2" charset="0"/>
              <a:ea typeface="Source Sans Pro"/>
              <a:cs typeface="Source Sans Pro"/>
              <a:sym typeface="Source Sans Pro"/>
            </a:endParaRPr>
          </a:p>
        </p:txBody>
      </p:sp>
    </p:spTree>
    <p:extLst>
      <p:ext uri="{BB962C8B-B14F-4D97-AF65-F5344CB8AC3E}">
        <p14:creationId xmlns:p14="http://schemas.microsoft.com/office/powerpoint/2010/main" val="363528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4" name="Imagen 3">
            <a:extLst>
              <a:ext uri="{FF2B5EF4-FFF2-40B4-BE49-F238E27FC236}">
                <a16:creationId xmlns:a16="http://schemas.microsoft.com/office/drawing/2014/main" id="{D122FF1D-1663-613C-31F8-42F7A5BB2B07}"/>
              </a:ext>
            </a:extLst>
          </p:cNvPr>
          <p:cNvPicPr>
            <a:picLocks noChangeAspect="1"/>
          </p:cNvPicPr>
          <p:nvPr/>
        </p:nvPicPr>
        <p:blipFill>
          <a:blip r:embed="rId3"/>
          <a:stretch>
            <a:fillRect/>
          </a:stretch>
        </p:blipFill>
        <p:spPr>
          <a:xfrm>
            <a:off x="0" y="0"/>
            <a:ext cx="12192000" cy="6858000"/>
          </a:xfrm>
          <a:prstGeom prst="rect">
            <a:avLst/>
          </a:prstGeom>
        </p:spPr>
      </p:pic>
      <p:sp>
        <p:nvSpPr>
          <p:cNvPr id="138" name="Google Shape;138;p6"/>
          <p:cNvSpPr txBox="1"/>
          <p:nvPr/>
        </p:nvSpPr>
        <p:spPr>
          <a:xfrm>
            <a:off x="5214189" y="6639446"/>
            <a:ext cx="1763624"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100" b="1">
                <a:solidFill>
                  <a:schemeClr val="lt1"/>
                </a:solidFill>
                <a:latin typeface="Helvetica Neue"/>
                <a:ea typeface="Helvetica Neue"/>
                <a:cs typeface="Helvetica Neue"/>
                <a:sym typeface="Helvetica Neue"/>
              </a:rPr>
              <a:t>www.mincultura.gov.co</a:t>
            </a:r>
            <a:endParaRPr/>
          </a:p>
        </p:txBody>
      </p:sp>
      <p:sp>
        <p:nvSpPr>
          <p:cNvPr id="139" name="Google Shape;139;p6"/>
          <p:cNvSpPr txBox="1">
            <a:spLocks noGrp="1"/>
          </p:cNvSpPr>
          <p:nvPr>
            <p:ph type="title"/>
          </p:nvPr>
        </p:nvSpPr>
        <p:spPr>
          <a:xfrm>
            <a:off x="788353" y="571432"/>
            <a:ext cx="9327197" cy="1048101"/>
          </a:xfrm>
          <a:prstGeom prst="rect">
            <a:avLst/>
          </a:prstGeom>
          <a:noFill/>
          <a:ln>
            <a:noFill/>
          </a:ln>
        </p:spPr>
        <p:txBody>
          <a:bodyPr spcFirstLastPara="1" wrap="square" lIns="91425" tIns="45700" rIns="91425" bIns="45700" anchor="ctr" anchorCtr="0">
            <a:noAutofit/>
          </a:bodyPr>
          <a:lstStyle/>
          <a:p>
            <a:r>
              <a:rPr lang="es-CO" sz="2800" b="1" i="0" u="none" strike="noStrike" dirty="0">
                <a:solidFill>
                  <a:srgbClr val="FFFFFF"/>
                </a:solidFill>
                <a:effectLst/>
                <a:latin typeface="Work Sans" pitchFamily="2" charset="0"/>
              </a:rPr>
              <a:t>Debido proceso (Artículo 17- Ley 1150 de 2007</a:t>
            </a:r>
            <a:endParaRPr sz="2800" b="1" dirty="0">
              <a:solidFill>
                <a:schemeClr val="lt1"/>
              </a:solidFill>
              <a:latin typeface="Work Sans" pitchFamily="2" charset="0"/>
              <a:ea typeface="Verdana"/>
              <a:cs typeface="Verdana"/>
              <a:sym typeface="Verdana"/>
            </a:endParaRPr>
          </a:p>
        </p:txBody>
      </p:sp>
      <p:cxnSp>
        <p:nvCxnSpPr>
          <p:cNvPr id="140" name="Google Shape;140;p6"/>
          <p:cNvCxnSpPr/>
          <p:nvPr/>
        </p:nvCxnSpPr>
        <p:spPr>
          <a:xfrm>
            <a:off x="-96982" y="1700886"/>
            <a:ext cx="5874327" cy="0"/>
          </a:xfrm>
          <a:prstGeom prst="straightConnector1">
            <a:avLst/>
          </a:prstGeom>
          <a:noFill/>
          <a:ln w="9525" cap="flat" cmpd="sng">
            <a:solidFill>
              <a:schemeClr val="lt1"/>
            </a:solidFill>
            <a:prstDash val="solid"/>
            <a:miter lim="800000"/>
            <a:headEnd type="none" w="sm" len="sm"/>
            <a:tailEnd type="none" w="sm" len="sm"/>
          </a:ln>
        </p:spPr>
      </p:cxnSp>
      <p:pic>
        <p:nvPicPr>
          <p:cNvPr id="142" name="Google Shape;142;p6"/>
          <p:cNvPicPr preferRelativeResize="0"/>
          <p:nvPr/>
        </p:nvPicPr>
        <p:blipFill rotWithShape="1">
          <a:blip r:embed="rId4">
            <a:alphaModFix/>
          </a:blip>
          <a:srcRect l="26328" r="20104"/>
          <a:stretch/>
        </p:blipFill>
        <p:spPr>
          <a:xfrm>
            <a:off x="0" y="1728596"/>
            <a:ext cx="1763625" cy="4938560"/>
          </a:xfrm>
          <a:prstGeom prst="rect">
            <a:avLst/>
          </a:prstGeom>
          <a:noFill/>
          <a:ln>
            <a:noFill/>
          </a:ln>
        </p:spPr>
      </p:pic>
      <p:sp>
        <p:nvSpPr>
          <p:cNvPr id="6" name="CuadroTexto 5">
            <a:extLst>
              <a:ext uri="{FF2B5EF4-FFF2-40B4-BE49-F238E27FC236}">
                <a16:creationId xmlns:a16="http://schemas.microsoft.com/office/drawing/2014/main" id="{F0CD42F5-3BAB-B4A6-0FBD-E264ED95A444}"/>
              </a:ext>
            </a:extLst>
          </p:cNvPr>
          <p:cNvSpPr txBox="1"/>
          <p:nvPr/>
        </p:nvSpPr>
        <p:spPr>
          <a:xfrm>
            <a:off x="2076450" y="1619533"/>
            <a:ext cx="7214016" cy="4739759"/>
          </a:xfrm>
          <a:prstGeom prst="rect">
            <a:avLst/>
          </a:prstGeom>
          <a:noFill/>
        </p:spPr>
        <p:txBody>
          <a:bodyPr wrap="square">
            <a:spAutoFit/>
          </a:bodyPr>
          <a:lstStyle/>
          <a:p>
            <a:pPr algn="just"/>
            <a:r>
              <a:rPr lang="es-ES" sz="1800" dirty="0">
                <a:solidFill>
                  <a:schemeClr val="bg1"/>
                </a:solidFill>
                <a:latin typeface="Work Sans" pitchFamily="2" charset="0"/>
                <a:ea typeface="Calibri" panose="020F0502020204030204" pitchFamily="34" charset="0"/>
                <a:cs typeface="Arial" panose="020B0604020202020204" pitchFamily="34" charset="0"/>
              </a:rPr>
              <a:t>El debido proceso será un principio rector en materia sancionatoria de las actuaciones contractuales. En desarrollo de lo anterior y del deber de control y vigilancia sobre los contratos que corresponde a las entidades sometidas al Estatuto General de Contratación de la Administración Pública, tendrán la facultad de imponer las multas que hayan sido pactadas con el objeto de conminar al contratista a cumplir con sus obligaciones. </a:t>
            </a:r>
          </a:p>
          <a:p>
            <a:pPr algn="just"/>
            <a:endParaRPr lang="es-ES" sz="1800" dirty="0">
              <a:solidFill>
                <a:schemeClr val="bg1"/>
              </a:solidFill>
              <a:latin typeface="Work Sans" pitchFamily="2" charset="0"/>
              <a:ea typeface="Calibri" panose="020F0502020204030204" pitchFamily="34" charset="0"/>
              <a:cs typeface="Arial" panose="020B0604020202020204" pitchFamily="34" charset="0"/>
            </a:endParaRPr>
          </a:p>
          <a:p>
            <a:pPr algn="just"/>
            <a:r>
              <a:rPr lang="es-ES" sz="1800" dirty="0">
                <a:solidFill>
                  <a:schemeClr val="bg1"/>
                </a:solidFill>
                <a:latin typeface="Work Sans" pitchFamily="2" charset="0"/>
                <a:ea typeface="Calibri" panose="020F0502020204030204" pitchFamily="34" charset="0"/>
                <a:cs typeface="Arial" panose="020B0604020202020204" pitchFamily="34" charset="0"/>
              </a:rPr>
              <a:t>Esta decisión deberá estar precedida de audiencia del afectado que deberá tener un procedimiento mínimo que garantice el derecho al debido proceso del contratista y procede sólo mientras se halle pendiente la ejecución de las obligaciones a cargo del contratista. Así mismo podrán declarar el incumplimiento con el propósito de hacer efectiva la cláusula penal pecuniaria incluida en el contrato.</a:t>
            </a:r>
          </a:p>
          <a:p>
            <a:endParaRPr lang="es-ES" dirty="0"/>
          </a:p>
        </p:txBody>
      </p:sp>
    </p:spTree>
    <p:extLst>
      <p:ext uri="{BB962C8B-B14F-4D97-AF65-F5344CB8AC3E}">
        <p14:creationId xmlns:p14="http://schemas.microsoft.com/office/powerpoint/2010/main" val="16241201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4" name="Imagen 3">
            <a:extLst>
              <a:ext uri="{FF2B5EF4-FFF2-40B4-BE49-F238E27FC236}">
                <a16:creationId xmlns:a16="http://schemas.microsoft.com/office/drawing/2014/main" id="{D122FF1D-1663-613C-31F8-42F7A5BB2B07}"/>
              </a:ext>
            </a:extLst>
          </p:cNvPr>
          <p:cNvPicPr>
            <a:picLocks noChangeAspect="1"/>
          </p:cNvPicPr>
          <p:nvPr/>
        </p:nvPicPr>
        <p:blipFill>
          <a:blip r:embed="rId3"/>
          <a:stretch>
            <a:fillRect/>
          </a:stretch>
        </p:blipFill>
        <p:spPr>
          <a:xfrm>
            <a:off x="0" y="0"/>
            <a:ext cx="12192000" cy="6858000"/>
          </a:xfrm>
          <a:prstGeom prst="rect">
            <a:avLst/>
          </a:prstGeom>
        </p:spPr>
      </p:pic>
      <p:sp>
        <p:nvSpPr>
          <p:cNvPr id="138" name="Google Shape;138;p6"/>
          <p:cNvSpPr txBox="1"/>
          <p:nvPr/>
        </p:nvSpPr>
        <p:spPr>
          <a:xfrm>
            <a:off x="5214189" y="6639446"/>
            <a:ext cx="1763624"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100" b="1">
                <a:solidFill>
                  <a:schemeClr val="lt1"/>
                </a:solidFill>
                <a:latin typeface="Helvetica Neue"/>
                <a:ea typeface="Helvetica Neue"/>
                <a:cs typeface="Helvetica Neue"/>
                <a:sym typeface="Helvetica Neue"/>
              </a:rPr>
              <a:t>www.mincultura.gov.co</a:t>
            </a:r>
            <a:endParaRPr/>
          </a:p>
        </p:txBody>
      </p:sp>
      <p:sp>
        <p:nvSpPr>
          <p:cNvPr id="139" name="Google Shape;139;p6"/>
          <p:cNvSpPr txBox="1">
            <a:spLocks noGrp="1"/>
          </p:cNvSpPr>
          <p:nvPr>
            <p:ph type="title"/>
          </p:nvPr>
        </p:nvSpPr>
        <p:spPr>
          <a:xfrm>
            <a:off x="788353" y="571432"/>
            <a:ext cx="9327197" cy="1048101"/>
          </a:xfrm>
          <a:prstGeom prst="rect">
            <a:avLst/>
          </a:prstGeom>
          <a:noFill/>
          <a:ln>
            <a:noFill/>
          </a:ln>
        </p:spPr>
        <p:txBody>
          <a:bodyPr spcFirstLastPara="1" wrap="square" lIns="91425" tIns="45700" rIns="91425" bIns="45700" anchor="ctr" anchorCtr="0">
            <a:noAutofit/>
          </a:bodyPr>
          <a:lstStyle/>
          <a:p>
            <a:r>
              <a:rPr lang="es-CO" sz="3600" b="1" i="0" u="none" strike="noStrike" dirty="0">
                <a:solidFill>
                  <a:srgbClr val="FFFFFF"/>
                </a:solidFill>
                <a:effectLst/>
                <a:latin typeface="Work Sans" pitchFamily="2" charset="0"/>
              </a:rPr>
              <a:t>Incumplimiento del contrato</a:t>
            </a:r>
            <a:endParaRPr sz="3600" b="1" dirty="0">
              <a:solidFill>
                <a:schemeClr val="lt1"/>
              </a:solidFill>
              <a:latin typeface="Work Sans" pitchFamily="2" charset="0"/>
              <a:ea typeface="Verdana"/>
              <a:cs typeface="Verdana"/>
              <a:sym typeface="Verdana"/>
            </a:endParaRPr>
          </a:p>
        </p:txBody>
      </p:sp>
      <p:cxnSp>
        <p:nvCxnSpPr>
          <p:cNvPr id="140" name="Google Shape;140;p6"/>
          <p:cNvCxnSpPr/>
          <p:nvPr/>
        </p:nvCxnSpPr>
        <p:spPr>
          <a:xfrm>
            <a:off x="-96982" y="1700886"/>
            <a:ext cx="5874327" cy="0"/>
          </a:xfrm>
          <a:prstGeom prst="straightConnector1">
            <a:avLst/>
          </a:prstGeom>
          <a:noFill/>
          <a:ln w="9525" cap="flat" cmpd="sng">
            <a:solidFill>
              <a:schemeClr val="lt1"/>
            </a:solidFill>
            <a:prstDash val="solid"/>
            <a:miter lim="800000"/>
            <a:headEnd type="none" w="sm" len="sm"/>
            <a:tailEnd type="none" w="sm" len="sm"/>
          </a:ln>
        </p:spPr>
      </p:cxnSp>
      <p:pic>
        <p:nvPicPr>
          <p:cNvPr id="142" name="Google Shape;142;p6"/>
          <p:cNvPicPr preferRelativeResize="0"/>
          <p:nvPr/>
        </p:nvPicPr>
        <p:blipFill rotWithShape="1">
          <a:blip r:embed="rId4">
            <a:alphaModFix/>
          </a:blip>
          <a:srcRect l="26328" r="20104"/>
          <a:stretch/>
        </p:blipFill>
        <p:spPr>
          <a:xfrm>
            <a:off x="0" y="1728596"/>
            <a:ext cx="1763625" cy="4938560"/>
          </a:xfrm>
          <a:prstGeom prst="rect">
            <a:avLst/>
          </a:prstGeom>
          <a:noFill/>
          <a:ln>
            <a:noFill/>
          </a:ln>
        </p:spPr>
      </p:pic>
      <p:sp>
        <p:nvSpPr>
          <p:cNvPr id="2" name="TextBox 2">
            <a:extLst>
              <a:ext uri="{FF2B5EF4-FFF2-40B4-BE49-F238E27FC236}">
                <a16:creationId xmlns:a16="http://schemas.microsoft.com/office/drawing/2014/main" id="{1346D92F-39BB-2CC6-044F-6665AAA6020E}"/>
              </a:ext>
            </a:extLst>
          </p:cNvPr>
          <p:cNvSpPr txBox="1"/>
          <p:nvPr/>
        </p:nvSpPr>
        <p:spPr>
          <a:xfrm>
            <a:off x="2058900" y="2198887"/>
            <a:ext cx="7466100" cy="415408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fontAlgn="base"/>
            <a:r>
              <a:rPr lang="es-CO" sz="1800" b="0" i="0" u="none" strike="noStrike" dirty="0">
                <a:solidFill>
                  <a:schemeClr val="bg1"/>
                </a:solidFill>
                <a:effectLst/>
                <a:latin typeface="Work Sans" pitchFamily="2" charset="0"/>
              </a:rPr>
              <a:t>El incumplimiento se materializa por virtud de una conducta injustificada que se sustrae de la satisfacción de las prestaciones (obligaciones) pactadas en el contrato o de aquellas derivadas de los documentos que soportan la celebración del contrato, en el tiempo y en la forma estipulados aceptados por el contratista. </a:t>
            </a:r>
          </a:p>
          <a:p>
            <a:pPr algn="just" rtl="0" fontAlgn="base"/>
            <a:endParaRPr lang="es-CO" sz="1800" dirty="0">
              <a:solidFill>
                <a:schemeClr val="bg1"/>
              </a:solidFill>
              <a:latin typeface="Work Sans" pitchFamily="2" charset="0"/>
            </a:endParaRPr>
          </a:p>
          <a:p>
            <a:pPr algn="just" rtl="0" fontAlgn="base"/>
            <a:r>
              <a:rPr lang="es-CO" sz="1800" b="0" i="0" u="none" strike="noStrike" dirty="0">
                <a:solidFill>
                  <a:schemeClr val="bg1"/>
                </a:solidFill>
                <a:effectLst/>
                <a:latin typeface="Work Sans" pitchFamily="2" charset="0"/>
              </a:rPr>
              <a:t>Puede ser:</a:t>
            </a:r>
            <a:r>
              <a:rPr lang="en-US" sz="1800" b="0" i="0" dirty="0">
                <a:solidFill>
                  <a:schemeClr val="bg1"/>
                </a:solidFill>
                <a:effectLst/>
                <a:latin typeface="Work Sans" pitchFamily="2" charset="0"/>
              </a:rPr>
              <a:t>​</a:t>
            </a:r>
          </a:p>
          <a:p>
            <a:pPr algn="just" rtl="0" fontAlgn="base"/>
            <a:endParaRPr lang="en-US" sz="2400" b="0" i="0" dirty="0">
              <a:solidFill>
                <a:schemeClr val="bg1"/>
              </a:solidFill>
              <a:effectLst/>
              <a:latin typeface="Work Sans" pitchFamily="2" charset="0"/>
            </a:endParaRPr>
          </a:p>
          <a:p>
            <a:pPr algn="just" rtl="0" fontAlgn="base">
              <a:buFont typeface="Arial" panose="020B0604020202020204" pitchFamily="34" charset="0"/>
              <a:buChar char="•"/>
            </a:pPr>
            <a:r>
              <a:rPr lang="es-CO" sz="1800" b="1" i="0" u="none" strike="noStrike" dirty="0">
                <a:solidFill>
                  <a:schemeClr val="bg1"/>
                </a:solidFill>
                <a:effectLst/>
                <a:latin typeface="Work Sans" pitchFamily="2" charset="0"/>
              </a:rPr>
              <a:t>Inejecución Total</a:t>
            </a:r>
            <a:r>
              <a:rPr lang="en-US" sz="1800" b="0" i="0" dirty="0">
                <a:solidFill>
                  <a:schemeClr val="bg1"/>
                </a:solidFill>
                <a:effectLst/>
                <a:latin typeface="Work Sans" pitchFamily="2" charset="0"/>
              </a:rPr>
              <a:t>​</a:t>
            </a:r>
            <a:endParaRPr lang="en-US" sz="2400" b="0" i="0" dirty="0">
              <a:solidFill>
                <a:schemeClr val="bg1"/>
              </a:solidFill>
              <a:effectLst/>
              <a:latin typeface="Work Sans" pitchFamily="2" charset="0"/>
            </a:endParaRPr>
          </a:p>
          <a:p>
            <a:pPr algn="just" rtl="0" fontAlgn="base">
              <a:buFont typeface="Arial" panose="020B0604020202020204" pitchFamily="34" charset="0"/>
              <a:buChar char="•"/>
            </a:pPr>
            <a:r>
              <a:rPr lang="es-CO" sz="1800" b="1" i="0" u="none" strike="noStrike" dirty="0">
                <a:solidFill>
                  <a:schemeClr val="bg1"/>
                </a:solidFill>
                <a:effectLst/>
                <a:latin typeface="Work Sans" pitchFamily="2" charset="0"/>
              </a:rPr>
              <a:t>Inejecución Parcial</a:t>
            </a:r>
            <a:r>
              <a:rPr lang="en-US" sz="1800" b="0" i="0" dirty="0">
                <a:solidFill>
                  <a:schemeClr val="bg1"/>
                </a:solidFill>
                <a:effectLst/>
                <a:latin typeface="Work Sans" pitchFamily="2" charset="0"/>
              </a:rPr>
              <a:t>​</a:t>
            </a:r>
            <a:endParaRPr lang="en-US" sz="2400" b="0" i="0" dirty="0">
              <a:solidFill>
                <a:schemeClr val="bg1"/>
              </a:solidFill>
              <a:effectLst/>
              <a:latin typeface="Work Sans" pitchFamily="2" charset="0"/>
            </a:endParaRPr>
          </a:p>
          <a:p>
            <a:pPr algn="just" rtl="0" fontAlgn="base">
              <a:buFont typeface="Arial" panose="020B0604020202020204" pitchFamily="34" charset="0"/>
              <a:buChar char="•"/>
            </a:pPr>
            <a:r>
              <a:rPr lang="es-CO" sz="1800" b="1" i="0" u="none" strike="noStrike" dirty="0">
                <a:solidFill>
                  <a:schemeClr val="bg1"/>
                </a:solidFill>
                <a:effectLst/>
                <a:latin typeface="Work Sans" pitchFamily="2" charset="0"/>
              </a:rPr>
              <a:t>Ejecución Tardía</a:t>
            </a:r>
            <a:r>
              <a:rPr lang="en-US" sz="1800" b="0" i="0" dirty="0">
                <a:solidFill>
                  <a:schemeClr val="bg1"/>
                </a:solidFill>
                <a:effectLst/>
                <a:latin typeface="Work Sans" pitchFamily="2" charset="0"/>
              </a:rPr>
              <a:t>​</a:t>
            </a:r>
            <a:endParaRPr lang="en-US" sz="2400" b="0" i="0" dirty="0">
              <a:solidFill>
                <a:schemeClr val="bg1"/>
              </a:solidFill>
              <a:effectLst/>
              <a:latin typeface="Work Sans" pitchFamily="2" charset="0"/>
            </a:endParaRPr>
          </a:p>
          <a:p>
            <a:pPr algn="just" rtl="0" fontAlgn="base">
              <a:buFont typeface="Arial" panose="020B0604020202020204" pitchFamily="34" charset="0"/>
              <a:buChar char="•"/>
            </a:pPr>
            <a:r>
              <a:rPr lang="es-CO" sz="1800" b="1" i="0" u="none" strike="noStrike" dirty="0">
                <a:solidFill>
                  <a:schemeClr val="bg1"/>
                </a:solidFill>
                <a:effectLst/>
                <a:latin typeface="Work Sans" pitchFamily="2" charset="0"/>
              </a:rPr>
              <a:t>Ejecución Defectuosa.</a:t>
            </a:r>
            <a:endParaRPr lang="en-US" sz="2400" b="0" i="0" dirty="0">
              <a:solidFill>
                <a:schemeClr val="bg1"/>
              </a:solidFill>
              <a:effectLst/>
              <a:latin typeface="Work Sans" pitchFamily="2" charset="0"/>
            </a:endParaRPr>
          </a:p>
          <a:p>
            <a:pPr marL="488950" algn="just">
              <a:lnSpc>
                <a:spcPct val="115000"/>
              </a:lnSpc>
              <a:spcBef>
                <a:spcPts val="600"/>
              </a:spcBef>
              <a:spcAft>
                <a:spcPts val="800"/>
              </a:spcAft>
            </a:pPr>
            <a:endParaRPr lang="en-GB"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98256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4" name="Imagen 3">
            <a:extLst>
              <a:ext uri="{FF2B5EF4-FFF2-40B4-BE49-F238E27FC236}">
                <a16:creationId xmlns:a16="http://schemas.microsoft.com/office/drawing/2014/main" id="{5392F2EF-3FA9-F3CF-B49E-029F12E87D9C}"/>
              </a:ext>
            </a:extLst>
          </p:cNvPr>
          <p:cNvPicPr>
            <a:picLocks noChangeAspect="1"/>
          </p:cNvPicPr>
          <p:nvPr/>
        </p:nvPicPr>
        <p:blipFill>
          <a:blip r:embed="rId3"/>
          <a:stretch>
            <a:fillRect/>
          </a:stretch>
        </p:blipFill>
        <p:spPr>
          <a:xfrm>
            <a:off x="0" y="0"/>
            <a:ext cx="12192000" cy="6858000"/>
          </a:xfrm>
          <a:prstGeom prst="rect">
            <a:avLst/>
          </a:prstGeom>
        </p:spPr>
      </p:pic>
      <p:sp>
        <p:nvSpPr>
          <p:cNvPr id="127" name="Google Shape;127;p5"/>
          <p:cNvSpPr txBox="1"/>
          <p:nvPr/>
        </p:nvSpPr>
        <p:spPr>
          <a:xfrm>
            <a:off x="5214189" y="6639446"/>
            <a:ext cx="1763624"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100" b="1" dirty="0">
                <a:solidFill>
                  <a:schemeClr val="lt1"/>
                </a:solidFill>
                <a:latin typeface="Helvetica Neue"/>
                <a:ea typeface="Helvetica Neue"/>
                <a:cs typeface="Helvetica Neue"/>
                <a:sym typeface="Helvetica Neue"/>
              </a:rPr>
              <a:t>www.mincultura.gov.co</a:t>
            </a:r>
            <a:endParaRPr dirty="0"/>
          </a:p>
        </p:txBody>
      </p:sp>
      <p:sp>
        <p:nvSpPr>
          <p:cNvPr id="2" name="Marcador de texto 1">
            <a:extLst>
              <a:ext uri="{FF2B5EF4-FFF2-40B4-BE49-F238E27FC236}">
                <a16:creationId xmlns:a16="http://schemas.microsoft.com/office/drawing/2014/main" id="{DE64BEDF-DC25-1C2A-195A-07F3AEBC0044}"/>
              </a:ext>
            </a:extLst>
          </p:cNvPr>
          <p:cNvSpPr>
            <a:spLocks noGrp="1"/>
          </p:cNvSpPr>
          <p:nvPr>
            <p:ph type="body" idx="1"/>
          </p:nvPr>
        </p:nvSpPr>
        <p:spPr>
          <a:xfrm>
            <a:off x="838200" y="1139252"/>
            <a:ext cx="10515600" cy="4961743"/>
          </a:xfrm>
        </p:spPr>
        <p:txBody>
          <a:bodyPr>
            <a:normAutofit fontScale="92500" lnSpcReduction="20000"/>
          </a:bodyPr>
          <a:lstStyle/>
          <a:p>
            <a:pPr algn="just" rtl="0" fontAlgn="base"/>
            <a:r>
              <a:rPr lang="es-ES" b="1" i="0" u="none" strike="noStrike" dirty="0">
                <a:solidFill>
                  <a:schemeClr val="bg1"/>
                </a:solidFill>
                <a:effectLst/>
                <a:latin typeface="Work Sans" pitchFamily="2" charset="0"/>
              </a:rPr>
              <a:t>Ley 80 de 1993</a:t>
            </a:r>
            <a:r>
              <a:rPr lang="en-US" b="0" i="0" dirty="0">
                <a:solidFill>
                  <a:schemeClr val="bg1"/>
                </a:solidFill>
                <a:effectLst/>
                <a:latin typeface="Work Sans" pitchFamily="2" charset="0"/>
              </a:rPr>
              <a:t>​</a:t>
            </a:r>
            <a:r>
              <a:rPr lang="es-ES" b="0" i="0" dirty="0">
                <a:solidFill>
                  <a:schemeClr val="bg1"/>
                </a:solidFill>
                <a:effectLst/>
                <a:latin typeface="Work Sans" pitchFamily="2" charset="0"/>
              </a:rPr>
              <a:t>​</a:t>
            </a:r>
          </a:p>
          <a:p>
            <a:pPr marL="114300" indent="0" algn="just" rtl="0" fontAlgn="base">
              <a:buNone/>
            </a:pPr>
            <a:r>
              <a:rPr lang="es-ES" sz="2400" b="0" i="0" u="none" strike="noStrike" dirty="0">
                <a:solidFill>
                  <a:schemeClr val="bg1"/>
                </a:solidFill>
                <a:effectLst/>
                <a:latin typeface="Work Sans" pitchFamily="2" charset="0"/>
              </a:rPr>
              <a:t>Art. 4. Deberes de las Entidades Públicas</a:t>
            </a:r>
            <a:r>
              <a:rPr lang="en-US" sz="2400" b="0" i="0" dirty="0">
                <a:solidFill>
                  <a:schemeClr val="bg1"/>
                </a:solidFill>
                <a:effectLst/>
                <a:latin typeface="Work Sans" pitchFamily="2" charset="0"/>
              </a:rPr>
              <a:t>​</a:t>
            </a:r>
          </a:p>
          <a:p>
            <a:pPr marL="114300" indent="0" algn="just" rtl="0" fontAlgn="base">
              <a:buNone/>
            </a:pPr>
            <a:r>
              <a:rPr lang="es-ES" sz="2400" b="0" i="0" u="none" strike="noStrike" dirty="0">
                <a:solidFill>
                  <a:schemeClr val="bg1"/>
                </a:solidFill>
                <a:effectLst/>
                <a:latin typeface="Work Sans" pitchFamily="2" charset="0"/>
              </a:rPr>
              <a:t>Art. 5 Derechos y deberes de los contratistas</a:t>
            </a:r>
            <a:r>
              <a:rPr lang="en-US" sz="2400" b="0" i="0" dirty="0">
                <a:solidFill>
                  <a:schemeClr val="bg1"/>
                </a:solidFill>
                <a:effectLst/>
                <a:latin typeface="Work Sans" pitchFamily="2" charset="0"/>
              </a:rPr>
              <a:t>​</a:t>
            </a:r>
          </a:p>
          <a:p>
            <a:pPr marL="114300" indent="0" algn="just" rtl="0" fontAlgn="base">
              <a:buNone/>
            </a:pPr>
            <a:r>
              <a:rPr lang="es-ES" sz="2400" b="0" i="0" u="none" strike="noStrike" dirty="0">
                <a:solidFill>
                  <a:schemeClr val="bg1"/>
                </a:solidFill>
                <a:effectLst/>
                <a:latin typeface="Work Sans" pitchFamily="2" charset="0"/>
              </a:rPr>
              <a:t>Art 14.  Medios que pueden utilizar las Entidades Estatales para el Cumplimiento del Objeto Contractual</a:t>
            </a:r>
            <a:r>
              <a:rPr lang="es-ES" sz="2400" b="0" i="0" dirty="0">
                <a:solidFill>
                  <a:schemeClr val="bg1"/>
                </a:solidFill>
                <a:effectLst/>
                <a:latin typeface="Work Sans" pitchFamily="2" charset="0"/>
              </a:rPr>
              <a:t>​</a:t>
            </a:r>
          </a:p>
          <a:p>
            <a:pPr marL="114300" indent="0" algn="just" rtl="0" fontAlgn="base">
              <a:buNone/>
            </a:pPr>
            <a:r>
              <a:rPr lang="es-ES" sz="2400" b="0" i="0" u="none" strike="noStrike" dirty="0">
                <a:solidFill>
                  <a:schemeClr val="bg1"/>
                </a:solidFill>
                <a:effectLst/>
                <a:latin typeface="Work Sans" pitchFamily="2" charset="0"/>
              </a:rPr>
              <a:t>Art. 26. Del principio de responsabilidad</a:t>
            </a:r>
            <a:r>
              <a:rPr lang="en-US" sz="2400" b="0" i="0" dirty="0">
                <a:solidFill>
                  <a:schemeClr val="bg1"/>
                </a:solidFill>
                <a:effectLst/>
                <a:latin typeface="Work Sans" pitchFamily="2" charset="0"/>
              </a:rPr>
              <a:t>​</a:t>
            </a:r>
            <a:endParaRPr lang="es-ES" sz="2400" b="0" i="0" dirty="0">
              <a:solidFill>
                <a:schemeClr val="bg1"/>
              </a:solidFill>
              <a:effectLst/>
              <a:latin typeface="Work Sans" pitchFamily="2" charset="0"/>
            </a:endParaRPr>
          </a:p>
          <a:p>
            <a:pPr algn="just" rtl="0" fontAlgn="base"/>
            <a:r>
              <a:rPr lang="es-ES" sz="2400" b="1" i="0" u="none" strike="noStrike" dirty="0">
                <a:solidFill>
                  <a:schemeClr val="bg1"/>
                </a:solidFill>
                <a:effectLst/>
                <a:latin typeface="Work Sans" pitchFamily="2" charset="0"/>
              </a:rPr>
              <a:t>Ley 1150 de 2007</a:t>
            </a:r>
            <a:r>
              <a:rPr lang="en-US" sz="2400" b="0" i="0" dirty="0">
                <a:solidFill>
                  <a:schemeClr val="bg1"/>
                </a:solidFill>
                <a:effectLst/>
                <a:latin typeface="Work Sans" pitchFamily="2" charset="0"/>
              </a:rPr>
              <a:t>​</a:t>
            </a:r>
            <a:r>
              <a:rPr lang="es-ES" sz="2400" b="0" i="0" dirty="0">
                <a:solidFill>
                  <a:schemeClr val="bg1"/>
                </a:solidFill>
                <a:effectLst/>
                <a:latin typeface="Work Sans" pitchFamily="2" charset="0"/>
              </a:rPr>
              <a:t>​</a:t>
            </a:r>
          </a:p>
          <a:p>
            <a:pPr marL="114300" indent="0" algn="just" rtl="0" fontAlgn="base">
              <a:buNone/>
            </a:pPr>
            <a:r>
              <a:rPr lang="es-ES" sz="2400" b="0" i="0" u="none" strike="noStrike" dirty="0">
                <a:solidFill>
                  <a:schemeClr val="bg1"/>
                </a:solidFill>
                <a:effectLst/>
                <a:latin typeface="Work Sans" pitchFamily="2" charset="0"/>
              </a:rPr>
              <a:t>Art. 17. Debido Proceso para la imposición de multas y sanciones</a:t>
            </a:r>
            <a:r>
              <a:rPr lang="en-US" sz="2400" b="0" i="0" dirty="0">
                <a:solidFill>
                  <a:schemeClr val="bg1"/>
                </a:solidFill>
                <a:effectLst/>
                <a:latin typeface="Work Sans" pitchFamily="2" charset="0"/>
              </a:rPr>
              <a:t>​</a:t>
            </a:r>
          </a:p>
          <a:p>
            <a:pPr algn="just" rtl="0" fontAlgn="base"/>
            <a:r>
              <a:rPr lang="es-ES" sz="2400" b="1" i="0" u="none" strike="noStrike" dirty="0">
                <a:solidFill>
                  <a:schemeClr val="bg1"/>
                </a:solidFill>
                <a:effectLst/>
                <a:latin typeface="Work Sans" pitchFamily="2" charset="0"/>
              </a:rPr>
              <a:t>Ley 1474 de 2011</a:t>
            </a:r>
            <a:r>
              <a:rPr lang="en-US" sz="2400" b="0" i="0" dirty="0">
                <a:solidFill>
                  <a:schemeClr val="bg1"/>
                </a:solidFill>
                <a:effectLst/>
                <a:latin typeface="Work Sans" pitchFamily="2" charset="0"/>
              </a:rPr>
              <a:t>​</a:t>
            </a:r>
            <a:endParaRPr lang="es-ES" sz="2400" b="0" i="0" dirty="0">
              <a:solidFill>
                <a:schemeClr val="bg1"/>
              </a:solidFill>
              <a:effectLst/>
              <a:latin typeface="Work Sans" pitchFamily="2" charset="0"/>
            </a:endParaRPr>
          </a:p>
          <a:p>
            <a:pPr marL="114300" indent="0" algn="just" rtl="0" fontAlgn="base">
              <a:buNone/>
            </a:pPr>
            <a:r>
              <a:rPr lang="es-ES" sz="2100" b="0" i="0" u="none" strike="noStrike" dirty="0">
                <a:solidFill>
                  <a:schemeClr val="bg1"/>
                </a:solidFill>
                <a:effectLst/>
                <a:latin typeface="Work Sans" pitchFamily="2" charset="0"/>
              </a:rPr>
              <a:t>Art. 83. Supervisión e interventoría Contractual</a:t>
            </a:r>
            <a:r>
              <a:rPr lang="en-US" sz="2100" b="0" i="0" dirty="0">
                <a:solidFill>
                  <a:schemeClr val="bg1"/>
                </a:solidFill>
                <a:effectLst/>
                <a:latin typeface="Work Sans" pitchFamily="2" charset="0"/>
              </a:rPr>
              <a:t>​</a:t>
            </a:r>
          </a:p>
          <a:p>
            <a:pPr marL="114300" indent="0" algn="just" rtl="0" fontAlgn="base">
              <a:buNone/>
            </a:pPr>
            <a:r>
              <a:rPr lang="es-ES" sz="2100" b="0" i="0" u="none" strike="noStrike" dirty="0">
                <a:solidFill>
                  <a:schemeClr val="bg1"/>
                </a:solidFill>
                <a:effectLst/>
                <a:latin typeface="Work Sans" pitchFamily="2" charset="0"/>
              </a:rPr>
              <a:t>Art. 84. Facultades y deberes de los interventores</a:t>
            </a:r>
            <a:r>
              <a:rPr lang="en-US" sz="2100" b="0" i="0" dirty="0">
                <a:solidFill>
                  <a:schemeClr val="bg1"/>
                </a:solidFill>
                <a:effectLst/>
                <a:latin typeface="Work Sans" pitchFamily="2" charset="0"/>
              </a:rPr>
              <a:t>​</a:t>
            </a:r>
          </a:p>
          <a:p>
            <a:pPr marL="114300" indent="0" algn="just" rtl="0" fontAlgn="base">
              <a:buNone/>
            </a:pPr>
            <a:r>
              <a:rPr lang="es-ES" sz="2100" b="0" i="0" u="none" strike="noStrike" dirty="0">
                <a:solidFill>
                  <a:schemeClr val="bg1"/>
                </a:solidFill>
                <a:effectLst/>
                <a:latin typeface="Work Sans" pitchFamily="2" charset="0"/>
              </a:rPr>
              <a:t>Art 86. Procedimiento ante incumplimientos</a:t>
            </a:r>
            <a:r>
              <a:rPr lang="en-US" sz="2100" b="0" i="0" dirty="0">
                <a:solidFill>
                  <a:schemeClr val="bg1"/>
                </a:solidFill>
                <a:effectLst/>
                <a:latin typeface="Work Sans" pitchFamily="2" charset="0"/>
              </a:rPr>
              <a:t>​</a:t>
            </a:r>
            <a:r>
              <a:rPr lang="es-ES" sz="2100" b="0" i="0" dirty="0">
                <a:solidFill>
                  <a:srgbClr val="808080"/>
                </a:solidFill>
                <a:effectLst/>
                <a:latin typeface="Work Sans" pitchFamily="2" charset="0"/>
              </a:rPr>
              <a:t>​</a:t>
            </a:r>
            <a:endParaRPr lang="es-ES" sz="2100" b="0" i="0" dirty="0">
              <a:solidFill>
                <a:srgbClr val="000000"/>
              </a:solidFill>
              <a:effectLst/>
              <a:latin typeface="Work Sans" pitchFamily="2" charset="0"/>
            </a:endParaRPr>
          </a:p>
          <a:p>
            <a:pPr algn="just" fontAlgn="base"/>
            <a:r>
              <a:rPr lang="es-ES" sz="2300" b="1" dirty="0">
                <a:solidFill>
                  <a:schemeClr val="bg1"/>
                </a:solidFill>
                <a:latin typeface="Work Sans" pitchFamily="2" charset="0"/>
              </a:rPr>
              <a:t>Manual de Interventoría y Supervisión de Contratos y Convenios</a:t>
            </a:r>
            <a:endParaRPr lang="es-CO" sz="2300" b="1" dirty="0">
              <a:solidFill>
                <a:schemeClr val="bg1"/>
              </a:solidFill>
              <a:latin typeface="Work Sans" pitchFamily="2" charset="0"/>
            </a:endParaRPr>
          </a:p>
        </p:txBody>
      </p:sp>
      <p:cxnSp>
        <p:nvCxnSpPr>
          <p:cNvPr id="130" name="Google Shape;130;p5"/>
          <p:cNvCxnSpPr/>
          <p:nvPr/>
        </p:nvCxnSpPr>
        <p:spPr>
          <a:xfrm>
            <a:off x="-135840" y="979903"/>
            <a:ext cx="7509164" cy="0"/>
          </a:xfrm>
          <a:prstGeom prst="straightConnector1">
            <a:avLst/>
          </a:prstGeom>
          <a:noFill/>
          <a:ln w="9525"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31223071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4" name="Imagen 3">
            <a:extLst>
              <a:ext uri="{FF2B5EF4-FFF2-40B4-BE49-F238E27FC236}">
                <a16:creationId xmlns:a16="http://schemas.microsoft.com/office/drawing/2014/main" id="{5392F2EF-3FA9-F3CF-B49E-029F12E87D9C}"/>
              </a:ext>
            </a:extLst>
          </p:cNvPr>
          <p:cNvPicPr>
            <a:picLocks noChangeAspect="1"/>
          </p:cNvPicPr>
          <p:nvPr/>
        </p:nvPicPr>
        <p:blipFill>
          <a:blip r:embed="rId3"/>
          <a:stretch>
            <a:fillRect/>
          </a:stretch>
        </p:blipFill>
        <p:spPr>
          <a:xfrm>
            <a:off x="0" y="0"/>
            <a:ext cx="12192000" cy="6858000"/>
          </a:xfrm>
          <a:prstGeom prst="rect">
            <a:avLst/>
          </a:prstGeom>
        </p:spPr>
      </p:pic>
      <p:sp>
        <p:nvSpPr>
          <p:cNvPr id="127" name="Google Shape;127;p5"/>
          <p:cNvSpPr txBox="1"/>
          <p:nvPr/>
        </p:nvSpPr>
        <p:spPr>
          <a:xfrm>
            <a:off x="5214189" y="6639446"/>
            <a:ext cx="1763624"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100" b="1" dirty="0">
                <a:solidFill>
                  <a:schemeClr val="lt1"/>
                </a:solidFill>
                <a:latin typeface="Helvetica Neue"/>
                <a:ea typeface="Helvetica Neue"/>
                <a:cs typeface="Helvetica Neue"/>
                <a:sym typeface="Helvetica Neue"/>
              </a:rPr>
              <a:t>www.mincultura.gov.co</a:t>
            </a:r>
            <a:endParaRPr dirty="0"/>
          </a:p>
        </p:txBody>
      </p:sp>
      <p:sp>
        <p:nvSpPr>
          <p:cNvPr id="128" name="Google Shape;128;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200"/>
              <a:buFont typeface="Helvetica Neue"/>
              <a:buNone/>
            </a:pPr>
            <a:r>
              <a:rPr lang="es-CO" sz="3600" b="1" i="0" u="none" strike="noStrike" dirty="0">
                <a:solidFill>
                  <a:srgbClr val="FFFFFF"/>
                </a:solidFill>
                <a:effectLst/>
                <a:latin typeface="Work Sans" pitchFamily="2" charset="0"/>
              </a:rPr>
              <a:t>TIPO DE SANCIONES –MULTA </a:t>
            </a:r>
            <a:endParaRPr sz="3600" b="1" dirty="0">
              <a:latin typeface="Work Sans" pitchFamily="2" charset="0"/>
            </a:endParaRPr>
          </a:p>
        </p:txBody>
      </p:sp>
      <p:sp>
        <p:nvSpPr>
          <p:cNvPr id="2" name="Marcador de texto 1">
            <a:extLst>
              <a:ext uri="{FF2B5EF4-FFF2-40B4-BE49-F238E27FC236}">
                <a16:creationId xmlns:a16="http://schemas.microsoft.com/office/drawing/2014/main" id="{DE64BEDF-DC25-1C2A-195A-07F3AEBC0044}"/>
              </a:ext>
            </a:extLst>
          </p:cNvPr>
          <p:cNvSpPr>
            <a:spLocks noGrp="1"/>
          </p:cNvSpPr>
          <p:nvPr>
            <p:ph type="body" idx="1"/>
          </p:nvPr>
        </p:nvSpPr>
        <p:spPr>
          <a:xfrm>
            <a:off x="285750" y="1997595"/>
            <a:ext cx="9220200" cy="4351338"/>
          </a:xfrm>
        </p:spPr>
        <p:txBody>
          <a:bodyPr>
            <a:normAutofit/>
          </a:bodyPr>
          <a:lstStyle/>
          <a:p>
            <a:pPr algn="just"/>
            <a:r>
              <a:rPr lang="es-ES" sz="1800" b="0" i="0" u="none" strike="noStrike" baseline="0" dirty="0">
                <a:solidFill>
                  <a:schemeClr val="bg1"/>
                </a:solidFill>
                <a:latin typeface="Work Sans" pitchFamily="2" charset="0"/>
              </a:rPr>
              <a:t>La Multa tiene por objeto apremiar o coaccionar al contratista para que dé cumplimiento a sus obligaciones, dentro del plazo pactado y conforme a las condiciones convenidas en el contrato; procede cuando en la ejecución del contrato se observa que el contratista se encuentra en mora de satisfacer los compromisos asumidos o ha incumplido parcialmente los mismos. </a:t>
            </a:r>
          </a:p>
          <a:p>
            <a:pPr algn="just"/>
            <a:r>
              <a:rPr lang="es-ES" sz="1800" b="0" i="0" u="none" strike="noStrike" baseline="0" dirty="0">
                <a:solidFill>
                  <a:schemeClr val="bg1"/>
                </a:solidFill>
                <a:latin typeface="Work Sans" pitchFamily="2" charset="0"/>
              </a:rPr>
              <a:t>La Ley 1150 de 2007 autorizó a las entidades estatales para imponer directamente al contratista las multas a que éste se haga acreedor por el incumplimiento parcial, deficiente o a destiempo de las obligaciones adquiridas en el contrato. </a:t>
            </a:r>
          </a:p>
          <a:p>
            <a:pPr algn="just"/>
            <a:r>
              <a:rPr lang="es-ES" sz="1800" b="0" i="0" dirty="0">
                <a:solidFill>
                  <a:schemeClr val="bg1"/>
                </a:solidFill>
                <a:effectLst/>
                <a:latin typeface="Work Sans" pitchFamily="2" charset="0"/>
              </a:rPr>
              <a:t>Resulta entonces obvio que las multas pueden hacerse efectivas en vigencia del contrato y ante incumplimientos parciales en que incurra el contratista, pues si por medio de éstas lo que se busca es constreñirlo a su cumplimiento, no tendría sentido imponer una multa cuando el término de ejecución del contrato ha vencido y el incumplimiento es total y definitivo</a:t>
            </a:r>
            <a:endParaRPr lang="en-GB" sz="1800" b="0" i="0" dirty="0">
              <a:solidFill>
                <a:schemeClr val="bg1"/>
              </a:solidFill>
              <a:effectLst/>
              <a:latin typeface="Work Sans" pitchFamily="2" charset="0"/>
            </a:endParaRPr>
          </a:p>
        </p:txBody>
      </p:sp>
      <p:cxnSp>
        <p:nvCxnSpPr>
          <p:cNvPr id="130" name="Google Shape;130;p5"/>
          <p:cNvCxnSpPr/>
          <p:nvPr/>
        </p:nvCxnSpPr>
        <p:spPr>
          <a:xfrm>
            <a:off x="-96982" y="1700886"/>
            <a:ext cx="7509164" cy="0"/>
          </a:xfrm>
          <a:prstGeom prst="straightConnector1">
            <a:avLst/>
          </a:prstGeom>
          <a:noFill/>
          <a:ln w="9525"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42664284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4" name="Imagen 3">
            <a:extLst>
              <a:ext uri="{FF2B5EF4-FFF2-40B4-BE49-F238E27FC236}">
                <a16:creationId xmlns:a16="http://schemas.microsoft.com/office/drawing/2014/main" id="{5392F2EF-3FA9-F3CF-B49E-029F12E87D9C}"/>
              </a:ext>
            </a:extLst>
          </p:cNvPr>
          <p:cNvPicPr>
            <a:picLocks noChangeAspect="1"/>
          </p:cNvPicPr>
          <p:nvPr/>
        </p:nvPicPr>
        <p:blipFill>
          <a:blip r:embed="rId3"/>
          <a:stretch>
            <a:fillRect/>
          </a:stretch>
        </p:blipFill>
        <p:spPr>
          <a:xfrm>
            <a:off x="0" y="0"/>
            <a:ext cx="12192000" cy="6858000"/>
          </a:xfrm>
          <a:prstGeom prst="rect">
            <a:avLst/>
          </a:prstGeom>
        </p:spPr>
      </p:pic>
      <p:sp>
        <p:nvSpPr>
          <p:cNvPr id="127" name="Google Shape;127;p5"/>
          <p:cNvSpPr txBox="1"/>
          <p:nvPr/>
        </p:nvSpPr>
        <p:spPr>
          <a:xfrm>
            <a:off x="5214189" y="6639446"/>
            <a:ext cx="1763624"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100" b="1" dirty="0">
                <a:solidFill>
                  <a:schemeClr val="lt1"/>
                </a:solidFill>
                <a:latin typeface="Helvetica Neue"/>
                <a:ea typeface="Helvetica Neue"/>
                <a:cs typeface="Helvetica Neue"/>
                <a:sym typeface="Helvetica Neue"/>
              </a:rPr>
              <a:t>www.mincultura.gov.co</a:t>
            </a:r>
            <a:endParaRPr dirty="0"/>
          </a:p>
        </p:txBody>
      </p:sp>
      <p:sp>
        <p:nvSpPr>
          <p:cNvPr id="128" name="Google Shape;128;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200"/>
              <a:buFont typeface="Helvetica Neue"/>
              <a:buNone/>
            </a:pPr>
            <a:r>
              <a:rPr lang="es-CO" sz="3600" b="1" i="0" u="none" strike="noStrike" dirty="0">
                <a:solidFill>
                  <a:srgbClr val="FFFFFF"/>
                </a:solidFill>
                <a:effectLst/>
                <a:latin typeface="Work Sans" pitchFamily="2" charset="0"/>
              </a:rPr>
              <a:t>TIPO DE SANCIONES –CLAUSULA PENAL</a:t>
            </a:r>
            <a:endParaRPr sz="3600" b="1" dirty="0">
              <a:latin typeface="Work Sans" pitchFamily="2" charset="0"/>
            </a:endParaRPr>
          </a:p>
        </p:txBody>
      </p:sp>
      <p:sp>
        <p:nvSpPr>
          <p:cNvPr id="2" name="Marcador de texto 1">
            <a:extLst>
              <a:ext uri="{FF2B5EF4-FFF2-40B4-BE49-F238E27FC236}">
                <a16:creationId xmlns:a16="http://schemas.microsoft.com/office/drawing/2014/main" id="{DE64BEDF-DC25-1C2A-195A-07F3AEBC0044}"/>
              </a:ext>
            </a:extLst>
          </p:cNvPr>
          <p:cNvSpPr>
            <a:spLocks noGrp="1"/>
          </p:cNvSpPr>
          <p:nvPr>
            <p:ph type="body" idx="1"/>
          </p:nvPr>
        </p:nvSpPr>
        <p:spPr>
          <a:xfrm>
            <a:off x="285750" y="1997595"/>
            <a:ext cx="9220200" cy="4351338"/>
          </a:xfrm>
        </p:spPr>
        <p:txBody>
          <a:bodyPr>
            <a:normAutofit lnSpcReduction="10000"/>
          </a:bodyPr>
          <a:lstStyle/>
          <a:p>
            <a:pPr algn="just"/>
            <a:r>
              <a:rPr lang="es-ES" sz="1800" b="0" i="0" dirty="0">
                <a:solidFill>
                  <a:schemeClr val="bg1"/>
                </a:solidFill>
                <a:effectLst/>
                <a:latin typeface="Work Sans" pitchFamily="2" charset="0"/>
              </a:rPr>
              <a:t>La cláusula penal permite estipular en el contrato una tasación anticipada de perjuicios, derivada del incumplimiento del contratista, establecida de acuerdo con la complejidad y cuantía de la contratación, que puede hacerse efectiva directamente, y que, cuando resulte insuficiente frente al perjuicio causado, podrá perseguirse el valor excedente ante la jurisdicción contencioso administrativa.</a:t>
            </a:r>
          </a:p>
          <a:p>
            <a:pPr algn="just"/>
            <a:r>
              <a:rPr lang="es-ES" sz="1800" dirty="0">
                <a:solidFill>
                  <a:schemeClr val="bg1"/>
                </a:solidFill>
                <a:latin typeface="Work Sans" pitchFamily="2" charset="0"/>
              </a:rPr>
              <a:t>L</a:t>
            </a:r>
            <a:r>
              <a:rPr lang="es-ES" sz="1800" b="0" i="0" dirty="0">
                <a:solidFill>
                  <a:schemeClr val="bg1"/>
                </a:solidFill>
                <a:effectLst/>
                <a:latin typeface="Work Sans" pitchFamily="2" charset="0"/>
              </a:rPr>
              <a:t>a cláusula penal pecuniaria tiene como funciones garantizar el cumplimiento, compeler al deudor a la satisfacción de la prestación, sancionar su incumplimiento y estimar anticipadamente el valor de los eventuales perjuicios que se podrían ocasionar con la inejecución de lo pactado, </a:t>
            </a:r>
          </a:p>
          <a:p>
            <a:pPr algn="just"/>
            <a:r>
              <a:rPr lang="es-ES" sz="1800" b="0" i="0" dirty="0">
                <a:solidFill>
                  <a:schemeClr val="bg1"/>
                </a:solidFill>
                <a:effectLst/>
                <a:latin typeface="Work Sans" pitchFamily="2" charset="0"/>
              </a:rPr>
              <a:t>la cláusula penal puede hacerse efectiva </a:t>
            </a:r>
            <a:r>
              <a:rPr lang="es-ES" sz="1800" b="1" i="0" dirty="0">
                <a:solidFill>
                  <a:schemeClr val="bg1"/>
                </a:solidFill>
                <a:effectLst/>
                <a:latin typeface="Work Sans" pitchFamily="2" charset="0"/>
              </a:rPr>
              <a:t>una vez que el plazo de ejecución  del contrato ha vencido </a:t>
            </a:r>
            <a:r>
              <a:rPr lang="es-ES" sz="1800" b="0" i="0" dirty="0">
                <a:solidFill>
                  <a:schemeClr val="bg1"/>
                </a:solidFill>
                <a:effectLst/>
                <a:latin typeface="Work Sans" pitchFamily="2" charset="0"/>
              </a:rPr>
              <a:t>y las prestaciones no se han cumplido total o parcialmente, pues qué mejor evidencia del incumplimiento que el vencimiento del término pactado sin la satisfacción total o parcial de las obligaciones surgidas con ocasión del contrato.</a:t>
            </a:r>
            <a:endParaRPr lang="en-GB" sz="1800" b="0" i="0" dirty="0">
              <a:solidFill>
                <a:schemeClr val="bg1"/>
              </a:solidFill>
              <a:effectLst/>
              <a:latin typeface="Work Sans" pitchFamily="2" charset="0"/>
            </a:endParaRPr>
          </a:p>
        </p:txBody>
      </p:sp>
      <p:cxnSp>
        <p:nvCxnSpPr>
          <p:cNvPr id="130" name="Google Shape;130;p5"/>
          <p:cNvCxnSpPr/>
          <p:nvPr/>
        </p:nvCxnSpPr>
        <p:spPr>
          <a:xfrm>
            <a:off x="-96982" y="1700886"/>
            <a:ext cx="7509164" cy="0"/>
          </a:xfrm>
          <a:prstGeom prst="straightConnector1">
            <a:avLst/>
          </a:prstGeom>
          <a:noFill/>
          <a:ln w="9525"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37435909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4" name="Imagen 3">
            <a:extLst>
              <a:ext uri="{FF2B5EF4-FFF2-40B4-BE49-F238E27FC236}">
                <a16:creationId xmlns:a16="http://schemas.microsoft.com/office/drawing/2014/main" id="{5392F2EF-3FA9-F3CF-B49E-029F12E87D9C}"/>
              </a:ext>
            </a:extLst>
          </p:cNvPr>
          <p:cNvPicPr>
            <a:picLocks noChangeAspect="1"/>
          </p:cNvPicPr>
          <p:nvPr/>
        </p:nvPicPr>
        <p:blipFill>
          <a:blip r:embed="rId3"/>
          <a:stretch>
            <a:fillRect/>
          </a:stretch>
        </p:blipFill>
        <p:spPr>
          <a:xfrm>
            <a:off x="0" y="0"/>
            <a:ext cx="12192000" cy="6858000"/>
          </a:xfrm>
          <a:prstGeom prst="rect">
            <a:avLst/>
          </a:prstGeom>
        </p:spPr>
      </p:pic>
      <p:sp>
        <p:nvSpPr>
          <p:cNvPr id="127" name="Google Shape;127;p5"/>
          <p:cNvSpPr txBox="1"/>
          <p:nvPr/>
        </p:nvSpPr>
        <p:spPr>
          <a:xfrm>
            <a:off x="5214189" y="6639446"/>
            <a:ext cx="1763624"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100" b="1" dirty="0">
                <a:solidFill>
                  <a:schemeClr val="lt1"/>
                </a:solidFill>
                <a:latin typeface="Helvetica Neue"/>
                <a:ea typeface="Helvetica Neue"/>
                <a:cs typeface="Helvetica Neue"/>
                <a:sym typeface="Helvetica Neue"/>
              </a:rPr>
              <a:t>www.mincultura.gov.co</a:t>
            </a:r>
            <a:endParaRPr dirty="0"/>
          </a:p>
        </p:txBody>
      </p:sp>
      <p:sp>
        <p:nvSpPr>
          <p:cNvPr id="128" name="Google Shape;128;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200"/>
              <a:buFont typeface="Helvetica Neue"/>
              <a:buNone/>
            </a:pPr>
            <a:r>
              <a:rPr lang="es-CO" sz="3600" b="1" i="0" u="none" strike="noStrike" dirty="0">
                <a:solidFill>
                  <a:srgbClr val="FFFFFF"/>
                </a:solidFill>
                <a:effectLst/>
                <a:latin typeface="Work Sans" pitchFamily="2" charset="0"/>
              </a:rPr>
              <a:t>TIPO DE SANCIONES –</a:t>
            </a:r>
            <a:r>
              <a:rPr lang="es-CO" sz="3600" b="1" dirty="0">
                <a:solidFill>
                  <a:srgbClr val="FFFFFF"/>
                </a:solidFill>
                <a:latin typeface="Work Sans" pitchFamily="2" charset="0"/>
              </a:rPr>
              <a:t>CADUCIDAD</a:t>
            </a:r>
            <a:endParaRPr sz="3600" b="1" dirty="0">
              <a:latin typeface="Work Sans" pitchFamily="2" charset="0"/>
            </a:endParaRPr>
          </a:p>
        </p:txBody>
      </p:sp>
      <p:sp>
        <p:nvSpPr>
          <p:cNvPr id="2" name="Marcador de texto 1">
            <a:extLst>
              <a:ext uri="{FF2B5EF4-FFF2-40B4-BE49-F238E27FC236}">
                <a16:creationId xmlns:a16="http://schemas.microsoft.com/office/drawing/2014/main" id="{DE64BEDF-DC25-1C2A-195A-07F3AEBC0044}"/>
              </a:ext>
            </a:extLst>
          </p:cNvPr>
          <p:cNvSpPr>
            <a:spLocks noGrp="1"/>
          </p:cNvSpPr>
          <p:nvPr>
            <p:ph type="body" idx="1"/>
          </p:nvPr>
        </p:nvSpPr>
        <p:spPr>
          <a:xfrm>
            <a:off x="285750" y="1997594"/>
            <a:ext cx="9220200" cy="4208329"/>
          </a:xfrm>
        </p:spPr>
        <p:txBody>
          <a:bodyPr>
            <a:normAutofit/>
          </a:bodyPr>
          <a:lstStyle/>
          <a:p>
            <a:pPr algn="just"/>
            <a:r>
              <a:rPr lang="es-ES" sz="1800" b="0" i="0" dirty="0">
                <a:solidFill>
                  <a:schemeClr val="bg1"/>
                </a:solidFill>
                <a:effectLst/>
                <a:latin typeface="Work Sans" pitchFamily="2" charset="0"/>
              </a:rPr>
              <a:t>La caducidad es la estipulación en virtud de la cual si se presenta alguno de los hechos constitutivos de incumplimiento de las obligaciones a cargo del contratista, </a:t>
            </a:r>
            <a:r>
              <a:rPr lang="es-ES" sz="1800" b="1" i="0" dirty="0">
                <a:solidFill>
                  <a:schemeClr val="bg1"/>
                </a:solidFill>
                <a:effectLst/>
                <a:latin typeface="Work Sans" pitchFamily="2" charset="0"/>
              </a:rPr>
              <a:t>que afecte de manera grave y directa la ejecución del contrato y evidencie que puede conducir a su paralización</a:t>
            </a:r>
            <a:r>
              <a:rPr lang="es-ES" sz="1800" b="0" i="0" dirty="0">
                <a:solidFill>
                  <a:schemeClr val="bg1"/>
                </a:solidFill>
                <a:effectLst/>
                <a:latin typeface="Work Sans" pitchFamily="2" charset="0"/>
              </a:rPr>
              <a:t>, la entidad por medio de acto administrativo debidamente motivado lo dará por terminado y ordenará su liquidación en el estado en que se encuentre.</a:t>
            </a:r>
          </a:p>
          <a:p>
            <a:pPr algn="just"/>
            <a:r>
              <a:rPr lang="es-ES" sz="1800" b="0" i="0" dirty="0">
                <a:solidFill>
                  <a:schemeClr val="bg1"/>
                </a:solidFill>
                <a:effectLst/>
                <a:latin typeface="Work Sans" pitchFamily="2" charset="0"/>
              </a:rPr>
              <a:t>La caducidad administrativa, es la sanción más drástica que la entidad le puede imponer a un contratista, por cuanto, se trata no solo de la terminación del contrato en condiciones que garanticen la adecuada y continua prestación del servicio, sino que conlleva para éste la inhabilidad para celebrar contratos con entidades públicas por el término de cinco (5) años.</a:t>
            </a:r>
            <a:endParaRPr lang="es-ES" sz="1800" dirty="0">
              <a:solidFill>
                <a:schemeClr val="bg1"/>
              </a:solidFill>
              <a:latin typeface="Work Sans" pitchFamily="2" charset="0"/>
            </a:endParaRPr>
          </a:p>
          <a:p>
            <a:pPr algn="just"/>
            <a:endParaRPr lang="es-ES" sz="1800" b="0" i="0" dirty="0">
              <a:solidFill>
                <a:schemeClr val="bg1"/>
              </a:solidFill>
              <a:effectLst/>
              <a:latin typeface="Work Sans" pitchFamily="2" charset="0"/>
            </a:endParaRPr>
          </a:p>
          <a:p>
            <a:pPr algn="just"/>
            <a:endParaRPr lang="en-GB" sz="1800" b="0" i="0" dirty="0">
              <a:solidFill>
                <a:schemeClr val="bg1"/>
              </a:solidFill>
              <a:effectLst/>
              <a:latin typeface="Work Sans" pitchFamily="2" charset="0"/>
            </a:endParaRPr>
          </a:p>
        </p:txBody>
      </p:sp>
      <p:cxnSp>
        <p:nvCxnSpPr>
          <p:cNvPr id="130" name="Google Shape;130;p5"/>
          <p:cNvCxnSpPr/>
          <p:nvPr/>
        </p:nvCxnSpPr>
        <p:spPr>
          <a:xfrm>
            <a:off x="-96982" y="1700886"/>
            <a:ext cx="7509164" cy="0"/>
          </a:xfrm>
          <a:prstGeom prst="straightConnector1">
            <a:avLst/>
          </a:prstGeom>
          <a:noFill/>
          <a:ln w="9525"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35221582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4" name="Imagen 3">
            <a:extLst>
              <a:ext uri="{FF2B5EF4-FFF2-40B4-BE49-F238E27FC236}">
                <a16:creationId xmlns:a16="http://schemas.microsoft.com/office/drawing/2014/main" id="{D122FF1D-1663-613C-31F8-42F7A5BB2B07}"/>
              </a:ext>
            </a:extLst>
          </p:cNvPr>
          <p:cNvPicPr>
            <a:picLocks noChangeAspect="1"/>
          </p:cNvPicPr>
          <p:nvPr/>
        </p:nvPicPr>
        <p:blipFill>
          <a:blip r:embed="rId3"/>
          <a:stretch>
            <a:fillRect/>
          </a:stretch>
        </p:blipFill>
        <p:spPr>
          <a:xfrm>
            <a:off x="0" y="0"/>
            <a:ext cx="12192000" cy="6858000"/>
          </a:xfrm>
          <a:prstGeom prst="rect">
            <a:avLst/>
          </a:prstGeom>
        </p:spPr>
      </p:pic>
      <p:sp>
        <p:nvSpPr>
          <p:cNvPr id="138" name="Google Shape;138;p6"/>
          <p:cNvSpPr txBox="1"/>
          <p:nvPr/>
        </p:nvSpPr>
        <p:spPr>
          <a:xfrm>
            <a:off x="5214189" y="6639446"/>
            <a:ext cx="1763624"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100" b="1">
                <a:solidFill>
                  <a:schemeClr val="lt1"/>
                </a:solidFill>
                <a:latin typeface="Helvetica Neue"/>
                <a:ea typeface="Helvetica Neue"/>
                <a:cs typeface="Helvetica Neue"/>
                <a:sym typeface="Helvetica Neue"/>
              </a:rPr>
              <a:t>www.mincultura.gov.co</a:t>
            </a:r>
            <a:endParaRPr/>
          </a:p>
        </p:txBody>
      </p:sp>
      <p:sp>
        <p:nvSpPr>
          <p:cNvPr id="139" name="Google Shape;139;p6"/>
          <p:cNvSpPr txBox="1">
            <a:spLocks noGrp="1"/>
          </p:cNvSpPr>
          <p:nvPr>
            <p:ph type="title"/>
          </p:nvPr>
        </p:nvSpPr>
        <p:spPr>
          <a:xfrm>
            <a:off x="788353" y="571432"/>
            <a:ext cx="9327197" cy="1048101"/>
          </a:xfrm>
          <a:prstGeom prst="rect">
            <a:avLst/>
          </a:prstGeom>
          <a:noFill/>
          <a:ln>
            <a:noFill/>
          </a:ln>
        </p:spPr>
        <p:txBody>
          <a:bodyPr spcFirstLastPara="1" wrap="square" lIns="91425" tIns="45700" rIns="91425" bIns="45700" anchor="ctr" anchorCtr="0">
            <a:noAutofit/>
          </a:bodyPr>
          <a:lstStyle/>
          <a:p>
            <a:r>
              <a:rPr lang="es-CO" sz="3600" b="1" i="0" u="none" strike="noStrike" dirty="0">
                <a:solidFill>
                  <a:srgbClr val="FFFFFF"/>
                </a:solidFill>
                <a:effectLst/>
                <a:latin typeface="Work Sans" pitchFamily="2" charset="0"/>
              </a:rPr>
              <a:t>Efectos de la caducidad </a:t>
            </a:r>
            <a:endParaRPr sz="3600" b="1" dirty="0">
              <a:solidFill>
                <a:schemeClr val="lt1"/>
              </a:solidFill>
              <a:latin typeface="Work Sans" pitchFamily="2" charset="0"/>
              <a:ea typeface="Verdana"/>
              <a:cs typeface="Verdana"/>
              <a:sym typeface="Verdana"/>
            </a:endParaRPr>
          </a:p>
        </p:txBody>
      </p:sp>
      <p:cxnSp>
        <p:nvCxnSpPr>
          <p:cNvPr id="140" name="Google Shape;140;p6"/>
          <p:cNvCxnSpPr/>
          <p:nvPr/>
        </p:nvCxnSpPr>
        <p:spPr>
          <a:xfrm>
            <a:off x="-96982" y="1700886"/>
            <a:ext cx="5874327" cy="0"/>
          </a:xfrm>
          <a:prstGeom prst="straightConnector1">
            <a:avLst/>
          </a:prstGeom>
          <a:noFill/>
          <a:ln w="9525" cap="flat" cmpd="sng">
            <a:solidFill>
              <a:schemeClr val="lt1"/>
            </a:solidFill>
            <a:prstDash val="solid"/>
            <a:miter lim="800000"/>
            <a:headEnd type="none" w="sm" len="sm"/>
            <a:tailEnd type="none" w="sm" len="sm"/>
          </a:ln>
        </p:spPr>
      </p:cxnSp>
      <p:pic>
        <p:nvPicPr>
          <p:cNvPr id="142" name="Google Shape;142;p6"/>
          <p:cNvPicPr preferRelativeResize="0"/>
          <p:nvPr/>
        </p:nvPicPr>
        <p:blipFill rotWithShape="1">
          <a:blip r:embed="rId4">
            <a:alphaModFix/>
          </a:blip>
          <a:srcRect l="26328" r="20104"/>
          <a:stretch/>
        </p:blipFill>
        <p:spPr>
          <a:xfrm>
            <a:off x="0" y="1728596"/>
            <a:ext cx="1763625" cy="4938560"/>
          </a:xfrm>
          <a:prstGeom prst="rect">
            <a:avLst/>
          </a:prstGeom>
          <a:noFill/>
          <a:ln>
            <a:noFill/>
          </a:ln>
        </p:spPr>
      </p:pic>
      <p:sp>
        <p:nvSpPr>
          <p:cNvPr id="2" name="TextBox 2">
            <a:extLst>
              <a:ext uri="{FF2B5EF4-FFF2-40B4-BE49-F238E27FC236}">
                <a16:creationId xmlns:a16="http://schemas.microsoft.com/office/drawing/2014/main" id="{1346D92F-39BB-2CC6-044F-6665AAA6020E}"/>
              </a:ext>
            </a:extLst>
          </p:cNvPr>
          <p:cNvSpPr txBox="1"/>
          <p:nvPr/>
        </p:nvSpPr>
        <p:spPr>
          <a:xfrm>
            <a:off x="2058900" y="2198887"/>
            <a:ext cx="7466100" cy="3970318"/>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74700" indent="-285750" algn="just">
              <a:buFont typeface="Wingdings" panose="05000000000000000000" pitchFamily="2" charset="2"/>
              <a:buChar char="§"/>
            </a:pPr>
            <a:r>
              <a:rPr lang="es-ES"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La entidad contratante podrá tomar posesión de la obra o continuar inmediatamente la ejecución del objeto contratado, bien sea a través del garante o de otro contratista, a quien, a su vez, se le podrá declarar la caducidad, cuando a ello hubiere lugar.</a:t>
            </a:r>
          </a:p>
          <a:p>
            <a:pPr marL="488950" algn="just"/>
            <a:endParaRPr lang="es-ES"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774700" indent="-285750" algn="just">
              <a:buFontTx/>
              <a:buChar char="-"/>
            </a:pPr>
            <a:r>
              <a:rPr lang="es-ES"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No habrá lugar a indemnización para el contratista.</a:t>
            </a:r>
          </a:p>
          <a:p>
            <a:pPr marL="774700" indent="-285750" algn="just">
              <a:buFontTx/>
              <a:buChar char="-"/>
            </a:pPr>
            <a:endParaRPr lang="es-ES"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774700" indent="-285750" algn="just">
              <a:buFontTx/>
              <a:buChar char="-"/>
            </a:pPr>
            <a:r>
              <a:rPr lang="es-ES"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Será constitutiva del siniestro de incumplimiento.</a:t>
            </a:r>
          </a:p>
          <a:p>
            <a:pPr marL="774700" indent="-285750" algn="just">
              <a:buFontTx/>
              <a:buChar char="-"/>
            </a:pPr>
            <a:endParaRPr lang="es-ES"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774700" indent="-285750" algn="just">
              <a:buFontTx/>
              <a:buChar char="-"/>
            </a:pPr>
            <a:r>
              <a:rPr lang="es-ES"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Habrá lugar a hacer efectivo el cobro de la cláusula penal pecuniaria pactada.</a:t>
            </a:r>
          </a:p>
          <a:p>
            <a:pPr marL="488950" algn="just"/>
            <a:endParaRPr lang="es-ES"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488950" algn="just"/>
            <a:r>
              <a:rPr lang="es-ES"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 La liquidación del contrato en el estado en que se encuentre</a:t>
            </a:r>
            <a:r>
              <a:rPr lang="es-ES" sz="1800" dirty="0">
                <a:effectLst/>
                <a:latin typeface="Arial" panose="020B0604020202020204" pitchFamily="34" charset="0"/>
                <a:ea typeface="Calibri" panose="020F0502020204030204" pitchFamily="34" charset="0"/>
                <a:cs typeface="Arial" panose="020B0604020202020204" pitchFamily="34" charset="0"/>
              </a:rPr>
              <a:t>.</a:t>
            </a:r>
            <a:endParaRPr lang="en-GB"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77880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4" name="Imagen 3">
            <a:extLst>
              <a:ext uri="{FF2B5EF4-FFF2-40B4-BE49-F238E27FC236}">
                <a16:creationId xmlns:a16="http://schemas.microsoft.com/office/drawing/2014/main" id="{D122FF1D-1663-613C-31F8-42F7A5BB2B07}"/>
              </a:ext>
            </a:extLst>
          </p:cNvPr>
          <p:cNvPicPr>
            <a:picLocks noChangeAspect="1"/>
          </p:cNvPicPr>
          <p:nvPr/>
        </p:nvPicPr>
        <p:blipFill>
          <a:blip r:embed="rId3"/>
          <a:stretch>
            <a:fillRect/>
          </a:stretch>
        </p:blipFill>
        <p:spPr>
          <a:xfrm>
            <a:off x="0" y="0"/>
            <a:ext cx="12192000" cy="6858000"/>
          </a:xfrm>
          <a:prstGeom prst="rect">
            <a:avLst/>
          </a:prstGeom>
        </p:spPr>
      </p:pic>
      <p:sp>
        <p:nvSpPr>
          <p:cNvPr id="138" name="Google Shape;138;p6"/>
          <p:cNvSpPr txBox="1"/>
          <p:nvPr/>
        </p:nvSpPr>
        <p:spPr>
          <a:xfrm>
            <a:off x="5214189" y="6639446"/>
            <a:ext cx="1763624"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100" b="1">
                <a:solidFill>
                  <a:schemeClr val="lt1"/>
                </a:solidFill>
                <a:latin typeface="Helvetica Neue"/>
                <a:ea typeface="Helvetica Neue"/>
                <a:cs typeface="Helvetica Neue"/>
                <a:sym typeface="Helvetica Neue"/>
              </a:rPr>
              <a:t>www.mincultura.gov.co</a:t>
            </a:r>
            <a:endParaRPr/>
          </a:p>
        </p:txBody>
      </p:sp>
      <p:sp>
        <p:nvSpPr>
          <p:cNvPr id="139" name="Google Shape;139;p6"/>
          <p:cNvSpPr txBox="1">
            <a:spLocks noGrp="1"/>
          </p:cNvSpPr>
          <p:nvPr>
            <p:ph type="title"/>
          </p:nvPr>
        </p:nvSpPr>
        <p:spPr>
          <a:xfrm>
            <a:off x="788353" y="571432"/>
            <a:ext cx="9327197" cy="1048101"/>
          </a:xfrm>
          <a:prstGeom prst="rect">
            <a:avLst/>
          </a:prstGeom>
          <a:noFill/>
          <a:ln>
            <a:noFill/>
          </a:ln>
        </p:spPr>
        <p:txBody>
          <a:bodyPr spcFirstLastPara="1" wrap="square" lIns="91425" tIns="45700" rIns="91425" bIns="45700" anchor="ctr" anchorCtr="0">
            <a:noAutofit/>
          </a:bodyPr>
          <a:lstStyle/>
          <a:p>
            <a:r>
              <a:rPr lang="es-CO" sz="3600" b="1" i="0" u="none" strike="noStrike" dirty="0">
                <a:solidFill>
                  <a:srgbClr val="FFFFFF"/>
                </a:solidFill>
                <a:effectLst/>
                <a:latin typeface="Work Sans" pitchFamily="2" charset="0"/>
              </a:rPr>
              <a:t>Procedimiento Administrativo sancionatorio  contractual</a:t>
            </a:r>
            <a:endParaRPr sz="3600" b="1" dirty="0">
              <a:solidFill>
                <a:schemeClr val="lt1"/>
              </a:solidFill>
              <a:latin typeface="Work Sans" pitchFamily="2" charset="0"/>
              <a:ea typeface="Verdana"/>
              <a:cs typeface="Verdana"/>
              <a:sym typeface="Verdana"/>
            </a:endParaRPr>
          </a:p>
        </p:txBody>
      </p:sp>
      <p:cxnSp>
        <p:nvCxnSpPr>
          <p:cNvPr id="140" name="Google Shape;140;p6"/>
          <p:cNvCxnSpPr/>
          <p:nvPr/>
        </p:nvCxnSpPr>
        <p:spPr>
          <a:xfrm>
            <a:off x="-96982" y="1700886"/>
            <a:ext cx="5874327" cy="0"/>
          </a:xfrm>
          <a:prstGeom prst="straightConnector1">
            <a:avLst/>
          </a:prstGeom>
          <a:noFill/>
          <a:ln w="9525" cap="flat" cmpd="sng">
            <a:solidFill>
              <a:schemeClr val="lt1"/>
            </a:solidFill>
            <a:prstDash val="solid"/>
            <a:miter lim="800000"/>
            <a:headEnd type="none" w="sm" len="sm"/>
            <a:tailEnd type="none" w="sm" len="sm"/>
          </a:ln>
        </p:spPr>
      </p:cxnSp>
      <p:pic>
        <p:nvPicPr>
          <p:cNvPr id="142" name="Google Shape;142;p6"/>
          <p:cNvPicPr preferRelativeResize="0"/>
          <p:nvPr/>
        </p:nvPicPr>
        <p:blipFill rotWithShape="1">
          <a:blip r:embed="rId4">
            <a:alphaModFix/>
          </a:blip>
          <a:srcRect l="26328" r="20104"/>
          <a:stretch/>
        </p:blipFill>
        <p:spPr>
          <a:xfrm>
            <a:off x="0" y="1728596"/>
            <a:ext cx="1763625" cy="4938560"/>
          </a:xfrm>
          <a:prstGeom prst="rect">
            <a:avLst/>
          </a:prstGeom>
          <a:noFill/>
          <a:ln>
            <a:noFill/>
          </a:ln>
        </p:spPr>
      </p:pic>
      <p:sp>
        <p:nvSpPr>
          <p:cNvPr id="2" name="TextBox 2">
            <a:extLst>
              <a:ext uri="{FF2B5EF4-FFF2-40B4-BE49-F238E27FC236}">
                <a16:creationId xmlns:a16="http://schemas.microsoft.com/office/drawing/2014/main" id="{1346D92F-39BB-2CC6-044F-6665AAA6020E}"/>
              </a:ext>
            </a:extLst>
          </p:cNvPr>
          <p:cNvSpPr txBox="1"/>
          <p:nvPr/>
        </p:nvSpPr>
        <p:spPr>
          <a:xfrm>
            <a:off x="2044295" y="1782240"/>
            <a:ext cx="7466100" cy="461665"/>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74700" indent="-285750" algn="just">
              <a:buFont typeface="Wingdings" panose="05000000000000000000" pitchFamily="2" charset="2"/>
              <a:buChar char="§"/>
            </a:pPr>
            <a:r>
              <a:rPr lang="es-CO" sz="2400" dirty="0">
                <a:solidFill>
                  <a:schemeClr val="bg1"/>
                </a:solidFill>
                <a:latin typeface="Work Sans" pitchFamily="2" charset="0"/>
                <a:sym typeface="Helvetica Neue"/>
              </a:rPr>
              <a:t>Artículo</a:t>
            </a:r>
            <a:r>
              <a:rPr lang="en-GB" sz="2400" dirty="0">
                <a:solidFill>
                  <a:schemeClr val="bg1"/>
                </a:solidFill>
                <a:latin typeface="Work Sans" pitchFamily="2" charset="0"/>
                <a:sym typeface="Helvetica Neue"/>
              </a:rPr>
              <a:t> 86 Ley 1474 de 2011</a:t>
            </a:r>
          </a:p>
        </p:txBody>
      </p:sp>
      <p:sp>
        <p:nvSpPr>
          <p:cNvPr id="5" name="CuadroTexto 4">
            <a:extLst>
              <a:ext uri="{FF2B5EF4-FFF2-40B4-BE49-F238E27FC236}">
                <a16:creationId xmlns:a16="http://schemas.microsoft.com/office/drawing/2014/main" id="{785F4F51-CE01-7925-6C21-9EB18CBE304C}"/>
              </a:ext>
            </a:extLst>
          </p:cNvPr>
          <p:cNvSpPr txBox="1"/>
          <p:nvPr/>
        </p:nvSpPr>
        <p:spPr>
          <a:xfrm>
            <a:off x="2352735" y="2332285"/>
            <a:ext cx="6198432" cy="4031873"/>
          </a:xfrm>
          <a:prstGeom prst="rect">
            <a:avLst/>
          </a:prstGeom>
          <a:noFill/>
        </p:spPr>
        <p:txBody>
          <a:bodyPr wrap="square">
            <a:spAutoFit/>
          </a:bodyPr>
          <a:lstStyle/>
          <a:p>
            <a:pPr algn="just"/>
            <a:r>
              <a:rPr lang="es-ES" dirty="0"/>
              <a:t> </a:t>
            </a:r>
            <a:r>
              <a:rPr lang="es-ES" sz="1600" dirty="0">
                <a:solidFill>
                  <a:srgbClr val="FFFFFF"/>
                </a:solidFill>
                <a:latin typeface="Work Sans" pitchFamily="2" charset="0"/>
                <a:sym typeface="Helvetica Neue"/>
              </a:rPr>
              <a:t>“ (…) Las entidades sometidas al Estatuto General de Contratación de la Administración Pública podrán declarar el incumplimiento, cuantificando los perjuicios del mismo, imponer las multas y sanciones pactadas en el contrato, y hacer efectiva la cláusula penal. Para tal efecto observarán el siguiente procedimiento:</a:t>
            </a:r>
          </a:p>
          <a:p>
            <a:pPr algn="just"/>
            <a:endParaRPr lang="es-ES" sz="1600" dirty="0">
              <a:solidFill>
                <a:srgbClr val="FFFFFF"/>
              </a:solidFill>
              <a:latin typeface="Work Sans" pitchFamily="2" charset="0"/>
              <a:sym typeface="Helvetica Neue"/>
            </a:endParaRPr>
          </a:p>
          <a:p>
            <a:pPr algn="just"/>
            <a:r>
              <a:rPr lang="es-ES" sz="1600" dirty="0">
                <a:solidFill>
                  <a:srgbClr val="FFFFFF"/>
                </a:solidFill>
                <a:latin typeface="Work Sans" pitchFamily="2" charset="0"/>
                <a:sym typeface="Helvetica Neue"/>
              </a:rPr>
              <a:t>a) Evidenciado un posible incumplimiento de las obligaciones a cargo del contratista, la entidad pública lo citará a audiencia para debatir lo ocurrido. En la citación, hará mención expresa y detallada de los hechos que la soportan, acompañando el informe de interventoría o de supervisión en el que se sustente la actuación y enunciará las normas o cláusulas posiblemente violadas y las consecuencias que podrían derivarse para el contratista en desarrollo de la actuación (…)”.</a:t>
            </a:r>
            <a:endParaRPr lang="en-US" sz="1600" dirty="0">
              <a:solidFill>
                <a:srgbClr val="FFFFFF"/>
              </a:solidFill>
              <a:latin typeface="Work Sans" pitchFamily="2" charset="0"/>
              <a:sym typeface="Helvetica Neue"/>
            </a:endParaRPr>
          </a:p>
        </p:txBody>
      </p:sp>
    </p:spTree>
    <p:extLst>
      <p:ext uri="{BB962C8B-B14F-4D97-AF65-F5344CB8AC3E}">
        <p14:creationId xmlns:p14="http://schemas.microsoft.com/office/powerpoint/2010/main" val="4182613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4" name="Imagen 3">
            <a:extLst>
              <a:ext uri="{FF2B5EF4-FFF2-40B4-BE49-F238E27FC236}">
                <a16:creationId xmlns:a16="http://schemas.microsoft.com/office/drawing/2014/main" id="{F3BE9113-C1F6-F50A-3F45-13874A0422C2}"/>
              </a:ext>
            </a:extLst>
          </p:cNvPr>
          <p:cNvPicPr>
            <a:picLocks noChangeAspect="1"/>
          </p:cNvPicPr>
          <p:nvPr/>
        </p:nvPicPr>
        <p:blipFill>
          <a:blip r:embed="rId3"/>
          <a:stretch>
            <a:fillRect/>
          </a:stretch>
        </p:blipFill>
        <p:spPr>
          <a:xfrm>
            <a:off x="0" y="0"/>
            <a:ext cx="12192000" cy="6858000"/>
          </a:xfrm>
          <a:prstGeom prst="rect">
            <a:avLst/>
          </a:prstGeom>
        </p:spPr>
      </p:pic>
      <p:sp>
        <p:nvSpPr>
          <p:cNvPr id="118" name="Google Shape;118;p4"/>
          <p:cNvSpPr txBox="1">
            <a:spLocks noGrp="1"/>
          </p:cNvSpPr>
          <p:nvPr>
            <p:ph type="title"/>
          </p:nvPr>
        </p:nvSpPr>
        <p:spPr>
          <a:xfrm>
            <a:off x="1150303" y="1572491"/>
            <a:ext cx="8102754" cy="2163645"/>
          </a:xfrm>
          <a:prstGeom prst="rect">
            <a:avLst/>
          </a:prstGeom>
          <a:noFill/>
          <a:ln>
            <a:noFill/>
          </a:ln>
        </p:spPr>
        <p:txBody>
          <a:bodyPr spcFirstLastPara="1" wrap="square" lIns="91425" tIns="45700" rIns="91425" bIns="45700" anchor="ctr" anchorCtr="0">
            <a:noAutofit/>
          </a:bodyPr>
          <a:lstStyle/>
          <a:p>
            <a:pPr>
              <a:buClr>
                <a:schemeClr val="lt1"/>
              </a:buClr>
              <a:buSzPts val="8800"/>
            </a:pPr>
            <a:r>
              <a:rPr lang="es-MX" sz="8800" b="1" dirty="0">
                <a:solidFill>
                  <a:schemeClr val="lt1"/>
                </a:solidFill>
                <a:latin typeface="Verdana"/>
                <a:ea typeface="Verdana"/>
                <a:cs typeface="Verdana"/>
                <a:sym typeface="Verdana"/>
              </a:rPr>
              <a:t> </a:t>
            </a:r>
            <a:br>
              <a:rPr lang="es-MX" sz="3600" b="1" dirty="0">
                <a:solidFill>
                  <a:schemeClr val="lt1"/>
                </a:solidFill>
                <a:latin typeface="Verdana"/>
                <a:ea typeface="Verdana"/>
                <a:cs typeface="Verdana"/>
                <a:sym typeface="Verdana"/>
              </a:rPr>
            </a:br>
            <a:br>
              <a:rPr lang="es-CO" sz="4400" b="1" dirty="0">
                <a:solidFill>
                  <a:schemeClr val="bg1"/>
                </a:solidFill>
                <a:latin typeface="Work Sans" panose="00000500000000000000" pitchFamily="50" charset="0"/>
              </a:rPr>
            </a:br>
            <a:endParaRPr b="1" dirty="0">
              <a:solidFill>
                <a:schemeClr val="lt1"/>
              </a:solidFill>
              <a:latin typeface="Verdana"/>
              <a:ea typeface="Verdana"/>
              <a:cs typeface="Verdana"/>
              <a:sym typeface="Verdana"/>
            </a:endParaRPr>
          </a:p>
        </p:txBody>
      </p:sp>
      <p:sp>
        <p:nvSpPr>
          <p:cNvPr id="119" name="Google Shape;119;p4"/>
          <p:cNvSpPr txBox="1"/>
          <p:nvPr/>
        </p:nvSpPr>
        <p:spPr>
          <a:xfrm>
            <a:off x="5214189" y="6639446"/>
            <a:ext cx="1763624"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100" b="1">
                <a:solidFill>
                  <a:schemeClr val="lt1"/>
                </a:solidFill>
                <a:latin typeface="Helvetica Neue"/>
                <a:ea typeface="Helvetica Neue"/>
                <a:cs typeface="Helvetica Neue"/>
                <a:sym typeface="Helvetica Neue"/>
              </a:rPr>
              <a:t>www.mincultura.gov.co</a:t>
            </a:r>
            <a:endParaRPr/>
          </a:p>
        </p:txBody>
      </p:sp>
      <p:cxnSp>
        <p:nvCxnSpPr>
          <p:cNvPr id="121" name="Google Shape;121;p4"/>
          <p:cNvCxnSpPr/>
          <p:nvPr/>
        </p:nvCxnSpPr>
        <p:spPr>
          <a:xfrm>
            <a:off x="-96982" y="3903759"/>
            <a:ext cx="4655127" cy="0"/>
          </a:xfrm>
          <a:prstGeom prst="straightConnector1">
            <a:avLst/>
          </a:prstGeom>
          <a:noFill/>
          <a:ln w="9525" cap="flat" cmpd="sng">
            <a:solidFill>
              <a:schemeClr val="lt1"/>
            </a:solidFill>
            <a:prstDash val="solid"/>
            <a:miter lim="800000"/>
            <a:headEnd type="none" w="sm" len="sm"/>
            <a:tailEnd type="none" w="sm" len="sm"/>
          </a:ln>
        </p:spPr>
      </p:cxnSp>
      <p:sp>
        <p:nvSpPr>
          <p:cNvPr id="2" name="Google Shape;91;p13">
            <a:extLst>
              <a:ext uri="{FF2B5EF4-FFF2-40B4-BE49-F238E27FC236}">
                <a16:creationId xmlns:a16="http://schemas.microsoft.com/office/drawing/2014/main" id="{ED8636D4-52DD-9382-031A-CA33F554C74D}"/>
              </a:ext>
            </a:extLst>
          </p:cNvPr>
          <p:cNvSpPr txBox="1"/>
          <p:nvPr/>
        </p:nvSpPr>
        <p:spPr>
          <a:xfrm>
            <a:off x="0" y="3180504"/>
            <a:ext cx="10123571" cy="144650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s-CO" sz="4400" b="1" dirty="0">
                <a:solidFill>
                  <a:schemeClr val="bg1"/>
                </a:solidFill>
                <a:latin typeface="Work Sans" pitchFamily="2" charset="0"/>
              </a:rPr>
              <a:t>Liquidación del contrato estatal </a:t>
            </a:r>
            <a:endParaRPr lang="en-US" sz="4400" dirty="0">
              <a:solidFill>
                <a:schemeClr val="bg1"/>
              </a:solidFill>
              <a:latin typeface="Work Sans" pitchFamily="2" charset="0"/>
            </a:endParaRPr>
          </a:p>
          <a:p>
            <a:pPr marL="0" marR="0" lvl="0" indent="0" algn="l" rtl="0">
              <a:spcBef>
                <a:spcPts val="0"/>
              </a:spcBef>
              <a:spcAft>
                <a:spcPts val="0"/>
              </a:spcAft>
              <a:buNone/>
            </a:pPr>
            <a:endParaRPr sz="4400" b="1" dirty="0">
              <a:solidFill>
                <a:schemeClr val="lt1"/>
              </a:solidFill>
              <a:latin typeface="Work Sans" pitchFamily="2" charset="0"/>
              <a:ea typeface="Source Sans Pro"/>
              <a:cs typeface="Source Sans Pro"/>
              <a:sym typeface="Source Sans Pro"/>
            </a:endParaRPr>
          </a:p>
        </p:txBody>
      </p:sp>
    </p:spTree>
    <p:extLst>
      <p:ext uri="{BB962C8B-B14F-4D97-AF65-F5344CB8AC3E}">
        <p14:creationId xmlns:p14="http://schemas.microsoft.com/office/powerpoint/2010/main" val="41052411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4" name="Imagen 3">
            <a:extLst>
              <a:ext uri="{FF2B5EF4-FFF2-40B4-BE49-F238E27FC236}">
                <a16:creationId xmlns:a16="http://schemas.microsoft.com/office/drawing/2014/main" id="{D122FF1D-1663-613C-31F8-42F7A5BB2B07}"/>
              </a:ext>
            </a:extLst>
          </p:cNvPr>
          <p:cNvPicPr>
            <a:picLocks noChangeAspect="1"/>
          </p:cNvPicPr>
          <p:nvPr/>
        </p:nvPicPr>
        <p:blipFill>
          <a:blip r:embed="rId3"/>
          <a:stretch>
            <a:fillRect/>
          </a:stretch>
        </p:blipFill>
        <p:spPr>
          <a:xfrm>
            <a:off x="0" y="0"/>
            <a:ext cx="12192000" cy="6858000"/>
          </a:xfrm>
          <a:prstGeom prst="rect">
            <a:avLst/>
          </a:prstGeom>
        </p:spPr>
      </p:pic>
      <p:sp>
        <p:nvSpPr>
          <p:cNvPr id="138" name="Google Shape;138;p6"/>
          <p:cNvSpPr txBox="1"/>
          <p:nvPr/>
        </p:nvSpPr>
        <p:spPr>
          <a:xfrm>
            <a:off x="5214189" y="6639446"/>
            <a:ext cx="1763624"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100" b="1">
                <a:solidFill>
                  <a:schemeClr val="lt1"/>
                </a:solidFill>
                <a:latin typeface="Helvetica Neue"/>
                <a:ea typeface="Helvetica Neue"/>
                <a:cs typeface="Helvetica Neue"/>
                <a:sym typeface="Helvetica Neue"/>
              </a:rPr>
              <a:t>www.mincultura.gov.co</a:t>
            </a:r>
            <a:endParaRPr/>
          </a:p>
        </p:txBody>
      </p:sp>
      <p:sp>
        <p:nvSpPr>
          <p:cNvPr id="139" name="Google Shape;139;p6"/>
          <p:cNvSpPr txBox="1">
            <a:spLocks noGrp="1"/>
          </p:cNvSpPr>
          <p:nvPr>
            <p:ph type="title"/>
          </p:nvPr>
        </p:nvSpPr>
        <p:spPr>
          <a:xfrm>
            <a:off x="881812" y="972611"/>
            <a:ext cx="8107997" cy="532292"/>
          </a:xfrm>
          <a:prstGeom prst="rect">
            <a:avLst/>
          </a:prstGeom>
          <a:noFill/>
          <a:ln>
            <a:noFill/>
          </a:ln>
        </p:spPr>
        <p:txBody>
          <a:bodyPr spcFirstLastPara="1" wrap="square" lIns="91425" tIns="45700" rIns="91425" bIns="45700" anchor="ctr" anchorCtr="0">
            <a:noAutofit/>
          </a:bodyPr>
          <a:lstStyle/>
          <a:p>
            <a:r>
              <a:rPr lang="es-CO" sz="3600" b="1" i="0" u="none" strike="noStrike" dirty="0">
                <a:solidFill>
                  <a:srgbClr val="FFFFFF"/>
                </a:solidFill>
                <a:effectLst/>
                <a:latin typeface="Work Sans" pitchFamily="2" charset="0"/>
              </a:rPr>
              <a:t>Definición y oportunidad</a:t>
            </a:r>
            <a:r>
              <a:rPr lang="es-ES" sz="3600" b="1" dirty="0">
                <a:solidFill>
                  <a:schemeClr val="bg1"/>
                </a:solidFill>
                <a:latin typeface="Work Sans" pitchFamily="2" charset="0"/>
              </a:rPr>
              <a:t>	</a:t>
            </a:r>
            <a:endParaRPr sz="3600" b="1" dirty="0">
              <a:solidFill>
                <a:schemeClr val="lt1"/>
              </a:solidFill>
              <a:latin typeface="Work Sans" pitchFamily="2" charset="0"/>
              <a:ea typeface="Verdana"/>
              <a:cs typeface="Verdana"/>
              <a:sym typeface="Verdana"/>
            </a:endParaRPr>
          </a:p>
        </p:txBody>
      </p:sp>
      <p:cxnSp>
        <p:nvCxnSpPr>
          <p:cNvPr id="140" name="Google Shape;140;p6"/>
          <p:cNvCxnSpPr/>
          <p:nvPr/>
        </p:nvCxnSpPr>
        <p:spPr>
          <a:xfrm>
            <a:off x="-96982" y="1700886"/>
            <a:ext cx="5874327" cy="0"/>
          </a:xfrm>
          <a:prstGeom prst="straightConnector1">
            <a:avLst/>
          </a:prstGeom>
          <a:noFill/>
          <a:ln w="9525" cap="flat" cmpd="sng">
            <a:solidFill>
              <a:schemeClr val="lt1"/>
            </a:solidFill>
            <a:prstDash val="solid"/>
            <a:miter lim="800000"/>
            <a:headEnd type="none" w="sm" len="sm"/>
            <a:tailEnd type="none" w="sm" len="sm"/>
          </a:ln>
        </p:spPr>
      </p:cxnSp>
      <p:pic>
        <p:nvPicPr>
          <p:cNvPr id="142" name="Google Shape;142;p6"/>
          <p:cNvPicPr preferRelativeResize="0"/>
          <p:nvPr/>
        </p:nvPicPr>
        <p:blipFill rotWithShape="1">
          <a:blip r:embed="rId4">
            <a:alphaModFix/>
          </a:blip>
          <a:srcRect l="26328" r="20104"/>
          <a:stretch/>
        </p:blipFill>
        <p:spPr>
          <a:xfrm>
            <a:off x="0" y="1728596"/>
            <a:ext cx="1763625" cy="4938560"/>
          </a:xfrm>
          <a:prstGeom prst="rect">
            <a:avLst/>
          </a:prstGeom>
          <a:noFill/>
          <a:ln>
            <a:noFill/>
          </a:ln>
        </p:spPr>
      </p:pic>
      <p:sp>
        <p:nvSpPr>
          <p:cNvPr id="2" name="TextBox 2">
            <a:extLst>
              <a:ext uri="{FF2B5EF4-FFF2-40B4-BE49-F238E27FC236}">
                <a16:creationId xmlns:a16="http://schemas.microsoft.com/office/drawing/2014/main" id="{1346D92F-39BB-2CC6-044F-6665AAA6020E}"/>
              </a:ext>
            </a:extLst>
          </p:cNvPr>
          <p:cNvSpPr txBox="1"/>
          <p:nvPr/>
        </p:nvSpPr>
        <p:spPr>
          <a:xfrm>
            <a:off x="2058582" y="2087264"/>
            <a:ext cx="7437525" cy="4559838"/>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49263" indent="-449263" algn="just">
              <a:buFont typeface="Arial" panose="020B0604020202020204" pitchFamily="34" charset="0"/>
              <a:buChar char="•"/>
            </a:pPr>
            <a:r>
              <a:rPr lang="es-ES"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La liquidación es el procedimiento a través del cual una vez concluido el contrato, las partes cruzan cuentas respecto sus obligaciones recíprocas.  El objetivo de la liquidación es determinar si las partes pueden declararse a paz y salvo mutuo o si existen obligaciones por cumplir y la forma en que deben ser cumplidas.  Por esta razón, la liquidación sólo procede con posterioridad a la terminación de la ejecución del contrato.</a:t>
            </a:r>
          </a:p>
          <a:p>
            <a:pPr marL="449263" indent="-449263" algn="just">
              <a:buFont typeface="Arial" panose="020B0604020202020204" pitchFamily="34" charset="0"/>
              <a:buChar char="•"/>
            </a:pPr>
            <a:endParaRPr lang="es-ES" sz="18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449263" indent="-449263" algn="just">
              <a:buFont typeface="Arial" panose="020B0604020202020204" pitchFamily="34" charset="0"/>
              <a:buChar char="•"/>
            </a:pPr>
            <a:r>
              <a:rPr lang="es-ES" sz="1800" dirty="0">
                <a:solidFill>
                  <a:schemeClr val="bg1"/>
                </a:solidFill>
                <a:latin typeface="Arial" panose="020B0604020202020204" pitchFamily="34" charset="0"/>
                <a:ea typeface="Calibri" panose="020F0502020204030204" pitchFamily="34" charset="0"/>
                <a:cs typeface="Arial" panose="020B0604020202020204" pitchFamily="34" charset="0"/>
              </a:rPr>
              <a:t>Del plazo para la Liquidación de los contratos (Articulo 11, Ley 1150 de 2007)</a:t>
            </a:r>
            <a:endParaRPr lang="es-ES"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449263" indent="-449263" algn="just">
              <a:buFont typeface="Arial" panose="020B0604020202020204" pitchFamily="34" charset="0"/>
              <a:buChar char="•"/>
            </a:pPr>
            <a:endParaRPr lang="es-ES"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449263" indent="-449263" algn="just">
              <a:buFont typeface="Arial" panose="020B0604020202020204" pitchFamily="34" charset="0"/>
              <a:buChar char="•"/>
            </a:pPr>
            <a:endParaRPr lang="es-ES" sz="18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488950" algn="just"/>
            <a:endParaRPr lang="es-ES"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488950" algn="just">
              <a:lnSpc>
                <a:spcPct val="115000"/>
              </a:lnSpc>
              <a:spcBef>
                <a:spcPts val="600"/>
              </a:spcBef>
              <a:spcAft>
                <a:spcPts val="800"/>
              </a:spcAft>
            </a:pPr>
            <a:endParaRPr lang="es-ES" sz="18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488950" algn="just">
              <a:lnSpc>
                <a:spcPct val="115000"/>
              </a:lnSpc>
              <a:spcBef>
                <a:spcPts val="600"/>
              </a:spcBef>
              <a:spcAft>
                <a:spcPts val="800"/>
              </a:spcAft>
            </a:pPr>
            <a:endParaRPr lang="en-GB"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453581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4" name="Imagen 3">
            <a:extLst>
              <a:ext uri="{FF2B5EF4-FFF2-40B4-BE49-F238E27FC236}">
                <a16:creationId xmlns:a16="http://schemas.microsoft.com/office/drawing/2014/main" id="{D122FF1D-1663-613C-31F8-42F7A5BB2B07}"/>
              </a:ext>
            </a:extLst>
          </p:cNvPr>
          <p:cNvPicPr>
            <a:picLocks noChangeAspect="1"/>
          </p:cNvPicPr>
          <p:nvPr/>
        </p:nvPicPr>
        <p:blipFill>
          <a:blip r:embed="rId3"/>
          <a:stretch>
            <a:fillRect/>
          </a:stretch>
        </p:blipFill>
        <p:spPr>
          <a:xfrm>
            <a:off x="0" y="0"/>
            <a:ext cx="12192000" cy="6858000"/>
          </a:xfrm>
          <a:prstGeom prst="rect">
            <a:avLst/>
          </a:prstGeom>
        </p:spPr>
      </p:pic>
      <p:sp>
        <p:nvSpPr>
          <p:cNvPr id="138" name="Google Shape;138;p6"/>
          <p:cNvSpPr txBox="1"/>
          <p:nvPr/>
        </p:nvSpPr>
        <p:spPr>
          <a:xfrm>
            <a:off x="5214189" y="6639446"/>
            <a:ext cx="1763624"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100" b="1">
                <a:solidFill>
                  <a:schemeClr val="lt1"/>
                </a:solidFill>
                <a:latin typeface="Helvetica Neue"/>
                <a:ea typeface="Helvetica Neue"/>
                <a:cs typeface="Helvetica Neue"/>
                <a:sym typeface="Helvetica Neue"/>
              </a:rPr>
              <a:t>www.mincultura.gov.co</a:t>
            </a:r>
            <a:endParaRPr/>
          </a:p>
        </p:txBody>
      </p:sp>
      <p:sp>
        <p:nvSpPr>
          <p:cNvPr id="139" name="Google Shape;139;p6"/>
          <p:cNvSpPr txBox="1">
            <a:spLocks noGrp="1"/>
          </p:cNvSpPr>
          <p:nvPr>
            <p:ph type="title"/>
          </p:nvPr>
        </p:nvSpPr>
        <p:spPr>
          <a:xfrm>
            <a:off x="881812" y="972611"/>
            <a:ext cx="8107997" cy="532292"/>
          </a:xfrm>
          <a:prstGeom prst="rect">
            <a:avLst/>
          </a:prstGeom>
          <a:noFill/>
          <a:ln>
            <a:noFill/>
          </a:ln>
        </p:spPr>
        <p:txBody>
          <a:bodyPr spcFirstLastPara="1" wrap="square" lIns="91425" tIns="45700" rIns="91425" bIns="45700" anchor="ctr" anchorCtr="0">
            <a:noAutofit/>
          </a:bodyPr>
          <a:lstStyle/>
          <a:p>
            <a:r>
              <a:rPr lang="es-CO" sz="3600" b="1" i="0" u="none" strike="noStrike" dirty="0">
                <a:solidFill>
                  <a:srgbClr val="FFFFFF"/>
                </a:solidFill>
                <a:effectLst/>
                <a:latin typeface="Work Sans" pitchFamily="2" charset="0"/>
              </a:rPr>
              <a:t>Actividades para la liquidación</a:t>
            </a:r>
            <a:r>
              <a:rPr lang="es-ES" sz="3600" b="1" dirty="0">
                <a:solidFill>
                  <a:schemeClr val="bg1"/>
                </a:solidFill>
                <a:latin typeface="Work Sans" pitchFamily="2" charset="0"/>
              </a:rPr>
              <a:t>	</a:t>
            </a:r>
            <a:endParaRPr sz="3600" b="1" dirty="0">
              <a:solidFill>
                <a:schemeClr val="lt1"/>
              </a:solidFill>
              <a:latin typeface="Work Sans" pitchFamily="2" charset="0"/>
              <a:ea typeface="Verdana"/>
              <a:cs typeface="Verdana"/>
              <a:sym typeface="Verdana"/>
            </a:endParaRPr>
          </a:p>
        </p:txBody>
      </p:sp>
      <p:cxnSp>
        <p:nvCxnSpPr>
          <p:cNvPr id="140" name="Google Shape;140;p6"/>
          <p:cNvCxnSpPr/>
          <p:nvPr/>
        </p:nvCxnSpPr>
        <p:spPr>
          <a:xfrm>
            <a:off x="-96982" y="1700886"/>
            <a:ext cx="5874327" cy="0"/>
          </a:xfrm>
          <a:prstGeom prst="straightConnector1">
            <a:avLst/>
          </a:prstGeom>
          <a:noFill/>
          <a:ln w="9525" cap="flat" cmpd="sng">
            <a:solidFill>
              <a:schemeClr val="lt1"/>
            </a:solidFill>
            <a:prstDash val="solid"/>
            <a:miter lim="800000"/>
            <a:headEnd type="none" w="sm" len="sm"/>
            <a:tailEnd type="none" w="sm" len="sm"/>
          </a:ln>
        </p:spPr>
      </p:cxnSp>
      <p:pic>
        <p:nvPicPr>
          <p:cNvPr id="142" name="Google Shape;142;p6"/>
          <p:cNvPicPr preferRelativeResize="0"/>
          <p:nvPr/>
        </p:nvPicPr>
        <p:blipFill rotWithShape="1">
          <a:blip r:embed="rId4">
            <a:alphaModFix/>
          </a:blip>
          <a:srcRect l="26328" r="20104"/>
          <a:stretch/>
        </p:blipFill>
        <p:spPr>
          <a:xfrm>
            <a:off x="0" y="1728596"/>
            <a:ext cx="1763625" cy="4938560"/>
          </a:xfrm>
          <a:prstGeom prst="rect">
            <a:avLst/>
          </a:prstGeom>
          <a:noFill/>
          <a:ln>
            <a:noFill/>
          </a:ln>
        </p:spPr>
      </p:pic>
      <p:sp>
        <p:nvSpPr>
          <p:cNvPr id="2" name="TextBox 2">
            <a:extLst>
              <a:ext uri="{FF2B5EF4-FFF2-40B4-BE49-F238E27FC236}">
                <a16:creationId xmlns:a16="http://schemas.microsoft.com/office/drawing/2014/main" id="{1346D92F-39BB-2CC6-044F-6665AAA6020E}"/>
              </a:ext>
            </a:extLst>
          </p:cNvPr>
          <p:cNvSpPr txBox="1"/>
          <p:nvPr/>
        </p:nvSpPr>
        <p:spPr>
          <a:xfrm>
            <a:off x="2058582" y="2087264"/>
            <a:ext cx="7437525" cy="323075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rtl="0" fontAlgn="base">
              <a:buFont typeface="+mj-lt"/>
              <a:buAutoNum type="arabicPeriod"/>
            </a:pPr>
            <a:r>
              <a:rPr lang="es-CO" sz="2000" b="0" i="0" u="none" strike="noStrike" dirty="0">
                <a:solidFill>
                  <a:schemeClr val="bg1"/>
                </a:solidFill>
                <a:effectLst/>
                <a:latin typeface="Work Sans" pitchFamily="2" charset="0"/>
              </a:rPr>
              <a:t>Elaboración y suscripción del acta de terminación</a:t>
            </a:r>
            <a:r>
              <a:rPr lang="en-GB" sz="2000" b="0" i="0" dirty="0">
                <a:solidFill>
                  <a:schemeClr val="bg1"/>
                </a:solidFill>
                <a:effectLst/>
                <a:latin typeface="Work Sans" pitchFamily="2" charset="0"/>
              </a:rPr>
              <a:t>​</a:t>
            </a:r>
            <a:endParaRPr lang="en-GB" sz="2800" b="0" i="0" dirty="0">
              <a:solidFill>
                <a:schemeClr val="bg1"/>
              </a:solidFill>
              <a:effectLst/>
              <a:latin typeface="Work Sans" pitchFamily="2" charset="0"/>
            </a:endParaRPr>
          </a:p>
          <a:p>
            <a:pPr marL="342900" indent="-342900" algn="just" rtl="0" fontAlgn="base">
              <a:buFont typeface="+mj-lt"/>
              <a:buAutoNum type="arabicPeriod"/>
            </a:pPr>
            <a:r>
              <a:rPr lang="es-CO" sz="2000" b="0" i="0" u="none" strike="noStrike" dirty="0">
                <a:solidFill>
                  <a:schemeClr val="bg1"/>
                </a:solidFill>
                <a:effectLst/>
                <a:latin typeface="Work Sans" pitchFamily="2" charset="0"/>
              </a:rPr>
              <a:t>Elaboración del Informe final.</a:t>
            </a:r>
            <a:r>
              <a:rPr lang="en-GB" sz="2000" b="0" i="0" dirty="0">
                <a:solidFill>
                  <a:schemeClr val="bg1"/>
                </a:solidFill>
                <a:effectLst/>
                <a:latin typeface="Work Sans" pitchFamily="2" charset="0"/>
              </a:rPr>
              <a:t>​</a:t>
            </a:r>
            <a:endParaRPr lang="en-GB" sz="2800" b="0" i="0" dirty="0">
              <a:solidFill>
                <a:schemeClr val="bg1"/>
              </a:solidFill>
              <a:effectLst/>
              <a:latin typeface="Work Sans" pitchFamily="2" charset="0"/>
            </a:endParaRPr>
          </a:p>
          <a:p>
            <a:pPr marL="342900" indent="-342900" algn="just" rtl="0" fontAlgn="base">
              <a:buFont typeface="+mj-lt"/>
              <a:buAutoNum type="arabicPeriod"/>
            </a:pPr>
            <a:r>
              <a:rPr lang="es-CO" sz="2000" b="0" i="0" u="none" strike="noStrike" dirty="0">
                <a:solidFill>
                  <a:schemeClr val="bg1"/>
                </a:solidFill>
                <a:effectLst/>
                <a:latin typeface="Work Sans" pitchFamily="2" charset="0"/>
              </a:rPr>
              <a:t>Verificación de la cobertura de las garantías del contratista en la etapa de liquidación y su vigencia.</a:t>
            </a:r>
            <a:r>
              <a:rPr lang="en-GB" sz="2000" b="0" i="0" dirty="0">
                <a:solidFill>
                  <a:schemeClr val="bg1"/>
                </a:solidFill>
                <a:effectLst/>
                <a:latin typeface="Work Sans" pitchFamily="2" charset="0"/>
              </a:rPr>
              <a:t>​ (Artículo 2.2.1.2.3.1.12, Decreto 1082 de 2015)</a:t>
            </a:r>
            <a:endParaRPr lang="en-GB" sz="2800" b="0" i="0" dirty="0">
              <a:solidFill>
                <a:schemeClr val="bg1"/>
              </a:solidFill>
              <a:effectLst/>
              <a:latin typeface="Work Sans" pitchFamily="2" charset="0"/>
            </a:endParaRPr>
          </a:p>
          <a:p>
            <a:pPr marL="342900" indent="-342900" algn="just" rtl="0" fontAlgn="base">
              <a:buFont typeface="+mj-lt"/>
              <a:buAutoNum type="arabicPeriod"/>
            </a:pPr>
            <a:r>
              <a:rPr lang="es-CO" sz="2000" b="0" i="0" u="none" strike="noStrike" dirty="0">
                <a:solidFill>
                  <a:schemeClr val="bg1"/>
                </a:solidFill>
                <a:effectLst/>
                <a:latin typeface="Work Sans" pitchFamily="2" charset="0"/>
              </a:rPr>
              <a:t>Elaboración del acta de liquidación.</a:t>
            </a:r>
            <a:r>
              <a:rPr lang="en-GB" sz="2000" b="0" i="0" dirty="0">
                <a:solidFill>
                  <a:schemeClr val="bg1"/>
                </a:solidFill>
                <a:effectLst/>
                <a:latin typeface="Work Sans" pitchFamily="2" charset="0"/>
              </a:rPr>
              <a:t>​</a:t>
            </a:r>
            <a:endParaRPr lang="en-GB" sz="2800" b="0" i="0" dirty="0">
              <a:solidFill>
                <a:schemeClr val="bg1"/>
              </a:solidFill>
              <a:effectLst/>
              <a:latin typeface="Work Sans" pitchFamily="2" charset="0"/>
            </a:endParaRPr>
          </a:p>
          <a:p>
            <a:pPr marL="342900" indent="-342900" algn="just" rtl="0" fontAlgn="base">
              <a:buFont typeface="+mj-lt"/>
              <a:buAutoNum type="arabicPeriod"/>
            </a:pPr>
            <a:r>
              <a:rPr lang="es-CO" sz="2000" b="0" i="0" u="none" strike="noStrike" dirty="0">
                <a:solidFill>
                  <a:schemeClr val="bg1"/>
                </a:solidFill>
                <a:effectLst/>
                <a:latin typeface="Work Sans" pitchFamily="2" charset="0"/>
              </a:rPr>
              <a:t>Ejecutar las actividades de cierre del expediente contractual</a:t>
            </a:r>
            <a:r>
              <a:rPr lang="en-GB" sz="2000" b="0" i="0" dirty="0">
                <a:solidFill>
                  <a:schemeClr val="bg1"/>
                </a:solidFill>
                <a:effectLst/>
                <a:latin typeface="Work Sans" pitchFamily="2" charset="0"/>
              </a:rPr>
              <a:t>​</a:t>
            </a:r>
            <a:endParaRPr lang="en-GB" sz="2800" b="0" i="0" dirty="0">
              <a:solidFill>
                <a:schemeClr val="bg1"/>
              </a:solidFill>
              <a:effectLst/>
              <a:latin typeface="Work Sans" pitchFamily="2" charset="0"/>
            </a:endParaRPr>
          </a:p>
          <a:p>
            <a:pPr marL="342900" indent="-342900" algn="just" rtl="0" fontAlgn="base">
              <a:buFont typeface="+mj-lt"/>
              <a:buAutoNum type="arabicPeriod"/>
            </a:pPr>
            <a:r>
              <a:rPr lang="es-CO" sz="2000" b="0" i="0" u="none" strike="noStrike" dirty="0">
                <a:solidFill>
                  <a:schemeClr val="bg1"/>
                </a:solidFill>
                <a:effectLst/>
                <a:latin typeface="Work Sans" pitchFamily="2" charset="0"/>
              </a:rPr>
              <a:t>Envío al archivo de gestión del expediente.</a:t>
            </a:r>
            <a:endParaRPr lang="en-GB" sz="2800" b="0" i="0" dirty="0">
              <a:solidFill>
                <a:schemeClr val="bg1"/>
              </a:solidFill>
              <a:effectLst/>
              <a:latin typeface="Work Sans" pitchFamily="2" charset="0"/>
            </a:endParaRPr>
          </a:p>
          <a:p>
            <a:pPr marL="488950" algn="just">
              <a:lnSpc>
                <a:spcPct val="115000"/>
              </a:lnSpc>
              <a:spcBef>
                <a:spcPts val="600"/>
              </a:spcBef>
              <a:spcAft>
                <a:spcPts val="800"/>
              </a:spcAft>
            </a:pPr>
            <a:endParaRPr lang="en-GB"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589241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4" name="Imagen 3">
            <a:extLst>
              <a:ext uri="{FF2B5EF4-FFF2-40B4-BE49-F238E27FC236}">
                <a16:creationId xmlns:a16="http://schemas.microsoft.com/office/drawing/2014/main" id="{4EA9174D-7E02-44E3-0AAE-EE73AD7B9786}"/>
              </a:ext>
            </a:extLst>
          </p:cNvPr>
          <p:cNvPicPr>
            <a:picLocks noChangeAspect="1"/>
          </p:cNvPicPr>
          <p:nvPr/>
        </p:nvPicPr>
        <p:blipFill>
          <a:blip r:embed="rId3"/>
          <a:srcRect/>
          <a:stretch/>
        </p:blipFill>
        <p:spPr>
          <a:xfrm>
            <a:off x="0" y="0"/>
            <a:ext cx="12192000" cy="6858000"/>
          </a:xfrm>
          <a:prstGeom prst="rect">
            <a:avLst/>
          </a:prstGeom>
        </p:spPr>
      </p:pic>
      <p:sp>
        <p:nvSpPr>
          <p:cNvPr id="105" name="Google Shape;105;p2"/>
          <p:cNvSpPr txBox="1"/>
          <p:nvPr/>
        </p:nvSpPr>
        <p:spPr>
          <a:xfrm>
            <a:off x="749908" y="1335776"/>
            <a:ext cx="7571971" cy="252372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3500" b="1" i="0" u="none" strike="noStrike" cap="none" dirty="0">
                <a:solidFill>
                  <a:schemeClr val="lt1"/>
                </a:solidFill>
                <a:latin typeface="Verdana"/>
                <a:ea typeface="Verdana"/>
                <a:cs typeface="Verdana"/>
                <a:sym typeface="Verdana"/>
              </a:rPr>
              <a:t>GRACIAS</a:t>
            </a:r>
            <a:endParaRPr lang="es-MX" sz="1800" b="1" dirty="0">
              <a:solidFill>
                <a:srgbClr val="FFC000"/>
              </a:solidFill>
              <a:latin typeface="Verdana"/>
              <a:ea typeface="Verdana"/>
              <a:cs typeface="Verdana"/>
              <a:sym typeface="Verdana"/>
            </a:endParaRPr>
          </a:p>
          <a:p>
            <a:pPr marL="0" marR="0" lvl="0" indent="0" algn="ctr" rtl="0">
              <a:spcBef>
                <a:spcPts val="0"/>
              </a:spcBef>
              <a:spcAft>
                <a:spcPts val="0"/>
              </a:spcAft>
              <a:buNone/>
            </a:pPr>
            <a:endParaRPr lang="es-MX" sz="1800" b="1" dirty="0">
              <a:solidFill>
                <a:srgbClr val="FFC000"/>
              </a:solidFill>
              <a:latin typeface="Verdana"/>
              <a:ea typeface="Verdana"/>
              <a:cs typeface="Verdana"/>
              <a:sym typeface="Verdana"/>
            </a:endParaRPr>
          </a:p>
          <a:p>
            <a:pPr marL="0" marR="0" lvl="0" indent="0" algn="ctr" rtl="0">
              <a:spcBef>
                <a:spcPts val="0"/>
              </a:spcBef>
              <a:spcAft>
                <a:spcPts val="0"/>
              </a:spcAft>
              <a:buNone/>
            </a:pPr>
            <a:endParaRPr lang="es-MX" sz="1800" b="1" dirty="0">
              <a:solidFill>
                <a:srgbClr val="FFC000"/>
              </a:solidFill>
              <a:latin typeface="Verdana"/>
              <a:ea typeface="Verdana"/>
              <a:cs typeface="Verdana"/>
              <a:sym typeface="Verdana"/>
            </a:endParaRPr>
          </a:p>
          <a:p>
            <a:pPr marL="0" marR="0" lvl="0" indent="0" algn="ctr" rtl="0">
              <a:spcBef>
                <a:spcPts val="0"/>
              </a:spcBef>
              <a:spcAft>
                <a:spcPts val="0"/>
              </a:spcAft>
              <a:buNone/>
            </a:pPr>
            <a:endParaRPr lang="es-MX" sz="1800" b="1" dirty="0">
              <a:solidFill>
                <a:srgbClr val="FFC000"/>
              </a:solidFill>
              <a:latin typeface="Verdana"/>
              <a:ea typeface="Verdana"/>
              <a:cs typeface="Verdana"/>
              <a:sym typeface="Verdana"/>
            </a:endParaRPr>
          </a:p>
          <a:p>
            <a:pPr marL="0" marR="0" lvl="0" indent="0" algn="ctr" rtl="0">
              <a:spcBef>
                <a:spcPts val="0"/>
              </a:spcBef>
              <a:spcAft>
                <a:spcPts val="0"/>
              </a:spcAft>
              <a:buNone/>
            </a:pPr>
            <a:endParaRPr dirty="0">
              <a:solidFill>
                <a:srgbClr val="FFC000"/>
              </a:solidFill>
            </a:endParaRPr>
          </a:p>
          <a:p>
            <a:pPr marL="0" marR="0" lvl="0" indent="0" algn="ctr" rtl="0">
              <a:spcBef>
                <a:spcPts val="0"/>
              </a:spcBef>
              <a:spcAft>
                <a:spcPts val="0"/>
              </a:spcAft>
              <a:buNone/>
            </a:pPr>
            <a:br>
              <a:rPr lang="es-MX" sz="2200" b="1" dirty="0">
                <a:solidFill>
                  <a:srgbClr val="FFC000"/>
                </a:solidFill>
                <a:latin typeface="Verdana"/>
                <a:ea typeface="Verdana"/>
                <a:cs typeface="Verdana"/>
                <a:sym typeface="Verdana"/>
              </a:rPr>
            </a:br>
            <a:br>
              <a:rPr lang="es-MX" sz="1050" b="1" dirty="0">
                <a:solidFill>
                  <a:schemeClr val="lt1"/>
                </a:solidFill>
                <a:latin typeface="Verdana"/>
                <a:ea typeface="Verdana"/>
                <a:cs typeface="Verdana"/>
                <a:sym typeface="Verdana"/>
              </a:rPr>
            </a:br>
            <a:endParaRPr sz="1800" dirty="0">
              <a:solidFill>
                <a:schemeClr val="dk1"/>
              </a:solidFill>
              <a:latin typeface="Verdana"/>
              <a:ea typeface="Verdana"/>
              <a:cs typeface="Verdana"/>
              <a:sym typeface="Verdana"/>
            </a:endParaRPr>
          </a:p>
        </p:txBody>
      </p:sp>
      <p:cxnSp>
        <p:nvCxnSpPr>
          <p:cNvPr id="106" name="Google Shape;106;p2"/>
          <p:cNvCxnSpPr>
            <a:cxnSpLocks/>
          </p:cNvCxnSpPr>
          <p:nvPr/>
        </p:nvCxnSpPr>
        <p:spPr>
          <a:xfrm>
            <a:off x="-120320" y="5881681"/>
            <a:ext cx="2009274" cy="0"/>
          </a:xfrm>
          <a:prstGeom prst="straightConnector1">
            <a:avLst/>
          </a:prstGeom>
          <a:noFill/>
          <a:ln w="9525" cap="flat" cmpd="sng">
            <a:solidFill>
              <a:schemeClr val="bg1"/>
            </a:solidFill>
            <a:prstDash val="solid"/>
            <a:miter lim="800000"/>
            <a:headEnd type="none" w="sm" len="sm"/>
            <a:tailEnd type="none" w="sm" len="sm"/>
          </a:ln>
        </p:spPr>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2" name="Imagen 1">
            <a:extLst>
              <a:ext uri="{FF2B5EF4-FFF2-40B4-BE49-F238E27FC236}">
                <a16:creationId xmlns:a16="http://schemas.microsoft.com/office/drawing/2014/main" id="{C15F4297-5417-B029-3D5D-22BCE87FBC95}"/>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3" name="Imagen 2">
            <a:extLst>
              <a:ext uri="{FF2B5EF4-FFF2-40B4-BE49-F238E27FC236}">
                <a16:creationId xmlns:a16="http://schemas.microsoft.com/office/drawing/2014/main" id="{4EAC1EAB-784B-D82F-98D4-4E884D3EE626}"/>
              </a:ext>
            </a:extLst>
          </p:cNvPr>
          <p:cNvPicPr>
            <a:picLocks noChangeAspect="1"/>
          </p:cNvPicPr>
          <p:nvPr/>
        </p:nvPicPr>
        <p:blipFill>
          <a:blip r:embed="rId3"/>
          <a:stretch>
            <a:fillRect/>
          </a:stretch>
        </p:blipFill>
        <p:spPr>
          <a:xfrm>
            <a:off x="0" y="0"/>
            <a:ext cx="12192000" cy="6858000"/>
          </a:xfrm>
          <a:prstGeom prst="rect">
            <a:avLst/>
          </a:prstGeom>
        </p:spPr>
      </p:pic>
      <p:sp>
        <p:nvSpPr>
          <p:cNvPr id="5" name="Título 4">
            <a:extLst>
              <a:ext uri="{FF2B5EF4-FFF2-40B4-BE49-F238E27FC236}">
                <a16:creationId xmlns:a16="http://schemas.microsoft.com/office/drawing/2014/main" id="{470BD856-FD50-3146-CC0A-EC81CEC82E06}"/>
              </a:ext>
            </a:extLst>
          </p:cNvPr>
          <p:cNvSpPr>
            <a:spLocks noGrp="1"/>
          </p:cNvSpPr>
          <p:nvPr>
            <p:ph type="title"/>
          </p:nvPr>
        </p:nvSpPr>
        <p:spPr>
          <a:xfrm>
            <a:off x="838200" y="365125"/>
            <a:ext cx="9091863" cy="1325563"/>
          </a:xfrm>
        </p:spPr>
        <p:txBody>
          <a:bodyPr>
            <a:normAutofit/>
          </a:bodyPr>
          <a:lstStyle/>
          <a:p>
            <a:pPr algn="ctr"/>
            <a:r>
              <a:rPr lang="en-US" sz="3600" b="1" i="0" u="none" strike="noStrike" dirty="0">
                <a:solidFill>
                  <a:srgbClr val="FFFFFF"/>
                </a:solidFill>
                <a:effectLst/>
                <a:latin typeface="Work Sans" pitchFamily="2" charset="0"/>
              </a:rPr>
              <a:t>¿</a:t>
            </a:r>
            <a:r>
              <a:rPr lang="es-CO" sz="3600" b="1" i="0" u="none" strike="noStrike" dirty="0">
                <a:solidFill>
                  <a:srgbClr val="FFFFFF"/>
                </a:solidFill>
                <a:effectLst/>
                <a:latin typeface="Work Sans" pitchFamily="2" charset="0"/>
              </a:rPr>
              <a:t>De donde surge el deber de seguimiento y control</a:t>
            </a:r>
            <a:r>
              <a:rPr lang="en-US" sz="3600" b="1" i="0" u="none" strike="noStrike" dirty="0">
                <a:solidFill>
                  <a:srgbClr val="FFFFFF"/>
                </a:solidFill>
                <a:effectLst/>
                <a:latin typeface="Work Sans" pitchFamily="2" charset="0"/>
              </a:rPr>
              <a:t>?</a:t>
            </a:r>
            <a:endParaRPr lang="es-CO" sz="3600" b="1" dirty="0">
              <a:solidFill>
                <a:schemeClr val="bg1"/>
              </a:solidFill>
              <a:latin typeface="Work Sans" pitchFamily="2" charset="0"/>
            </a:endParaRPr>
          </a:p>
        </p:txBody>
      </p:sp>
      <p:sp>
        <p:nvSpPr>
          <p:cNvPr id="6" name="Marcador de texto 5">
            <a:extLst>
              <a:ext uri="{FF2B5EF4-FFF2-40B4-BE49-F238E27FC236}">
                <a16:creationId xmlns:a16="http://schemas.microsoft.com/office/drawing/2014/main" id="{9E7C34CD-DCD2-38A8-9804-2FA05EE50224}"/>
              </a:ext>
            </a:extLst>
          </p:cNvPr>
          <p:cNvSpPr>
            <a:spLocks noGrp="1"/>
          </p:cNvSpPr>
          <p:nvPr>
            <p:ph type="body" idx="1"/>
          </p:nvPr>
        </p:nvSpPr>
        <p:spPr>
          <a:xfrm>
            <a:off x="504825" y="1690688"/>
            <a:ext cx="7375358" cy="4530230"/>
          </a:xfrm>
        </p:spPr>
        <p:txBody>
          <a:bodyPr>
            <a:normAutofit/>
          </a:bodyPr>
          <a:lstStyle/>
          <a:p>
            <a:pPr marL="114300" indent="0" algn="just">
              <a:buNone/>
            </a:pPr>
            <a:r>
              <a:rPr lang="es-ES" sz="2200" b="1" u="none" strike="noStrike" dirty="0">
                <a:solidFill>
                  <a:srgbClr val="FFFFFF"/>
                </a:solidFill>
                <a:effectLst/>
                <a:latin typeface="Work Sans" pitchFamily="2" charset="0"/>
              </a:rPr>
              <a:t>De acuerdo con el principio de responsabilidad que rige la contratación estatal, (artículo 26 – Ley 80 de 1993)</a:t>
            </a:r>
          </a:p>
          <a:p>
            <a:pPr algn="just"/>
            <a:r>
              <a:rPr lang="es-ES" sz="1800" dirty="0">
                <a:solidFill>
                  <a:srgbClr val="FFFFFF"/>
                </a:solidFill>
                <a:latin typeface="Work Sans" pitchFamily="2" charset="0"/>
              </a:rPr>
              <a:t>La responsabilidad de la dirección y manejo de la actividad contractual y la de los procesos de selección será del jefe o representante de la entidad estatal, quien no podrá trasladarla a las juntas o consejos directivos de la entidad, ni a las corporaciones de elección popular, a los comités asesores, ni a los organismos de control y vigilancia de la misma.</a:t>
            </a:r>
          </a:p>
          <a:p>
            <a:pPr algn="just"/>
            <a:r>
              <a:rPr lang="es-ES" sz="1800" b="0" u="none" strike="noStrike" dirty="0">
                <a:solidFill>
                  <a:srgbClr val="FFFFFF"/>
                </a:solidFill>
                <a:effectLst/>
                <a:latin typeface="Work Sans" pitchFamily="2" charset="0"/>
              </a:rPr>
              <a:t>Las Entidades Estatales están obligadas a vigilar la correcta ejecución del objeto contratado y a proteger tanto los derechos de la propia Entidad como los del contratista y terceros que puedan verse afectados por la ejecución del contrato. </a:t>
            </a:r>
          </a:p>
          <a:p>
            <a:pPr algn="just"/>
            <a:endParaRPr lang="es-CO" sz="1800" dirty="0">
              <a:solidFill>
                <a:srgbClr val="FFFFFF"/>
              </a:solidFill>
              <a:latin typeface="Work Sans" pitchFamily="2" charset="0"/>
            </a:endParaRPr>
          </a:p>
        </p:txBody>
      </p:sp>
    </p:spTree>
    <p:extLst>
      <p:ext uri="{BB962C8B-B14F-4D97-AF65-F5344CB8AC3E}">
        <p14:creationId xmlns:p14="http://schemas.microsoft.com/office/powerpoint/2010/main" val="2113957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3" name="Imagen 2">
            <a:extLst>
              <a:ext uri="{FF2B5EF4-FFF2-40B4-BE49-F238E27FC236}">
                <a16:creationId xmlns:a16="http://schemas.microsoft.com/office/drawing/2014/main" id="{4EAC1EAB-784B-D82F-98D4-4E884D3EE626}"/>
              </a:ext>
            </a:extLst>
          </p:cNvPr>
          <p:cNvPicPr>
            <a:picLocks noChangeAspect="1"/>
          </p:cNvPicPr>
          <p:nvPr/>
        </p:nvPicPr>
        <p:blipFill>
          <a:blip r:embed="rId3"/>
          <a:stretch>
            <a:fillRect/>
          </a:stretch>
        </p:blipFill>
        <p:spPr>
          <a:xfrm>
            <a:off x="0" y="0"/>
            <a:ext cx="12192000" cy="6858000"/>
          </a:xfrm>
          <a:prstGeom prst="rect">
            <a:avLst/>
          </a:prstGeom>
        </p:spPr>
      </p:pic>
      <p:sp>
        <p:nvSpPr>
          <p:cNvPr id="5" name="Título 4">
            <a:extLst>
              <a:ext uri="{FF2B5EF4-FFF2-40B4-BE49-F238E27FC236}">
                <a16:creationId xmlns:a16="http://schemas.microsoft.com/office/drawing/2014/main" id="{470BD856-FD50-3146-CC0A-EC81CEC82E06}"/>
              </a:ext>
            </a:extLst>
          </p:cNvPr>
          <p:cNvSpPr>
            <a:spLocks noGrp="1"/>
          </p:cNvSpPr>
          <p:nvPr>
            <p:ph type="title"/>
          </p:nvPr>
        </p:nvSpPr>
        <p:spPr>
          <a:xfrm>
            <a:off x="838200" y="365125"/>
            <a:ext cx="9091863" cy="1325563"/>
          </a:xfrm>
        </p:spPr>
        <p:txBody>
          <a:bodyPr>
            <a:normAutofit/>
          </a:bodyPr>
          <a:lstStyle/>
          <a:p>
            <a:pPr algn="ctr"/>
            <a:r>
              <a:rPr lang="en-US" sz="3600" b="1" i="0" u="none" strike="noStrike" dirty="0">
                <a:solidFill>
                  <a:srgbClr val="FFFFFF"/>
                </a:solidFill>
                <a:effectLst/>
                <a:latin typeface="Work Sans" pitchFamily="2" charset="0"/>
              </a:rPr>
              <a:t>¿</a:t>
            </a:r>
            <a:r>
              <a:rPr lang="es-CO" sz="3600" b="1" i="0" u="none" strike="noStrike" dirty="0">
                <a:solidFill>
                  <a:srgbClr val="FFFFFF"/>
                </a:solidFill>
                <a:effectLst/>
                <a:latin typeface="Work Sans" pitchFamily="2" charset="0"/>
              </a:rPr>
              <a:t>De donde surge el deber de seguimiento y control</a:t>
            </a:r>
            <a:r>
              <a:rPr lang="en-US" sz="3600" b="1" i="0" u="none" strike="noStrike" dirty="0">
                <a:solidFill>
                  <a:srgbClr val="FFFFFF"/>
                </a:solidFill>
                <a:effectLst/>
                <a:latin typeface="Work Sans" pitchFamily="2" charset="0"/>
              </a:rPr>
              <a:t>?</a:t>
            </a:r>
            <a:endParaRPr lang="es-CO" sz="3600" b="1" dirty="0">
              <a:solidFill>
                <a:schemeClr val="bg1"/>
              </a:solidFill>
              <a:latin typeface="Work Sans" pitchFamily="2" charset="0"/>
            </a:endParaRPr>
          </a:p>
        </p:txBody>
      </p:sp>
      <p:sp>
        <p:nvSpPr>
          <p:cNvPr id="6" name="Marcador de texto 5">
            <a:extLst>
              <a:ext uri="{FF2B5EF4-FFF2-40B4-BE49-F238E27FC236}">
                <a16:creationId xmlns:a16="http://schemas.microsoft.com/office/drawing/2014/main" id="{9E7C34CD-DCD2-38A8-9804-2FA05EE50224}"/>
              </a:ext>
            </a:extLst>
          </p:cNvPr>
          <p:cNvSpPr>
            <a:spLocks noGrp="1"/>
          </p:cNvSpPr>
          <p:nvPr>
            <p:ph type="body" idx="1"/>
          </p:nvPr>
        </p:nvSpPr>
        <p:spPr>
          <a:xfrm>
            <a:off x="504825" y="1690688"/>
            <a:ext cx="7375358" cy="4530230"/>
          </a:xfrm>
        </p:spPr>
        <p:txBody>
          <a:bodyPr>
            <a:normAutofit fontScale="92500" lnSpcReduction="10000"/>
          </a:bodyPr>
          <a:lstStyle/>
          <a:p>
            <a:pPr marL="114300" indent="0" algn="just">
              <a:buNone/>
            </a:pPr>
            <a:r>
              <a:rPr lang="es-ES" sz="2200" b="1" u="none" strike="noStrike" dirty="0">
                <a:solidFill>
                  <a:srgbClr val="FFFFFF"/>
                </a:solidFill>
                <a:effectLst/>
                <a:latin typeface="Work Sans" pitchFamily="2" charset="0"/>
              </a:rPr>
              <a:t>Deberes de las Entidades Públicas , (artículo 4 – Ley 80 de 1993)</a:t>
            </a:r>
          </a:p>
          <a:p>
            <a:pPr algn="just"/>
            <a:r>
              <a:rPr lang="es-ES" sz="1800" dirty="0">
                <a:solidFill>
                  <a:srgbClr val="FFFFFF"/>
                </a:solidFill>
                <a:latin typeface="Work Sans" pitchFamily="2" charset="0"/>
              </a:rPr>
              <a:t>Exigirán del contratista la ejecución idónea y oportuna del objeto contratado. Igual exigencia podrán hacer al garante.</a:t>
            </a:r>
          </a:p>
          <a:p>
            <a:pPr algn="just"/>
            <a:r>
              <a:rPr lang="es-ES" sz="1800" dirty="0">
                <a:solidFill>
                  <a:srgbClr val="FFFFFF"/>
                </a:solidFill>
                <a:latin typeface="Work Sans" pitchFamily="2" charset="0"/>
              </a:rPr>
              <a:t>Adelantarán las gestiones necesarias para el reconocimiento y cobro de las sanciones pecuniarias y garantías a que hubiere lugar.</a:t>
            </a:r>
          </a:p>
          <a:p>
            <a:pPr algn="just"/>
            <a:r>
              <a:rPr lang="es-ES" sz="1800" dirty="0">
                <a:solidFill>
                  <a:srgbClr val="FFFFFF"/>
                </a:solidFill>
                <a:latin typeface="Work Sans" pitchFamily="2" charset="0"/>
              </a:rPr>
              <a:t>Adelantarán revisiones periódicas de las obras ejecutadas, servicios prestados o bienes </a:t>
            </a:r>
            <a:r>
              <a:rPr lang="es-CO" sz="1800" dirty="0">
                <a:solidFill>
                  <a:srgbClr val="FFFFFF"/>
                </a:solidFill>
                <a:latin typeface="Work Sans" pitchFamily="2" charset="0"/>
              </a:rPr>
              <a:t>suministrados</a:t>
            </a:r>
            <a:r>
              <a:rPr lang="es-ES" sz="1800" dirty="0">
                <a:solidFill>
                  <a:srgbClr val="FFFFFF"/>
                </a:solidFill>
                <a:latin typeface="Work Sans" pitchFamily="2" charset="0"/>
              </a:rPr>
              <a:t>, para verificar que ellos cumplan con las condiciones de calidad ofrecidas por los contratistas, y promoverán las acciones de responsabilidad contra éstos y sus garantes cuando dichas condiciones no se cumplan.</a:t>
            </a:r>
          </a:p>
          <a:p>
            <a:pPr algn="just"/>
            <a:r>
              <a:rPr lang="es-ES" sz="1800" dirty="0">
                <a:solidFill>
                  <a:srgbClr val="FFFFFF"/>
                </a:solidFill>
                <a:latin typeface="Work Sans" pitchFamily="2" charset="0"/>
              </a:rPr>
              <a:t>Las revisiones periódicas a que se refiere el presente numeral deberán llevarse a cabo por lo menos una vez cada seis (6) meses durante el término de vigencia de las garantías.</a:t>
            </a:r>
          </a:p>
          <a:p>
            <a:pPr marL="114300" indent="0" algn="just">
              <a:buNone/>
            </a:pPr>
            <a:endParaRPr lang="es-ES" sz="1800" dirty="0">
              <a:solidFill>
                <a:srgbClr val="FFFFFF"/>
              </a:solidFill>
              <a:latin typeface="Work Sans" pitchFamily="2" charset="0"/>
            </a:endParaRPr>
          </a:p>
          <a:p>
            <a:pPr algn="just"/>
            <a:endParaRPr lang="es-CO" sz="1800" dirty="0">
              <a:solidFill>
                <a:srgbClr val="FFFFFF"/>
              </a:solidFill>
              <a:latin typeface="Work Sans" pitchFamily="2" charset="0"/>
            </a:endParaRPr>
          </a:p>
        </p:txBody>
      </p:sp>
    </p:spTree>
    <p:extLst>
      <p:ext uri="{BB962C8B-B14F-4D97-AF65-F5344CB8AC3E}">
        <p14:creationId xmlns:p14="http://schemas.microsoft.com/office/powerpoint/2010/main" val="3792103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3" name="Imagen 2">
            <a:extLst>
              <a:ext uri="{FF2B5EF4-FFF2-40B4-BE49-F238E27FC236}">
                <a16:creationId xmlns:a16="http://schemas.microsoft.com/office/drawing/2014/main" id="{4EAC1EAB-784B-D82F-98D4-4E884D3EE626}"/>
              </a:ext>
            </a:extLst>
          </p:cNvPr>
          <p:cNvPicPr>
            <a:picLocks noChangeAspect="1"/>
          </p:cNvPicPr>
          <p:nvPr/>
        </p:nvPicPr>
        <p:blipFill>
          <a:blip r:embed="rId3"/>
          <a:stretch>
            <a:fillRect/>
          </a:stretch>
        </p:blipFill>
        <p:spPr>
          <a:xfrm>
            <a:off x="0" y="0"/>
            <a:ext cx="12192000" cy="6858000"/>
          </a:xfrm>
          <a:prstGeom prst="rect">
            <a:avLst/>
          </a:prstGeom>
        </p:spPr>
      </p:pic>
      <p:sp>
        <p:nvSpPr>
          <p:cNvPr id="5" name="Título 4">
            <a:extLst>
              <a:ext uri="{FF2B5EF4-FFF2-40B4-BE49-F238E27FC236}">
                <a16:creationId xmlns:a16="http://schemas.microsoft.com/office/drawing/2014/main" id="{470BD856-FD50-3146-CC0A-EC81CEC82E06}"/>
              </a:ext>
            </a:extLst>
          </p:cNvPr>
          <p:cNvSpPr>
            <a:spLocks noGrp="1"/>
          </p:cNvSpPr>
          <p:nvPr>
            <p:ph type="title"/>
          </p:nvPr>
        </p:nvSpPr>
        <p:spPr>
          <a:xfrm>
            <a:off x="838200" y="365125"/>
            <a:ext cx="9091863" cy="1325563"/>
          </a:xfrm>
        </p:spPr>
        <p:txBody>
          <a:bodyPr>
            <a:normAutofit/>
          </a:bodyPr>
          <a:lstStyle/>
          <a:p>
            <a:pPr algn="ctr"/>
            <a:r>
              <a:rPr lang="en-US" sz="3600" b="1" i="0" u="none" strike="noStrike" dirty="0">
                <a:solidFill>
                  <a:srgbClr val="FFFFFF"/>
                </a:solidFill>
                <a:effectLst/>
                <a:latin typeface="Work Sans" pitchFamily="2" charset="0"/>
              </a:rPr>
              <a:t>¿</a:t>
            </a:r>
            <a:r>
              <a:rPr lang="es-CO" sz="3600" b="1" i="0" u="none" strike="noStrike" dirty="0">
                <a:solidFill>
                  <a:srgbClr val="FFFFFF"/>
                </a:solidFill>
                <a:effectLst/>
                <a:latin typeface="Work Sans" pitchFamily="2" charset="0"/>
              </a:rPr>
              <a:t>De donde surge el deber de seguimiento y control</a:t>
            </a:r>
            <a:r>
              <a:rPr lang="en-US" sz="3600" b="1" i="0" u="none" strike="noStrike" dirty="0">
                <a:solidFill>
                  <a:srgbClr val="FFFFFF"/>
                </a:solidFill>
                <a:effectLst/>
                <a:latin typeface="Work Sans" pitchFamily="2" charset="0"/>
              </a:rPr>
              <a:t>?</a:t>
            </a:r>
            <a:endParaRPr lang="es-CO" sz="3600" b="1" dirty="0">
              <a:solidFill>
                <a:schemeClr val="bg1"/>
              </a:solidFill>
              <a:latin typeface="Work Sans" pitchFamily="2" charset="0"/>
            </a:endParaRPr>
          </a:p>
        </p:txBody>
      </p:sp>
      <p:sp>
        <p:nvSpPr>
          <p:cNvPr id="6" name="Marcador de texto 5">
            <a:extLst>
              <a:ext uri="{FF2B5EF4-FFF2-40B4-BE49-F238E27FC236}">
                <a16:creationId xmlns:a16="http://schemas.microsoft.com/office/drawing/2014/main" id="{9E7C34CD-DCD2-38A8-9804-2FA05EE50224}"/>
              </a:ext>
            </a:extLst>
          </p:cNvPr>
          <p:cNvSpPr>
            <a:spLocks noGrp="1"/>
          </p:cNvSpPr>
          <p:nvPr>
            <p:ph type="body" idx="1"/>
          </p:nvPr>
        </p:nvSpPr>
        <p:spPr>
          <a:xfrm>
            <a:off x="504825" y="1690688"/>
            <a:ext cx="7375358" cy="4530230"/>
          </a:xfrm>
        </p:spPr>
        <p:txBody>
          <a:bodyPr>
            <a:normAutofit/>
          </a:bodyPr>
          <a:lstStyle/>
          <a:p>
            <a:pPr marL="114300" indent="0" algn="just">
              <a:buNone/>
            </a:pPr>
            <a:r>
              <a:rPr lang="es-ES" sz="2200" b="1" u="none" strike="noStrike" dirty="0">
                <a:solidFill>
                  <a:srgbClr val="FFFFFF"/>
                </a:solidFill>
                <a:effectLst/>
                <a:latin typeface="Work Sans" pitchFamily="2" charset="0"/>
              </a:rPr>
              <a:t>Deberes de las Entidades Públicas , (artículo 4 – Ley 80 de 1993)</a:t>
            </a:r>
          </a:p>
          <a:p>
            <a:pPr algn="just"/>
            <a:r>
              <a:rPr lang="es-ES" sz="1800" dirty="0">
                <a:solidFill>
                  <a:srgbClr val="FFFFFF"/>
                </a:solidFill>
                <a:latin typeface="Work Sans" pitchFamily="2" charset="0"/>
              </a:rPr>
              <a:t>Exigirán que la calidad de los bienes y servicios adquiridos por las entidades estatales se ajuste a los requisitos mínimos previstos en las normas técnicas obligatorias, sin perjuicio de la facultad de exigir que tales bienes o servicios cumplan con las normas técnicas colombianas o, en su defecto, con normas internacionales elaboradas por organismos reconocidos a nivel mundial o con normas extranjeras aceptadas en los acuerdos internacionales suscritos por Colombia.</a:t>
            </a:r>
          </a:p>
          <a:p>
            <a:pPr algn="just"/>
            <a:r>
              <a:rPr lang="es-ES" sz="1800" dirty="0">
                <a:solidFill>
                  <a:srgbClr val="FFFFFF"/>
                </a:solidFill>
                <a:latin typeface="Work Sans" pitchFamily="2" charset="0"/>
              </a:rPr>
              <a:t>Adelantarán las acciones conducentes a obtener la indemnización de los daños que sufran en desarrollo o con ocasión del contrato celebrado.</a:t>
            </a:r>
          </a:p>
          <a:p>
            <a:pPr algn="just"/>
            <a:endParaRPr lang="es-CO" sz="1800" dirty="0">
              <a:solidFill>
                <a:srgbClr val="FFFFFF"/>
              </a:solidFill>
              <a:latin typeface="Work Sans" pitchFamily="2" charset="0"/>
            </a:endParaRPr>
          </a:p>
        </p:txBody>
      </p:sp>
    </p:spTree>
    <p:extLst>
      <p:ext uri="{BB962C8B-B14F-4D97-AF65-F5344CB8AC3E}">
        <p14:creationId xmlns:p14="http://schemas.microsoft.com/office/powerpoint/2010/main" val="2087898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4" name="Imagen 3">
            <a:extLst>
              <a:ext uri="{FF2B5EF4-FFF2-40B4-BE49-F238E27FC236}">
                <a16:creationId xmlns:a16="http://schemas.microsoft.com/office/drawing/2014/main" id="{D122FF1D-1663-613C-31F8-42F7A5BB2B07}"/>
              </a:ext>
            </a:extLst>
          </p:cNvPr>
          <p:cNvPicPr>
            <a:picLocks noChangeAspect="1"/>
          </p:cNvPicPr>
          <p:nvPr/>
        </p:nvPicPr>
        <p:blipFill>
          <a:blip r:embed="rId3"/>
          <a:stretch>
            <a:fillRect/>
          </a:stretch>
        </p:blipFill>
        <p:spPr>
          <a:xfrm>
            <a:off x="0" y="0"/>
            <a:ext cx="12192000" cy="6858000"/>
          </a:xfrm>
          <a:prstGeom prst="rect">
            <a:avLst/>
          </a:prstGeom>
        </p:spPr>
      </p:pic>
      <p:sp>
        <p:nvSpPr>
          <p:cNvPr id="138" name="Google Shape;138;p6"/>
          <p:cNvSpPr txBox="1"/>
          <p:nvPr/>
        </p:nvSpPr>
        <p:spPr>
          <a:xfrm>
            <a:off x="5214189" y="6639446"/>
            <a:ext cx="1763624"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100" b="1" dirty="0">
                <a:solidFill>
                  <a:schemeClr val="lt1"/>
                </a:solidFill>
                <a:latin typeface="Helvetica Neue"/>
                <a:ea typeface="Helvetica Neue"/>
                <a:cs typeface="Helvetica Neue"/>
                <a:sym typeface="Helvetica Neue"/>
              </a:rPr>
              <a:t>www.mincultura.gov.co</a:t>
            </a:r>
            <a:endParaRPr dirty="0"/>
          </a:p>
        </p:txBody>
      </p:sp>
      <p:sp>
        <p:nvSpPr>
          <p:cNvPr id="139" name="Google Shape;139;p6"/>
          <p:cNvSpPr txBox="1">
            <a:spLocks noGrp="1"/>
          </p:cNvSpPr>
          <p:nvPr>
            <p:ph type="title"/>
          </p:nvPr>
        </p:nvSpPr>
        <p:spPr>
          <a:xfrm>
            <a:off x="1480086" y="761577"/>
            <a:ext cx="7439062" cy="640268"/>
          </a:xfrm>
          <a:prstGeom prst="rect">
            <a:avLst/>
          </a:prstGeom>
          <a:noFill/>
          <a:ln>
            <a:noFill/>
          </a:ln>
        </p:spPr>
        <p:txBody>
          <a:bodyPr spcFirstLastPara="1" wrap="square" lIns="91425" tIns="45700" rIns="91425" bIns="45700" anchor="ctr" anchorCtr="0">
            <a:noAutofit/>
          </a:bodyPr>
          <a:lstStyle/>
          <a:p>
            <a:r>
              <a:rPr lang="es-CO" sz="2800" b="1" i="0" u="none" strike="noStrike" dirty="0">
                <a:solidFill>
                  <a:srgbClr val="FFFFFF"/>
                </a:solidFill>
                <a:effectLst/>
                <a:latin typeface="Work Sans" pitchFamily="2" charset="0"/>
              </a:rPr>
              <a:t>Derechos de los contratistas (Artículo 5- Ley 80 de 1993</a:t>
            </a:r>
            <a:br>
              <a:rPr lang="es-ES" sz="1600" b="1" dirty="0">
                <a:solidFill>
                  <a:schemeClr val="bg1"/>
                </a:solidFill>
                <a:latin typeface="Work Sans" panose="00000500000000000000" pitchFamily="50" charset="0"/>
              </a:rPr>
            </a:br>
            <a:r>
              <a:rPr lang="es-ES" sz="1600" b="1" dirty="0">
                <a:solidFill>
                  <a:schemeClr val="bg1"/>
                </a:solidFill>
                <a:latin typeface="Work Sans" panose="00000500000000000000" pitchFamily="50" charset="0"/>
              </a:rPr>
              <a:t>	</a:t>
            </a:r>
            <a:endParaRPr sz="2200" b="1" dirty="0">
              <a:solidFill>
                <a:schemeClr val="lt1"/>
              </a:solidFill>
              <a:latin typeface="Verdana"/>
              <a:ea typeface="Verdana"/>
              <a:cs typeface="Verdana"/>
              <a:sym typeface="Verdana"/>
            </a:endParaRPr>
          </a:p>
        </p:txBody>
      </p:sp>
      <p:cxnSp>
        <p:nvCxnSpPr>
          <p:cNvPr id="140" name="Google Shape;140;p6"/>
          <p:cNvCxnSpPr/>
          <p:nvPr/>
        </p:nvCxnSpPr>
        <p:spPr>
          <a:xfrm>
            <a:off x="-107868" y="1341657"/>
            <a:ext cx="5874327" cy="0"/>
          </a:xfrm>
          <a:prstGeom prst="straightConnector1">
            <a:avLst/>
          </a:prstGeom>
          <a:noFill/>
          <a:ln w="9525" cap="flat" cmpd="sng">
            <a:solidFill>
              <a:schemeClr val="lt1"/>
            </a:solidFill>
            <a:prstDash val="solid"/>
            <a:miter lim="800000"/>
            <a:headEnd type="none" w="sm" len="sm"/>
            <a:tailEnd type="none" w="sm" len="sm"/>
          </a:ln>
        </p:spPr>
      </p:cxnSp>
      <p:pic>
        <p:nvPicPr>
          <p:cNvPr id="142" name="Google Shape;142;p6"/>
          <p:cNvPicPr preferRelativeResize="0"/>
          <p:nvPr/>
        </p:nvPicPr>
        <p:blipFill rotWithShape="1">
          <a:blip r:embed="rId4">
            <a:alphaModFix/>
          </a:blip>
          <a:srcRect l="26328" r="20104"/>
          <a:stretch/>
        </p:blipFill>
        <p:spPr>
          <a:xfrm>
            <a:off x="0" y="1521768"/>
            <a:ext cx="1763625" cy="4938560"/>
          </a:xfrm>
          <a:prstGeom prst="rect">
            <a:avLst/>
          </a:prstGeom>
          <a:noFill/>
          <a:ln>
            <a:noFill/>
          </a:ln>
        </p:spPr>
      </p:pic>
      <p:sp>
        <p:nvSpPr>
          <p:cNvPr id="3" name="CuadroTexto 2">
            <a:extLst>
              <a:ext uri="{FF2B5EF4-FFF2-40B4-BE49-F238E27FC236}">
                <a16:creationId xmlns:a16="http://schemas.microsoft.com/office/drawing/2014/main" id="{4B7B5F32-7B33-D254-931E-0CB88BBAB6C1}"/>
              </a:ext>
            </a:extLst>
          </p:cNvPr>
          <p:cNvSpPr txBox="1"/>
          <p:nvPr/>
        </p:nvSpPr>
        <p:spPr>
          <a:xfrm>
            <a:off x="2000250" y="1779479"/>
            <a:ext cx="7581900" cy="3139321"/>
          </a:xfrm>
          <a:prstGeom prst="rect">
            <a:avLst/>
          </a:prstGeom>
          <a:noFill/>
        </p:spPr>
        <p:txBody>
          <a:bodyPr wrap="square">
            <a:spAutoFit/>
          </a:bodyPr>
          <a:lstStyle/>
          <a:p>
            <a:pPr algn="just" rtl="0" fontAlgn="base"/>
            <a:r>
              <a:rPr lang="es-ES" sz="1800" b="0" i="0" u="none" strike="noStrike" dirty="0">
                <a:solidFill>
                  <a:schemeClr val="bg1"/>
                </a:solidFill>
                <a:effectLst/>
                <a:latin typeface="Work Sans" pitchFamily="2" charset="0"/>
              </a:rPr>
              <a:t>Tendrán derecho a recibir oportunamente la remuneración pactada y a que el valor intrínseco de la misma no se altere o modifique durante la vigencia del contrato.</a:t>
            </a:r>
          </a:p>
          <a:p>
            <a:pPr algn="just" rtl="0" fontAlgn="base"/>
            <a:endParaRPr lang="es-ES" sz="1800" b="0" i="0" u="none" strike="noStrike" dirty="0">
              <a:solidFill>
                <a:schemeClr val="bg1"/>
              </a:solidFill>
              <a:effectLst/>
              <a:latin typeface="Work Sans" pitchFamily="2" charset="0"/>
            </a:endParaRPr>
          </a:p>
          <a:p>
            <a:pPr algn="just" rtl="0" fontAlgn="base"/>
            <a:r>
              <a:rPr lang="es-ES" sz="1800" b="0" i="0" u="none" strike="noStrike" dirty="0">
                <a:solidFill>
                  <a:schemeClr val="bg1"/>
                </a:solidFill>
                <a:effectLst/>
                <a:latin typeface="Work Sans" pitchFamily="2" charset="0"/>
              </a:rPr>
              <a:t>En consecuencia tendrán derecho, previa solicitud, a que la administración les restablezca el equilibrio de la ecuación económica del contrato a un punto de no pérdida por la ocurrencia de situaciones imprevistas que no sean imputables a los contratistas. Si dicho equilibrio se rompe por incumplimiento de la entidad estatal contratante, tendrá que restablecerse la ecuación surgida al momento del nacimiento del contrato.</a:t>
            </a:r>
            <a:r>
              <a:rPr lang="es-CO" sz="1800" b="0" i="0" u="none" strike="noStrike" dirty="0">
                <a:solidFill>
                  <a:schemeClr val="bg1"/>
                </a:solidFill>
                <a:effectLst/>
                <a:latin typeface="Work Sans" pitchFamily="2" charset="0"/>
              </a:rPr>
              <a:t>•</a:t>
            </a:r>
            <a:endParaRPr lang="en-GB" sz="1800" b="0" i="0" dirty="0">
              <a:solidFill>
                <a:schemeClr val="bg1"/>
              </a:solidFill>
              <a:effectLst/>
              <a:latin typeface="Work Sans" pitchFamily="2" charset="0"/>
            </a:endParaRPr>
          </a:p>
        </p:txBody>
      </p:sp>
    </p:spTree>
    <p:extLst>
      <p:ext uri="{BB962C8B-B14F-4D97-AF65-F5344CB8AC3E}">
        <p14:creationId xmlns:p14="http://schemas.microsoft.com/office/powerpoint/2010/main" val="4205214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4" name="Imagen 3">
            <a:extLst>
              <a:ext uri="{FF2B5EF4-FFF2-40B4-BE49-F238E27FC236}">
                <a16:creationId xmlns:a16="http://schemas.microsoft.com/office/drawing/2014/main" id="{D122FF1D-1663-613C-31F8-42F7A5BB2B07}"/>
              </a:ext>
            </a:extLst>
          </p:cNvPr>
          <p:cNvPicPr>
            <a:picLocks noChangeAspect="1"/>
          </p:cNvPicPr>
          <p:nvPr/>
        </p:nvPicPr>
        <p:blipFill>
          <a:blip r:embed="rId3"/>
          <a:stretch>
            <a:fillRect/>
          </a:stretch>
        </p:blipFill>
        <p:spPr>
          <a:xfrm>
            <a:off x="0" y="0"/>
            <a:ext cx="12192000" cy="6858000"/>
          </a:xfrm>
          <a:prstGeom prst="rect">
            <a:avLst/>
          </a:prstGeom>
        </p:spPr>
      </p:pic>
      <p:sp>
        <p:nvSpPr>
          <p:cNvPr id="138" name="Google Shape;138;p6"/>
          <p:cNvSpPr txBox="1"/>
          <p:nvPr/>
        </p:nvSpPr>
        <p:spPr>
          <a:xfrm>
            <a:off x="5214189" y="6639446"/>
            <a:ext cx="1763624"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100" b="1" dirty="0">
                <a:solidFill>
                  <a:schemeClr val="lt1"/>
                </a:solidFill>
                <a:latin typeface="Helvetica Neue"/>
                <a:ea typeface="Helvetica Neue"/>
                <a:cs typeface="Helvetica Neue"/>
                <a:sym typeface="Helvetica Neue"/>
              </a:rPr>
              <a:t>www.mincultura.gov.co</a:t>
            </a:r>
            <a:endParaRPr dirty="0"/>
          </a:p>
        </p:txBody>
      </p:sp>
      <p:sp>
        <p:nvSpPr>
          <p:cNvPr id="139" name="Google Shape;139;p6"/>
          <p:cNvSpPr txBox="1">
            <a:spLocks noGrp="1"/>
          </p:cNvSpPr>
          <p:nvPr>
            <p:ph type="title"/>
          </p:nvPr>
        </p:nvSpPr>
        <p:spPr>
          <a:xfrm>
            <a:off x="1480086" y="761577"/>
            <a:ext cx="7439062" cy="640268"/>
          </a:xfrm>
          <a:prstGeom prst="rect">
            <a:avLst/>
          </a:prstGeom>
          <a:noFill/>
          <a:ln>
            <a:noFill/>
          </a:ln>
        </p:spPr>
        <p:txBody>
          <a:bodyPr spcFirstLastPara="1" wrap="square" lIns="91425" tIns="45700" rIns="91425" bIns="45700" anchor="ctr" anchorCtr="0">
            <a:noAutofit/>
          </a:bodyPr>
          <a:lstStyle/>
          <a:p>
            <a:r>
              <a:rPr lang="es-ES" sz="2000" b="1" i="0" u="none" strike="noStrike" dirty="0">
                <a:solidFill>
                  <a:srgbClr val="FFFFFF"/>
                </a:solidFill>
                <a:effectLst/>
                <a:latin typeface="Work Sans" pitchFamily="2" charset="0"/>
              </a:rPr>
              <a:t>DE LOS MEDIOS QUE PUEDEN UTILIZAR LAS ENTIDADES ESTATALES PARA EL CUMPLIMIENTO DEL OBJETO CONTRACTUAL. – Articulo 14 – Ley 80 de 1993.</a:t>
            </a:r>
            <a:br>
              <a:rPr lang="es-ES" sz="1200" b="1" dirty="0">
                <a:solidFill>
                  <a:schemeClr val="bg1"/>
                </a:solidFill>
                <a:latin typeface="Work Sans" panose="00000500000000000000" pitchFamily="50" charset="0"/>
              </a:rPr>
            </a:br>
            <a:r>
              <a:rPr lang="es-ES" sz="1600" b="1" dirty="0">
                <a:solidFill>
                  <a:schemeClr val="bg1"/>
                </a:solidFill>
                <a:latin typeface="Work Sans" panose="00000500000000000000" pitchFamily="50" charset="0"/>
              </a:rPr>
              <a:t>	</a:t>
            </a:r>
            <a:endParaRPr sz="2200" b="1" dirty="0">
              <a:solidFill>
                <a:schemeClr val="lt1"/>
              </a:solidFill>
              <a:latin typeface="Verdana"/>
              <a:ea typeface="Verdana"/>
              <a:cs typeface="Verdana"/>
              <a:sym typeface="Verdana"/>
            </a:endParaRPr>
          </a:p>
        </p:txBody>
      </p:sp>
      <p:cxnSp>
        <p:nvCxnSpPr>
          <p:cNvPr id="140" name="Google Shape;140;p6"/>
          <p:cNvCxnSpPr/>
          <p:nvPr/>
        </p:nvCxnSpPr>
        <p:spPr>
          <a:xfrm>
            <a:off x="-107868" y="1341657"/>
            <a:ext cx="5874327" cy="0"/>
          </a:xfrm>
          <a:prstGeom prst="straightConnector1">
            <a:avLst/>
          </a:prstGeom>
          <a:noFill/>
          <a:ln w="9525" cap="flat" cmpd="sng">
            <a:solidFill>
              <a:schemeClr val="lt1"/>
            </a:solidFill>
            <a:prstDash val="solid"/>
            <a:miter lim="800000"/>
            <a:headEnd type="none" w="sm" len="sm"/>
            <a:tailEnd type="none" w="sm" len="sm"/>
          </a:ln>
        </p:spPr>
      </p:cxnSp>
      <p:pic>
        <p:nvPicPr>
          <p:cNvPr id="142" name="Google Shape;142;p6"/>
          <p:cNvPicPr preferRelativeResize="0"/>
          <p:nvPr/>
        </p:nvPicPr>
        <p:blipFill rotWithShape="1">
          <a:blip r:embed="rId4">
            <a:alphaModFix/>
          </a:blip>
          <a:srcRect l="26328" r="20104"/>
          <a:stretch/>
        </p:blipFill>
        <p:spPr>
          <a:xfrm>
            <a:off x="0" y="1521768"/>
            <a:ext cx="1763625" cy="4938560"/>
          </a:xfrm>
          <a:prstGeom prst="rect">
            <a:avLst/>
          </a:prstGeom>
          <a:noFill/>
          <a:ln>
            <a:noFill/>
          </a:ln>
        </p:spPr>
      </p:pic>
      <p:sp>
        <p:nvSpPr>
          <p:cNvPr id="3" name="CuadroTexto 2">
            <a:extLst>
              <a:ext uri="{FF2B5EF4-FFF2-40B4-BE49-F238E27FC236}">
                <a16:creationId xmlns:a16="http://schemas.microsoft.com/office/drawing/2014/main" id="{4B7B5F32-7B33-D254-931E-0CB88BBAB6C1}"/>
              </a:ext>
            </a:extLst>
          </p:cNvPr>
          <p:cNvSpPr txBox="1"/>
          <p:nvPr/>
        </p:nvSpPr>
        <p:spPr>
          <a:xfrm>
            <a:off x="2000250" y="1779479"/>
            <a:ext cx="7581900" cy="3754874"/>
          </a:xfrm>
          <a:prstGeom prst="rect">
            <a:avLst/>
          </a:prstGeom>
          <a:noFill/>
        </p:spPr>
        <p:txBody>
          <a:bodyPr wrap="square">
            <a:spAutoFit/>
          </a:bodyPr>
          <a:lstStyle/>
          <a:p>
            <a:pPr algn="just" rtl="0" fontAlgn="base"/>
            <a:r>
              <a:rPr lang="es-ES" sz="2000" b="0" i="0" u="none" strike="noStrike" dirty="0">
                <a:solidFill>
                  <a:schemeClr val="bg1"/>
                </a:solidFill>
                <a:effectLst/>
                <a:latin typeface="Work Sans" pitchFamily="2" charset="0"/>
              </a:rPr>
              <a:t>Tendrán la dirección general y la responsabilidad de ejercer el control y vigilancia de la ejecución del contrato. En consecuencia, con el exclusivo objeto de evitar la paralización o la afectación grave de los servicios públicos a su cargo y asegurar la inmediata, continua y adecuada prestación, pudiendo en algunos casos señalados por la Ley, interpretar los documentos contractuales y las estipulaciones en ellos convenidas, introducir modificaciones a lo contratado y, cuando las condiciones particulares de la prestación así lo exijan, terminar unilateralmente el contrato celebrado.</a:t>
            </a:r>
          </a:p>
          <a:p>
            <a:pPr algn="just" rtl="0" fontAlgn="base"/>
            <a:endParaRPr lang="es-ES" sz="1800" b="0" i="0" u="none" strike="noStrike" dirty="0">
              <a:solidFill>
                <a:schemeClr val="bg1"/>
              </a:solidFill>
              <a:effectLst/>
              <a:latin typeface="Work Sans" pitchFamily="2" charset="0"/>
            </a:endParaRPr>
          </a:p>
        </p:txBody>
      </p:sp>
    </p:spTree>
    <p:extLst>
      <p:ext uri="{BB962C8B-B14F-4D97-AF65-F5344CB8AC3E}">
        <p14:creationId xmlns:p14="http://schemas.microsoft.com/office/powerpoint/2010/main" val="2286664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3" name="Imagen 2">
            <a:extLst>
              <a:ext uri="{FF2B5EF4-FFF2-40B4-BE49-F238E27FC236}">
                <a16:creationId xmlns:a16="http://schemas.microsoft.com/office/drawing/2014/main" id="{4EAC1EAB-784B-D82F-98D4-4E884D3EE626}"/>
              </a:ext>
            </a:extLst>
          </p:cNvPr>
          <p:cNvPicPr>
            <a:picLocks noChangeAspect="1"/>
          </p:cNvPicPr>
          <p:nvPr/>
        </p:nvPicPr>
        <p:blipFill>
          <a:blip r:embed="rId3"/>
          <a:stretch>
            <a:fillRect/>
          </a:stretch>
        </p:blipFill>
        <p:spPr>
          <a:xfrm>
            <a:off x="0" y="0"/>
            <a:ext cx="12192000" cy="6858000"/>
          </a:xfrm>
          <a:prstGeom prst="rect">
            <a:avLst/>
          </a:prstGeom>
        </p:spPr>
      </p:pic>
      <p:sp>
        <p:nvSpPr>
          <p:cNvPr id="5" name="Título 4">
            <a:extLst>
              <a:ext uri="{FF2B5EF4-FFF2-40B4-BE49-F238E27FC236}">
                <a16:creationId xmlns:a16="http://schemas.microsoft.com/office/drawing/2014/main" id="{470BD856-FD50-3146-CC0A-EC81CEC82E06}"/>
              </a:ext>
            </a:extLst>
          </p:cNvPr>
          <p:cNvSpPr>
            <a:spLocks noGrp="1"/>
          </p:cNvSpPr>
          <p:nvPr>
            <p:ph type="title"/>
          </p:nvPr>
        </p:nvSpPr>
        <p:spPr>
          <a:xfrm>
            <a:off x="838200" y="365125"/>
            <a:ext cx="9091863" cy="1325563"/>
          </a:xfrm>
        </p:spPr>
        <p:txBody>
          <a:bodyPr>
            <a:normAutofit/>
          </a:bodyPr>
          <a:lstStyle/>
          <a:p>
            <a:pPr algn="ctr"/>
            <a:r>
              <a:rPr lang="en-US" sz="3600" b="1" i="0" u="none" strike="noStrike" dirty="0">
                <a:solidFill>
                  <a:srgbClr val="FFFFFF"/>
                </a:solidFill>
                <a:effectLst/>
                <a:latin typeface="Work Sans" pitchFamily="2" charset="0"/>
              </a:rPr>
              <a:t>¿</a:t>
            </a:r>
            <a:r>
              <a:rPr lang="es-CO" sz="3600" b="1" i="0" u="none" strike="noStrike" dirty="0">
                <a:solidFill>
                  <a:srgbClr val="FFFFFF"/>
                </a:solidFill>
                <a:effectLst/>
                <a:latin typeface="Work Sans" pitchFamily="2" charset="0"/>
              </a:rPr>
              <a:t>Qué</a:t>
            </a:r>
            <a:r>
              <a:rPr lang="en-US" sz="3600" b="1" i="0" u="none" strike="noStrike" dirty="0">
                <a:solidFill>
                  <a:srgbClr val="FFFFFF"/>
                </a:solidFill>
                <a:effectLst/>
                <a:latin typeface="Work Sans" pitchFamily="2" charset="0"/>
              </a:rPr>
              <a:t> es la supervision?</a:t>
            </a:r>
            <a:endParaRPr lang="es-CO" sz="3600" b="1" dirty="0">
              <a:solidFill>
                <a:schemeClr val="bg1"/>
              </a:solidFill>
              <a:latin typeface="Work Sans" pitchFamily="2" charset="0"/>
            </a:endParaRPr>
          </a:p>
        </p:txBody>
      </p:sp>
      <p:sp>
        <p:nvSpPr>
          <p:cNvPr id="6" name="Marcador de texto 5">
            <a:extLst>
              <a:ext uri="{FF2B5EF4-FFF2-40B4-BE49-F238E27FC236}">
                <a16:creationId xmlns:a16="http://schemas.microsoft.com/office/drawing/2014/main" id="{9E7C34CD-DCD2-38A8-9804-2FA05EE50224}"/>
              </a:ext>
            </a:extLst>
          </p:cNvPr>
          <p:cNvSpPr>
            <a:spLocks noGrp="1"/>
          </p:cNvSpPr>
          <p:nvPr>
            <p:ph type="body" idx="1"/>
          </p:nvPr>
        </p:nvSpPr>
        <p:spPr>
          <a:xfrm>
            <a:off x="504825" y="2549524"/>
            <a:ext cx="7375358" cy="2727014"/>
          </a:xfrm>
        </p:spPr>
        <p:txBody>
          <a:bodyPr>
            <a:normAutofit/>
          </a:bodyPr>
          <a:lstStyle/>
          <a:p>
            <a:pPr algn="just"/>
            <a:r>
              <a:rPr lang="es-MX" sz="1800" b="0" i="0" u="none" strike="noStrike" dirty="0">
                <a:solidFill>
                  <a:srgbClr val="FFFFFF"/>
                </a:solidFill>
                <a:effectLst/>
                <a:latin typeface="Work Sans" pitchFamily="2" charset="0"/>
              </a:rPr>
              <a:t>La supervisión de un contrato estatal consiste en “</a:t>
            </a:r>
            <a:r>
              <a:rPr lang="es-MX" sz="1800" b="0" i="1" u="none" strike="noStrike" dirty="0">
                <a:solidFill>
                  <a:srgbClr val="FFFFFF"/>
                </a:solidFill>
                <a:effectLst/>
                <a:latin typeface="Work Sans" pitchFamily="2" charset="0"/>
              </a:rPr>
              <a:t>el seguimiento técnico, administrativo, financiero, contable y jurídico que, sobre el cumplimiento del objeto del contrato, es ejercido por la misma entidad estatal cuando no se requieren conocimientos especializados.</a:t>
            </a:r>
            <a:r>
              <a:rPr lang="es-ES" sz="1800" b="0" i="1" u="none" strike="noStrike" dirty="0">
                <a:solidFill>
                  <a:srgbClr val="FFFFFF"/>
                </a:solidFill>
                <a:effectLst/>
                <a:latin typeface="Work Sans" pitchFamily="2" charset="0"/>
              </a:rPr>
              <a:t> Para la supervisión, la Entidad estatal podrá contratar personal de apoyo, a través de los </a:t>
            </a:r>
            <a:r>
              <a:rPr lang="es-ES" sz="1800" i="1" dirty="0">
                <a:solidFill>
                  <a:srgbClr val="FFFFFF"/>
                </a:solidFill>
                <a:latin typeface="Work Sans" pitchFamily="2" charset="0"/>
              </a:rPr>
              <a:t>contratos de prestación de servicios que sean requeridos</a:t>
            </a:r>
            <a:r>
              <a:rPr lang="es-MX" sz="1800" i="1" dirty="0">
                <a:solidFill>
                  <a:srgbClr val="FFFFFF"/>
                </a:solidFill>
                <a:latin typeface="Work Sans" pitchFamily="2" charset="0"/>
              </a:rPr>
              <a:t>”. ​</a:t>
            </a:r>
            <a:r>
              <a:rPr lang="es-MX" sz="1800" dirty="0">
                <a:solidFill>
                  <a:srgbClr val="FFFFFF"/>
                </a:solidFill>
                <a:latin typeface="Work Sans" pitchFamily="2" charset="0"/>
              </a:rPr>
              <a:t>(Artículo 83 ley 1474 de 2011)</a:t>
            </a:r>
            <a:endParaRPr lang="es-CO" sz="1800" dirty="0">
              <a:solidFill>
                <a:srgbClr val="FFFFFF"/>
              </a:solidFill>
              <a:latin typeface="Work Sans" pitchFamily="2" charset="0"/>
            </a:endParaRPr>
          </a:p>
        </p:txBody>
      </p:sp>
    </p:spTree>
    <p:extLst>
      <p:ext uri="{BB962C8B-B14F-4D97-AF65-F5344CB8AC3E}">
        <p14:creationId xmlns:p14="http://schemas.microsoft.com/office/powerpoint/2010/main" val="1164010563"/>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6A81FD8BE8D33941B641A993FB072DFD" ma:contentTypeVersion="2" ma:contentTypeDescription="Crear nuevo documento." ma:contentTypeScope="" ma:versionID="9f7662088d0856d0939f17ddf85921f0">
  <xsd:schema xmlns:xsd="http://www.w3.org/2001/XMLSchema" xmlns:xs="http://www.w3.org/2001/XMLSchema" xmlns:p="http://schemas.microsoft.com/office/2006/metadata/properties" xmlns:ns1="http://schemas.microsoft.com/sharepoint/v3" xmlns:ns2="ae9388c0-b1e2-40ea-b6a8-c51c7913cbd2" targetNamespace="http://schemas.microsoft.com/office/2006/metadata/properties" ma:root="true" ma:fieldsID="2da0221a89756a2ec0c2db0b0b4be7e2" ns1:_="" ns2:_="">
    <xsd:import namespace="http://schemas.microsoft.com/sharepoint/v3"/>
    <xsd:import namespace="ae9388c0-b1e2-40ea-b6a8-c51c7913cbd2"/>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Fecha de inicio programada" ma:internalName="PublishingStartDate">
      <xsd:simpleType>
        <xsd:restriction base="dms:Unknown"/>
      </xsd:simpleType>
    </xsd:element>
    <xsd:element name="PublishingExpirationDate" ma:index="12" nillable="true" ma:displayName="Fecha de finalización programada"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e9388c0-b1e2-40ea-b6a8-c51c7913cbd2" elementFormDefault="qualified">
    <xsd:import namespace="http://schemas.microsoft.com/office/2006/documentManagement/types"/>
    <xsd:import namespace="http://schemas.microsoft.com/office/infopath/2007/PartnerControls"/>
    <xsd:element name="_dlc_DocId" ma:index="8" nillable="true" ma:displayName="Valor de Id. de documento" ma:description="El valor del identificador de documento asignado a este elemento." ma:internalName="_dlc_DocId" ma:readOnly="true">
      <xsd:simpleType>
        <xsd:restriction base="dms:Text"/>
      </xsd:simpleType>
    </xsd:element>
    <xsd:element name="_dlc_DocIdUrl" ma:index="9"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file>

<file path=customXml/item4.xml><?xml version="1.0" encoding="utf-8"?>
<p:properties xmlns:p="http://schemas.microsoft.com/office/2006/metadata/properties" xmlns:xsi="http://www.w3.org/2001/XMLSchema-instance" xmlns:pc="http://schemas.microsoft.com/office/infopath/2007/PartnerControls">
  <documentManagement>
    <_dlc_DocId xmlns="ae9388c0-b1e2-40ea-b6a8-c51c7913cbd2">H7EN5MXTHQNV-1513-850</_dlc_DocId>
    <_dlc_DocIdUrl xmlns="ae9388c0-b1e2-40ea-b6a8-c51c7913cbd2">
      <Url>https://mng.mincultura.gov.co/ministerio/recursos-humanos/_layouts/15/DocIdRedir.aspx?ID=H7EN5MXTHQNV-1513-850</Url>
      <Description>H7EN5MXTHQNV-1513-850</Description>
    </_dlc_DocIdUrl>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4007FE8-2461-4197-AD0F-DBD5D69761B7}"/>
</file>

<file path=customXml/itemProps2.xml><?xml version="1.0" encoding="utf-8"?>
<ds:datastoreItem xmlns:ds="http://schemas.openxmlformats.org/officeDocument/2006/customXml" ds:itemID="{15B62A7F-1DE8-455C-BD84-C1E6C24CC5D2}"/>
</file>

<file path=customXml/itemProps3.xml><?xml version="1.0" encoding="utf-8"?>
<ds:datastoreItem xmlns:ds="http://schemas.openxmlformats.org/officeDocument/2006/customXml" ds:itemID="{0734FF8F-7B9F-447C-A0E6-FCC226BF6D79}"/>
</file>

<file path=customXml/itemProps4.xml><?xml version="1.0" encoding="utf-8"?>
<ds:datastoreItem xmlns:ds="http://schemas.openxmlformats.org/officeDocument/2006/customXml" ds:itemID="{12CB2D8F-F37A-4C2A-B403-EF8FB369C3AA}"/>
</file>

<file path=docMetadata/LabelInfo.xml><?xml version="1.0" encoding="utf-8"?>
<clbl:labelList xmlns:clbl="http://schemas.microsoft.com/office/2020/mipLabelMetadata">
  <clbl:label id="{52b498cd-7a81-4486-9103-65b5717baee6}" enabled="1" method="Standard" siteId="{27864e10-5be4-4d4f-adb5-bbab512029e8}" contentBits="1" removed="0"/>
</clbl:labelList>
</file>

<file path=docProps/app.xml><?xml version="1.0" encoding="utf-8"?>
<Properties xmlns="http://schemas.openxmlformats.org/officeDocument/2006/extended-properties" xmlns:vt="http://schemas.openxmlformats.org/officeDocument/2006/docPropsVTypes">
  <TotalTime>687</TotalTime>
  <Words>3812</Words>
  <Application>Microsoft Office PowerPoint</Application>
  <PresentationFormat>Panorámica</PresentationFormat>
  <Paragraphs>204</Paragraphs>
  <Slides>39</Slides>
  <Notes>39</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39</vt:i4>
      </vt:variant>
    </vt:vector>
  </HeadingPairs>
  <TitlesOfParts>
    <vt:vector size="48" baseType="lpstr">
      <vt:lpstr>Segoe UI</vt:lpstr>
      <vt:lpstr>Calibri</vt:lpstr>
      <vt:lpstr>Helvetica Neue</vt:lpstr>
      <vt:lpstr>Verdana</vt:lpstr>
      <vt:lpstr>Wingdings</vt:lpstr>
      <vt:lpstr>Source Sans Pro</vt:lpstr>
      <vt:lpstr>Work Sans</vt:lpstr>
      <vt:lpstr>Arial</vt:lpstr>
      <vt:lpstr>Tema de Office</vt:lpstr>
      <vt:lpstr>Presentación de PowerPoint</vt:lpstr>
      <vt:lpstr>   NORMAS APLICABLES </vt:lpstr>
      <vt:lpstr>Presentación de PowerPoint</vt:lpstr>
      <vt:lpstr>¿De donde surge el deber de seguimiento y control?</vt:lpstr>
      <vt:lpstr>¿De donde surge el deber de seguimiento y control?</vt:lpstr>
      <vt:lpstr>¿De donde surge el deber de seguimiento y control?</vt:lpstr>
      <vt:lpstr>Derechos de los contratistas (Artículo 5- Ley 80 de 1993  </vt:lpstr>
      <vt:lpstr>DE LOS MEDIOS QUE PUEDEN UTILIZAR LAS ENTIDADES ESTATALES PARA EL CUMPLIMIENTO DEL OBJETO CONTRACTUAL. – Articulo 14 – Ley 80 de 1993.  </vt:lpstr>
      <vt:lpstr>¿Qué es la supervision?</vt:lpstr>
      <vt:lpstr>¿Qué es la interventoría?</vt:lpstr>
      <vt:lpstr>¿Por qué son diferentes las figuras?</vt:lpstr>
      <vt:lpstr>¿Figura de apoyo a la supervisión?</vt:lpstr>
      <vt:lpstr>   </vt:lpstr>
      <vt:lpstr>Perfil supervisor</vt:lpstr>
      <vt:lpstr>  Funciones de los supervisores </vt:lpstr>
      <vt:lpstr>Generales</vt:lpstr>
      <vt:lpstr>Generales</vt:lpstr>
      <vt:lpstr>Administrativas</vt:lpstr>
      <vt:lpstr>Técnicas</vt:lpstr>
      <vt:lpstr>Técnicas</vt:lpstr>
      <vt:lpstr>Financieras y Contables  </vt:lpstr>
      <vt:lpstr>  RESPONSABILIDAD DE LOS SUPERVISORES </vt:lpstr>
      <vt:lpstr>Responsabilidad  </vt:lpstr>
      <vt:lpstr>  Prohibiciones de los supervisores </vt:lpstr>
      <vt:lpstr>Prohibiciones  </vt:lpstr>
      <vt:lpstr>Prohibiciones  </vt:lpstr>
      <vt:lpstr>   </vt:lpstr>
      <vt:lpstr>Debido proceso (Artículo 17- Ley 1150 de 2007</vt:lpstr>
      <vt:lpstr>Incumplimiento del contrato</vt:lpstr>
      <vt:lpstr>TIPO DE SANCIONES –MULTA </vt:lpstr>
      <vt:lpstr>TIPO DE SANCIONES –CLAUSULA PENAL</vt:lpstr>
      <vt:lpstr>TIPO DE SANCIONES –CADUCIDAD</vt:lpstr>
      <vt:lpstr>Efectos de la caducidad </vt:lpstr>
      <vt:lpstr>Procedimiento Administrativo sancionatorio  contractual</vt:lpstr>
      <vt:lpstr>   </vt:lpstr>
      <vt:lpstr>Definición y oportunidad </vt:lpstr>
      <vt:lpstr>Actividades para la liquidación </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William Camilo  Baracaldo Godoy</dc:creator>
  <cp:lastModifiedBy>RICARDO MOLINA</cp:lastModifiedBy>
  <cp:revision>26</cp:revision>
  <dcterms:created xsi:type="dcterms:W3CDTF">2023-05-08T00:34:42Z</dcterms:created>
  <dcterms:modified xsi:type="dcterms:W3CDTF">2024-03-19T09:55:14Z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2b498cd-7a81-4486-9103-65b5717baee6_Enabled">
    <vt:lpwstr>true</vt:lpwstr>
  </property>
  <property fmtid="{D5CDD505-2E9C-101B-9397-08002B2CF9AE}" pid="3" name="MSIP_Label_52b498cd-7a81-4486-9103-65b5717baee6_SetDate">
    <vt:lpwstr>2024-01-25T15:11:12Z</vt:lpwstr>
  </property>
  <property fmtid="{D5CDD505-2E9C-101B-9397-08002B2CF9AE}" pid="4" name="MSIP_Label_52b498cd-7a81-4486-9103-65b5717baee6_Method">
    <vt:lpwstr>Standard</vt:lpwstr>
  </property>
  <property fmtid="{D5CDD505-2E9C-101B-9397-08002B2CF9AE}" pid="5" name="MSIP_Label_52b498cd-7a81-4486-9103-65b5717baee6_Name">
    <vt:lpwstr>Información Pública Clasificada</vt:lpwstr>
  </property>
  <property fmtid="{D5CDD505-2E9C-101B-9397-08002B2CF9AE}" pid="6" name="MSIP_Label_52b498cd-7a81-4486-9103-65b5717baee6_SiteId">
    <vt:lpwstr>27864e10-5be4-4d4f-adb5-bbab512029e8</vt:lpwstr>
  </property>
  <property fmtid="{D5CDD505-2E9C-101B-9397-08002B2CF9AE}" pid="7" name="MSIP_Label_52b498cd-7a81-4486-9103-65b5717baee6_ActionId">
    <vt:lpwstr>efe9d9eb-13dc-4dc7-a1a3-2f4590f36879</vt:lpwstr>
  </property>
  <property fmtid="{D5CDD505-2E9C-101B-9397-08002B2CF9AE}" pid="8" name="MSIP_Label_52b498cd-7a81-4486-9103-65b5717baee6_ContentBits">
    <vt:lpwstr>0</vt:lpwstr>
  </property>
  <property fmtid="{D5CDD505-2E9C-101B-9397-08002B2CF9AE}" pid="9" name="ClassificationContentMarkingHeaderLocations">
    <vt:lpwstr>Tema de Office:3</vt:lpwstr>
  </property>
  <property fmtid="{D5CDD505-2E9C-101B-9397-08002B2CF9AE}" pid="10" name="ClassificationContentMarkingHeaderText">
    <vt:lpwstr>Información Pública Clasificada</vt:lpwstr>
  </property>
  <property fmtid="{D5CDD505-2E9C-101B-9397-08002B2CF9AE}" pid="11" name="ContentTypeId">
    <vt:lpwstr>0x0101006A81FD8BE8D33941B641A993FB072DFD</vt:lpwstr>
  </property>
  <property fmtid="{D5CDD505-2E9C-101B-9397-08002B2CF9AE}" pid="12" name="_dlc_DocIdItemGuid">
    <vt:lpwstr>04ed6568-4fac-4d5f-819d-9de9df16f19a</vt:lpwstr>
  </property>
</Properties>
</file>