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4" r:id="rId4"/>
    <p:sldId id="260" r:id="rId5"/>
    <p:sldId id="267" r:id="rId6"/>
    <p:sldId id="257" r:id="rId7"/>
    <p:sldId id="270" r:id="rId8"/>
    <p:sldId id="265" r:id="rId9"/>
    <p:sldId id="269" r:id="rId10"/>
    <p:sldId id="268" r:id="rId11"/>
    <p:sldId id="261" r:id="rId12"/>
    <p:sldId id="271" r:id="rId13"/>
    <p:sldId id="266" r:id="rId14"/>
    <p:sldId id="262" r:id="rId15"/>
    <p:sldId id="272" r:id="rId16"/>
    <p:sldId id="273" r:id="rId17"/>
    <p:sldId id="274" r:id="rId18"/>
    <p:sldId id="275" r:id="rId19"/>
    <p:sldId id="276" r:id="rId20"/>
    <p:sldId id="279" r:id="rId21"/>
    <p:sldId id="278" r:id="rId22"/>
    <p:sldId id="281" r:id="rId23"/>
    <p:sldId id="282" r:id="rId24"/>
    <p:sldId id="280" r:id="rId25"/>
    <p:sldId id="277" r:id="rId26"/>
    <p:sldId id="283" r:id="rId27"/>
    <p:sldId id="285" r:id="rId28"/>
    <p:sldId id="284" r:id="rId2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D73F3-B4BD-38C8-534B-3745B65562D9}" v="7" dt="2024-05-20T15:46:20.3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48" d="100"/>
          <a:sy n="48" d="100"/>
        </p:scale>
        <p:origin x="821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Felipe Gonzalez Quesada" userId="S::agonzalezq@mincultura.gov.co::0952aa73-a951-41d4-adce-9f2c6daa3459" providerId="AD" clId="Web-{4F8D73F3-B4BD-38C8-534B-3745B65562D9}"/>
    <pc:docChg chg="modSld">
      <pc:chgData name="Andres Felipe Gonzalez Quesada" userId="S::agonzalezq@mincultura.gov.co::0952aa73-a951-41d4-adce-9f2c6daa3459" providerId="AD" clId="Web-{4F8D73F3-B4BD-38C8-534B-3745B65562D9}" dt="2024-05-20T15:46:20.345" v="5" actId="20577"/>
      <pc:docMkLst>
        <pc:docMk/>
      </pc:docMkLst>
      <pc:sldChg chg="modSp">
        <pc:chgData name="Andres Felipe Gonzalez Quesada" userId="S::agonzalezq@mincultura.gov.co::0952aa73-a951-41d4-adce-9f2c6daa3459" providerId="AD" clId="Web-{4F8D73F3-B4BD-38C8-534B-3745B65562D9}" dt="2024-05-20T15:46:20.345" v="5" actId="20577"/>
        <pc:sldMkLst>
          <pc:docMk/>
          <pc:sldMk cId="0" sldId="258"/>
        </pc:sldMkLst>
        <pc:spChg chg="mod">
          <ac:chgData name="Andres Felipe Gonzalez Quesada" userId="S::agonzalezq@mincultura.gov.co::0952aa73-a951-41d4-adce-9f2c6daa3459" providerId="AD" clId="Web-{4F8D73F3-B4BD-38C8-534B-3745B65562D9}" dt="2024-05-20T15:46:20.345" v="5" actId="20577"/>
          <ac:spMkLst>
            <pc:docMk/>
            <pc:sldMk cId="0" sldId="2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88F91-245F-4095-8649-DAF05CEC9632}" type="datetimeFigureOut">
              <a:rPr lang="es-CO" smtClean="0"/>
              <a:t>11/06/2024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D4C38-0F31-4EAE-86E4-81EAF0EF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28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D4C38-0F31-4EAE-86E4-81EAF0EFEC24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610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FDAD8D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3333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FDAD8D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3333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FDAD8D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0895330"/>
          </a:xfrm>
          <a:custGeom>
            <a:avLst/>
            <a:gdLst/>
            <a:ahLst/>
            <a:cxnLst/>
            <a:rect l="l" t="t" r="r" b="b"/>
            <a:pathLst>
              <a:path w="20104100" h="10895330">
                <a:moveTo>
                  <a:pt x="0" y="10894956"/>
                </a:moveTo>
                <a:lnTo>
                  <a:pt x="20104100" y="10894956"/>
                </a:lnTo>
                <a:lnTo>
                  <a:pt x="20104100" y="0"/>
                </a:lnTo>
                <a:lnTo>
                  <a:pt x="0" y="0"/>
                </a:lnTo>
                <a:lnTo>
                  <a:pt x="0" y="10894956"/>
                </a:lnTo>
                <a:close/>
              </a:path>
            </a:pathLst>
          </a:custGeom>
          <a:solidFill>
            <a:srgbClr val="7E7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894955"/>
            <a:ext cx="20104100" cy="414020"/>
          </a:xfrm>
          <a:custGeom>
            <a:avLst/>
            <a:gdLst/>
            <a:ahLst/>
            <a:cxnLst/>
            <a:rect l="l" t="t" r="r" b="b"/>
            <a:pathLst>
              <a:path w="20104100" h="414020">
                <a:moveTo>
                  <a:pt x="0" y="413599"/>
                </a:moveTo>
                <a:lnTo>
                  <a:pt x="20104100" y="413599"/>
                </a:lnTo>
                <a:lnTo>
                  <a:pt x="20104100" y="0"/>
                </a:lnTo>
                <a:lnTo>
                  <a:pt x="0" y="0"/>
                </a:lnTo>
                <a:lnTo>
                  <a:pt x="0" y="413599"/>
                </a:lnTo>
                <a:close/>
              </a:path>
            </a:pathLst>
          </a:custGeom>
          <a:solidFill>
            <a:srgbClr val="46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5700" y="890019"/>
            <a:ext cx="722233" cy="4598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94727" y="890072"/>
            <a:ext cx="459105" cy="461009"/>
          </a:xfrm>
          <a:custGeom>
            <a:avLst/>
            <a:gdLst/>
            <a:ahLst/>
            <a:cxnLst/>
            <a:rect l="l" t="t" r="r" b="b"/>
            <a:pathLst>
              <a:path w="459105" h="461009">
                <a:moveTo>
                  <a:pt x="365556" y="4432"/>
                </a:moveTo>
                <a:lnTo>
                  <a:pt x="364007" y="0"/>
                </a:lnTo>
                <a:lnTo>
                  <a:pt x="72288" y="0"/>
                </a:lnTo>
                <a:lnTo>
                  <a:pt x="44145" y="5676"/>
                </a:lnTo>
                <a:lnTo>
                  <a:pt x="21170" y="21170"/>
                </a:lnTo>
                <a:lnTo>
                  <a:pt x="5676" y="44145"/>
                </a:lnTo>
                <a:lnTo>
                  <a:pt x="0" y="72288"/>
                </a:lnTo>
                <a:lnTo>
                  <a:pt x="0" y="387527"/>
                </a:lnTo>
                <a:lnTo>
                  <a:pt x="5676" y="415658"/>
                </a:lnTo>
                <a:lnTo>
                  <a:pt x="21170" y="438632"/>
                </a:lnTo>
                <a:lnTo>
                  <a:pt x="44145" y="454126"/>
                </a:lnTo>
                <a:lnTo>
                  <a:pt x="72288" y="459816"/>
                </a:lnTo>
                <a:lnTo>
                  <a:pt x="326694" y="459816"/>
                </a:lnTo>
                <a:lnTo>
                  <a:pt x="328129" y="455104"/>
                </a:lnTo>
                <a:lnTo>
                  <a:pt x="316776" y="447446"/>
                </a:lnTo>
                <a:lnTo>
                  <a:pt x="282905" y="422922"/>
                </a:lnTo>
                <a:lnTo>
                  <a:pt x="250202" y="396011"/>
                </a:lnTo>
                <a:lnTo>
                  <a:pt x="220408" y="366407"/>
                </a:lnTo>
                <a:lnTo>
                  <a:pt x="195224" y="333819"/>
                </a:lnTo>
                <a:lnTo>
                  <a:pt x="177444" y="295452"/>
                </a:lnTo>
                <a:lnTo>
                  <a:pt x="171983" y="255549"/>
                </a:lnTo>
                <a:lnTo>
                  <a:pt x="178003" y="215480"/>
                </a:lnTo>
                <a:lnTo>
                  <a:pt x="194652" y="176682"/>
                </a:lnTo>
                <a:lnTo>
                  <a:pt x="225920" y="132600"/>
                </a:lnTo>
                <a:lnTo>
                  <a:pt x="263918" y="92443"/>
                </a:lnTo>
                <a:lnTo>
                  <a:pt x="304774" y="55473"/>
                </a:lnTo>
                <a:lnTo>
                  <a:pt x="350647" y="15659"/>
                </a:lnTo>
                <a:lnTo>
                  <a:pt x="365556" y="4432"/>
                </a:lnTo>
                <a:close/>
              </a:path>
              <a:path w="459105" h="461009">
                <a:moveTo>
                  <a:pt x="458914" y="2844"/>
                </a:moveTo>
                <a:lnTo>
                  <a:pt x="456069" y="0"/>
                </a:lnTo>
                <a:lnTo>
                  <a:pt x="449541" y="0"/>
                </a:lnTo>
                <a:lnTo>
                  <a:pt x="419188" y="23342"/>
                </a:lnTo>
                <a:lnTo>
                  <a:pt x="370052" y="65138"/>
                </a:lnTo>
                <a:lnTo>
                  <a:pt x="316661" y="112763"/>
                </a:lnTo>
                <a:lnTo>
                  <a:pt x="287502" y="140042"/>
                </a:lnTo>
                <a:lnTo>
                  <a:pt x="260692" y="169202"/>
                </a:lnTo>
                <a:lnTo>
                  <a:pt x="238455" y="200977"/>
                </a:lnTo>
                <a:lnTo>
                  <a:pt x="222046" y="249555"/>
                </a:lnTo>
                <a:lnTo>
                  <a:pt x="222135" y="266636"/>
                </a:lnTo>
                <a:lnTo>
                  <a:pt x="240715" y="312267"/>
                </a:lnTo>
                <a:lnTo>
                  <a:pt x="275691" y="352120"/>
                </a:lnTo>
                <a:lnTo>
                  <a:pt x="332752" y="399211"/>
                </a:lnTo>
                <a:lnTo>
                  <a:pt x="381292" y="430631"/>
                </a:lnTo>
                <a:lnTo>
                  <a:pt x="418312" y="450545"/>
                </a:lnTo>
                <a:lnTo>
                  <a:pt x="440867" y="460425"/>
                </a:lnTo>
                <a:lnTo>
                  <a:pt x="448475" y="459816"/>
                </a:lnTo>
                <a:lnTo>
                  <a:pt x="454240" y="459816"/>
                </a:lnTo>
                <a:lnTo>
                  <a:pt x="458914" y="455129"/>
                </a:lnTo>
                <a:lnTo>
                  <a:pt x="458914" y="444944"/>
                </a:lnTo>
                <a:lnTo>
                  <a:pt x="456425" y="440905"/>
                </a:lnTo>
                <a:lnTo>
                  <a:pt x="424129" y="423926"/>
                </a:lnTo>
                <a:lnTo>
                  <a:pt x="396760" y="407708"/>
                </a:lnTo>
                <a:lnTo>
                  <a:pt x="346710" y="369290"/>
                </a:lnTo>
                <a:lnTo>
                  <a:pt x="318350" y="336334"/>
                </a:lnTo>
                <a:lnTo>
                  <a:pt x="297522" y="298437"/>
                </a:lnTo>
                <a:lnTo>
                  <a:pt x="286283" y="257594"/>
                </a:lnTo>
                <a:lnTo>
                  <a:pt x="286664" y="215747"/>
                </a:lnTo>
                <a:lnTo>
                  <a:pt x="300697" y="174866"/>
                </a:lnTo>
                <a:lnTo>
                  <a:pt x="330187" y="138315"/>
                </a:lnTo>
                <a:lnTo>
                  <a:pt x="368249" y="110464"/>
                </a:lnTo>
                <a:lnTo>
                  <a:pt x="409067" y="85293"/>
                </a:lnTo>
                <a:lnTo>
                  <a:pt x="448335" y="55422"/>
                </a:lnTo>
                <a:lnTo>
                  <a:pt x="455193" y="49796"/>
                </a:lnTo>
                <a:lnTo>
                  <a:pt x="458914" y="41211"/>
                </a:lnTo>
                <a:lnTo>
                  <a:pt x="458914" y="2844"/>
                </a:lnTo>
                <a:close/>
              </a:path>
              <a:path w="459105" h="461009">
                <a:moveTo>
                  <a:pt x="458927" y="115824"/>
                </a:moveTo>
                <a:lnTo>
                  <a:pt x="454355" y="113385"/>
                </a:lnTo>
                <a:lnTo>
                  <a:pt x="435851" y="125514"/>
                </a:lnTo>
                <a:lnTo>
                  <a:pt x="404990" y="144449"/>
                </a:lnTo>
                <a:lnTo>
                  <a:pt x="370039" y="168884"/>
                </a:lnTo>
                <a:lnTo>
                  <a:pt x="341376" y="206273"/>
                </a:lnTo>
                <a:lnTo>
                  <a:pt x="335826" y="229565"/>
                </a:lnTo>
                <a:lnTo>
                  <a:pt x="343027" y="278663"/>
                </a:lnTo>
                <a:lnTo>
                  <a:pt x="368223" y="319760"/>
                </a:lnTo>
                <a:lnTo>
                  <a:pt x="405498" y="353834"/>
                </a:lnTo>
                <a:lnTo>
                  <a:pt x="448970" y="381800"/>
                </a:lnTo>
                <a:lnTo>
                  <a:pt x="453415" y="384314"/>
                </a:lnTo>
                <a:lnTo>
                  <a:pt x="458927" y="381114"/>
                </a:lnTo>
                <a:lnTo>
                  <a:pt x="458927" y="344004"/>
                </a:lnTo>
                <a:lnTo>
                  <a:pt x="456501" y="340461"/>
                </a:lnTo>
                <a:lnTo>
                  <a:pt x="452818" y="339064"/>
                </a:lnTo>
                <a:lnTo>
                  <a:pt x="425170" y="323342"/>
                </a:lnTo>
                <a:lnTo>
                  <a:pt x="403491" y="300456"/>
                </a:lnTo>
                <a:lnTo>
                  <a:pt x="389712" y="272681"/>
                </a:lnTo>
                <a:lnTo>
                  <a:pt x="385775" y="242328"/>
                </a:lnTo>
                <a:lnTo>
                  <a:pt x="391858" y="214007"/>
                </a:lnTo>
                <a:lnTo>
                  <a:pt x="406107" y="188302"/>
                </a:lnTo>
                <a:lnTo>
                  <a:pt x="427126" y="167220"/>
                </a:lnTo>
                <a:lnTo>
                  <a:pt x="453491" y="152806"/>
                </a:lnTo>
                <a:lnTo>
                  <a:pt x="456768" y="151612"/>
                </a:lnTo>
                <a:lnTo>
                  <a:pt x="458927" y="148475"/>
                </a:lnTo>
                <a:lnTo>
                  <a:pt x="458927" y="115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3226" y="1097405"/>
            <a:ext cx="69651" cy="6964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47283" y="958635"/>
            <a:ext cx="962123" cy="3238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FDAD8D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0895330"/>
          </a:xfrm>
          <a:custGeom>
            <a:avLst/>
            <a:gdLst/>
            <a:ahLst/>
            <a:cxnLst/>
            <a:rect l="l" t="t" r="r" b="b"/>
            <a:pathLst>
              <a:path w="20104100" h="10895330">
                <a:moveTo>
                  <a:pt x="0" y="10894956"/>
                </a:moveTo>
                <a:lnTo>
                  <a:pt x="20104100" y="10894956"/>
                </a:lnTo>
                <a:lnTo>
                  <a:pt x="20104100" y="0"/>
                </a:lnTo>
                <a:lnTo>
                  <a:pt x="0" y="0"/>
                </a:lnTo>
                <a:lnTo>
                  <a:pt x="0" y="10894956"/>
                </a:lnTo>
                <a:close/>
              </a:path>
            </a:pathLst>
          </a:custGeom>
          <a:solidFill>
            <a:srgbClr val="ECE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894955"/>
            <a:ext cx="20104100" cy="414020"/>
          </a:xfrm>
          <a:custGeom>
            <a:avLst/>
            <a:gdLst/>
            <a:ahLst/>
            <a:cxnLst/>
            <a:rect l="l" t="t" r="r" b="b"/>
            <a:pathLst>
              <a:path w="20104100" h="414020">
                <a:moveTo>
                  <a:pt x="0" y="413599"/>
                </a:moveTo>
                <a:lnTo>
                  <a:pt x="20104100" y="413599"/>
                </a:lnTo>
                <a:lnTo>
                  <a:pt x="20104100" y="0"/>
                </a:lnTo>
                <a:lnTo>
                  <a:pt x="0" y="0"/>
                </a:lnTo>
                <a:lnTo>
                  <a:pt x="0" y="413599"/>
                </a:lnTo>
                <a:close/>
              </a:path>
            </a:pathLst>
          </a:custGeom>
          <a:solidFill>
            <a:srgbClr val="464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5700" y="890019"/>
            <a:ext cx="722233" cy="4598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94727" y="890072"/>
            <a:ext cx="459105" cy="461009"/>
          </a:xfrm>
          <a:custGeom>
            <a:avLst/>
            <a:gdLst/>
            <a:ahLst/>
            <a:cxnLst/>
            <a:rect l="l" t="t" r="r" b="b"/>
            <a:pathLst>
              <a:path w="459105" h="461009">
                <a:moveTo>
                  <a:pt x="365556" y="4432"/>
                </a:moveTo>
                <a:lnTo>
                  <a:pt x="364007" y="0"/>
                </a:lnTo>
                <a:lnTo>
                  <a:pt x="72288" y="0"/>
                </a:lnTo>
                <a:lnTo>
                  <a:pt x="44145" y="5676"/>
                </a:lnTo>
                <a:lnTo>
                  <a:pt x="21170" y="21170"/>
                </a:lnTo>
                <a:lnTo>
                  <a:pt x="5676" y="44145"/>
                </a:lnTo>
                <a:lnTo>
                  <a:pt x="0" y="72288"/>
                </a:lnTo>
                <a:lnTo>
                  <a:pt x="0" y="387527"/>
                </a:lnTo>
                <a:lnTo>
                  <a:pt x="5676" y="415658"/>
                </a:lnTo>
                <a:lnTo>
                  <a:pt x="21170" y="438632"/>
                </a:lnTo>
                <a:lnTo>
                  <a:pt x="44145" y="454126"/>
                </a:lnTo>
                <a:lnTo>
                  <a:pt x="72288" y="459816"/>
                </a:lnTo>
                <a:lnTo>
                  <a:pt x="326694" y="459816"/>
                </a:lnTo>
                <a:lnTo>
                  <a:pt x="328129" y="455104"/>
                </a:lnTo>
                <a:lnTo>
                  <a:pt x="316776" y="447446"/>
                </a:lnTo>
                <a:lnTo>
                  <a:pt x="282905" y="422922"/>
                </a:lnTo>
                <a:lnTo>
                  <a:pt x="250202" y="396011"/>
                </a:lnTo>
                <a:lnTo>
                  <a:pt x="220408" y="366407"/>
                </a:lnTo>
                <a:lnTo>
                  <a:pt x="195224" y="333819"/>
                </a:lnTo>
                <a:lnTo>
                  <a:pt x="177444" y="295452"/>
                </a:lnTo>
                <a:lnTo>
                  <a:pt x="171983" y="255549"/>
                </a:lnTo>
                <a:lnTo>
                  <a:pt x="178003" y="215480"/>
                </a:lnTo>
                <a:lnTo>
                  <a:pt x="194652" y="176682"/>
                </a:lnTo>
                <a:lnTo>
                  <a:pt x="225920" y="132600"/>
                </a:lnTo>
                <a:lnTo>
                  <a:pt x="263918" y="92443"/>
                </a:lnTo>
                <a:lnTo>
                  <a:pt x="304774" y="55473"/>
                </a:lnTo>
                <a:lnTo>
                  <a:pt x="350647" y="15659"/>
                </a:lnTo>
                <a:lnTo>
                  <a:pt x="365556" y="4432"/>
                </a:lnTo>
                <a:close/>
              </a:path>
              <a:path w="459105" h="461009">
                <a:moveTo>
                  <a:pt x="458914" y="2844"/>
                </a:moveTo>
                <a:lnTo>
                  <a:pt x="456069" y="0"/>
                </a:lnTo>
                <a:lnTo>
                  <a:pt x="449541" y="0"/>
                </a:lnTo>
                <a:lnTo>
                  <a:pt x="419188" y="23342"/>
                </a:lnTo>
                <a:lnTo>
                  <a:pt x="370052" y="65138"/>
                </a:lnTo>
                <a:lnTo>
                  <a:pt x="316661" y="112763"/>
                </a:lnTo>
                <a:lnTo>
                  <a:pt x="287502" y="140042"/>
                </a:lnTo>
                <a:lnTo>
                  <a:pt x="260692" y="169202"/>
                </a:lnTo>
                <a:lnTo>
                  <a:pt x="238455" y="200977"/>
                </a:lnTo>
                <a:lnTo>
                  <a:pt x="222046" y="249555"/>
                </a:lnTo>
                <a:lnTo>
                  <a:pt x="222135" y="266636"/>
                </a:lnTo>
                <a:lnTo>
                  <a:pt x="240715" y="312267"/>
                </a:lnTo>
                <a:lnTo>
                  <a:pt x="275691" y="352120"/>
                </a:lnTo>
                <a:lnTo>
                  <a:pt x="332752" y="399211"/>
                </a:lnTo>
                <a:lnTo>
                  <a:pt x="381292" y="430631"/>
                </a:lnTo>
                <a:lnTo>
                  <a:pt x="418312" y="450545"/>
                </a:lnTo>
                <a:lnTo>
                  <a:pt x="440867" y="460425"/>
                </a:lnTo>
                <a:lnTo>
                  <a:pt x="448475" y="459816"/>
                </a:lnTo>
                <a:lnTo>
                  <a:pt x="454240" y="459816"/>
                </a:lnTo>
                <a:lnTo>
                  <a:pt x="458914" y="455129"/>
                </a:lnTo>
                <a:lnTo>
                  <a:pt x="458914" y="444944"/>
                </a:lnTo>
                <a:lnTo>
                  <a:pt x="456425" y="440905"/>
                </a:lnTo>
                <a:lnTo>
                  <a:pt x="424129" y="423926"/>
                </a:lnTo>
                <a:lnTo>
                  <a:pt x="396760" y="407708"/>
                </a:lnTo>
                <a:lnTo>
                  <a:pt x="346710" y="369290"/>
                </a:lnTo>
                <a:lnTo>
                  <a:pt x="318350" y="336334"/>
                </a:lnTo>
                <a:lnTo>
                  <a:pt x="297522" y="298437"/>
                </a:lnTo>
                <a:lnTo>
                  <a:pt x="286283" y="257594"/>
                </a:lnTo>
                <a:lnTo>
                  <a:pt x="286664" y="215747"/>
                </a:lnTo>
                <a:lnTo>
                  <a:pt x="300697" y="174866"/>
                </a:lnTo>
                <a:lnTo>
                  <a:pt x="330187" y="138315"/>
                </a:lnTo>
                <a:lnTo>
                  <a:pt x="368249" y="110464"/>
                </a:lnTo>
                <a:lnTo>
                  <a:pt x="409067" y="85293"/>
                </a:lnTo>
                <a:lnTo>
                  <a:pt x="448335" y="55422"/>
                </a:lnTo>
                <a:lnTo>
                  <a:pt x="455193" y="49796"/>
                </a:lnTo>
                <a:lnTo>
                  <a:pt x="458914" y="41211"/>
                </a:lnTo>
                <a:lnTo>
                  <a:pt x="458914" y="2844"/>
                </a:lnTo>
                <a:close/>
              </a:path>
              <a:path w="459105" h="461009">
                <a:moveTo>
                  <a:pt x="458927" y="115824"/>
                </a:moveTo>
                <a:lnTo>
                  <a:pt x="454355" y="113385"/>
                </a:lnTo>
                <a:lnTo>
                  <a:pt x="435851" y="125514"/>
                </a:lnTo>
                <a:lnTo>
                  <a:pt x="404990" y="144449"/>
                </a:lnTo>
                <a:lnTo>
                  <a:pt x="370039" y="168884"/>
                </a:lnTo>
                <a:lnTo>
                  <a:pt x="341376" y="206273"/>
                </a:lnTo>
                <a:lnTo>
                  <a:pt x="335826" y="229565"/>
                </a:lnTo>
                <a:lnTo>
                  <a:pt x="343027" y="278663"/>
                </a:lnTo>
                <a:lnTo>
                  <a:pt x="368223" y="319760"/>
                </a:lnTo>
                <a:lnTo>
                  <a:pt x="405498" y="353834"/>
                </a:lnTo>
                <a:lnTo>
                  <a:pt x="448970" y="381800"/>
                </a:lnTo>
                <a:lnTo>
                  <a:pt x="453415" y="384314"/>
                </a:lnTo>
                <a:lnTo>
                  <a:pt x="458927" y="381114"/>
                </a:lnTo>
                <a:lnTo>
                  <a:pt x="458927" y="344004"/>
                </a:lnTo>
                <a:lnTo>
                  <a:pt x="456501" y="340461"/>
                </a:lnTo>
                <a:lnTo>
                  <a:pt x="452818" y="339064"/>
                </a:lnTo>
                <a:lnTo>
                  <a:pt x="425170" y="323342"/>
                </a:lnTo>
                <a:lnTo>
                  <a:pt x="403491" y="300456"/>
                </a:lnTo>
                <a:lnTo>
                  <a:pt x="389712" y="272681"/>
                </a:lnTo>
                <a:lnTo>
                  <a:pt x="385775" y="242328"/>
                </a:lnTo>
                <a:lnTo>
                  <a:pt x="391858" y="214007"/>
                </a:lnTo>
                <a:lnTo>
                  <a:pt x="406107" y="188302"/>
                </a:lnTo>
                <a:lnTo>
                  <a:pt x="427126" y="167220"/>
                </a:lnTo>
                <a:lnTo>
                  <a:pt x="453491" y="152806"/>
                </a:lnTo>
                <a:lnTo>
                  <a:pt x="456768" y="151612"/>
                </a:lnTo>
                <a:lnTo>
                  <a:pt x="458927" y="148475"/>
                </a:lnTo>
                <a:lnTo>
                  <a:pt x="458927" y="11582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23226" y="1097405"/>
            <a:ext cx="69651" cy="6964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147283" y="958635"/>
            <a:ext cx="962123" cy="323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7764" y="1958724"/>
            <a:ext cx="10202219" cy="1195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FDAD8D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8123" y="4306170"/>
            <a:ext cx="8254365" cy="3711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3333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ti.com/al5raoype35j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log.invgate.com/es/4-explicaciones-de-las-tecnicas-de-analisis-de-causa-raiz-en-gestion-de-problema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log.invgate.com/es/4-explicaciones-de-las-tecnicas-de-analisis-de-causa-raiz-en-gestion-de-problema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invgate.com/es/4-explicaciones-de-las-tecnicas-de-analisis-de-causa-raiz-en-gestion-de-problema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-md5Vic4l0" TargetMode="External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alidad.mincultura.gov.co/frmMenuGenerico.aspx?Id=54" TargetMode="External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ti.com/alvh9316cpj8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_-9CGnqr4" TargetMode="External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temasoee.com/lean-manufacturing/" TargetMode="External"/><Relationship Id="rId2" Type="http://schemas.openxmlformats.org/officeDocument/2006/relationships/hyperlink" Target="https://asq.org/quality-resourc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7E7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2285" y="635"/>
            <a:ext cx="19601815" cy="11308715"/>
            <a:chOff x="502602" y="0"/>
            <a:chExt cx="19601815" cy="113087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602" y="0"/>
              <a:ext cx="19601497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5700" y="890020"/>
              <a:ext cx="722233" cy="459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4727" y="890072"/>
              <a:ext cx="459105" cy="461009"/>
            </a:xfrm>
            <a:custGeom>
              <a:avLst/>
              <a:gdLst/>
              <a:ahLst/>
              <a:cxnLst/>
              <a:rect l="l" t="t" r="r" b="b"/>
              <a:pathLst>
                <a:path w="459105" h="461009">
                  <a:moveTo>
                    <a:pt x="365556" y="4432"/>
                  </a:moveTo>
                  <a:lnTo>
                    <a:pt x="364007" y="0"/>
                  </a:lnTo>
                  <a:lnTo>
                    <a:pt x="72288" y="0"/>
                  </a:lnTo>
                  <a:lnTo>
                    <a:pt x="44145" y="5676"/>
                  </a:lnTo>
                  <a:lnTo>
                    <a:pt x="21170" y="21170"/>
                  </a:lnTo>
                  <a:lnTo>
                    <a:pt x="5676" y="44145"/>
                  </a:lnTo>
                  <a:lnTo>
                    <a:pt x="0" y="72288"/>
                  </a:lnTo>
                  <a:lnTo>
                    <a:pt x="0" y="387527"/>
                  </a:lnTo>
                  <a:lnTo>
                    <a:pt x="5676" y="415658"/>
                  </a:lnTo>
                  <a:lnTo>
                    <a:pt x="21170" y="438632"/>
                  </a:lnTo>
                  <a:lnTo>
                    <a:pt x="44145" y="454126"/>
                  </a:lnTo>
                  <a:lnTo>
                    <a:pt x="72288" y="459816"/>
                  </a:lnTo>
                  <a:lnTo>
                    <a:pt x="326694" y="459816"/>
                  </a:lnTo>
                  <a:lnTo>
                    <a:pt x="328129" y="455104"/>
                  </a:lnTo>
                  <a:lnTo>
                    <a:pt x="316776" y="447446"/>
                  </a:lnTo>
                  <a:lnTo>
                    <a:pt x="282905" y="422922"/>
                  </a:lnTo>
                  <a:lnTo>
                    <a:pt x="250202" y="396011"/>
                  </a:lnTo>
                  <a:lnTo>
                    <a:pt x="220408" y="366407"/>
                  </a:lnTo>
                  <a:lnTo>
                    <a:pt x="195224" y="333819"/>
                  </a:lnTo>
                  <a:lnTo>
                    <a:pt x="177444" y="295452"/>
                  </a:lnTo>
                  <a:lnTo>
                    <a:pt x="171983" y="255549"/>
                  </a:lnTo>
                  <a:lnTo>
                    <a:pt x="178003" y="215480"/>
                  </a:lnTo>
                  <a:lnTo>
                    <a:pt x="194652" y="176682"/>
                  </a:lnTo>
                  <a:lnTo>
                    <a:pt x="225920" y="132600"/>
                  </a:lnTo>
                  <a:lnTo>
                    <a:pt x="263918" y="92443"/>
                  </a:lnTo>
                  <a:lnTo>
                    <a:pt x="304774" y="55473"/>
                  </a:lnTo>
                  <a:lnTo>
                    <a:pt x="350647" y="15659"/>
                  </a:lnTo>
                  <a:lnTo>
                    <a:pt x="365556" y="4432"/>
                  </a:lnTo>
                  <a:close/>
                </a:path>
                <a:path w="459105" h="461009">
                  <a:moveTo>
                    <a:pt x="458914" y="2844"/>
                  </a:moveTo>
                  <a:lnTo>
                    <a:pt x="456069" y="0"/>
                  </a:lnTo>
                  <a:lnTo>
                    <a:pt x="449541" y="0"/>
                  </a:lnTo>
                  <a:lnTo>
                    <a:pt x="419188" y="23342"/>
                  </a:lnTo>
                  <a:lnTo>
                    <a:pt x="370052" y="65138"/>
                  </a:lnTo>
                  <a:lnTo>
                    <a:pt x="316661" y="112763"/>
                  </a:lnTo>
                  <a:lnTo>
                    <a:pt x="287502" y="140042"/>
                  </a:lnTo>
                  <a:lnTo>
                    <a:pt x="260692" y="169202"/>
                  </a:lnTo>
                  <a:lnTo>
                    <a:pt x="238455" y="200977"/>
                  </a:lnTo>
                  <a:lnTo>
                    <a:pt x="222046" y="249555"/>
                  </a:lnTo>
                  <a:lnTo>
                    <a:pt x="222135" y="266636"/>
                  </a:lnTo>
                  <a:lnTo>
                    <a:pt x="240715" y="312267"/>
                  </a:lnTo>
                  <a:lnTo>
                    <a:pt x="275691" y="352120"/>
                  </a:lnTo>
                  <a:lnTo>
                    <a:pt x="332752" y="399211"/>
                  </a:lnTo>
                  <a:lnTo>
                    <a:pt x="381292" y="430631"/>
                  </a:lnTo>
                  <a:lnTo>
                    <a:pt x="418312" y="450545"/>
                  </a:lnTo>
                  <a:lnTo>
                    <a:pt x="440867" y="460425"/>
                  </a:lnTo>
                  <a:lnTo>
                    <a:pt x="448475" y="459816"/>
                  </a:lnTo>
                  <a:lnTo>
                    <a:pt x="454240" y="459816"/>
                  </a:lnTo>
                  <a:lnTo>
                    <a:pt x="458914" y="455129"/>
                  </a:lnTo>
                  <a:lnTo>
                    <a:pt x="458914" y="444944"/>
                  </a:lnTo>
                  <a:lnTo>
                    <a:pt x="456425" y="440905"/>
                  </a:lnTo>
                  <a:lnTo>
                    <a:pt x="424129" y="423926"/>
                  </a:lnTo>
                  <a:lnTo>
                    <a:pt x="396760" y="407708"/>
                  </a:lnTo>
                  <a:lnTo>
                    <a:pt x="346710" y="369290"/>
                  </a:lnTo>
                  <a:lnTo>
                    <a:pt x="318350" y="336334"/>
                  </a:lnTo>
                  <a:lnTo>
                    <a:pt x="297522" y="298437"/>
                  </a:lnTo>
                  <a:lnTo>
                    <a:pt x="286283" y="257594"/>
                  </a:lnTo>
                  <a:lnTo>
                    <a:pt x="286664" y="215747"/>
                  </a:lnTo>
                  <a:lnTo>
                    <a:pt x="300697" y="174866"/>
                  </a:lnTo>
                  <a:lnTo>
                    <a:pt x="330187" y="138315"/>
                  </a:lnTo>
                  <a:lnTo>
                    <a:pt x="368249" y="110464"/>
                  </a:lnTo>
                  <a:lnTo>
                    <a:pt x="409067" y="85293"/>
                  </a:lnTo>
                  <a:lnTo>
                    <a:pt x="448335" y="55422"/>
                  </a:lnTo>
                  <a:lnTo>
                    <a:pt x="455193" y="49796"/>
                  </a:lnTo>
                  <a:lnTo>
                    <a:pt x="458914" y="41211"/>
                  </a:lnTo>
                  <a:lnTo>
                    <a:pt x="458914" y="2844"/>
                  </a:lnTo>
                  <a:close/>
                </a:path>
                <a:path w="459105" h="461009">
                  <a:moveTo>
                    <a:pt x="458927" y="115824"/>
                  </a:moveTo>
                  <a:lnTo>
                    <a:pt x="454355" y="113385"/>
                  </a:lnTo>
                  <a:lnTo>
                    <a:pt x="435851" y="125514"/>
                  </a:lnTo>
                  <a:lnTo>
                    <a:pt x="404990" y="144449"/>
                  </a:lnTo>
                  <a:lnTo>
                    <a:pt x="370039" y="168884"/>
                  </a:lnTo>
                  <a:lnTo>
                    <a:pt x="341376" y="206273"/>
                  </a:lnTo>
                  <a:lnTo>
                    <a:pt x="335826" y="229565"/>
                  </a:lnTo>
                  <a:lnTo>
                    <a:pt x="343027" y="278663"/>
                  </a:lnTo>
                  <a:lnTo>
                    <a:pt x="368223" y="319760"/>
                  </a:lnTo>
                  <a:lnTo>
                    <a:pt x="405498" y="353834"/>
                  </a:lnTo>
                  <a:lnTo>
                    <a:pt x="448970" y="381800"/>
                  </a:lnTo>
                  <a:lnTo>
                    <a:pt x="453415" y="384314"/>
                  </a:lnTo>
                  <a:lnTo>
                    <a:pt x="458927" y="381114"/>
                  </a:lnTo>
                  <a:lnTo>
                    <a:pt x="458927" y="344004"/>
                  </a:lnTo>
                  <a:lnTo>
                    <a:pt x="456501" y="340461"/>
                  </a:lnTo>
                  <a:lnTo>
                    <a:pt x="452818" y="339064"/>
                  </a:lnTo>
                  <a:lnTo>
                    <a:pt x="425170" y="323342"/>
                  </a:lnTo>
                  <a:lnTo>
                    <a:pt x="403491" y="300456"/>
                  </a:lnTo>
                  <a:lnTo>
                    <a:pt x="389712" y="272681"/>
                  </a:lnTo>
                  <a:lnTo>
                    <a:pt x="385775" y="242328"/>
                  </a:lnTo>
                  <a:lnTo>
                    <a:pt x="391858" y="214007"/>
                  </a:lnTo>
                  <a:lnTo>
                    <a:pt x="406107" y="188302"/>
                  </a:lnTo>
                  <a:lnTo>
                    <a:pt x="427126" y="167220"/>
                  </a:lnTo>
                  <a:lnTo>
                    <a:pt x="453491" y="152806"/>
                  </a:lnTo>
                  <a:lnTo>
                    <a:pt x="456768" y="151612"/>
                  </a:lnTo>
                  <a:lnTo>
                    <a:pt x="458927" y="148475"/>
                  </a:lnTo>
                  <a:lnTo>
                    <a:pt x="458927" y="115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3226" y="1097404"/>
              <a:ext cx="69651" cy="69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47283" y="958635"/>
              <a:ext cx="962123" cy="3238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5419" y="2574177"/>
            <a:ext cx="8689016" cy="6052298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 marL="12700" marR="5080">
              <a:lnSpc>
                <a:spcPts val="11540"/>
              </a:lnSpc>
              <a:spcBef>
                <a:spcPts val="2410"/>
              </a:spcBef>
            </a:pPr>
            <a:r>
              <a:rPr lang="es-MX" sz="7200" b="1" spc="220" dirty="0">
                <a:solidFill>
                  <a:srgbClr val="EAC134"/>
                </a:solidFill>
                <a:latin typeface="Impact"/>
                <a:cs typeface="Impact"/>
              </a:rPr>
              <a:t>METODOLOGÍAS PARA LA SOLUCIÓN DE PROBLEMAS Y ANÁLISIS DE CAUSAS</a:t>
            </a:r>
            <a:endParaRPr lang="es-CO" sz="7200" dirty="0"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2034" y="9176549"/>
            <a:ext cx="5084445" cy="1313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Ministerio de las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Culturas,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Artes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Saberes</a:t>
            </a:r>
            <a:endParaRPr sz="2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lang="es-CO" sz="2300" dirty="0">
                <a:solidFill>
                  <a:srgbClr val="FFFFFF"/>
                </a:solidFill>
                <a:latin typeface="Verdana"/>
                <a:cs typeface="Verdana"/>
              </a:rPr>
              <a:t>Junio 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sz="23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A8508B1F-38D8-80C8-416C-453BCAF20B39}"/>
              </a:ext>
            </a:extLst>
          </p:cNvPr>
          <p:cNvSpPr txBox="1">
            <a:spLocks/>
          </p:cNvSpPr>
          <p:nvPr/>
        </p:nvSpPr>
        <p:spPr>
          <a:xfrm>
            <a:off x="2115118" y="777875"/>
            <a:ext cx="15873862" cy="848309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874895" algn="l">
              <a:spcBef>
                <a:spcPts val="135"/>
              </a:spcBef>
            </a:pPr>
            <a:r>
              <a:rPr lang="es-ES" sz="5400" b="1" dirty="0">
                <a:solidFill>
                  <a:srgbClr val="FC5B1C"/>
                </a:solidFill>
              </a:rPr>
              <a:t>2. METODOLOGÍA LEAN</a:t>
            </a:r>
            <a:endParaRPr lang="es-ES" sz="5400" b="1" dirty="0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8E1449A6-B3E3-4A65-9C36-7088EEF32D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5118" y="1539875"/>
            <a:ext cx="15873862" cy="4502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911FA8-D267-CC68-1AEB-F66AA3DCD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1990122"/>
            <a:ext cx="12268200" cy="84282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9A9B39E-9E2E-C679-3D63-603431F33B0C}"/>
              </a:ext>
            </a:extLst>
          </p:cNvPr>
          <p:cNvSpPr txBox="1"/>
          <p:nvPr/>
        </p:nvSpPr>
        <p:spPr>
          <a:xfrm>
            <a:off x="755650" y="4511675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accent5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MUDA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45F045-CB59-6E0F-9A23-B8A24B748356}"/>
              </a:ext>
            </a:extLst>
          </p:cNvPr>
          <p:cNvSpPr txBox="1"/>
          <p:nvPr/>
        </p:nvSpPr>
        <p:spPr>
          <a:xfrm>
            <a:off x="755650" y="6204249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solidFill>
                  <a:schemeClr val="accent5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DESPERDICIOS</a:t>
            </a:r>
          </a:p>
        </p:txBody>
      </p:sp>
    </p:spTree>
    <p:extLst>
      <p:ext uri="{BB962C8B-B14F-4D97-AF65-F5344CB8AC3E}">
        <p14:creationId xmlns:p14="http://schemas.microsoft.com/office/powerpoint/2010/main" val="242922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764" y="1958724"/>
            <a:ext cx="10202219" cy="570101"/>
          </a:xfrm>
          <a:prstGeom prst="rect">
            <a:avLst/>
          </a:prstGeom>
        </p:spPr>
        <p:txBody>
          <a:bodyPr vert="horz" wrap="square" lIns="0" tIns="81987" rIns="0" bIns="0" rtlCol="0">
            <a:spAutoFit/>
          </a:bodyPr>
          <a:lstStyle/>
          <a:p>
            <a:pPr marL="12700">
              <a:lnSpc>
                <a:spcPts val="3760"/>
              </a:lnSpc>
              <a:spcBef>
                <a:spcPts val="95"/>
              </a:spcBef>
            </a:pPr>
            <a:r>
              <a:rPr lang="es-CO" sz="4400" spc="50" dirty="0">
                <a:solidFill>
                  <a:schemeClr val="accent3">
                    <a:lumMod val="75000"/>
                  </a:schemeClr>
                </a:solidFill>
              </a:rPr>
              <a:t>Principios para la solución de problemas</a:t>
            </a:r>
            <a:endParaRPr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8123" y="3653495"/>
            <a:ext cx="13323727" cy="554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72465" indent="-457200">
              <a:lnSpc>
                <a:spcPct val="108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solidFill>
                  <a:srgbClr val="333333"/>
                </a:solidFill>
                <a:latin typeface="Verdana"/>
                <a:cs typeface="Verdana"/>
              </a:rPr>
              <a:t>Basarse en hechos, no es suposiciones.</a:t>
            </a:r>
          </a:p>
          <a:p>
            <a:pPr marL="469900" marR="672465" indent="-457200">
              <a:lnSpc>
                <a:spcPct val="108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solidFill>
                  <a:srgbClr val="333333"/>
                </a:solidFill>
                <a:latin typeface="Verdana"/>
                <a:cs typeface="Verdana"/>
              </a:rPr>
              <a:t>No trabaje solo, consulte al equipo.</a:t>
            </a:r>
          </a:p>
          <a:p>
            <a:pPr marL="469900" marR="672465" indent="-457200">
              <a:lnSpc>
                <a:spcPct val="108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solidFill>
                  <a:srgbClr val="333333"/>
                </a:solidFill>
                <a:latin typeface="Verdana"/>
                <a:cs typeface="Verdana"/>
              </a:rPr>
              <a:t>No se deben buscar culpables; se deben identificar fallas o desperdicios del proceso.</a:t>
            </a:r>
          </a:p>
          <a:p>
            <a:pPr marL="469900" marR="672465" indent="-457200">
              <a:lnSpc>
                <a:spcPct val="108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latin typeface="Verdana"/>
                <a:cs typeface="Verdana"/>
              </a:rPr>
              <a:t>Identificar la causa raíz del problema.</a:t>
            </a:r>
            <a:endParaRPr sz="3200" dirty="0">
              <a:latin typeface="Verdana"/>
              <a:cs typeface="Verdana"/>
            </a:endParaRPr>
          </a:p>
          <a:p>
            <a:pPr marL="469900" marR="5080" indent="-457200">
              <a:lnSpc>
                <a:spcPts val="3629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latin typeface="Verdana"/>
                <a:cs typeface="Verdana"/>
              </a:rPr>
              <a:t>Desarrollar soluciones potenciales que sean sostenibles en el tiempo.</a:t>
            </a:r>
          </a:p>
          <a:p>
            <a:pPr marL="469900" marR="5080" indent="-457200">
              <a:lnSpc>
                <a:spcPts val="3629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latin typeface="Verdana"/>
                <a:cs typeface="Verdana"/>
              </a:rPr>
              <a:t>Hacer planes detallados para implementar las soluciones.</a:t>
            </a:r>
          </a:p>
          <a:p>
            <a:pPr marL="469900" marR="5080" indent="-457200">
              <a:lnSpc>
                <a:spcPts val="3629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latin typeface="Verdana"/>
                <a:cs typeface="Verdana"/>
              </a:rPr>
              <a:t>Monitorear el progreso y el resultado.</a:t>
            </a:r>
          </a:p>
          <a:p>
            <a:pPr marL="469900" marR="5080" indent="-457200">
              <a:lnSpc>
                <a:spcPts val="3629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latin typeface="Verdana"/>
                <a:cs typeface="Verdana"/>
              </a:rPr>
              <a:t>Los errores son parte importante del aprendizaje.</a:t>
            </a:r>
          </a:p>
          <a:p>
            <a:pPr marL="469900" marR="5080" indent="-457200">
              <a:lnSpc>
                <a:spcPts val="3629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latin typeface="Verdana"/>
                <a:cs typeface="Verdana"/>
              </a:rPr>
              <a:t>Estandarizar y compartir los resultados exitosos.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0938" y="3368138"/>
            <a:ext cx="13988112" cy="6631940"/>
          </a:xfrm>
          <a:custGeom>
            <a:avLst/>
            <a:gdLst/>
            <a:ahLst/>
            <a:cxnLst/>
            <a:rect l="l" t="t" r="r" b="b"/>
            <a:pathLst>
              <a:path w="8827135" h="6631940">
                <a:moveTo>
                  <a:pt x="0" y="6631557"/>
                </a:moveTo>
                <a:lnTo>
                  <a:pt x="8826956" y="6631557"/>
                </a:lnTo>
                <a:lnTo>
                  <a:pt x="8826956" y="0"/>
                </a:lnTo>
                <a:lnTo>
                  <a:pt x="0" y="0"/>
                </a:lnTo>
                <a:lnTo>
                  <a:pt x="0" y="6631557"/>
                </a:lnTo>
                <a:close/>
              </a:path>
            </a:pathLst>
          </a:custGeom>
          <a:ln w="20941">
            <a:solidFill>
              <a:srgbClr val="4F894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48123" y="3653495"/>
            <a:ext cx="13323727" cy="49340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72465">
              <a:lnSpc>
                <a:spcPct val="108000"/>
              </a:lnSpc>
              <a:spcBef>
                <a:spcPts val="95"/>
              </a:spcBef>
            </a:pPr>
            <a:r>
              <a:rPr lang="es-MX" sz="6000" dirty="0">
                <a:solidFill>
                  <a:srgbClr val="333333"/>
                </a:solidFill>
                <a:latin typeface="Verdana"/>
                <a:cs typeface="Verdana"/>
              </a:rPr>
              <a:t>“</a:t>
            </a:r>
            <a:r>
              <a:rPr lang="es-MX" sz="6000" i="1" dirty="0">
                <a:solidFill>
                  <a:srgbClr val="333333"/>
                </a:solidFill>
                <a:latin typeface="Verdana"/>
                <a:cs typeface="Verdana"/>
              </a:rPr>
              <a:t>Nadie está en mayores problemas que la persona que cree que no los tiene.”</a:t>
            </a:r>
          </a:p>
          <a:p>
            <a:pPr marL="469900" marR="672465" indent="-457200">
              <a:lnSpc>
                <a:spcPct val="108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endParaRPr lang="es-MX" sz="60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r>
              <a:rPr lang="es-MX" sz="6000" b="1" dirty="0">
                <a:solidFill>
                  <a:srgbClr val="333333"/>
                </a:solidFill>
                <a:latin typeface="Verdana"/>
                <a:cs typeface="Verdana"/>
              </a:rPr>
              <a:t>Taiichi Ohno</a:t>
            </a:r>
            <a:endParaRPr lang="es-MX" sz="6000" b="1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85889" y="2338705"/>
            <a:ext cx="13988112" cy="6631940"/>
          </a:xfrm>
          <a:custGeom>
            <a:avLst/>
            <a:gdLst/>
            <a:ahLst/>
            <a:cxnLst/>
            <a:rect l="l" t="t" r="r" b="b"/>
            <a:pathLst>
              <a:path w="8827135" h="6631940">
                <a:moveTo>
                  <a:pt x="0" y="6631557"/>
                </a:moveTo>
                <a:lnTo>
                  <a:pt x="8826956" y="6631557"/>
                </a:lnTo>
                <a:lnTo>
                  <a:pt x="8826956" y="0"/>
                </a:lnTo>
                <a:lnTo>
                  <a:pt x="0" y="0"/>
                </a:lnTo>
                <a:lnTo>
                  <a:pt x="0" y="6631557"/>
                </a:lnTo>
                <a:close/>
              </a:path>
            </a:pathLst>
          </a:custGeom>
          <a:ln w="20941">
            <a:solidFill>
              <a:srgbClr val="4F894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31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2034" y="4020253"/>
            <a:ext cx="7622216" cy="32688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700"/>
              </a:lnSpc>
              <a:spcBef>
                <a:spcPts val="90"/>
              </a:spcBef>
            </a:pPr>
            <a:r>
              <a:rPr lang="es-CO" sz="11550" spc="135" dirty="0">
                <a:solidFill>
                  <a:srgbClr val="EAC134"/>
                </a:solidFill>
              </a:rPr>
              <a:t>3. ÁRBOL DEL PROBLEMA</a:t>
            </a:r>
            <a:endParaRPr sz="11550" dirty="0"/>
          </a:p>
        </p:txBody>
      </p:sp>
      <p:sp>
        <p:nvSpPr>
          <p:cNvPr id="3" name="object 3"/>
          <p:cNvSpPr/>
          <p:nvPr/>
        </p:nvSpPr>
        <p:spPr>
          <a:xfrm>
            <a:off x="10310317" y="1225289"/>
            <a:ext cx="1496060" cy="1051560"/>
          </a:xfrm>
          <a:custGeom>
            <a:avLst/>
            <a:gdLst/>
            <a:ahLst/>
            <a:cxnLst/>
            <a:rect l="l" t="t" r="r" b="b"/>
            <a:pathLst>
              <a:path w="1496059" h="1051560">
                <a:moveTo>
                  <a:pt x="1495501" y="394563"/>
                </a:moveTo>
                <a:lnTo>
                  <a:pt x="1489938" y="348030"/>
                </a:lnTo>
                <a:lnTo>
                  <a:pt x="1475549" y="301840"/>
                </a:lnTo>
                <a:lnTo>
                  <a:pt x="1452956" y="258800"/>
                </a:lnTo>
                <a:lnTo>
                  <a:pt x="1423708" y="221335"/>
                </a:lnTo>
                <a:lnTo>
                  <a:pt x="1388833" y="189903"/>
                </a:lnTo>
                <a:lnTo>
                  <a:pt x="1349324" y="164896"/>
                </a:lnTo>
                <a:lnTo>
                  <a:pt x="1306195" y="146748"/>
                </a:lnTo>
                <a:lnTo>
                  <a:pt x="1260475" y="135890"/>
                </a:lnTo>
                <a:lnTo>
                  <a:pt x="1213154" y="132753"/>
                </a:lnTo>
                <a:lnTo>
                  <a:pt x="1165250" y="137744"/>
                </a:lnTo>
                <a:lnTo>
                  <a:pt x="1117777" y="151307"/>
                </a:lnTo>
                <a:lnTo>
                  <a:pt x="1068120" y="176276"/>
                </a:lnTo>
                <a:lnTo>
                  <a:pt x="1028649" y="206933"/>
                </a:lnTo>
                <a:lnTo>
                  <a:pt x="747776" y="549351"/>
                </a:lnTo>
                <a:lnTo>
                  <a:pt x="752703" y="522058"/>
                </a:lnTo>
                <a:lnTo>
                  <a:pt x="762698" y="473989"/>
                </a:lnTo>
                <a:lnTo>
                  <a:pt x="773887" y="426186"/>
                </a:lnTo>
                <a:lnTo>
                  <a:pt x="788416" y="374078"/>
                </a:lnTo>
                <a:lnTo>
                  <a:pt x="805980" y="322834"/>
                </a:lnTo>
                <a:lnTo>
                  <a:pt x="809269" y="294220"/>
                </a:lnTo>
                <a:lnTo>
                  <a:pt x="797941" y="268668"/>
                </a:lnTo>
                <a:lnTo>
                  <a:pt x="775716" y="251028"/>
                </a:lnTo>
                <a:lnTo>
                  <a:pt x="746302" y="246176"/>
                </a:lnTo>
                <a:lnTo>
                  <a:pt x="724319" y="252526"/>
                </a:lnTo>
                <a:lnTo>
                  <a:pt x="707224" y="266103"/>
                </a:lnTo>
                <a:lnTo>
                  <a:pt x="696671" y="284975"/>
                </a:lnTo>
                <a:lnTo>
                  <a:pt x="694347" y="307149"/>
                </a:lnTo>
                <a:lnTo>
                  <a:pt x="695782" y="325323"/>
                </a:lnTo>
                <a:lnTo>
                  <a:pt x="696620" y="343420"/>
                </a:lnTo>
                <a:lnTo>
                  <a:pt x="697128" y="393509"/>
                </a:lnTo>
                <a:lnTo>
                  <a:pt x="695629" y="443560"/>
                </a:lnTo>
                <a:lnTo>
                  <a:pt x="692404" y="493534"/>
                </a:lnTo>
                <a:lnTo>
                  <a:pt x="687882" y="541007"/>
                </a:lnTo>
                <a:lnTo>
                  <a:pt x="529170" y="167906"/>
                </a:lnTo>
                <a:lnTo>
                  <a:pt x="519925" y="148183"/>
                </a:lnTo>
                <a:lnTo>
                  <a:pt x="494258" y="107937"/>
                </a:lnTo>
                <a:lnTo>
                  <a:pt x="456577" y="68148"/>
                </a:lnTo>
                <a:lnTo>
                  <a:pt x="400011" y="30200"/>
                </a:lnTo>
                <a:lnTo>
                  <a:pt x="355346" y="12192"/>
                </a:lnTo>
                <a:lnTo>
                  <a:pt x="308991" y="2171"/>
                </a:lnTo>
                <a:lnTo>
                  <a:pt x="262039" y="0"/>
                </a:lnTo>
                <a:lnTo>
                  <a:pt x="215582" y="5549"/>
                </a:lnTo>
                <a:lnTo>
                  <a:pt x="170713" y="18707"/>
                </a:lnTo>
                <a:lnTo>
                  <a:pt x="128524" y="39319"/>
                </a:lnTo>
                <a:lnTo>
                  <a:pt x="90081" y="67259"/>
                </a:lnTo>
                <a:lnTo>
                  <a:pt x="56489" y="102412"/>
                </a:lnTo>
                <a:lnTo>
                  <a:pt x="29933" y="142849"/>
                </a:lnTo>
                <a:lnTo>
                  <a:pt x="11760" y="186042"/>
                </a:lnTo>
                <a:lnTo>
                  <a:pt x="1841" y="230936"/>
                </a:lnTo>
                <a:lnTo>
                  <a:pt x="0" y="276479"/>
                </a:lnTo>
                <a:lnTo>
                  <a:pt x="6134" y="321602"/>
                </a:lnTo>
                <a:lnTo>
                  <a:pt x="20066" y="365264"/>
                </a:lnTo>
                <a:lnTo>
                  <a:pt x="41668" y="406387"/>
                </a:lnTo>
                <a:lnTo>
                  <a:pt x="70802" y="443928"/>
                </a:lnTo>
                <a:lnTo>
                  <a:pt x="107315" y="476821"/>
                </a:lnTo>
                <a:lnTo>
                  <a:pt x="155067" y="505815"/>
                </a:lnTo>
                <a:lnTo>
                  <a:pt x="202628" y="523468"/>
                </a:lnTo>
                <a:lnTo>
                  <a:pt x="681913" y="590981"/>
                </a:lnTo>
                <a:lnTo>
                  <a:pt x="681672" y="593013"/>
                </a:lnTo>
                <a:lnTo>
                  <a:pt x="681139" y="596582"/>
                </a:lnTo>
                <a:lnTo>
                  <a:pt x="392137" y="611847"/>
                </a:lnTo>
                <a:lnTo>
                  <a:pt x="374992" y="613244"/>
                </a:lnTo>
                <a:lnTo>
                  <a:pt x="331165" y="624205"/>
                </a:lnTo>
                <a:lnTo>
                  <a:pt x="259829" y="672896"/>
                </a:lnTo>
                <a:lnTo>
                  <a:pt x="233108" y="711822"/>
                </a:lnTo>
                <a:lnTo>
                  <a:pt x="217805" y="755573"/>
                </a:lnTo>
                <a:lnTo>
                  <a:pt x="214414" y="801751"/>
                </a:lnTo>
                <a:lnTo>
                  <a:pt x="223431" y="847953"/>
                </a:lnTo>
                <a:lnTo>
                  <a:pt x="245338" y="891819"/>
                </a:lnTo>
                <a:lnTo>
                  <a:pt x="278358" y="928611"/>
                </a:lnTo>
                <a:lnTo>
                  <a:pt x="318719" y="954874"/>
                </a:lnTo>
                <a:lnTo>
                  <a:pt x="363931" y="970102"/>
                </a:lnTo>
                <a:lnTo>
                  <a:pt x="411543" y="973797"/>
                </a:lnTo>
                <a:lnTo>
                  <a:pt x="459092" y="965441"/>
                </a:lnTo>
                <a:lnTo>
                  <a:pt x="504101" y="944562"/>
                </a:lnTo>
                <a:lnTo>
                  <a:pt x="541985" y="912545"/>
                </a:lnTo>
                <a:lnTo>
                  <a:pt x="566547" y="877519"/>
                </a:lnTo>
                <a:lnTo>
                  <a:pt x="667486" y="680935"/>
                </a:lnTo>
                <a:lnTo>
                  <a:pt x="666381" y="687298"/>
                </a:lnTo>
                <a:lnTo>
                  <a:pt x="656653" y="734123"/>
                </a:lnTo>
                <a:lnTo>
                  <a:pt x="645083" y="780529"/>
                </a:lnTo>
                <a:lnTo>
                  <a:pt x="631342" y="826312"/>
                </a:lnTo>
                <a:lnTo>
                  <a:pt x="612762" y="877925"/>
                </a:lnTo>
                <a:lnTo>
                  <a:pt x="611289" y="884885"/>
                </a:lnTo>
                <a:lnTo>
                  <a:pt x="610704" y="892086"/>
                </a:lnTo>
                <a:lnTo>
                  <a:pt x="611111" y="899439"/>
                </a:lnTo>
                <a:lnTo>
                  <a:pt x="628434" y="933818"/>
                </a:lnTo>
                <a:lnTo>
                  <a:pt x="658876" y="948626"/>
                </a:lnTo>
                <a:lnTo>
                  <a:pt x="692213" y="944994"/>
                </a:lnTo>
                <a:lnTo>
                  <a:pt x="718223" y="924077"/>
                </a:lnTo>
                <a:lnTo>
                  <a:pt x="726694" y="887006"/>
                </a:lnTo>
                <a:lnTo>
                  <a:pt x="724916" y="868997"/>
                </a:lnTo>
                <a:lnTo>
                  <a:pt x="723811" y="850798"/>
                </a:lnTo>
                <a:lnTo>
                  <a:pt x="723188" y="832599"/>
                </a:lnTo>
                <a:lnTo>
                  <a:pt x="722871" y="814552"/>
                </a:lnTo>
                <a:lnTo>
                  <a:pt x="723798" y="765429"/>
                </a:lnTo>
                <a:lnTo>
                  <a:pt x="726465" y="716419"/>
                </a:lnTo>
                <a:lnTo>
                  <a:pt x="728814" y="689813"/>
                </a:lnTo>
                <a:lnTo>
                  <a:pt x="771613" y="906335"/>
                </a:lnTo>
                <a:lnTo>
                  <a:pt x="774153" y="916647"/>
                </a:lnTo>
                <a:lnTo>
                  <a:pt x="791273" y="957541"/>
                </a:lnTo>
                <a:lnTo>
                  <a:pt x="850671" y="1020483"/>
                </a:lnTo>
                <a:lnTo>
                  <a:pt x="894067" y="1041603"/>
                </a:lnTo>
                <a:lnTo>
                  <a:pt x="940854" y="1051179"/>
                </a:lnTo>
                <a:lnTo>
                  <a:pt x="988517" y="1049007"/>
                </a:lnTo>
                <a:lnTo>
                  <a:pt x="1034542" y="1034897"/>
                </a:lnTo>
                <a:lnTo>
                  <a:pt x="1076426" y="1008634"/>
                </a:lnTo>
                <a:lnTo>
                  <a:pt x="1109586" y="972502"/>
                </a:lnTo>
                <a:lnTo>
                  <a:pt x="1130985" y="930567"/>
                </a:lnTo>
                <a:lnTo>
                  <a:pt x="1140447" y="885240"/>
                </a:lnTo>
                <a:lnTo>
                  <a:pt x="1137793" y="838974"/>
                </a:lnTo>
                <a:lnTo>
                  <a:pt x="1122845" y="794181"/>
                </a:lnTo>
                <a:lnTo>
                  <a:pt x="1095425" y="753313"/>
                </a:lnTo>
                <a:lnTo>
                  <a:pt x="1057579" y="720610"/>
                </a:lnTo>
                <a:lnTo>
                  <a:pt x="1012494" y="699033"/>
                </a:lnTo>
                <a:lnTo>
                  <a:pt x="738797" y="604672"/>
                </a:lnTo>
                <a:lnTo>
                  <a:pt x="739648" y="599084"/>
                </a:lnTo>
                <a:lnTo>
                  <a:pt x="1186916" y="664006"/>
                </a:lnTo>
                <a:lnTo>
                  <a:pt x="1202905" y="665619"/>
                </a:lnTo>
                <a:lnTo>
                  <a:pt x="1219022" y="666305"/>
                </a:lnTo>
                <a:lnTo>
                  <a:pt x="1235227" y="666076"/>
                </a:lnTo>
                <a:lnTo>
                  <a:pt x="1287691" y="658799"/>
                </a:lnTo>
                <a:lnTo>
                  <a:pt x="1367675" y="626198"/>
                </a:lnTo>
                <a:lnTo>
                  <a:pt x="1406017" y="598144"/>
                </a:lnTo>
                <a:lnTo>
                  <a:pt x="1438122" y="564565"/>
                </a:lnTo>
                <a:lnTo>
                  <a:pt x="1463548" y="526440"/>
                </a:lnTo>
                <a:lnTo>
                  <a:pt x="1481874" y="484746"/>
                </a:lnTo>
                <a:lnTo>
                  <a:pt x="1492669" y="440461"/>
                </a:lnTo>
                <a:lnTo>
                  <a:pt x="1495501" y="394563"/>
                </a:lnTo>
                <a:close/>
              </a:path>
            </a:pathLst>
          </a:custGeom>
          <a:solidFill>
            <a:srgbClr val="C235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40D1BE22-D65D-8C76-5095-8C413D585137}"/>
              </a:ext>
            </a:extLst>
          </p:cNvPr>
          <p:cNvSpPr txBox="1"/>
          <p:nvPr/>
        </p:nvSpPr>
        <p:spPr>
          <a:xfrm>
            <a:off x="982034" y="9176549"/>
            <a:ext cx="5084445" cy="1313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Ministerio de las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Culturas,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Artes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spc="-10" dirty="0" err="1">
                <a:solidFill>
                  <a:srgbClr val="FFFFFF"/>
                </a:solidFill>
                <a:latin typeface="Verdana"/>
                <a:cs typeface="Verdana"/>
              </a:rPr>
              <a:t>Saberes</a:t>
            </a:r>
            <a:endParaRPr lang="es-CO" sz="2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lang="es-CO" sz="2300" spc="-5" dirty="0">
                <a:solidFill>
                  <a:srgbClr val="FFFFFF"/>
                </a:solidFill>
                <a:latin typeface="Verdana"/>
                <a:cs typeface="Verdana"/>
              </a:rPr>
              <a:t>Junio </a:t>
            </a:r>
            <a:r>
              <a:rPr lang="es-CO" sz="23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lang="es-CO" sz="2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CO" sz="2300" spc="-2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lang="es-CO" sz="23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7DAAAC29-E75A-E5FD-615C-0B538FF1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549275"/>
            <a:ext cx="13996988" cy="97969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7DAAAC29-E75A-E5FD-615C-0B538FF1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549275"/>
            <a:ext cx="13996988" cy="979699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95CB7C3-4320-2555-820B-7DA561864165}"/>
              </a:ext>
            </a:extLst>
          </p:cNvPr>
          <p:cNvSpPr txBox="1"/>
          <p:nvPr/>
        </p:nvSpPr>
        <p:spPr>
          <a:xfrm>
            <a:off x="17443450" y="3825875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1. Mi hija tiene fiebre.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75438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7DAAAC29-E75A-E5FD-615C-0B538FF1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549275"/>
            <a:ext cx="13996988" cy="979699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95CB7C3-4320-2555-820B-7DA561864165}"/>
              </a:ext>
            </a:extLst>
          </p:cNvPr>
          <p:cNvSpPr txBox="1"/>
          <p:nvPr/>
        </p:nvSpPr>
        <p:spPr>
          <a:xfrm>
            <a:off x="17443450" y="3825875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800" dirty="0"/>
          </a:p>
          <a:p>
            <a:r>
              <a:rPr lang="es-CO" sz="2800" dirty="0"/>
              <a:t>2. Mi novia no me quiere.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21365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7DAAAC29-E75A-E5FD-615C-0B538FF1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549275"/>
            <a:ext cx="13996988" cy="979699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95CB7C3-4320-2555-820B-7DA561864165}"/>
              </a:ext>
            </a:extLst>
          </p:cNvPr>
          <p:cNvSpPr txBox="1"/>
          <p:nvPr/>
        </p:nvSpPr>
        <p:spPr>
          <a:xfrm>
            <a:off x="17443450" y="3825875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800" dirty="0"/>
          </a:p>
          <a:p>
            <a:r>
              <a:rPr lang="es-CO" sz="2800" dirty="0"/>
              <a:t>3. Ya no me alcanza la plata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40829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7DAAAC29-E75A-E5FD-615C-0B538FF1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549275"/>
            <a:ext cx="13996988" cy="979699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95CB7C3-4320-2555-820B-7DA561864165}"/>
              </a:ext>
            </a:extLst>
          </p:cNvPr>
          <p:cNvSpPr txBox="1"/>
          <p:nvPr/>
        </p:nvSpPr>
        <p:spPr>
          <a:xfrm>
            <a:off x="17443450" y="3825875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4. Nos pusieron 10 no conformidades en la auditoría interna</a:t>
            </a:r>
          </a:p>
        </p:txBody>
      </p:sp>
    </p:spTree>
    <p:extLst>
      <p:ext uri="{BB962C8B-B14F-4D97-AF65-F5344CB8AC3E}">
        <p14:creationId xmlns:p14="http://schemas.microsoft.com/office/powerpoint/2010/main" val="1335414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10895330"/>
            </a:xfrm>
            <a:custGeom>
              <a:avLst/>
              <a:gdLst/>
              <a:ahLst/>
              <a:cxnLst/>
              <a:rect l="l" t="t" r="r" b="b"/>
              <a:pathLst>
                <a:path w="20104100" h="10895330">
                  <a:moveTo>
                    <a:pt x="0" y="10894956"/>
                  </a:moveTo>
                  <a:lnTo>
                    <a:pt x="20104100" y="10894956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10894956"/>
                  </a:lnTo>
                  <a:close/>
                </a:path>
              </a:pathLst>
            </a:custGeom>
            <a:solidFill>
              <a:srgbClr val="7E7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894955"/>
              <a:ext cx="20104100" cy="414020"/>
            </a:xfrm>
            <a:custGeom>
              <a:avLst/>
              <a:gdLst/>
              <a:ahLst/>
              <a:cxnLst/>
              <a:rect l="l" t="t" r="r" b="b"/>
              <a:pathLst>
                <a:path w="20104100" h="414020">
                  <a:moveTo>
                    <a:pt x="0" y="413599"/>
                  </a:moveTo>
                  <a:lnTo>
                    <a:pt x="20104100" y="413599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413599"/>
                  </a:lnTo>
                  <a:close/>
                </a:path>
              </a:pathLst>
            </a:custGeom>
            <a:solidFill>
              <a:srgbClr val="46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700" y="890019"/>
              <a:ext cx="722233" cy="459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4727" y="890072"/>
              <a:ext cx="459105" cy="461009"/>
            </a:xfrm>
            <a:custGeom>
              <a:avLst/>
              <a:gdLst/>
              <a:ahLst/>
              <a:cxnLst/>
              <a:rect l="l" t="t" r="r" b="b"/>
              <a:pathLst>
                <a:path w="459105" h="461009">
                  <a:moveTo>
                    <a:pt x="365556" y="4432"/>
                  </a:moveTo>
                  <a:lnTo>
                    <a:pt x="364007" y="0"/>
                  </a:lnTo>
                  <a:lnTo>
                    <a:pt x="72288" y="0"/>
                  </a:lnTo>
                  <a:lnTo>
                    <a:pt x="44145" y="5676"/>
                  </a:lnTo>
                  <a:lnTo>
                    <a:pt x="21170" y="21170"/>
                  </a:lnTo>
                  <a:lnTo>
                    <a:pt x="5676" y="44145"/>
                  </a:lnTo>
                  <a:lnTo>
                    <a:pt x="0" y="72288"/>
                  </a:lnTo>
                  <a:lnTo>
                    <a:pt x="0" y="387527"/>
                  </a:lnTo>
                  <a:lnTo>
                    <a:pt x="5676" y="415658"/>
                  </a:lnTo>
                  <a:lnTo>
                    <a:pt x="21170" y="438632"/>
                  </a:lnTo>
                  <a:lnTo>
                    <a:pt x="44145" y="454126"/>
                  </a:lnTo>
                  <a:lnTo>
                    <a:pt x="72288" y="459816"/>
                  </a:lnTo>
                  <a:lnTo>
                    <a:pt x="326694" y="459816"/>
                  </a:lnTo>
                  <a:lnTo>
                    <a:pt x="328129" y="455104"/>
                  </a:lnTo>
                  <a:lnTo>
                    <a:pt x="316776" y="447446"/>
                  </a:lnTo>
                  <a:lnTo>
                    <a:pt x="282905" y="422922"/>
                  </a:lnTo>
                  <a:lnTo>
                    <a:pt x="250202" y="396011"/>
                  </a:lnTo>
                  <a:lnTo>
                    <a:pt x="220408" y="366407"/>
                  </a:lnTo>
                  <a:lnTo>
                    <a:pt x="195224" y="333819"/>
                  </a:lnTo>
                  <a:lnTo>
                    <a:pt x="177444" y="295452"/>
                  </a:lnTo>
                  <a:lnTo>
                    <a:pt x="171983" y="255549"/>
                  </a:lnTo>
                  <a:lnTo>
                    <a:pt x="178003" y="215480"/>
                  </a:lnTo>
                  <a:lnTo>
                    <a:pt x="194652" y="176682"/>
                  </a:lnTo>
                  <a:lnTo>
                    <a:pt x="225920" y="132600"/>
                  </a:lnTo>
                  <a:lnTo>
                    <a:pt x="263918" y="92443"/>
                  </a:lnTo>
                  <a:lnTo>
                    <a:pt x="304774" y="55473"/>
                  </a:lnTo>
                  <a:lnTo>
                    <a:pt x="350647" y="15659"/>
                  </a:lnTo>
                  <a:lnTo>
                    <a:pt x="365556" y="4432"/>
                  </a:lnTo>
                  <a:close/>
                </a:path>
                <a:path w="459105" h="461009">
                  <a:moveTo>
                    <a:pt x="458914" y="2844"/>
                  </a:moveTo>
                  <a:lnTo>
                    <a:pt x="456069" y="0"/>
                  </a:lnTo>
                  <a:lnTo>
                    <a:pt x="449541" y="0"/>
                  </a:lnTo>
                  <a:lnTo>
                    <a:pt x="419188" y="23342"/>
                  </a:lnTo>
                  <a:lnTo>
                    <a:pt x="370052" y="65138"/>
                  </a:lnTo>
                  <a:lnTo>
                    <a:pt x="316661" y="112763"/>
                  </a:lnTo>
                  <a:lnTo>
                    <a:pt x="287502" y="140042"/>
                  </a:lnTo>
                  <a:lnTo>
                    <a:pt x="260692" y="169202"/>
                  </a:lnTo>
                  <a:lnTo>
                    <a:pt x="238455" y="200977"/>
                  </a:lnTo>
                  <a:lnTo>
                    <a:pt x="222046" y="249555"/>
                  </a:lnTo>
                  <a:lnTo>
                    <a:pt x="222135" y="266636"/>
                  </a:lnTo>
                  <a:lnTo>
                    <a:pt x="240715" y="312267"/>
                  </a:lnTo>
                  <a:lnTo>
                    <a:pt x="275691" y="352120"/>
                  </a:lnTo>
                  <a:lnTo>
                    <a:pt x="332752" y="399211"/>
                  </a:lnTo>
                  <a:lnTo>
                    <a:pt x="381292" y="430631"/>
                  </a:lnTo>
                  <a:lnTo>
                    <a:pt x="418312" y="450545"/>
                  </a:lnTo>
                  <a:lnTo>
                    <a:pt x="440867" y="460425"/>
                  </a:lnTo>
                  <a:lnTo>
                    <a:pt x="448475" y="459816"/>
                  </a:lnTo>
                  <a:lnTo>
                    <a:pt x="454240" y="459816"/>
                  </a:lnTo>
                  <a:lnTo>
                    <a:pt x="458914" y="455129"/>
                  </a:lnTo>
                  <a:lnTo>
                    <a:pt x="458914" y="444944"/>
                  </a:lnTo>
                  <a:lnTo>
                    <a:pt x="456425" y="440905"/>
                  </a:lnTo>
                  <a:lnTo>
                    <a:pt x="424129" y="423926"/>
                  </a:lnTo>
                  <a:lnTo>
                    <a:pt x="396760" y="407708"/>
                  </a:lnTo>
                  <a:lnTo>
                    <a:pt x="346710" y="369290"/>
                  </a:lnTo>
                  <a:lnTo>
                    <a:pt x="318350" y="336334"/>
                  </a:lnTo>
                  <a:lnTo>
                    <a:pt x="297522" y="298437"/>
                  </a:lnTo>
                  <a:lnTo>
                    <a:pt x="286283" y="257594"/>
                  </a:lnTo>
                  <a:lnTo>
                    <a:pt x="286664" y="215747"/>
                  </a:lnTo>
                  <a:lnTo>
                    <a:pt x="300697" y="174866"/>
                  </a:lnTo>
                  <a:lnTo>
                    <a:pt x="330187" y="138315"/>
                  </a:lnTo>
                  <a:lnTo>
                    <a:pt x="368249" y="110464"/>
                  </a:lnTo>
                  <a:lnTo>
                    <a:pt x="409067" y="85293"/>
                  </a:lnTo>
                  <a:lnTo>
                    <a:pt x="448335" y="55422"/>
                  </a:lnTo>
                  <a:lnTo>
                    <a:pt x="455193" y="49796"/>
                  </a:lnTo>
                  <a:lnTo>
                    <a:pt x="458914" y="41211"/>
                  </a:lnTo>
                  <a:lnTo>
                    <a:pt x="458914" y="2844"/>
                  </a:lnTo>
                  <a:close/>
                </a:path>
                <a:path w="459105" h="461009">
                  <a:moveTo>
                    <a:pt x="458927" y="115824"/>
                  </a:moveTo>
                  <a:lnTo>
                    <a:pt x="454355" y="113385"/>
                  </a:lnTo>
                  <a:lnTo>
                    <a:pt x="435851" y="125514"/>
                  </a:lnTo>
                  <a:lnTo>
                    <a:pt x="404990" y="144449"/>
                  </a:lnTo>
                  <a:lnTo>
                    <a:pt x="370039" y="168884"/>
                  </a:lnTo>
                  <a:lnTo>
                    <a:pt x="341376" y="206273"/>
                  </a:lnTo>
                  <a:lnTo>
                    <a:pt x="335826" y="229565"/>
                  </a:lnTo>
                  <a:lnTo>
                    <a:pt x="343027" y="278663"/>
                  </a:lnTo>
                  <a:lnTo>
                    <a:pt x="368223" y="319760"/>
                  </a:lnTo>
                  <a:lnTo>
                    <a:pt x="405498" y="353834"/>
                  </a:lnTo>
                  <a:lnTo>
                    <a:pt x="448970" y="381800"/>
                  </a:lnTo>
                  <a:lnTo>
                    <a:pt x="453415" y="384314"/>
                  </a:lnTo>
                  <a:lnTo>
                    <a:pt x="458927" y="381114"/>
                  </a:lnTo>
                  <a:lnTo>
                    <a:pt x="458927" y="344004"/>
                  </a:lnTo>
                  <a:lnTo>
                    <a:pt x="456501" y="340461"/>
                  </a:lnTo>
                  <a:lnTo>
                    <a:pt x="452818" y="339064"/>
                  </a:lnTo>
                  <a:lnTo>
                    <a:pt x="425170" y="323342"/>
                  </a:lnTo>
                  <a:lnTo>
                    <a:pt x="403491" y="300456"/>
                  </a:lnTo>
                  <a:lnTo>
                    <a:pt x="389712" y="272681"/>
                  </a:lnTo>
                  <a:lnTo>
                    <a:pt x="385775" y="242328"/>
                  </a:lnTo>
                  <a:lnTo>
                    <a:pt x="391858" y="214007"/>
                  </a:lnTo>
                  <a:lnTo>
                    <a:pt x="406107" y="188302"/>
                  </a:lnTo>
                  <a:lnTo>
                    <a:pt x="427126" y="167220"/>
                  </a:lnTo>
                  <a:lnTo>
                    <a:pt x="453491" y="152806"/>
                  </a:lnTo>
                  <a:lnTo>
                    <a:pt x="456768" y="151612"/>
                  </a:lnTo>
                  <a:lnTo>
                    <a:pt x="458927" y="148475"/>
                  </a:lnTo>
                  <a:lnTo>
                    <a:pt x="458927" y="115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226" y="1097405"/>
              <a:ext cx="69651" cy="69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47283" y="958635"/>
              <a:ext cx="962123" cy="32385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82033" y="4158203"/>
            <a:ext cx="7247765" cy="3117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700"/>
              </a:lnSpc>
              <a:spcBef>
                <a:spcPts val="90"/>
              </a:spcBef>
            </a:pPr>
            <a:r>
              <a:rPr lang="es-CO" sz="9600" b="1" spc="185" dirty="0">
                <a:solidFill>
                  <a:srgbClr val="EAC134"/>
                </a:solidFill>
                <a:latin typeface="Impact"/>
                <a:cs typeface="Impact"/>
              </a:rPr>
              <a:t>4. ANÁLISIS DE CAUSAS</a:t>
            </a:r>
            <a:endParaRPr sz="9600" dirty="0"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2034" y="9176549"/>
            <a:ext cx="5084445" cy="1313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Ministerio de las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Culturas,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Artes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Saberes</a:t>
            </a:r>
            <a:endParaRPr sz="2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lang="es-CO" sz="2300" dirty="0">
                <a:solidFill>
                  <a:srgbClr val="FFFFFF"/>
                </a:solidFill>
                <a:latin typeface="Verdana"/>
                <a:cs typeface="Verdana"/>
              </a:rPr>
              <a:t>Junio 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06509" y="1853380"/>
            <a:ext cx="1487805" cy="1085850"/>
          </a:xfrm>
          <a:custGeom>
            <a:avLst/>
            <a:gdLst/>
            <a:ahLst/>
            <a:cxnLst/>
            <a:rect l="l" t="t" r="r" b="b"/>
            <a:pathLst>
              <a:path w="1487804" h="1085850">
                <a:moveTo>
                  <a:pt x="1487258" y="458584"/>
                </a:moveTo>
                <a:lnTo>
                  <a:pt x="1484147" y="411835"/>
                </a:lnTo>
                <a:lnTo>
                  <a:pt x="1472196" y="364947"/>
                </a:lnTo>
                <a:lnTo>
                  <a:pt x="1451876" y="320776"/>
                </a:lnTo>
                <a:lnTo>
                  <a:pt x="1424635" y="281838"/>
                </a:lnTo>
                <a:lnTo>
                  <a:pt x="1391450" y="248615"/>
                </a:lnTo>
                <a:lnTo>
                  <a:pt x="1353312" y="221576"/>
                </a:lnTo>
                <a:lnTo>
                  <a:pt x="1311198" y="201206"/>
                </a:lnTo>
                <a:lnTo>
                  <a:pt x="1266101" y="187972"/>
                </a:lnTo>
                <a:lnTo>
                  <a:pt x="1219009" y="182359"/>
                </a:lnTo>
                <a:lnTo>
                  <a:pt x="1170901" y="184835"/>
                </a:lnTo>
                <a:lnTo>
                  <a:pt x="1122781" y="195897"/>
                </a:lnTo>
                <a:lnTo>
                  <a:pt x="1071892" y="218236"/>
                </a:lnTo>
                <a:lnTo>
                  <a:pt x="1030884" y="246786"/>
                </a:lnTo>
                <a:lnTo>
                  <a:pt x="732459" y="574027"/>
                </a:lnTo>
                <a:lnTo>
                  <a:pt x="738809" y="547027"/>
                </a:lnTo>
                <a:lnTo>
                  <a:pt x="751319" y="499554"/>
                </a:lnTo>
                <a:lnTo>
                  <a:pt x="764984" y="452399"/>
                </a:lnTo>
                <a:lnTo>
                  <a:pt x="782218" y="401129"/>
                </a:lnTo>
                <a:lnTo>
                  <a:pt x="802436" y="350862"/>
                </a:lnTo>
                <a:lnTo>
                  <a:pt x="807212" y="322465"/>
                </a:lnTo>
                <a:lnTo>
                  <a:pt x="797242" y="296354"/>
                </a:lnTo>
                <a:lnTo>
                  <a:pt x="775970" y="277583"/>
                </a:lnTo>
                <a:lnTo>
                  <a:pt x="746861" y="271195"/>
                </a:lnTo>
                <a:lnTo>
                  <a:pt x="724585" y="276377"/>
                </a:lnTo>
                <a:lnTo>
                  <a:pt x="706793" y="289052"/>
                </a:lnTo>
                <a:lnTo>
                  <a:pt x="695274" y="307340"/>
                </a:lnTo>
                <a:lnTo>
                  <a:pt x="691781" y="329361"/>
                </a:lnTo>
                <a:lnTo>
                  <a:pt x="692264" y="347586"/>
                </a:lnTo>
                <a:lnTo>
                  <a:pt x="692150" y="365709"/>
                </a:lnTo>
                <a:lnTo>
                  <a:pt x="690029" y="415747"/>
                </a:lnTo>
                <a:lnTo>
                  <a:pt x="685927" y="465658"/>
                </a:lnTo>
                <a:lnTo>
                  <a:pt x="680085" y="515404"/>
                </a:lnTo>
                <a:lnTo>
                  <a:pt x="673087" y="562559"/>
                </a:lnTo>
                <a:lnTo>
                  <a:pt x="534123" y="181660"/>
                </a:lnTo>
                <a:lnTo>
                  <a:pt x="525932" y="161480"/>
                </a:lnTo>
                <a:lnTo>
                  <a:pt x="502399" y="119951"/>
                </a:lnTo>
                <a:lnTo>
                  <a:pt x="466839" y="78244"/>
                </a:lnTo>
                <a:lnTo>
                  <a:pt x="412343" y="37388"/>
                </a:lnTo>
                <a:lnTo>
                  <a:pt x="368681" y="17068"/>
                </a:lnTo>
                <a:lnTo>
                  <a:pt x="322910" y="4635"/>
                </a:lnTo>
                <a:lnTo>
                  <a:pt x="276136" y="0"/>
                </a:lnTo>
                <a:lnTo>
                  <a:pt x="229463" y="3124"/>
                </a:lnTo>
                <a:lnTo>
                  <a:pt x="183972" y="13906"/>
                </a:lnTo>
                <a:lnTo>
                  <a:pt x="140754" y="32283"/>
                </a:lnTo>
                <a:lnTo>
                  <a:pt x="100901" y="58178"/>
                </a:lnTo>
                <a:lnTo>
                  <a:pt x="65519" y="91516"/>
                </a:lnTo>
                <a:lnTo>
                  <a:pt x="36880" y="130505"/>
                </a:lnTo>
                <a:lnTo>
                  <a:pt x="16471" y="172694"/>
                </a:lnTo>
                <a:lnTo>
                  <a:pt x="4216" y="217017"/>
                </a:lnTo>
                <a:lnTo>
                  <a:pt x="0" y="262394"/>
                </a:lnTo>
                <a:lnTo>
                  <a:pt x="3746" y="307784"/>
                </a:lnTo>
                <a:lnTo>
                  <a:pt x="15379" y="352107"/>
                </a:lnTo>
                <a:lnTo>
                  <a:pt x="34810" y="394309"/>
                </a:lnTo>
                <a:lnTo>
                  <a:pt x="61937" y="433324"/>
                </a:lnTo>
                <a:lnTo>
                  <a:pt x="96672" y="468083"/>
                </a:lnTo>
                <a:lnTo>
                  <a:pt x="142849" y="499541"/>
                </a:lnTo>
                <a:lnTo>
                  <a:pt x="189420" y="519645"/>
                </a:lnTo>
                <a:lnTo>
                  <a:pt x="664502" y="612152"/>
                </a:lnTo>
                <a:lnTo>
                  <a:pt x="664159" y="614184"/>
                </a:lnTo>
                <a:lnTo>
                  <a:pt x="663435" y="617715"/>
                </a:lnTo>
                <a:lnTo>
                  <a:pt x="374040" y="617842"/>
                </a:lnTo>
                <a:lnTo>
                  <a:pt x="356844" y="618324"/>
                </a:lnTo>
                <a:lnTo>
                  <a:pt x="312508" y="626986"/>
                </a:lnTo>
                <a:lnTo>
                  <a:pt x="238721" y="671868"/>
                </a:lnTo>
                <a:lnTo>
                  <a:pt x="210007" y="709345"/>
                </a:lnTo>
                <a:lnTo>
                  <a:pt x="192430" y="752233"/>
                </a:lnTo>
                <a:lnTo>
                  <a:pt x="186626" y="798169"/>
                </a:lnTo>
                <a:lnTo>
                  <a:pt x="193205" y="844791"/>
                </a:lnTo>
                <a:lnTo>
                  <a:pt x="212801" y="889736"/>
                </a:lnTo>
                <a:lnTo>
                  <a:pt x="243840" y="928204"/>
                </a:lnTo>
                <a:lnTo>
                  <a:pt x="282765" y="956538"/>
                </a:lnTo>
                <a:lnTo>
                  <a:pt x="327126" y="974115"/>
                </a:lnTo>
                <a:lnTo>
                  <a:pt x="374472" y="980287"/>
                </a:lnTo>
                <a:lnTo>
                  <a:pt x="422389" y="974445"/>
                </a:lnTo>
                <a:lnTo>
                  <a:pt x="468439" y="955941"/>
                </a:lnTo>
                <a:lnTo>
                  <a:pt x="507949" y="925944"/>
                </a:lnTo>
                <a:lnTo>
                  <a:pt x="534314" y="892251"/>
                </a:lnTo>
                <a:lnTo>
                  <a:pt x="645414" y="701217"/>
                </a:lnTo>
                <a:lnTo>
                  <a:pt x="643966" y="707529"/>
                </a:lnTo>
                <a:lnTo>
                  <a:pt x="631799" y="753783"/>
                </a:lnTo>
                <a:lnTo>
                  <a:pt x="617816" y="799503"/>
                </a:lnTo>
                <a:lnTo>
                  <a:pt x="601687" y="844511"/>
                </a:lnTo>
                <a:lnTo>
                  <a:pt x="580440" y="895083"/>
                </a:lnTo>
                <a:lnTo>
                  <a:pt x="578599" y="901954"/>
                </a:lnTo>
                <a:lnTo>
                  <a:pt x="577646" y="909116"/>
                </a:lnTo>
                <a:lnTo>
                  <a:pt x="577659" y="916470"/>
                </a:lnTo>
                <a:lnTo>
                  <a:pt x="593166" y="951725"/>
                </a:lnTo>
                <a:lnTo>
                  <a:pt x="622782" y="968095"/>
                </a:lnTo>
                <a:lnTo>
                  <a:pt x="656272" y="966216"/>
                </a:lnTo>
                <a:lnTo>
                  <a:pt x="683336" y="946683"/>
                </a:lnTo>
                <a:lnTo>
                  <a:pt x="693737" y="910107"/>
                </a:lnTo>
                <a:lnTo>
                  <a:pt x="692912" y="892035"/>
                </a:lnTo>
                <a:lnTo>
                  <a:pt x="692746" y="873810"/>
                </a:lnTo>
                <a:lnTo>
                  <a:pt x="697204" y="788555"/>
                </a:lnTo>
                <a:lnTo>
                  <a:pt x="702437" y="739762"/>
                </a:lnTo>
                <a:lnTo>
                  <a:pt x="706170" y="713308"/>
                </a:lnTo>
                <a:lnTo>
                  <a:pt x="737577" y="931773"/>
                </a:lnTo>
                <a:lnTo>
                  <a:pt x="739584" y="942200"/>
                </a:lnTo>
                <a:lnTo>
                  <a:pt x="754545" y="983932"/>
                </a:lnTo>
                <a:lnTo>
                  <a:pt x="810564" y="1049896"/>
                </a:lnTo>
                <a:lnTo>
                  <a:pt x="852805" y="1073264"/>
                </a:lnTo>
                <a:lnTo>
                  <a:pt x="899020" y="1085278"/>
                </a:lnTo>
                <a:lnTo>
                  <a:pt x="946734" y="1085596"/>
                </a:lnTo>
                <a:lnTo>
                  <a:pt x="993432" y="1073912"/>
                </a:lnTo>
                <a:lnTo>
                  <a:pt x="1036624" y="1049870"/>
                </a:lnTo>
                <a:lnTo>
                  <a:pt x="1071626" y="1015530"/>
                </a:lnTo>
                <a:lnTo>
                  <a:pt x="1095197" y="974775"/>
                </a:lnTo>
                <a:lnTo>
                  <a:pt x="1107020" y="930008"/>
                </a:lnTo>
                <a:lnTo>
                  <a:pt x="1106792" y="883666"/>
                </a:lnTo>
                <a:lnTo>
                  <a:pt x="1094219" y="838149"/>
                </a:lnTo>
                <a:lnTo>
                  <a:pt x="1068959" y="795896"/>
                </a:lnTo>
                <a:lnTo>
                  <a:pt x="1032865" y="761276"/>
                </a:lnTo>
                <a:lnTo>
                  <a:pt x="988987" y="737362"/>
                </a:lnTo>
                <a:lnTo>
                  <a:pt x="720598" y="628789"/>
                </a:lnTo>
                <a:lnTo>
                  <a:pt x="721728" y="623265"/>
                </a:lnTo>
                <a:lnTo>
                  <a:pt x="1165009" y="711517"/>
                </a:lnTo>
                <a:lnTo>
                  <a:pt x="1180884" y="713955"/>
                </a:lnTo>
                <a:lnTo>
                  <a:pt x="1196949" y="715492"/>
                </a:lnTo>
                <a:lnTo>
                  <a:pt x="1213142" y="716102"/>
                </a:lnTo>
                <a:lnTo>
                  <a:pt x="1229423" y="715772"/>
                </a:lnTo>
                <a:lnTo>
                  <a:pt x="1284122" y="707644"/>
                </a:lnTo>
                <a:lnTo>
                  <a:pt x="1347482" y="683209"/>
                </a:lnTo>
                <a:lnTo>
                  <a:pt x="1387246" y="657199"/>
                </a:lnTo>
                <a:lnTo>
                  <a:pt x="1421066" y="625348"/>
                </a:lnTo>
                <a:lnTo>
                  <a:pt x="1448460" y="588606"/>
                </a:lnTo>
                <a:lnTo>
                  <a:pt x="1468945" y="547928"/>
                </a:lnTo>
                <a:lnTo>
                  <a:pt x="1482039" y="504278"/>
                </a:lnTo>
                <a:lnTo>
                  <a:pt x="1487258" y="458584"/>
                </a:lnTo>
                <a:close/>
              </a:path>
            </a:pathLst>
          </a:custGeom>
          <a:solidFill>
            <a:srgbClr val="FC5B1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87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5450" y="3587354"/>
            <a:ext cx="13069937" cy="5757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225"/>
              </a:spcBef>
              <a:buFont typeface="+mj-lt"/>
              <a:buAutoNum type="arabicPeriod"/>
            </a:pPr>
            <a:r>
              <a:rPr lang="es-CO" sz="4000" b="1" dirty="0">
                <a:latin typeface="Verdana"/>
                <a:cs typeface="Verdana"/>
              </a:rPr>
              <a:t> ¿Qué es un problema?</a:t>
            </a:r>
          </a:p>
          <a:p>
            <a:pPr marL="514350" indent="-514350">
              <a:lnSpc>
                <a:spcPct val="100000"/>
              </a:lnSpc>
              <a:spcBef>
                <a:spcPts val="225"/>
              </a:spcBef>
              <a:buFont typeface="+mj-lt"/>
              <a:buAutoNum type="arabicPeriod"/>
            </a:pPr>
            <a:endParaRPr lang="es-CO" sz="4000" b="1" dirty="0">
              <a:latin typeface="Verdana"/>
              <a:cs typeface="Verdana"/>
            </a:endParaRPr>
          </a:p>
          <a:p>
            <a:pPr marL="514350" indent="-514350">
              <a:lnSpc>
                <a:spcPct val="100000"/>
              </a:lnSpc>
              <a:spcBef>
                <a:spcPts val="225"/>
              </a:spcBef>
              <a:buFont typeface="+mj-lt"/>
              <a:buAutoNum type="arabicPeriod"/>
            </a:pPr>
            <a:r>
              <a:rPr lang="es-CO" sz="4000" b="1" dirty="0">
                <a:latin typeface="Verdana"/>
                <a:cs typeface="Verdana"/>
              </a:rPr>
              <a:t> Metodología LEAN</a:t>
            </a:r>
          </a:p>
          <a:p>
            <a:pPr marL="514350" indent="-514350">
              <a:lnSpc>
                <a:spcPct val="100000"/>
              </a:lnSpc>
              <a:spcBef>
                <a:spcPts val="225"/>
              </a:spcBef>
              <a:buFont typeface="+mj-lt"/>
              <a:buAutoNum type="arabicPeriod"/>
            </a:pPr>
            <a:endParaRPr lang="es-CO" sz="4000" b="1" dirty="0">
              <a:latin typeface="Verdana"/>
              <a:cs typeface="Verdana"/>
            </a:endParaRPr>
          </a:p>
          <a:p>
            <a:pPr marL="514350" indent="-514350">
              <a:lnSpc>
                <a:spcPct val="100000"/>
              </a:lnSpc>
              <a:spcBef>
                <a:spcPts val="225"/>
              </a:spcBef>
              <a:buFont typeface="+mj-lt"/>
              <a:buAutoNum type="arabicPeriod"/>
            </a:pPr>
            <a:r>
              <a:rPr lang="es-CO" sz="4000" b="1" dirty="0">
                <a:latin typeface="Verdana"/>
                <a:cs typeface="Verdana"/>
              </a:rPr>
              <a:t> Árbol del problema</a:t>
            </a:r>
          </a:p>
          <a:p>
            <a:pPr marL="514350" indent="-514350">
              <a:lnSpc>
                <a:spcPct val="100000"/>
              </a:lnSpc>
              <a:spcBef>
                <a:spcPts val="225"/>
              </a:spcBef>
              <a:buFont typeface="+mj-lt"/>
              <a:buAutoNum type="arabicPeriod"/>
            </a:pPr>
            <a:endParaRPr lang="es-CO" sz="4000" b="1" dirty="0">
              <a:latin typeface="Verdana"/>
              <a:cs typeface="Verdana"/>
            </a:endParaRPr>
          </a:p>
          <a:p>
            <a:pPr marL="514350" indent="-514350">
              <a:lnSpc>
                <a:spcPct val="100000"/>
              </a:lnSpc>
              <a:spcBef>
                <a:spcPts val="225"/>
              </a:spcBef>
              <a:buFont typeface="+mj-lt"/>
              <a:buAutoNum type="arabicPeriod"/>
            </a:pPr>
            <a:r>
              <a:rPr lang="es-CO" sz="4000" b="1" dirty="0">
                <a:latin typeface="Verdana"/>
                <a:cs typeface="Verdana"/>
              </a:rPr>
              <a:t> Metodologías para el análisis de causas</a:t>
            </a:r>
          </a:p>
          <a:p>
            <a:pPr marL="514350" indent="-514350">
              <a:lnSpc>
                <a:spcPct val="100000"/>
              </a:lnSpc>
              <a:spcBef>
                <a:spcPts val="225"/>
              </a:spcBef>
              <a:buFont typeface="+mj-lt"/>
              <a:buAutoNum type="arabicPeriod"/>
            </a:pPr>
            <a:endParaRPr lang="es-CO" sz="4000" b="1" dirty="0">
              <a:latin typeface="Verdana"/>
              <a:cs typeface="Verdana"/>
            </a:endParaRPr>
          </a:p>
          <a:p>
            <a:pPr marL="514350" indent="-514350">
              <a:lnSpc>
                <a:spcPct val="100000"/>
              </a:lnSpc>
              <a:spcBef>
                <a:spcPts val="225"/>
              </a:spcBef>
              <a:buFont typeface="+mj-lt"/>
              <a:buAutoNum type="arabicPeriod"/>
            </a:pPr>
            <a:r>
              <a:rPr lang="es-CO" sz="4000" b="1" dirty="0">
                <a:latin typeface="Verdana"/>
                <a:cs typeface="Verdana"/>
              </a:rPr>
              <a:t> ISOLUCION</a:t>
            </a:r>
            <a:endParaRPr sz="4000" b="1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5118" y="1958724"/>
            <a:ext cx="15873862" cy="671338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/>
          <a:p>
            <a:pPr marL="4874895" algn="l">
              <a:lnSpc>
                <a:spcPct val="100000"/>
              </a:lnSpc>
              <a:spcBef>
                <a:spcPts val="135"/>
              </a:spcBef>
            </a:pPr>
            <a:r>
              <a:rPr lang="es-ES" sz="4250" b="0" dirty="0">
                <a:solidFill>
                  <a:srgbClr val="FC5B1C"/>
                </a:solidFill>
              </a:rPr>
              <a:t>                  CONTENIDO</a:t>
            </a:r>
            <a:endParaRPr sz="4250" b="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5118" y="2547915"/>
            <a:ext cx="15873862" cy="4502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764" y="1958724"/>
            <a:ext cx="10202219" cy="570101"/>
          </a:xfrm>
          <a:prstGeom prst="rect">
            <a:avLst/>
          </a:prstGeom>
        </p:spPr>
        <p:txBody>
          <a:bodyPr vert="horz" wrap="square" lIns="0" tIns="81987" rIns="0" bIns="0" rtlCol="0">
            <a:spAutoFit/>
          </a:bodyPr>
          <a:lstStyle/>
          <a:p>
            <a:pPr marL="12700">
              <a:lnSpc>
                <a:spcPts val="3760"/>
              </a:lnSpc>
              <a:spcBef>
                <a:spcPts val="95"/>
              </a:spcBef>
            </a:pPr>
            <a:r>
              <a:rPr lang="es-CO" sz="4400" spc="50" dirty="0">
                <a:solidFill>
                  <a:schemeClr val="accent3">
                    <a:lumMod val="75000"/>
                  </a:schemeClr>
                </a:solidFill>
              </a:rPr>
              <a:t>Principios para la solución de problemas</a:t>
            </a:r>
            <a:endParaRPr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8123" y="3653495"/>
            <a:ext cx="13323727" cy="554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72465" indent="-457200">
              <a:lnSpc>
                <a:spcPct val="108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solidFill>
                  <a:srgbClr val="333333"/>
                </a:solidFill>
                <a:latin typeface="Verdana"/>
                <a:cs typeface="Verdana"/>
              </a:rPr>
              <a:t>Basarse en hechos, no es suposiciones.</a:t>
            </a:r>
          </a:p>
          <a:p>
            <a:pPr marL="469900" marR="672465" indent="-457200">
              <a:lnSpc>
                <a:spcPct val="108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solidFill>
                  <a:srgbClr val="333333"/>
                </a:solidFill>
                <a:latin typeface="Verdana"/>
                <a:cs typeface="Verdana"/>
              </a:rPr>
              <a:t>No trabaje solo, consulte al equipo.</a:t>
            </a:r>
          </a:p>
          <a:p>
            <a:pPr marL="469900" marR="672465" indent="-457200">
              <a:lnSpc>
                <a:spcPct val="108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solidFill>
                  <a:srgbClr val="333333"/>
                </a:solidFill>
                <a:latin typeface="Verdana"/>
                <a:cs typeface="Verdana"/>
              </a:rPr>
              <a:t>No se deben buscar culpables; se deben identificar fallas o desperdicios del proceso.</a:t>
            </a:r>
          </a:p>
          <a:p>
            <a:pPr marL="469900" marR="672465" indent="-457200">
              <a:lnSpc>
                <a:spcPct val="108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s-CO" sz="3200" b="1" dirty="0">
                <a:latin typeface="Verdana"/>
                <a:cs typeface="Verdana"/>
              </a:rPr>
              <a:t>Identificar la causa raíz del problema.</a:t>
            </a:r>
            <a:endParaRPr sz="3200" b="1" dirty="0">
              <a:latin typeface="Verdana"/>
              <a:cs typeface="Verdana"/>
            </a:endParaRPr>
          </a:p>
          <a:p>
            <a:pPr marL="469900" marR="5080" indent="-457200">
              <a:lnSpc>
                <a:spcPts val="3629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latin typeface="Verdana"/>
                <a:cs typeface="Verdana"/>
              </a:rPr>
              <a:t>Desarrollar soluciones potenciales que sean sostenibles en el tiempo.</a:t>
            </a:r>
          </a:p>
          <a:p>
            <a:pPr marL="469900" marR="5080" indent="-457200">
              <a:lnSpc>
                <a:spcPts val="3629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latin typeface="Verdana"/>
                <a:cs typeface="Verdana"/>
              </a:rPr>
              <a:t>Hacer planes detallados para implementar las soluciones.</a:t>
            </a:r>
          </a:p>
          <a:p>
            <a:pPr marL="469900" marR="5080" indent="-457200">
              <a:lnSpc>
                <a:spcPts val="3629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latin typeface="Verdana"/>
                <a:cs typeface="Verdana"/>
              </a:rPr>
              <a:t>Monitorear el progreso y el resultado.</a:t>
            </a:r>
          </a:p>
          <a:p>
            <a:pPr marL="469900" marR="5080" indent="-457200">
              <a:lnSpc>
                <a:spcPts val="3629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latin typeface="Verdana"/>
                <a:cs typeface="Verdana"/>
              </a:rPr>
              <a:t>Los errores son parte importante del aprendizaje.</a:t>
            </a:r>
          </a:p>
          <a:p>
            <a:pPr marL="469900" marR="5080" indent="-457200">
              <a:lnSpc>
                <a:spcPts val="3629"/>
              </a:lnSpc>
              <a:spcBef>
                <a:spcPts val="75"/>
              </a:spcBef>
              <a:buFont typeface="Wingdings" panose="05000000000000000000" pitchFamily="2" charset="2"/>
              <a:buChar char="ü"/>
            </a:pPr>
            <a:r>
              <a:rPr lang="es-CO" sz="3200" dirty="0">
                <a:latin typeface="Verdana"/>
                <a:cs typeface="Verdana"/>
              </a:rPr>
              <a:t>Estandarizar y compartir los resultados exitosos.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0938" y="3368138"/>
            <a:ext cx="13988112" cy="6631940"/>
          </a:xfrm>
          <a:custGeom>
            <a:avLst/>
            <a:gdLst/>
            <a:ahLst/>
            <a:cxnLst/>
            <a:rect l="l" t="t" r="r" b="b"/>
            <a:pathLst>
              <a:path w="8827135" h="6631940">
                <a:moveTo>
                  <a:pt x="0" y="6631557"/>
                </a:moveTo>
                <a:lnTo>
                  <a:pt x="8826956" y="6631557"/>
                </a:lnTo>
                <a:lnTo>
                  <a:pt x="8826956" y="0"/>
                </a:lnTo>
                <a:lnTo>
                  <a:pt x="0" y="0"/>
                </a:lnTo>
                <a:lnTo>
                  <a:pt x="0" y="6631557"/>
                </a:lnTo>
                <a:close/>
              </a:path>
            </a:pathLst>
          </a:custGeom>
          <a:ln w="20941">
            <a:solidFill>
              <a:srgbClr val="4F894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79741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10895330"/>
            </a:xfrm>
            <a:custGeom>
              <a:avLst/>
              <a:gdLst/>
              <a:ahLst/>
              <a:cxnLst/>
              <a:rect l="l" t="t" r="r" b="b"/>
              <a:pathLst>
                <a:path w="20104100" h="10895330">
                  <a:moveTo>
                    <a:pt x="0" y="10894956"/>
                  </a:moveTo>
                  <a:lnTo>
                    <a:pt x="20104100" y="10894956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10894956"/>
                  </a:lnTo>
                  <a:close/>
                </a:path>
              </a:pathLst>
            </a:custGeom>
            <a:solidFill>
              <a:srgbClr val="7E7C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894955"/>
              <a:ext cx="20104100" cy="414020"/>
            </a:xfrm>
            <a:custGeom>
              <a:avLst/>
              <a:gdLst/>
              <a:ahLst/>
              <a:cxnLst/>
              <a:rect l="l" t="t" r="r" b="b"/>
              <a:pathLst>
                <a:path w="20104100" h="414020">
                  <a:moveTo>
                    <a:pt x="0" y="413599"/>
                  </a:moveTo>
                  <a:lnTo>
                    <a:pt x="20104100" y="413599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413599"/>
                  </a:lnTo>
                  <a:close/>
                </a:path>
              </a:pathLst>
            </a:custGeom>
            <a:solidFill>
              <a:srgbClr val="46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700" y="890019"/>
              <a:ext cx="722233" cy="459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4727" y="890072"/>
              <a:ext cx="459105" cy="461009"/>
            </a:xfrm>
            <a:custGeom>
              <a:avLst/>
              <a:gdLst/>
              <a:ahLst/>
              <a:cxnLst/>
              <a:rect l="l" t="t" r="r" b="b"/>
              <a:pathLst>
                <a:path w="459105" h="461009">
                  <a:moveTo>
                    <a:pt x="365556" y="4432"/>
                  </a:moveTo>
                  <a:lnTo>
                    <a:pt x="364007" y="0"/>
                  </a:lnTo>
                  <a:lnTo>
                    <a:pt x="72288" y="0"/>
                  </a:lnTo>
                  <a:lnTo>
                    <a:pt x="44145" y="5676"/>
                  </a:lnTo>
                  <a:lnTo>
                    <a:pt x="21170" y="21170"/>
                  </a:lnTo>
                  <a:lnTo>
                    <a:pt x="5676" y="44145"/>
                  </a:lnTo>
                  <a:lnTo>
                    <a:pt x="0" y="72288"/>
                  </a:lnTo>
                  <a:lnTo>
                    <a:pt x="0" y="387527"/>
                  </a:lnTo>
                  <a:lnTo>
                    <a:pt x="5676" y="415658"/>
                  </a:lnTo>
                  <a:lnTo>
                    <a:pt x="21170" y="438632"/>
                  </a:lnTo>
                  <a:lnTo>
                    <a:pt x="44145" y="454126"/>
                  </a:lnTo>
                  <a:lnTo>
                    <a:pt x="72288" y="459816"/>
                  </a:lnTo>
                  <a:lnTo>
                    <a:pt x="326694" y="459816"/>
                  </a:lnTo>
                  <a:lnTo>
                    <a:pt x="328129" y="455104"/>
                  </a:lnTo>
                  <a:lnTo>
                    <a:pt x="316776" y="447446"/>
                  </a:lnTo>
                  <a:lnTo>
                    <a:pt x="282905" y="422922"/>
                  </a:lnTo>
                  <a:lnTo>
                    <a:pt x="250202" y="396011"/>
                  </a:lnTo>
                  <a:lnTo>
                    <a:pt x="220408" y="366407"/>
                  </a:lnTo>
                  <a:lnTo>
                    <a:pt x="195224" y="333819"/>
                  </a:lnTo>
                  <a:lnTo>
                    <a:pt x="177444" y="295452"/>
                  </a:lnTo>
                  <a:lnTo>
                    <a:pt x="171983" y="255549"/>
                  </a:lnTo>
                  <a:lnTo>
                    <a:pt x="178003" y="215480"/>
                  </a:lnTo>
                  <a:lnTo>
                    <a:pt x="194652" y="176682"/>
                  </a:lnTo>
                  <a:lnTo>
                    <a:pt x="225920" y="132600"/>
                  </a:lnTo>
                  <a:lnTo>
                    <a:pt x="263918" y="92443"/>
                  </a:lnTo>
                  <a:lnTo>
                    <a:pt x="304774" y="55473"/>
                  </a:lnTo>
                  <a:lnTo>
                    <a:pt x="350647" y="15659"/>
                  </a:lnTo>
                  <a:lnTo>
                    <a:pt x="365556" y="4432"/>
                  </a:lnTo>
                  <a:close/>
                </a:path>
                <a:path w="459105" h="461009">
                  <a:moveTo>
                    <a:pt x="458914" y="2844"/>
                  </a:moveTo>
                  <a:lnTo>
                    <a:pt x="456069" y="0"/>
                  </a:lnTo>
                  <a:lnTo>
                    <a:pt x="449541" y="0"/>
                  </a:lnTo>
                  <a:lnTo>
                    <a:pt x="419188" y="23342"/>
                  </a:lnTo>
                  <a:lnTo>
                    <a:pt x="370052" y="65138"/>
                  </a:lnTo>
                  <a:lnTo>
                    <a:pt x="316661" y="112763"/>
                  </a:lnTo>
                  <a:lnTo>
                    <a:pt x="287502" y="140042"/>
                  </a:lnTo>
                  <a:lnTo>
                    <a:pt x="260692" y="169202"/>
                  </a:lnTo>
                  <a:lnTo>
                    <a:pt x="238455" y="200977"/>
                  </a:lnTo>
                  <a:lnTo>
                    <a:pt x="222046" y="249555"/>
                  </a:lnTo>
                  <a:lnTo>
                    <a:pt x="222135" y="266636"/>
                  </a:lnTo>
                  <a:lnTo>
                    <a:pt x="240715" y="312267"/>
                  </a:lnTo>
                  <a:lnTo>
                    <a:pt x="275691" y="352120"/>
                  </a:lnTo>
                  <a:lnTo>
                    <a:pt x="332752" y="399211"/>
                  </a:lnTo>
                  <a:lnTo>
                    <a:pt x="381292" y="430631"/>
                  </a:lnTo>
                  <a:lnTo>
                    <a:pt x="418312" y="450545"/>
                  </a:lnTo>
                  <a:lnTo>
                    <a:pt x="440867" y="460425"/>
                  </a:lnTo>
                  <a:lnTo>
                    <a:pt x="448475" y="459816"/>
                  </a:lnTo>
                  <a:lnTo>
                    <a:pt x="454240" y="459816"/>
                  </a:lnTo>
                  <a:lnTo>
                    <a:pt x="458914" y="455129"/>
                  </a:lnTo>
                  <a:lnTo>
                    <a:pt x="458914" y="444944"/>
                  </a:lnTo>
                  <a:lnTo>
                    <a:pt x="456425" y="440905"/>
                  </a:lnTo>
                  <a:lnTo>
                    <a:pt x="424129" y="423926"/>
                  </a:lnTo>
                  <a:lnTo>
                    <a:pt x="396760" y="407708"/>
                  </a:lnTo>
                  <a:lnTo>
                    <a:pt x="346710" y="369290"/>
                  </a:lnTo>
                  <a:lnTo>
                    <a:pt x="318350" y="336334"/>
                  </a:lnTo>
                  <a:lnTo>
                    <a:pt x="297522" y="298437"/>
                  </a:lnTo>
                  <a:lnTo>
                    <a:pt x="286283" y="257594"/>
                  </a:lnTo>
                  <a:lnTo>
                    <a:pt x="286664" y="215747"/>
                  </a:lnTo>
                  <a:lnTo>
                    <a:pt x="300697" y="174866"/>
                  </a:lnTo>
                  <a:lnTo>
                    <a:pt x="330187" y="138315"/>
                  </a:lnTo>
                  <a:lnTo>
                    <a:pt x="368249" y="110464"/>
                  </a:lnTo>
                  <a:lnTo>
                    <a:pt x="409067" y="85293"/>
                  </a:lnTo>
                  <a:lnTo>
                    <a:pt x="448335" y="55422"/>
                  </a:lnTo>
                  <a:lnTo>
                    <a:pt x="455193" y="49796"/>
                  </a:lnTo>
                  <a:lnTo>
                    <a:pt x="458914" y="41211"/>
                  </a:lnTo>
                  <a:lnTo>
                    <a:pt x="458914" y="2844"/>
                  </a:lnTo>
                  <a:close/>
                </a:path>
                <a:path w="459105" h="461009">
                  <a:moveTo>
                    <a:pt x="458927" y="115824"/>
                  </a:moveTo>
                  <a:lnTo>
                    <a:pt x="454355" y="113385"/>
                  </a:lnTo>
                  <a:lnTo>
                    <a:pt x="435851" y="125514"/>
                  </a:lnTo>
                  <a:lnTo>
                    <a:pt x="404990" y="144449"/>
                  </a:lnTo>
                  <a:lnTo>
                    <a:pt x="370039" y="168884"/>
                  </a:lnTo>
                  <a:lnTo>
                    <a:pt x="341376" y="206273"/>
                  </a:lnTo>
                  <a:lnTo>
                    <a:pt x="335826" y="229565"/>
                  </a:lnTo>
                  <a:lnTo>
                    <a:pt x="343027" y="278663"/>
                  </a:lnTo>
                  <a:lnTo>
                    <a:pt x="368223" y="319760"/>
                  </a:lnTo>
                  <a:lnTo>
                    <a:pt x="405498" y="353834"/>
                  </a:lnTo>
                  <a:lnTo>
                    <a:pt x="448970" y="381800"/>
                  </a:lnTo>
                  <a:lnTo>
                    <a:pt x="453415" y="384314"/>
                  </a:lnTo>
                  <a:lnTo>
                    <a:pt x="458927" y="381114"/>
                  </a:lnTo>
                  <a:lnTo>
                    <a:pt x="458927" y="344004"/>
                  </a:lnTo>
                  <a:lnTo>
                    <a:pt x="456501" y="340461"/>
                  </a:lnTo>
                  <a:lnTo>
                    <a:pt x="452818" y="339064"/>
                  </a:lnTo>
                  <a:lnTo>
                    <a:pt x="425170" y="323342"/>
                  </a:lnTo>
                  <a:lnTo>
                    <a:pt x="403491" y="300456"/>
                  </a:lnTo>
                  <a:lnTo>
                    <a:pt x="389712" y="272681"/>
                  </a:lnTo>
                  <a:lnTo>
                    <a:pt x="385775" y="242328"/>
                  </a:lnTo>
                  <a:lnTo>
                    <a:pt x="391858" y="214007"/>
                  </a:lnTo>
                  <a:lnTo>
                    <a:pt x="406107" y="188302"/>
                  </a:lnTo>
                  <a:lnTo>
                    <a:pt x="427126" y="167220"/>
                  </a:lnTo>
                  <a:lnTo>
                    <a:pt x="453491" y="152806"/>
                  </a:lnTo>
                  <a:lnTo>
                    <a:pt x="456768" y="151612"/>
                  </a:lnTo>
                  <a:lnTo>
                    <a:pt x="458927" y="148475"/>
                  </a:lnTo>
                  <a:lnTo>
                    <a:pt x="458927" y="115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226" y="1097405"/>
              <a:ext cx="69651" cy="69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47283" y="958635"/>
              <a:ext cx="962123" cy="32385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1758950" y="1870240"/>
            <a:ext cx="19747930" cy="848309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/>
          <a:p>
            <a:pPr marL="5545455" algn="l">
              <a:lnSpc>
                <a:spcPct val="100000"/>
              </a:lnSpc>
              <a:spcBef>
                <a:spcPts val="135"/>
              </a:spcBef>
            </a:pPr>
            <a:r>
              <a:rPr lang="es-CO" sz="5400" spc="90" dirty="0">
                <a:solidFill>
                  <a:srgbClr val="EAC134"/>
                </a:solidFill>
              </a:rPr>
              <a:t>4. METODOLOGÍAS PARA EL ANÁLISIS DE CAUSAS</a:t>
            </a:r>
            <a:endParaRPr lang="es-CO" sz="5400" dirty="0"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5118" y="2547915"/>
            <a:ext cx="15873862" cy="4502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C3DF8D-DE39-A983-670E-223E7F74CA8B}"/>
              </a:ext>
            </a:extLst>
          </p:cNvPr>
          <p:cNvSpPr txBox="1"/>
          <p:nvPr/>
        </p:nvSpPr>
        <p:spPr>
          <a:xfrm>
            <a:off x="4032250" y="3911343"/>
            <a:ext cx="131220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0" dirty="0">
                <a:hlinkClick r:id="rId6"/>
              </a:rPr>
              <a:t>https://www.menti.com/al5raoype35j</a:t>
            </a:r>
            <a:r>
              <a:rPr lang="es-CO" sz="6000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0DBF954-AF5C-940E-2672-E963459A99FF}"/>
              </a:ext>
            </a:extLst>
          </p:cNvPr>
          <p:cNvSpPr txBox="1"/>
          <p:nvPr/>
        </p:nvSpPr>
        <p:spPr>
          <a:xfrm>
            <a:off x="5025190" y="5470176"/>
            <a:ext cx="10050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0" dirty="0"/>
              <a:t> Código:     2564 1230</a:t>
            </a:r>
          </a:p>
        </p:txBody>
      </p:sp>
    </p:spTree>
    <p:extLst>
      <p:ext uri="{BB962C8B-B14F-4D97-AF65-F5344CB8AC3E}">
        <p14:creationId xmlns:p14="http://schemas.microsoft.com/office/powerpoint/2010/main" val="3461807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6450" y="1024221"/>
            <a:ext cx="12792086" cy="570101"/>
          </a:xfrm>
          <a:prstGeom prst="rect">
            <a:avLst/>
          </a:prstGeom>
        </p:spPr>
        <p:txBody>
          <a:bodyPr vert="horz" wrap="square" lIns="0" tIns="81987" rIns="0" bIns="0" rtlCol="0">
            <a:spAutoFit/>
          </a:bodyPr>
          <a:lstStyle/>
          <a:p>
            <a:pPr marL="12700">
              <a:lnSpc>
                <a:spcPts val="3760"/>
              </a:lnSpc>
              <a:spcBef>
                <a:spcPts val="95"/>
              </a:spcBef>
            </a:pPr>
            <a:r>
              <a:rPr lang="es-CO" sz="4400" spc="50" dirty="0">
                <a:solidFill>
                  <a:schemeClr val="accent3">
                    <a:lumMod val="75000"/>
                  </a:schemeClr>
                </a:solidFill>
              </a:rPr>
              <a:t>DIAGRAMAS ISHIKAWA (ESPINAS DE PESCADO)</a:t>
            </a:r>
            <a:endParaRPr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3130" y="2542605"/>
            <a:ext cx="15000127" cy="7605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72465">
              <a:lnSpc>
                <a:spcPct val="108000"/>
              </a:lnSpc>
              <a:spcBef>
                <a:spcPts val="95"/>
              </a:spcBef>
            </a:pPr>
            <a:r>
              <a:rPr lang="es-MX" sz="2800" dirty="0">
                <a:solidFill>
                  <a:srgbClr val="333333"/>
                </a:solidFill>
                <a:latin typeface="Verdana"/>
                <a:cs typeface="Verdana"/>
              </a:rPr>
              <a:t>De estos, los diagramas de Ishikawa son probablemente los más conocidos. Esta técnica combina mapas mentales y lluvia de ideas para crear un diagrama visual de "causa y efecto". Tiene la intención de que las personas consideren todas las posibles causas de un problema y no sólo las más obvias.</a:t>
            </a: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r>
              <a:rPr lang="es-MX" i="1" dirty="0">
                <a:latin typeface="Verdana"/>
                <a:cs typeface="Verdana"/>
                <a:hlinkClick r:id="rId2"/>
              </a:rPr>
              <a:t>https://blog.invgate.com/es/4-explicaciones-de-las-tecnicas-de-analisis-de-causa-raiz-en-gestion-de-problemas</a:t>
            </a:r>
            <a:r>
              <a:rPr lang="es-MX" i="1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endParaRPr lang="es-MX" i="1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0938" y="2225675"/>
            <a:ext cx="15664512" cy="8305800"/>
          </a:xfrm>
          <a:custGeom>
            <a:avLst/>
            <a:gdLst/>
            <a:ahLst/>
            <a:cxnLst/>
            <a:rect l="l" t="t" r="r" b="b"/>
            <a:pathLst>
              <a:path w="8827135" h="6631940">
                <a:moveTo>
                  <a:pt x="0" y="6631557"/>
                </a:moveTo>
                <a:lnTo>
                  <a:pt x="8826956" y="6631557"/>
                </a:lnTo>
                <a:lnTo>
                  <a:pt x="8826956" y="0"/>
                </a:lnTo>
                <a:lnTo>
                  <a:pt x="0" y="0"/>
                </a:lnTo>
                <a:lnTo>
                  <a:pt x="0" y="6631557"/>
                </a:lnTo>
                <a:close/>
              </a:path>
            </a:pathLst>
          </a:custGeom>
          <a:ln w="20941">
            <a:solidFill>
              <a:srgbClr val="4F894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8182B2-4250-316A-BE38-782542DC6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550" y="4664075"/>
            <a:ext cx="9525000" cy="48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3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6450" y="1024221"/>
            <a:ext cx="12792086" cy="570101"/>
          </a:xfrm>
          <a:prstGeom prst="rect">
            <a:avLst/>
          </a:prstGeom>
        </p:spPr>
        <p:txBody>
          <a:bodyPr vert="horz" wrap="square" lIns="0" tIns="81987" rIns="0" bIns="0" rtlCol="0">
            <a:spAutoFit/>
          </a:bodyPr>
          <a:lstStyle/>
          <a:p>
            <a:pPr marL="12700">
              <a:lnSpc>
                <a:spcPts val="3760"/>
              </a:lnSpc>
              <a:spcBef>
                <a:spcPts val="95"/>
              </a:spcBef>
            </a:pPr>
            <a:r>
              <a:rPr lang="es-CO" sz="4400" spc="50" dirty="0">
                <a:solidFill>
                  <a:schemeClr val="accent3">
                    <a:lumMod val="75000"/>
                  </a:schemeClr>
                </a:solidFill>
              </a:rPr>
              <a:t>DIAGRAMA DE PARETO</a:t>
            </a:r>
            <a:endParaRPr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3130" y="2542605"/>
            <a:ext cx="15000127" cy="76179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72465">
              <a:lnSpc>
                <a:spcPct val="108000"/>
              </a:lnSpc>
              <a:spcBef>
                <a:spcPts val="95"/>
              </a:spcBef>
            </a:pPr>
            <a:r>
              <a:rPr lang="es-MX" sz="2800" dirty="0">
                <a:solidFill>
                  <a:srgbClr val="333333"/>
                </a:solidFill>
                <a:latin typeface="Verdana"/>
                <a:cs typeface="Verdana"/>
              </a:rPr>
              <a:t>Un diagrama de Pareto es una técnica que permite clasificar gráficamente la información de mayor a menor relevancia, con el objetivo de reconocer los problemas más importantes en los que deberías enfocarte y solucionarlos.</a:t>
            </a: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28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r>
              <a:rPr lang="es-MX" i="1" dirty="0">
                <a:latin typeface="Verdana"/>
                <a:cs typeface="Verdana"/>
                <a:hlinkClick r:id="rId2"/>
              </a:rPr>
              <a:t>https://blog.invgate.com/es/4-explicaciones-de-las-tecnicas-de-analisis-de-causa-raiz-en-gestion-de-problemas</a:t>
            </a:r>
            <a:r>
              <a:rPr lang="es-MX" i="1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endParaRPr lang="es-MX" i="1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0938" y="2225675"/>
            <a:ext cx="15664512" cy="8305800"/>
          </a:xfrm>
          <a:custGeom>
            <a:avLst/>
            <a:gdLst/>
            <a:ahLst/>
            <a:cxnLst/>
            <a:rect l="l" t="t" r="r" b="b"/>
            <a:pathLst>
              <a:path w="8827135" h="6631940">
                <a:moveTo>
                  <a:pt x="0" y="6631557"/>
                </a:moveTo>
                <a:lnTo>
                  <a:pt x="8826956" y="6631557"/>
                </a:lnTo>
                <a:lnTo>
                  <a:pt x="8826956" y="0"/>
                </a:lnTo>
                <a:lnTo>
                  <a:pt x="0" y="0"/>
                </a:lnTo>
                <a:lnTo>
                  <a:pt x="0" y="6631557"/>
                </a:lnTo>
                <a:close/>
              </a:path>
            </a:pathLst>
          </a:custGeom>
          <a:ln w="20941">
            <a:solidFill>
              <a:srgbClr val="4F894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90364E-1C5E-5512-C446-A789E5967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78" y="4130675"/>
            <a:ext cx="10080702" cy="53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66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764" y="1958724"/>
            <a:ext cx="10202219" cy="570101"/>
          </a:xfrm>
          <a:prstGeom prst="rect">
            <a:avLst/>
          </a:prstGeom>
        </p:spPr>
        <p:txBody>
          <a:bodyPr vert="horz" wrap="square" lIns="0" tIns="81987" rIns="0" bIns="0" rtlCol="0">
            <a:spAutoFit/>
          </a:bodyPr>
          <a:lstStyle/>
          <a:p>
            <a:pPr marL="12700">
              <a:lnSpc>
                <a:spcPts val="3760"/>
              </a:lnSpc>
              <a:spcBef>
                <a:spcPts val="95"/>
              </a:spcBef>
            </a:pPr>
            <a:r>
              <a:rPr lang="es-CO" sz="4400" spc="50" dirty="0">
                <a:solidFill>
                  <a:schemeClr val="accent3">
                    <a:lumMod val="75000"/>
                  </a:schemeClr>
                </a:solidFill>
              </a:rPr>
              <a:t>5 WHY (5 PORQUÉS)</a:t>
            </a:r>
            <a:endParaRPr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8123" y="3653495"/>
            <a:ext cx="15000127" cy="671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72465">
              <a:lnSpc>
                <a:spcPct val="108000"/>
              </a:lnSpc>
              <a:spcBef>
                <a:spcPts val="95"/>
              </a:spcBef>
            </a:pPr>
            <a:r>
              <a:rPr lang="es-MX" sz="3200" dirty="0">
                <a:solidFill>
                  <a:srgbClr val="333333"/>
                </a:solidFill>
                <a:latin typeface="Verdana"/>
                <a:cs typeface="Verdana"/>
              </a:rPr>
              <a:t>La técnica de los 5 porqués (5 </a:t>
            </a:r>
            <a:r>
              <a:rPr lang="es-MX" sz="3200" dirty="0" err="1">
                <a:solidFill>
                  <a:srgbClr val="333333"/>
                </a:solidFill>
                <a:latin typeface="Verdana"/>
                <a:cs typeface="Verdana"/>
              </a:rPr>
              <a:t>Whys</a:t>
            </a:r>
            <a:r>
              <a:rPr lang="es-MX" sz="3200" dirty="0">
                <a:solidFill>
                  <a:srgbClr val="333333"/>
                </a:solidFill>
                <a:latin typeface="Verdana"/>
                <a:cs typeface="Verdana"/>
              </a:rPr>
              <a:t>) se desarrolló en la década de 1930 y se hizo popular en la fabricación japonesa en la década de 1970. La técnica encaja con las filosofías de Toyota </a:t>
            </a:r>
            <a:r>
              <a:rPr lang="es-MX" sz="3200" dirty="0" err="1">
                <a:solidFill>
                  <a:srgbClr val="333333"/>
                </a:solidFill>
                <a:latin typeface="Verdana"/>
                <a:cs typeface="Verdana"/>
              </a:rPr>
              <a:t>Genchi</a:t>
            </a:r>
            <a:r>
              <a:rPr lang="es-MX" sz="32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3200" dirty="0" err="1">
                <a:solidFill>
                  <a:srgbClr val="333333"/>
                </a:solidFill>
                <a:latin typeface="Verdana"/>
                <a:cs typeface="Verdana"/>
              </a:rPr>
              <a:t>Genbutsu</a:t>
            </a:r>
            <a:r>
              <a:rPr lang="es-MX" sz="3200" dirty="0">
                <a:solidFill>
                  <a:srgbClr val="333333"/>
                </a:solidFill>
                <a:latin typeface="Verdana"/>
                <a:cs typeface="Verdana"/>
              </a:rPr>
              <a:t> y </a:t>
            </a:r>
            <a:r>
              <a:rPr lang="es-MX" sz="3200" dirty="0" err="1">
                <a:solidFill>
                  <a:srgbClr val="333333"/>
                </a:solidFill>
                <a:latin typeface="Verdana"/>
                <a:cs typeface="Verdana"/>
              </a:rPr>
              <a:t>Gemba</a:t>
            </a:r>
            <a:r>
              <a:rPr lang="es-MX" sz="3200" dirty="0">
                <a:solidFill>
                  <a:srgbClr val="333333"/>
                </a:solidFill>
                <a:latin typeface="Verdana"/>
                <a:cs typeface="Verdana"/>
              </a:rPr>
              <a:t>, donde es necesario comprender lo que está sucediendo "en el taller".</a:t>
            </a:r>
          </a:p>
          <a:p>
            <a:pPr marL="469900" marR="672465" indent="-457200">
              <a:lnSpc>
                <a:spcPct val="108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r>
              <a:rPr lang="es-MX" sz="3200" dirty="0">
                <a:solidFill>
                  <a:srgbClr val="333333"/>
                </a:solidFill>
                <a:latin typeface="Verdana"/>
                <a:cs typeface="Verdana"/>
              </a:rPr>
              <a:t>La técnica de los 5 porqués en sí es bastante simple. Cuando hay un problema que abordar, se pregunta "¿Por qué?" cinco veces para profundizar lo suficiente como para establecer la(s) causa(s) raíz del problema. A partir de esto, se puede establecer e implementar un remedio.</a:t>
            </a: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endParaRPr lang="es-MX" sz="32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672465">
              <a:lnSpc>
                <a:spcPct val="108000"/>
              </a:lnSpc>
              <a:spcBef>
                <a:spcPts val="95"/>
              </a:spcBef>
            </a:pPr>
            <a:r>
              <a:rPr lang="es-MX" i="1" dirty="0">
                <a:latin typeface="Verdana"/>
                <a:cs typeface="Verdana"/>
                <a:hlinkClick r:id="rId2"/>
              </a:rPr>
              <a:t>https://blog.invgate.com/es/4-explicaciones-de-las-tecnicas-de-analisis-de-causa-raiz-en-gestion-de-problemas</a:t>
            </a:r>
            <a:r>
              <a:rPr lang="es-MX" i="1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endParaRPr lang="es-MX" i="1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0938" y="3368138"/>
            <a:ext cx="15664512" cy="6631940"/>
          </a:xfrm>
          <a:custGeom>
            <a:avLst/>
            <a:gdLst/>
            <a:ahLst/>
            <a:cxnLst/>
            <a:rect l="l" t="t" r="r" b="b"/>
            <a:pathLst>
              <a:path w="8827135" h="6631940">
                <a:moveTo>
                  <a:pt x="0" y="6631557"/>
                </a:moveTo>
                <a:lnTo>
                  <a:pt x="8826956" y="6631557"/>
                </a:lnTo>
                <a:lnTo>
                  <a:pt x="8826956" y="0"/>
                </a:lnTo>
                <a:lnTo>
                  <a:pt x="0" y="0"/>
                </a:lnTo>
                <a:lnTo>
                  <a:pt x="0" y="6631557"/>
                </a:lnTo>
                <a:close/>
              </a:path>
            </a:pathLst>
          </a:custGeom>
          <a:ln w="20941">
            <a:solidFill>
              <a:srgbClr val="4F894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3200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A8508B1F-38D8-80C8-416C-453BCAF20B39}"/>
              </a:ext>
            </a:extLst>
          </p:cNvPr>
          <p:cNvSpPr txBox="1">
            <a:spLocks/>
          </p:cNvSpPr>
          <p:nvPr/>
        </p:nvSpPr>
        <p:spPr>
          <a:xfrm>
            <a:off x="2115118" y="777875"/>
            <a:ext cx="15873862" cy="848309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874895" algn="l">
              <a:spcBef>
                <a:spcPts val="135"/>
              </a:spcBef>
            </a:pPr>
            <a:r>
              <a:rPr lang="es-ES" sz="5400" b="1" dirty="0">
                <a:solidFill>
                  <a:srgbClr val="FC5B1C"/>
                </a:solidFill>
              </a:rPr>
              <a:t>4. ANÁLISIS DE CAUSAS</a:t>
            </a:r>
            <a:endParaRPr lang="es-ES" sz="5400" b="1" dirty="0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8E1449A6-B3E3-4A65-9C36-7088EEF32D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5118" y="1539875"/>
            <a:ext cx="15873862" cy="45024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B449514-5997-66BA-C82D-5BC7148DCBD4}"/>
              </a:ext>
            </a:extLst>
          </p:cNvPr>
          <p:cNvSpPr txBox="1"/>
          <p:nvPr/>
        </p:nvSpPr>
        <p:spPr>
          <a:xfrm>
            <a:off x="3003549" y="4199434"/>
            <a:ext cx="1409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chemeClr val="accent5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5 PORQUÉS = CAUSA RAIZ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642D03-C26A-86A0-24F3-72FA71FFCA9E}"/>
              </a:ext>
            </a:extLst>
          </p:cNvPr>
          <p:cNvSpPr txBox="1"/>
          <p:nvPr/>
        </p:nvSpPr>
        <p:spPr>
          <a:xfrm>
            <a:off x="4413250" y="6340475"/>
            <a:ext cx="12963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 dirty="0">
                <a:hlinkClick r:id="rId3"/>
              </a:rPr>
              <a:t>https://www.youtube.com/watch?v=c-md5Vic4l0</a:t>
            </a:r>
            <a:r>
              <a:rPr lang="es-CO" sz="4000" dirty="0"/>
              <a:t> </a:t>
            </a:r>
          </a:p>
        </p:txBody>
      </p:sp>
      <p:pic>
        <p:nvPicPr>
          <p:cNvPr id="5" name="Gráfico 4" descr="Inteligencia artificial contorno">
            <a:extLst>
              <a:ext uri="{FF2B5EF4-FFF2-40B4-BE49-F238E27FC236}">
                <a16:creationId xmlns:a16="http://schemas.microsoft.com/office/drawing/2014/main" id="{DE7469D0-EF9E-4781-4DE6-87D21CA60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8649" y="3863975"/>
            <a:ext cx="2209800" cy="2209800"/>
          </a:xfrm>
          <a:prstGeom prst="rect">
            <a:avLst/>
          </a:prstGeom>
        </p:spPr>
      </p:pic>
      <p:pic>
        <p:nvPicPr>
          <p:cNvPr id="7" name="Gráfico 6" descr="Mecánico de automóviles contorno">
            <a:extLst>
              <a:ext uri="{FF2B5EF4-FFF2-40B4-BE49-F238E27FC236}">
                <a16:creationId xmlns:a16="http://schemas.microsoft.com/office/drawing/2014/main" id="{8FA8D9CA-0AAA-FD9C-5F33-FFBEC288E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05866" y="4199433"/>
            <a:ext cx="2209799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8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10895330"/>
            </a:xfrm>
            <a:custGeom>
              <a:avLst/>
              <a:gdLst/>
              <a:ahLst/>
              <a:cxnLst/>
              <a:rect l="l" t="t" r="r" b="b"/>
              <a:pathLst>
                <a:path w="20104100" h="10895330">
                  <a:moveTo>
                    <a:pt x="0" y="10894956"/>
                  </a:moveTo>
                  <a:lnTo>
                    <a:pt x="20104100" y="10894956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10894956"/>
                  </a:lnTo>
                  <a:close/>
                </a:path>
              </a:pathLst>
            </a:custGeom>
            <a:solidFill>
              <a:srgbClr val="7E7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894955"/>
              <a:ext cx="20104100" cy="414020"/>
            </a:xfrm>
            <a:custGeom>
              <a:avLst/>
              <a:gdLst/>
              <a:ahLst/>
              <a:cxnLst/>
              <a:rect l="l" t="t" r="r" b="b"/>
              <a:pathLst>
                <a:path w="20104100" h="414020">
                  <a:moveTo>
                    <a:pt x="0" y="413599"/>
                  </a:moveTo>
                  <a:lnTo>
                    <a:pt x="20104100" y="413599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413599"/>
                  </a:lnTo>
                  <a:close/>
                </a:path>
              </a:pathLst>
            </a:custGeom>
            <a:solidFill>
              <a:srgbClr val="46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700" y="890019"/>
              <a:ext cx="722233" cy="459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4727" y="890072"/>
              <a:ext cx="459105" cy="461009"/>
            </a:xfrm>
            <a:custGeom>
              <a:avLst/>
              <a:gdLst/>
              <a:ahLst/>
              <a:cxnLst/>
              <a:rect l="l" t="t" r="r" b="b"/>
              <a:pathLst>
                <a:path w="459105" h="461009">
                  <a:moveTo>
                    <a:pt x="365556" y="4432"/>
                  </a:moveTo>
                  <a:lnTo>
                    <a:pt x="364007" y="0"/>
                  </a:lnTo>
                  <a:lnTo>
                    <a:pt x="72288" y="0"/>
                  </a:lnTo>
                  <a:lnTo>
                    <a:pt x="44145" y="5676"/>
                  </a:lnTo>
                  <a:lnTo>
                    <a:pt x="21170" y="21170"/>
                  </a:lnTo>
                  <a:lnTo>
                    <a:pt x="5676" y="44145"/>
                  </a:lnTo>
                  <a:lnTo>
                    <a:pt x="0" y="72288"/>
                  </a:lnTo>
                  <a:lnTo>
                    <a:pt x="0" y="387527"/>
                  </a:lnTo>
                  <a:lnTo>
                    <a:pt x="5676" y="415658"/>
                  </a:lnTo>
                  <a:lnTo>
                    <a:pt x="21170" y="438632"/>
                  </a:lnTo>
                  <a:lnTo>
                    <a:pt x="44145" y="454126"/>
                  </a:lnTo>
                  <a:lnTo>
                    <a:pt x="72288" y="459816"/>
                  </a:lnTo>
                  <a:lnTo>
                    <a:pt x="326694" y="459816"/>
                  </a:lnTo>
                  <a:lnTo>
                    <a:pt x="328129" y="455104"/>
                  </a:lnTo>
                  <a:lnTo>
                    <a:pt x="316776" y="447446"/>
                  </a:lnTo>
                  <a:lnTo>
                    <a:pt x="282905" y="422922"/>
                  </a:lnTo>
                  <a:lnTo>
                    <a:pt x="250202" y="396011"/>
                  </a:lnTo>
                  <a:lnTo>
                    <a:pt x="220408" y="366407"/>
                  </a:lnTo>
                  <a:lnTo>
                    <a:pt x="195224" y="333819"/>
                  </a:lnTo>
                  <a:lnTo>
                    <a:pt x="177444" y="295452"/>
                  </a:lnTo>
                  <a:lnTo>
                    <a:pt x="171983" y="255549"/>
                  </a:lnTo>
                  <a:lnTo>
                    <a:pt x="178003" y="215480"/>
                  </a:lnTo>
                  <a:lnTo>
                    <a:pt x="194652" y="176682"/>
                  </a:lnTo>
                  <a:lnTo>
                    <a:pt x="225920" y="132600"/>
                  </a:lnTo>
                  <a:lnTo>
                    <a:pt x="263918" y="92443"/>
                  </a:lnTo>
                  <a:lnTo>
                    <a:pt x="304774" y="55473"/>
                  </a:lnTo>
                  <a:lnTo>
                    <a:pt x="350647" y="15659"/>
                  </a:lnTo>
                  <a:lnTo>
                    <a:pt x="365556" y="4432"/>
                  </a:lnTo>
                  <a:close/>
                </a:path>
                <a:path w="459105" h="461009">
                  <a:moveTo>
                    <a:pt x="458914" y="2844"/>
                  </a:moveTo>
                  <a:lnTo>
                    <a:pt x="456069" y="0"/>
                  </a:lnTo>
                  <a:lnTo>
                    <a:pt x="449541" y="0"/>
                  </a:lnTo>
                  <a:lnTo>
                    <a:pt x="419188" y="23342"/>
                  </a:lnTo>
                  <a:lnTo>
                    <a:pt x="370052" y="65138"/>
                  </a:lnTo>
                  <a:lnTo>
                    <a:pt x="316661" y="112763"/>
                  </a:lnTo>
                  <a:lnTo>
                    <a:pt x="287502" y="140042"/>
                  </a:lnTo>
                  <a:lnTo>
                    <a:pt x="260692" y="169202"/>
                  </a:lnTo>
                  <a:lnTo>
                    <a:pt x="238455" y="200977"/>
                  </a:lnTo>
                  <a:lnTo>
                    <a:pt x="222046" y="249555"/>
                  </a:lnTo>
                  <a:lnTo>
                    <a:pt x="222135" y="266636"/>
                  </a:lnTo>
                  <a:lnTo>
                    <a:pt x="240715" y="312267"/>
                  </a:lnTo>
                  <a:lnTo>
                    <a:pt x="275691" y="352120"/>
                  </a:lnTo>
                  <a:lnTo>
                    <a:pt x="332752" y="399211"/>
                  </a:lnTo>
                  <a:lnTo>
                    <a:pt x="381292" y="430631"/>
                  </a:lnTo>
                  <a:lnTo>
                    <a:pt x="418312" y="450545"/>
                  </a:lnTo>
                  <a:lnTo>
                    <a:pt x="440867" y="460425"/>
                  </a:lnTo>
                  <a:lnTo>
                    <a:pt x="448475" y="459816"/>
                  </a:lnTo>
                  <a:lnTo>
                    <a:pt x="454240" y="459816"/>
                  </a:lnTo>
                  <a:lnTo>
                    <a:pt x="458914" y="455129"/>
                  </a:lnTo>
                  <a:lnTo>
                    <a:pt x="458914" y="444944"/>
                  </a:lnTo>
                  <a:lnTo>
                    <a:pt x="456425" y="440905"/>
                  </a:lnTo>
                  <a:lnTo>
                    <a:pt x="424129" y="423926"/>
                  </a:lnTo>
                  <a:lnTo>
                    <a:pt x="396760" y="407708"/>
                  </a:lnTo>
                  <a:lnTo>
                    <a:pt x="346710" y="369290"/>
                  </a:lnTo>
                  <a:lnTo>
                    <a:pt x="318350" y="336334"/>
                  </a:lnTo>
                  <a:lnTo>
                    <a:pt x="297522" y="298437"/>
                  </a:lnTo>
                  <a:lnTo>
                    <a:pt x="286283" y="257594"/>
                  </a:lnTo>
                  <a:lnTo>
                    <a:pt x="286664" y="215747"/>
                  </a:lnTo>
                  <a:lnTo>
                    <a:pt x="300697" y="174866"/>
                  </a:lnTo>
                  <a:lnTo>
                    <a:pt x="330187" y="138315"/>
                  </a:lnTo>
                  <a:lnTo>
                    <a:pt x="368249" y="110464"/>
                  </a:lnTo>
                  <a:lnTo>
                    <a:pt x="409067" y="85293"/>
                  </a:lnTo>
                  <a:lnTo>
                    <a:pt x="448335" y="55422"/>
                  </a:lnTo>
                  <a:lnTo>
                    <a:pt x="455193" y="49796"/>
                  </a:lnTo>
                  <a:lnTo>
                    <a:pt x="458914" y="41211"/>
                  </a:lnTo>
                  <a:lnTo>
                    <a:pt x="458914" y="2844"/>
                  </a:lnTo>
                  <a:close/>
                </a:path>
                <a:path w="459105" h="461009">
                  <a:moveTo>
                    <a:pt x="458927" y="115824"/>
                  </a:moveTo>
                  <a:lnTo>
                    <a:pt x="454355" y="113385"/>
                  </a:lnTo>
                  <a:lnTo>
                    <a:pt x="435851" y="125514"/>
                  </a:lnTo>
                  <a:lnTo>
                    <a:pt x="404990" y="144449"/>
                  </a:lnTo>
                  <a:lnTo>
                    <a:pt x="370039" y="168884"/>
                  </a:lnTo>
                  <a:lnTo>
                    <a:pt x="341376" y="206273"/>
                  </a:lnTo>
                  <a:lnTo>
                    <a:pt x="335826" y="229565"/>
                  </a:lnTo>
                  <a:lnTo>
                    <a:pt x="343027" y="278663"/>
                  </a:lnTo>
                  <a:lnTo>
                    <a:pt x="368223" y="319760"/>
                  </a:lnTo>
                  <a:lnTo>
                    <a:pt x="405498" y="353834"/>
                  </a:lnTo>
                  <a:lnTo>
                    <a:pt x="448970" y="381800"/>
                  </a:lnTo>
                  <a:lnTo>
                    <a:pt x="453415" y="384314"/>
                  </a:lnTo>
                  <a:lnTo>
                    <a:pt x="458927" y="381114"/>
                  </a:lnTo>
                  <a:lnTo>
                    <a:pt x="458927" y="344004"/>
                  </a:lnTo>
                  <a:lnTo>
                    <a:pt x="456501" y="340461"/>
                  </a:lnTo>
                  <a:lnTo>
                    <a:pt x="452818" y="339064"/>
                  </a:lnTo>
                  <a:lnTo>
                    <a:pt x="425170" y="323342"/>
                  </a:lnTo>
                  <a:lnTo>
                    <a:pt x="403491" y="300456"/>
                  </a:lnTo>
                  <a:lnTo>
                    <a:pt x="389712" y="272681"/>
                  </a:lnTo>
                  <a:lnTo>
                    <a:pt x="385775" y="242328"/>
                  </a:lnTo>
                  <a:lnTo>
                    <a:pt x="391858" y="214007"/>
                  </a:lnTo>
                  <a:lnTo>
                    <a:pt x="406107" y="188302"/>
                  </a:lnTo>
                  <a:lnTo>
                    <a:pt x="427126" y="167220"/>
                  </a:lnTo>
                  <a:lnTo>
                    <a:pt x="453491" y="152806"/>
                  </a:lnTo>
                  <a:lnTo>
                    <a:pt x="456768" y="151612"/>
                  </a:lnTo>
                  <a:lnTo>
                    <a:pt x="458927" y="148475"/>
                  </a:lnTo>
                  <a:lnTo>
                    <a:pt x="458927" y="115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226" y="1097405"/>
              <a:ext cx="69651" cy="69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47283" y="958635"/>
              <a:ext cx="962123" cy="32385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41778" y="3573981"/>
            <a:ext cx="7400165" cy="1488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700"/>
              </a:lnSpc>
              <a:spcBef>
                <a:spcPts val="90"/>
              </a:spcBef>
            </a:pPr>
            <a:r>
              <a:rPr lang="es-CO" sz="9600" spc="135" dirty="0">
                <a:solidFill>
                  <a:srgbClr val="EAC134"/>
                </a:solidFill>
              </a:rPr>
              <a:t>5. ISOLUCION</a:t>
            </a:r>
            <a:endParaRPr sz="9600" dirty="0"/>
          </a:p>
        </p:txBody>
      </p:sp>
      <p:sp>
        <p:nvSpPr>
          <p:cNvPr id="11" name="object 11"/>
          <p:cNvSpPr txBox="1"/>
          <p:nvPr/>
        </p:nvSpPr>
        <p:spPr>
          <a:xfrm>
            <a:off x="982034" y="9176549"/>
            <a:ext cx="5084445" cy="1313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Ministerio de las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Culturas,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Artes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Saberes</a:t>
            </a:r>
            <a:endParaRPr sz="2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lang="es-CO" sz="2300" dirty="0">
                <a:solidFill>
                  <a:srgbClr val="FFFFFF"/>
                </a:solidFill>
                <a:latin typeface="Verdana"/>
                <a:cs typeface="Verdana"/>
              </a:rPr>
              <a:t>Junio 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01074" y="8672607"/>
            <a:ext cx="1500505" cy="1014730"/>
          </a:xfrm>
          <a:custGeom>
            <a:avLst/>
            <a:gdLst/>
            <a:ahLst/>
            <a:cxnLst/>
            <a:rect l="l" t="t" r="r" b="b"/>
            <a:pathLst>
              <a:path w="1500504" h="1014729">
                <a:moveTo>
                  <a:pt x="1500174" y="244538"/>
                </a:moveTo>
                <a:lnTo>
                  <a:pt x="1492618" y="199186"/>
                </a:lnTo>
                <a:lnTo>
                  <a:pt x="1476730" y="155092"/>
                </a:lnTo>
                <a:lnTo>
                  <a:pt x="1452321" y="113322"/>
                </a:lnTo>
                <a:lnTo>
                  <a:pt x="1420622" y="76466"/>
                </a:lnTo>
                <a:lnTo>
                  <a:pt x="1383703" y="46545"/>
                </a:lnTo>
                <a:lnTo>
                  <a:pt x="1342631" y="23749"/>
                </a:lnTo>
                <a:lnTo>
                  <a:pt x="1298511" y="8267"/>
                </a:lnTo>
                <a:lnTo>
                  <a:pt x="1252423" y="292"/>
                </a:lnTo>
                <a:lnTo>
                  <a:pt x="1205420" y="0"/>
                </a:lnTo>
                <a:lnTo>
                  <a:pt x="1158608" y="7581"/>
                </a:lnTo>
                <a:lnTo>
                  <a:pt x="1113053" y="23228"/>
                </a:lnTo>
                <a:lnTo>
                  <a:pt x="1069835" y="47129"/>
                </a:lnTo>
                <a:lnTo>
                  <a:pt x="1027087" y="82626"/>
                </a:lnTo>
                <a:lnTo>
                  <a:pt x="995527" y="121373"/>
                </a:lnTo>
                <a:lnTo>
                  <a:pt x="798868" y="518198"/>
                </a:lnTo>
                <a:lnTo>
                  <a:pt x="797534" y="490499"/>
                </a:lnTo>
                <a:lnTo>
                  <a:pt x="796455" y="441413"/>
                </a:lnTo>
                <a:lnTo>
                  <a:pt x="796607" y="392328"/>
                </a:lnTo>
                <a:lnTo>
                  <a:pt x="797560" y="365277"/>
                </a:lnTo>
                <a:lnTo>
                  <a:pt x="799045" y="338277"/>
                </a:lnTo>
                <a:lnTo>
                  <a:pt x="801306" y="311315"/>
                </a:lnTo>
                <a:lnTo>
                  <a:pt x="804621" y="284391"/>
                </a:lnTo>
                <a:lnTo>
                  <a:pt x="801395" y="255778"/>
                </a:lnTo>
                <a:lnTo>
                  <a:pt x="784606" y="233426"/>
                </a:lnTo>
                <a:lnTo>
                  <a:pt x="758990" y="221234"/>
                </a:lnTo>
                <a:lnTo>
                  <a:pt x="729246" y="223113"/>
                </a:lnTo>
                <a:lnTo>
                  <a:pt x="709256" y="234251"/>
                </a:lnTo>
                <a:lnTo>
                  <a:pt x="695642" y="251333"/>
                </a:lnTo>
                <a:lnTo>
                  <a:pt x="689610" y="272084"/>
                </a:lnTo>
                <a:lnTo>
                  <a:pt x="692327" y="294220"/>
                </a:lnTo>
                <a:lnTo>
                  <a:pt x="697814" y="311607"/>
                </a:lnTo>
                <a:lnTo>
                  <a:pt x="702703" y="329057"/>
                </a:lnTo>
                <a:lnTo>
                  <a:pt x="714463" y="377748"/>
                </a:lnTo>
                <a:lnTo>
                  <a:pt x="724268" y="426859"/>
                </a:lnTo>
                <a:lnTo>
                  <a:pt x="732358" y="476275"/>
                </a:lnTo>
                <a:lnTo>
                  <a:pt x="738632" y="523519"/>
                </a:lnTo>
                <a:lnTo>
                  <a:pt x="500062" y="195694"/>
                </a:lnTo>
                <a:lnTo>
                  <a:pt x="486625" y="178562"/>
                </a:lnTo>
                <a:lnTo>
                  <a:pt x="452551" y="145122"/>
                </a:lnTo>
                <a:lnTo>
                  <a:pt x="406882" y="114833"/>
                </a:lnTo>
                <a:lnTo>
                  <a:pt x="343242" y="90589"/>
                </a:lnTo>
                <a:lnTo>
                  <a:pt x="295656" y="83096"/>
                </a:lnTo>
                <a:lnTo>
                  <a:pt x="248234" y="83756"/>
                </a:lnTo>
                <a:lnTo>
                  <a:pt x="202006" y="92202"/>
                </a:lnTo>
                <a:lnTo>
                  <a:pt x="158000" y="108064"/>
                </a:lnTo>
                <a:lnTo>
                  <a:pt x="117233" y="130962"/>
                </a:lnTo>
                <a:lnTo>
                  <a:pt x="80759" y="160540"/>
                </a:lnTo>
                <a:lnTo>
                  <a:pt x="49593" y="196405"/>
                </a:lnTo>
                <a:lnTo>
                  <a:pt x="24765" y="238213"/>
                </a:lnTo>
                <a:lnTo>
                  <a:pt x="7988" y="283591"/>
                </a:lnTo>
                <a:lnTo>
                  <a:pt x="0" y="329768"/>
                </a:lnTo>
                <a:lnTo>
                  <a:pt x="419" y="375742"/>
                </a:lnTo>
                <a:lnTo>
                  <a:pt x="8877" y="420535"/>
                </a:lnTo>
                <a:lnTo>
                  <a:pt x="25006" y="463130"/>
                </a:lnTo>
                <a:lnTo>
                  <a:pt x="48399" y="502526"/>
                </a:lnTo>
                <a:lnTo>
                  <a:pt x="78701" y="537743"/>
                </a:lnTo>
                <a:lnTo>
                  <a:pt x="115531" y="567766"/>
                </a:lnTo>
                <a:lnTo>
                  <a:pt x="158496" y="591604"/>
                </a:lnTo>
                <a:lnTo>
                  <a:pt x="211569" y="609117"/>
                </a:lnTo>
                <a:lnTo>
                  <a:pt x="261874" y="615607"/>
                </a:lnTo>
                <a:lnTo>
                  <a:pt x="278003" y="615759"/>
                </a:lnTo>
                <a:lnTo>
                  <a:pt x="294043" y="614984"/>
                </a:lnTo>
                <a:lnTo>
                  <a:pt x="744054" y="573570"/>
                </a:lnTo>
                <a:lnTo>
                  <a:pt x="744283" y="575614"/>
                </a:lnTo>
                <a:lnTo>
                  <a:pt x="744562" y="579208"/>
                </a:lnTo>
                <a:lnTo>
                  <a:pt x="466407" y="659091"/>
                </a:lnTo>
                <a:lnTo>
                  <a:pt x="450011" y="664311"/>
                </a:lnTo>
                <a:lnTo>
                  <a:pt x="409778" y="684847"/>
                </a:lnTo>
                <a:lnTo>
                  <a:pt x="351218" y="748334"/>
                </a:lnTo>
                <a:lnTo>
                  <a:pt x="333946" y="792276"/>
                </a:lnTo>
                <a:lnTo>
                  <a:pt x="328879" y="838352"/>
                </a:lnTo>
                <a:lnTo>
                  <a:pt x="335965" y="884097"/>
                </a:lnTo>
                <a:lnTo>
                  <a:pt x="355142" y="927112"/>
                </a:lnTo>
                <a:lnTo>
                  <a:pt x="386359" y="964920"/>
                </a:lnTo>
                <a:lnTo>
                  <a:pt x="426808" y="993343"/>
                </a:lnTo>
                <a:lnTo>
                  <a:pt x="472033" y="1009853"/>
                </a:lnTo>
                <a:lnTo>
                  <a:pt x="519506" y="1014514"/>
                </a:lnTo>
                <a:lnTo>
                  <a:pt x="566737" y="1007402"/>
                </a:lnTo>
                <a:lnTo>
                  <a:pt x="611187" y="988568"/>
                </a:lnTo>
                <a:lnTo>
                  <a:pt x="650341" y="958088"/>
                </a:lnTo>
                <a:lnTo>
                  <a:pt x="680059" y="918362"/>
                </a:lnTo>
                <a:lnTo>
                  <a:pt x="696125" y="878725"/>
                </a:lnTo>
                <a:lnTo>
                  <a:pt x="750239" y="664502"/>
                </a:lnTo>
                <a:lnTo>
                  <a:pt x="750595" y="670915"/>
                </a:lnTo>
                <a:lnTo>
                  <a:pt x="751662" y="718731"/>
                </a:lnTo>
                <a:lnTo>
                  <a:pt x="750824" y="766546"/>
                </a:lnTo>
                <a:lnTo>
                  <a:pt x="747712" y="814247"/>
                </a:lnTo>
                <a:lnTo>
                  <a:pt x="741222" y="868718"/>
                </a:lnTo>
                <a:lnTo>
                  <a:pt x="741362" y="875830"/>
                </a:lnTo>
                <a:lnTo>
                  <a:pt x="742416" y="882980"/>
                </a:lnTo>
                <a:lnTo>
                  <a:pt x="744461" y="890054"/>
                </a:lnTo>
                <a:lnTo>
                  <a:pt x="769086" y="919657"/>
                </a:lnTo>
                <a:lnTo>
                  <a:pt x="802068" y="927239"/>
                </a:lnTo>
                <a:lnTo>
                  <a:pt x="833729" y="916203"/>
                </a:lnTo>
                <a:lnTo>
                  <a:pt x="854367" y="889965"/>
                </a:lnTo>
                <a:lnTo>
                  <a:pt x="854278" y="851941"/>
                </a:lnTo>
                <a:lnTo>
                  <a:pt x="848499" y="834783"/>
                </a:lnTo>
                <a:lnTo>
                  <a:pt x="843330" y="817308"/>
                </a:lnTo>
                <a:lnTo>
                  <a:pt x="824115" y="734136"/>
                </a:lnTo>
                <a:lnTo>
                  <a:pt x="815695" y="685787"/>
                </a:lnTo>
                <a:lnTo>
                  <a:pt x="811987" y="659345"/>
                </a:lnTo>
                <a:lnTo>
                  <a:pt x="902398" y="860679"/>
                </a:lnTo>
                <a:lnTo>
                  <a:pt x="907199" y="870153"/>
                </a:lnTo>
                <a:lnTo>
                  <a:pt x="933081" y="906145"/>
                </a:lnTo>
                <a:lnTo>
                  <a:pt x="1005116" y="954112"/>
                </a:lnTo>
                <a:lnTo>
                  <a:pt x="1052156" y="964933"/>
                </a:lnTo>
                <a:lnTo>
                  <a:pt x="1099896" y="963739"/>
                </a:lnTo>
                <a:lnTo>
                  <a:pt x="1145844" y="950899"/>
                </a:lnTo>
                <a:lnTo>
                  <a:pt x="1187513" y="926782"/>
                </a:lnTo>
                <a:lnTo>
                  <a:pt x="1222413" y="891768"/>
                </a:lnTo>
                <a:lnTo>
                  <a:pt x="1246593" y="849109"/>
                </a:lnTo>
                <a:lnTo>
                  <a:pt x="1258011" y="803440"/>
                </a:lnTo>
                <a:lnTo>
                  <a:pt x="1257046" y="757148"/>
                </a:lnTo>
                <a:lnTo>
                  <a:pt x="1244053" y="712660"/>
                </a:lnTo>
                <a:lnTo>
                  <a:pt x="1219415" y="672376"/>
                </a:lnTo>
                <a:lnTo>
                  <a:pt x="1183500" y="638721"/>
                </a:lnTo>
                <a:lnTo>
                  <a:pt x="1139253" y="615391"/>
                </a:lnTo>
                <a:lnTo>
                  <a:pt x="1090485" y="604494"/>
                </a:lnTo>
                <a:lnTo>
                  <a:pt x="802563" y="574103"/>
                </a:lnTo>
                <a:lnTo>
                  <a:pt x="802132" y="568490"/>
                </a:lnTo>
                <a:lnTo>
                  <a:pt x="1252562" y="531126"/>
                </a:lnTo>
                <a:lnTo>
                  <a:pt x="1300086" y="522274"/>
                </a:lnTo>
                <a:lnTo>
                  <a:pt x="1349565" y="503389"/>
                </a:lnTo>
                <a:lnTo>
                  <a:pt x="1420164" y="453631"/>
                </a:lnTo>
                <a:lnTo>
                  <a:pt x="1451216" y="417664"/>
                </a:lnTo>
                <a:lnTo>
                  <a:pt x="1474952" y="377723"/>
                </a:lnTo>
                <a:lnTo>
                  <a:pt x="1491145" y="334860"/>
                </a:lnTo>
                <a:lnTo>
                  <a:pt x="1499628" y="290106"/>
                </a:lnTo>
                <a:lnTo>
                  <a:pt x="1500174" y="244538"/>
                </a:lnTo>
                <a:close/>
              </a:path>
            </a:pathLst>
          </a:custGeom>
          <a:solidFill>
            <a:srgbClr val="8ABFC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7113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A8508B1F-38D8-80C8-416C-453BCAF20B39}"/>
              </a:ext>
            </a:extLst>
          </p:cNvPr>
          <p:cNvSpPr txBox="1">
            <a:spLocks/>
          </p:cNvSpPr>
          <p:nvPr/>
        </p:nvSpPr>
        <p:spPr>
          <a:xfrm>
            <a:off x="2115118" y="777875"/>
            <a:ext cx="15873862" cy="848309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874895" algn="l">
              <a:spcBef>
                <a:spcPts val="135"/>
              </a:spcBef>
            </a:pPr>
            <a:r>
              <a:rPr lang="es-ES" sz="5400" b="1" dirty="0">
                <a:solidFill>
                  <a:srgbClr val="FC5B1C"/>
                </a:solidFill>
              </a:rPr>
              <a:t>5. ISOLUCION</a:t>
            </a:r>
            <a:endParaRPr lang="es-ES" sz="5400" b="1" dirty="0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8E1449A6-B3E3-4A65-9C36-7088EEF32D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5118" y="1539875"/>
            <a:ext cx="15873862" cy="45024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B449514-5997-66BA-C82D-5BC7148DCBD4}"/>
              </a:ext>
            </a:extLst>
          </p:cNvPr>
          <p:cNvSpPr txBox="1"/>
          <p:nvPr/>
        </p:nvSpPr>
        <p:spPr>
          <a:xfrm>
            <a:off x="3003549" y="4199434"/>
            <a:ext cx="1409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chemeClr val="accent5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Oportunidades de Mejora</a:t>
            </a:r>
          </a:p>
          <a:p>
            <a:pPr algn="ctr"/>
            <a:r>
              <a:rPr lang="es-CO" sz="4400" dirty="0">
                <a:solidFill>
                  <a:schemeClr val="accent5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Acciones Correctivas</a:t>
            </a:r>
          </a:p>
          <a:p>
            <a:pPr algn="ctr"/>
            <a:r>
              <a:rPr lang="es-CO" sz="4400" dirty="0">
                <a:solidFill>
                  <a:schemeClr val="accent5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Reportes (Hallazgos) de Auditoría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642D03-C26A-86A0-24F3-72FA71FFCA9E}"/>
              </a:ext>
            </a:extLst>
          </p:cNvPr>
          <p:cNvSpPr txBox="1"/>
          <p:nvPr/>
        </p:nvSpPr>
        <p:spPr>
          <a:xfrm>
            <a:off x="2933030" y="7635597"/>
            <a:ext cx="14620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 dirty="0">
                <a:hlinkClick r:id="rId3"/>
              </a:rPr>
              <a:t>https://calidad.mincultura.gov.co/frmMenuGenerico.aspx?Id=54</a:t>
            </a:r>
            <a:r>
              <a:rPr lang="es-CO" sz="4000" dirty="0"/>
              <a:t> </a:t>
            </a:r>
          </a:p>
        </p:txBody>
      </p:sp>
      <p:pic>
        <p:nvPicPr>
          <p:cNvPr id="5" name="Gráfico 4" descr="Inteligencia artificial contorno">
            <a:extLst>
              <a:ext uri="{FF2B5EF4-FFF2-40B4-BE49-F238E27FC236}">
                <a16:creationId xmlns:a16="http://schemas.microsoft.com/office/drawing/2014/main" id="{DE7469D0-EF9E-4781-4DE6-87D21CA60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8649" y="3863975"/>
            <a:ext cx="2209800" cy="2209800"/>
          </a:xfrm>
          <a:prstGeom prst="rect">
            <a:avLst/>
          </a:prstGeom>
        </p:spPr>
      </p:pic>
      <p:pic>
        <p:nvPicPr>
          <p:cNvPr id="7" name="Gráfico 6" descr="Mecánico de automóviles contorno">
            <a:extLst>
              <a:ext uri="{FF2B5EF4-FFF2-40B4-BE49-F238E27FC236}">
                <a16:creationId xmlns:a16="http://schemas.microsoft.com/office/drawing/2014/main" id="{8FA8D9CA-0AAA-FD9C-5F33-FFBEC288E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05866" y="4199433"/>
            <a:ext cx="2209799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48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7E7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2285" y="635"/>
            <a:ext cx="19601815" cy="11308715"/>
            <a:chOff x="502602" y="0"/>
            <a:chExt cx="19601815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602" y="0"/>
              <a:ext cx="19601497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5700" y="890020"/>
              <a:ext cx="722233" cy="459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4727" y="890072"/>
              <a:ext cx="459105" cy="461009"/>
            </a:xfrm>
            <a:custGeom>
              <a:avLst/>
              <a:gdLst/>
              <a:ahLst/>
              <a:cxnLst/>
              <a:rect l="l" t="t" r="r" b="b"/>
              <a:pathLst>
                <a:path w="459105" h="461009">
                  <a:moveTo>
                    <a:pt x="365556" y="4432"/>
                  </a:moveTo>
                  <a:lnTo>
                    <a:pt x="364007" y="0"/>
                  </a:lnTo>
                  <a:lnTo>
                    <a:pt x="72288" y="0"/>
                  </a:lnTo>
                  <a:lnTo>
                    <a:pt x="44145" y="5676"/>
                  </a:lnTo>
                  <a:lnTo>
                    <a:pt x="21170" y="21170"/>
                  </a:lnTo>
                  <a:lnTo>
                    <a:pt x="5676" y="44145"/>
                  </a:lnTo>
                  <a:lnTo>
                    <a:pt x="0" y="72288"/>
                  </a:lnTo>
                  <a:lnTo>
                    <a:pt x="0" y="387527"/>
                  </a:lnTo>
                  <a:lnTo>
                    <a:pt x="5676" y="415658"/>
                  </a:lnTo>
                  <a:lnTo>
                    <a:pt x="21170" y="438632"/>
                  </a:lnTo>
                  <a:lnTo>
                    <a:pt x="44145" y="454126"/>
                  </a:lnTo>
                  <a:lnTo>
                    <a:pt x="72288" y="459816"/>
                  </a:lnTo>
                  <a:lnTo>
                    <a:pt x="326694" y="459816"/>
                  </a:lnTo>
                  <a:lnTo>
                    <a:pt x="328129" y="455104"/>
                  </a:lnTo>
                  <a:lnTo>
                    <a:pt x="316776" y="447446"/>
                  </a:lnTo>
                  <a:lnTo>
                    <a:pt x="282905" y="422922"/>
                  </a:lnTo>
                  <a:lnTo>
                    <a:pt x="250202" y="396011"/>
                  </a:lnTo>
                  <a:lnTo>
                    <a:pt x="220408" y="366407"/>
                  </a:lnTo>
                  <a:lnTo>
                    <a:pt x="195224" y="333819"/>
                  </a:lnTo>
                  <a:lnTo>
                    <a:pt x="177444" y="295452"/>
                  </a:lnTo>
                  <a:lnTo>
                    <a:pt x="171983" y="255549"/>
                  </a:lnTo>
                  <a:lnTo>
                    <a:pt x="178003" y="215480"/>
                  </a:lnTo>
                  <a:lnTo>
                    <a:pt x="194652" y="176682"/>
                  </a:lnTo>
                  <a:lnTo>
                    <a:pt x="225920" y="132600"/>
                  </a:lnTo>
                  <a:lnTo>
                    <a:pt x="263918" y="92443"/>
                  </a:lnTo>
                  <a:lnTo>
                    <a:pt x="304774" y="55473"/>
                  </a:lnTo>
                  <a:lnTo>
                    <a:pt x="350647" y="15659"/>
                  </a:lnTo>
                  <a:lnTo>
                    <a:pt x="365556" y="4432"/>
                  </a:lnTo>
                  <a:close/>
                </a:path>
                <a:path w="459105" h="461009">
                  <a:moveTo>
                    <a:pt x="458914" y="2844"/>
                  </a:moveTo>
                  <a:lnTo>
                    <a:pt x="456069" y="0"/>
                  </a:lnTo>
                  <a:lnTo>
                    <a:pt x="449541" y="0"/>
                  </a:lnTo>
                  <a:lnTo>
                    <a:pt x="419188" y="23342"/>
                  </a:lnTo>
                  <a:lnTo>
                    <a:pt x="370052" y="65138"/>
                  </a:lnTo>
                  <a:lnTo>
                    <a:pt x="316661" y="112763"/>
                  </a:lnTo>
                  <a:lnTo>
                    <a:pt x="287502" y="140042"/>
                  </a:lnTo>
                  <a:lnTo>
                    <a:pt x="260692" y="169202"/>
                  </a:lnTo>
                  <a:lnTo>
                    <a:pt x="238455" y="200977"/>
                  </a:lnTo>
                  <a:lnTo>
                    <a:pt x="222046" y="249555"/>
                  </a:lnTo>
                  <a:lnTo>
                    <a:pt x="222135" y="266636"/>
                  </a:lnTo>
                  <a:lnTo>
                    <a:pt x="240715" y="312267"/>
                  </a:lnTo>
                  <a:lnTo>
                    <a:pt x="275691" y="352120"/>
                  </a:lnTo>
                  <a:lnTo>
                    <a:pt x="332752" y="399211"/>
                  </a:lnTo>
                  <a:lnTo>
                    <a:pt x="381292" y="430631"/>
                  </a:lnTo>
                  <a:lnTo>
                    <a:pt x="418312" y="450545"/>
                  </a:lnTo>
                  <a:lnTo>
                    <a:pt x="440867" y="460425"/>
                  </a:lnTo>
                  <a:lnTo>
                    <a:pt x="448475" y="459816"/>
                  </a:lnTo>
                  <a:lnTo>
                    <a:pt x="454240" y="459816"/>
                  </a:lnTo>
                  <a:lnTo>
                    <a:pt x="458914" y="455129"/>
                  </a:lnTo>
                  <a:lnTo>
                    <a:pt x="458914" y="444944"/>
                  </a:lnTo>
                  <a:lnTo>
                    <a:pt x="456425" y="440905"/>
                  </a:lnTo>
                  <a:lnTo>
                    <a:pt x="424129" y="423926"/>
                  </a:lnTo>
                  <a:lnTo>
                    <a:pt x="396760" y="407708"/>
                  </a:lnTo>
                  <a:lnTo>
                    <a:pt x="346710" y="369290"/>
                  </a:lnTo>
                  <a:lnTo>
                    <a:pt x="318350" y="336334"/>
                  </a:lnTo>
                  <a:lnTo>
                    <a:pt x="297522" y="298437"/>
                  </a:lnTo>
                  <a:lnTo>
                    <a:pt x="286283" y="257594"/>
                  </a:lnTo>
                  <a:lnTo>
                    <a:pt x="286664" y="215747"/>
                  </a:lnTo>
                  <a:lnTo>
                    <a:pt x="300697" y="174866"/>
                  </a:lnTo>
                  <a:lnTo>
                    <a:pt x="330187" y="138315"/>
                  </a:lnTo>
                  <a:lnTo>
                    <a:pt x="368249" y="110464"/>
                  </a:lnTo>
                  <a:lnTo>
                    <a:pt x="409067" y="85293"/>
                  </a:lnTo>
                  <a:lnTo>
                    <a:pt x="448335" y="55422"/>
                  </a:lnTo>
                  <a:lnTo>
                    <a:pt x="455193" y="49796"/>
                  </a:lnTo>
                  <a:lnTo>
                    <a:pt x="458914" y="41211"/>
                  </a:lnTo>
                  <a:lnTo>
                    <a:pt x="458914" y="2844"/>
                  </a:lnTo>
                  <a:close/>
                </a:path>
                <a:path w="459105" h="461009">
                  <a:moveTo>
                    <a:pt x="458927" y="115824"/>
                  </a:moveTo>
                  <a:lnTo>
                    <a:pt x="454355" y="113385"/>
                  </a:lnTo>
                  <a:lnTo>
                    <a:pt x="435851" y="125514"/>
                  </a:lnTo>
                  <a:lnTo>
                    <a:pt x="404990" y="144449"/>
                  </a:lnTo>
                  <a:lnTo>
                    <a:pt x="370039" y="168884"/>
                  </a:lnTo>
                  <a:lnTo>
                    <a:pt x="341376" y="206273"/>
                  </a:lnTo>
                  <a:lnTo>
                    <a:pt x="335826" y="229565"/>
                  </a:lnTo>
                  <a:lnTo>
                    <a:pt x="343027" y="278663"/>
                  </a:lnTo>
                  <a:lnTo>
                    <a:pt x="368223" y="319760"/>
                  </a:lnTo>
                  <a:lnTo>
                    <a:pt x="405498" y="353834"/>
                  </a:lnTo>
                  <a:lnTo>
                    <a:pt x="448970" y="381800"/>
                  </a:lnTo>
                  <a:lnTo>
                    <a:pt x="453415" y="384314"/>
                  </a:lnTo>
                  <a:lnTo>
                    <a:pt x="458927" y="381114"/>
                  </a:lnTo>
                  <a:lnTo>
                    <a:pt x="458927" y="344004"/>
                  </a:lnTo>
                  <a:lnTo>
                    <a:pt x="456501" y="340461"/>
                  </a:lnTo>
                  <a:lnTo>
                    <a:pt x="452818" y="339064"/>
                  </a:lnTo>
                  <a:lnTo>
                    <a:pt x="425170" y="323342"/>
                  </a:lnTo>
                  <a:lnTo>
                    <a:pt x="403491" y="300456"/>
                  </a:lnTo>
                  <a:lnTo>
                    <a:pt x="389712" y="272681"/>
                  </a:lnTo>
                  <a:lnTo>
                    <a:pt x="385775" y="242328"/>
                  </a:lnTo>
                  <a:lnTo>
                    <a:pt x="391858" y="214007"/>
                  </a:lnTo>
                  <a:lnTo>
                    <a:pt x="406107" y="188302"/>
                  </a:lnTo>
                  <a:lnTo>
                    <a:pt x="427126" y="167220"/>
                  </a:lnTo>
                  <a:lnTo>
                    <a:pt x="453491" y="152806"/>
                  </a:lnTo>
                  <a:lnTo>
                    <a:pt x="456768" y="151612"/>
                  </a:lnTo>
                  <a:lnTo>
                    <a:pt x="458927" y="148475"/>
                  </a:lnTo>
                  <a:lnTo>
                    <a:pt x="458927" y="115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226" y="1097404"/>
              <a:ext cx="69651" cy="69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47283" y="958635"/>
              <a:ext cx="962123" cy="3238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5419" y="2574177"/>
            <a:ext cx="8689016" cy="5421997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 marL="12700" marR="5080">
              <a:lnSpc>
                <a:spcPts val="11540"/>
              </a:lnSpc>
              <a:spcBef>
                <a:spcPts val="2410"/>
              </a:spcBef>
            </a:pPr>
            <a:r>
              <a:rPr lang="es-MX" sz="16600" b="1" spc="220" dirty="0">
                <a:solidFill>
                  <a:srgbClr val="EAC134"/>
                </a:solidFill>
                <a:latin typeface="Impact"/>
                <a:cs typeface="Impact"/>
              </a:rPr>
              <a:t>MUCHAS</a:t>
            </a:r>
          </a:p>
          <a:p>
            <a:pPr marL="12700" marR="5080">
              <a:lnSpc>
                <a:spcPts val="11540"/>
              </a:lnSpc>
              <a:spcBef>
                <a:spcPts val="2410"/>
              </a:spcBef>
            </a:pPr>
            <a:endParaRPr lang="es-MX" sz="16600" b="1" spc="220" dirty="0">
              <a:solidFill>
                <a:srgbClr val="EAC134"/>
              </a:solidFill>
              <a:latin typeface="Impact"/>
              <a:cs typeface="Impact"/>
            </a:endParaRPr>
          </a:p>
          <a:p>
            <a:pPr marL="12700" marR="5080">
              <a:lnSpc>
                <a:spcPts val="11540"/>
              </a:lnSpc>
              <a:spcBef>
                <a:spcPts val="2410"/>
              </a:spcBef>
            </a:pPr>
            <a:r>
              <a:rPr lang="es-MX" sz="16600" b="1" spc="220" dirty="0">
                <a:solidFill>
                  <a:srgbClr val="EAC134"/>
                </a:solidFill>
                <a:latin typeface="Impact"/>
                <a:cs typeface="Impact"/>
              </a:rPr>
              <a:t> GRACIAS</a:t>
            </a:r>
            <a:endParaRPr lang="es-CO" sz="16600" dirty="0"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2034" y="9176549"/>
            <a:ext cx="5084445" cy="1313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Ministerio de las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Culturas,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Artes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Saberes</a:t>
            </a:r>
            <a:endParaRPr sz="2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lang="es-CO" sz="2300" dirty="0">
                <a:solidFill>
                  <a:srgbClr val="FFFFFF"/>
                </a:solidFill>
                <a:latin typeface="Verdana"/>
                <a:cs typeface="Verdana"/>
              </a:rPr>
              <a:t>Junio 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sz="23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5993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10895330"/>
            </a:xfrm>
            <a:custGeom>
              <a:avLst/>
              <a:gdLst/>
              <a:ahLst/>
              <a:cxnLst/>
              <a:rect l="l" t="t" r="r" b="b"/>
              <a:pathLst>
                <a:path w="20104100" h="10895330">
                  <a:moveTo>
                    <a:pt x="0" y="10894956"/>
                  </a:moveTo>
                  <a:lnTo>
                    <a:pt x="20104100" y="10894956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10894956"/>
                  </a:lnTo>
                  <a:close/>
                </a:path>
              </a:pathLst>
            </a:custGeom>
            <a:solidFill>
              <a:srgbClr val="7E7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894955"/>
              <a:ext cx="20104100" cy="414020"/>
            </a:xfrm>
            <a:custGeom>
              <a:avLst/>
              <a:gdLst/>
              <a:ahLst/>
              <a:cxnLst/>
              <a:rect l="l" t="t" r="r" b="b"/>
              <a:pathLst>
                <a:path w="20104100" h="414020">
                  <a:moveTo>
                    <a:pt x="0" y="413599"/>
                  </a:moveTo>
                  <a:lnTo>
                    <a:pt x="20104100" y="413599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413599"/>
                  </a:lnTo>
                  <a:close/>
                </a:path>
              </a:pathLst>
            </a:custGeom>
            <a:solidFill>
              <a:srgbClr val="46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700" y="890019"/>
              <a:ext cx="722233" cy="459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4727" y="890072"/>
              <a:ext cx="459105" cy="461009"/>
            </a:xfrm>
            <a:custGeom>
              <a:avLst/>
              <a:gdLst/>
              <a:ahLst/>
              <a:cxnLst/>
              <a:rect l="l" t="t" r="r" b="b"/>
              <a:pathLst>
                <a:path w="459105" h="461009">
                  <a:moveTo>
                    <a:pt x="365556" y="4432"/>
                  </a:moveTo>
                  <a:lnTo>
                    <a:pt x="364007" y="0"/>
                  </a:lnTo>
                  <a:lnTo>
                    <a:pt x="72288" y="0"/>
                  </a:lnTo>
                  <a:lnTo>
                    <a:pt x="44145" y="5676"/>
                  </a:lnTo>
                  <a:lnTo>
                    <a:pt x="21170" y="21170"/>
                  </a:lnTo>
                  <a:lnTo>
                    <a:pt x="5676" y="44145"/>
                  </a:lnTo>
                  <a:lnTo>
                    <a:pt x="0" y="72288"/>
                  </a:lnTo>
                  <a:lnTo>
                    <a:pt x="0" y="387527"/>
                  </a:lnTo>
                  <a:lnTo>
                    <a:pt x="5676" y="415658"/>
                  </a:lnTo>
                  <a:lnTo>
                    <a:pt x="21170" y="438632"/>
                  </a:lnTo>
                  <a:lnTo>
                    <a:pt x="44145" y="454126"/>
                  </a:lnTo>
                  <a:lnTo>
                    <a:pt x="72288" y="459816"/>
                  </a:lnTo>
                  <a:lnTo>
                    <a:pt x="326694" y="459816"/>
                  </a:lnTo>
                  <a:lnTo>
                    <a:pt x="328129" y="455104"/>
                  </a:lnTo>
                  <a:lnTo>
                    <a:pt x="316776" y="447446"/>
                  </a:lnTo>
                  <a:lnTo>
                    <a:pt x="282905" y="422922"/>
                  </a:lnTo>
                  <a:lnTo>
                    <a:pt x="250202" y="396011"/>
                  </a:lnTo>
                  <a:lnTo>
                    <a:pt x="220408" y="366407"/>
                  </a:lnTo>
                  <a:lnTo>
                    <a:pt x="195224" y="333819"/>
                  </a:lnTo>
                  <a:lnTo>
                    <a:pt x="177444" y="295452"/>
                  </a:lnTo>
                  <a:lnTo>
                    <a:pt x="171983" y="255549"/>
                  </a:lnTo>
                  <a:lnTo>
                    <a:pt x="178003" y="215480"/>
                  </a:lnTo>
                  <a:lnTo>
                    <a:pt x="194652" y="176682"/>
                  </a:lnTo>
                  <a:lnTo>
                    <a:pt x="225920" y="132600"/>
                  </a:lnTo>
                  <a:lnTo>
                    <a:pt x="263918" y="92443"/>
                  </a:lnTo>
                  <a:lnTo>
                    <a:pt x="304774" y="55473"/>
                  </a:lnTo>
                  <a:lnTo>
                    <a:pt x="350647" y="15659"/>
                  </a:lnTo>
                  <a:lnTo>
                    <a:pt x="365556" y="4432"/>
                  </a:lnTo>
                  <a:close/>
                </a:path>
                <a:path w="459105" h="461009">
                  <a:moveTo>
                    <a:pt x="458914" y="2844"/>
                  </a:moveTo>
                  <a:lnTo>
                    <a:pt x="456069" y="0"/>
                  </a:lnTo>
                  <a:lnTo>
                    <a:pt x="449541" y="0"/>
                  </a:lnTo>
                  <a:lnTo>
                    <a:pt x="419188" y="23342"/>
                  </a:lnTo>
                  <a:lnTo>
                    <a:pt x="370052" y="65138"/>
                  </a:lnTo>
                  <a:lnTo>
                    <a:pt x="316661" y="112763"/>
                  </a:lnTo>
                  <a:lnTo>
                    <a:pt x="287502" y="140042"/>
                  </a:lnTo>
                  <a:lnTo>
                    <a:pt x="260692" y="169202"/>
                  </a:lnTo>
                  <a:lnTo>
                    <a:pt x="238455" y="200977"/>
                  </a:lnTo>
                  <a:lnTo>
                    <a:pt x="222046" y="249555"/>
                  </a:lnTo>
                  <a:lnTo>
                    <a:pt x="222135" y="266636"/>
                  </a:lnTo>
                  <a:lnTo>
                    <a:pt x="240715" y="312267"/>
                  </a:lnTo>
                  <a:lnTo>
                    <a:pt x="275691" y="352120"/>
                  </a:lnTo>
                  <a:lnTo>
                    <a:pt x="332752" y="399211"/>
                  </a:lnTo>
                  <a:lnTo>
                    <a:pt x="381292" y="430631"/>
                  </a:lnTo>
                  <a:lnTo>
                    <a:pt x="418312" y="450545"/>
                  </a:lnTo>
                  <a:lnTo>
                    <a:pt x="440867" y="460425"/>
                  </a:lnTo>
                  <a:lnTo>
                    <a:pt x="448475" y="459816"/>
                  </a:lnTo>
                  <a:lnTo>
                    <a:pt x="454240" y="459816"/>
                  </a:lnTo>
                  <a:lnTo>
                    <a:pt x="458914" y="455129"/>
                  </a:lnTo>
                  <a:lnTo>
                    <a:pt x="458914" y="444944"/>
                  </a:lnTo>
                  <a:lnTo>
                    <a:pt x="456425" y="440905"/>
                  </a:lnTo>
                  <a:lnTo>
                    <a:pt x="424129" y="423926"/>
                  </a:lnTo>
                  <a:lnTo>
                    <a:pt x="396760" y="407708"/>
                  </a:lnTo>
                  <a:lnTo>
                    <a:pt x="346710" y="369290"/>
                  </a:lnTo>
                  <a:lnTo>
                    <a:pt x="318350" y="336334"/>
                  </a:lnTo>
                  <a:lnTo>
                    <a:pt x="297522" y="298437"/>
                  </a:lnTo>
                  <a:lnTo>
                    <a:pt x="286283" y="257594"/>
                  </a:lnTo>
                  <a:lnTo>
                    <a:pt x="286664" y="215747"/>
                  </a:lnTo>
                  <a:lnTo>
                    <a:pt x="300697" y="174866"/>
                  </a:lnTo>
                  <a:lnTo>
                    <a:pt x="330187" y="138315"/>
                  </a:lnTo>
                  <a:lnTo>
                    <a:pt x="368249" y="110464"/>
                  </a:lnTo>
                  <a:lnTo>
                    <a:pt x="409067" y="85293"/>
                  </a:lnTo>
                  <a:lnTo>
                    <a:pt x="448335" y="55422"/>
                  </a:lnTo>
                  <a:lnTo>
                    <a:pt x="455193" y="49796"/>
                  </a:lnTo>
                  <a:lnTo>
                    <a:pt x="458914" y="41211"/>
                  </a:lnTo>
                  <a:lnTo>
                    <a:pt x="458914" y="2844"/>
                  </a:lnTo>
                  <a:close/>
                </a:path>
                <a:path w="459105" h="461009">
                  <a:moveTo>
                    <a:pt x="458927" y="115824"/>
                  </a:moveTo>
                  <a:lnTo>
                    <a:pt x="454355" y="113385"/>
                  </a:lnTo>
                  <a:lnTo>
                    <a:pt x="435851" y="125514"/>
                  </a:lnTo>
                  <a:lnTo>
                    <a:pt x="404990" y="144449"/>
                  </a:lnTo>
                  <a:lnTo>
                    <a:pt x="370039" y="168884"/>
                  </a:lnTo>
                  <a:lnTo>
                    <a:pt x="341376" y="206273"/>
                  </a:lnTo>
                  <a:lnTo>
                    <a:pt x="335826" y="229565"/>
                  </a:lnTo>
                  <a:lnTo>
                    <a:pt x="343027" y="278663"/>
                  </a:lnTo>
                  <a:lnTo>
                    <a:pt x="368223" y="319760"/>
                  </a:lnTo>
                  <a:lnTo>
                    <a:pt x="405498" y="353834"/>
                  </a:lnTo>
                  <a:lnTo>
                    <a:pt x="448970" y="381800"/>
                  </a:lnTo>
                  <a:lnTo>
                    <a:pt x="453415" y="384314"/>
                  </a:lnTo>
                  <a:lnTo>
                    <a:pt x="458927" y="381114"/>
                  </a:lnTo>
                  <a:lnTo>
                    <a:pt x="458927" y="344004"/>
                  </a:lnTo>
                  <a:lnTo>
                    <a:pt x="456501" y="340461"/>
                  </a:lnTo>
                  <a:lnTo>
                    <a:pt x="452818" y="339064"/>
                  </a:lnTo>
                  <a:lnTo>
                    <a:pt x="425170" y="323342"/>
                  </a:lnTo>
                  <a:lnTo>
                    <a:pt x="403491" y="300456"/>
                  </a:lnTo>
                  <a:lnTo>
                    <a:pt x="389712" y="272681"/>
                  </a:lnTo>
                  <a:lnTo>
                    <a:pt x="385775" y="242328"/>
                  </a:lnTo>
                  <a:lnTo>
                    <a:pt x="391858" y="214007"/>
                  </a:lnTo>
                  <a:lnTo>
                    <a:pt x="406107" y="188302"/>
                  </a:lnTo>
                  <a:lnTo>
                    <a:pt x="427126" y="167220"/>
                  </a:lnTo>
                  <a:lnTo>
                    <a:pt x="453491" y="152806"/>
                  </a:lnTo>
                  <a:lnTo>
                    <a:pt x="456768" y="151612"/>
                  </a:lnTo>
                  <a:lnTo>
                    <a:pt x="458927" y="148475"/>
                  </a:lnTo>
                  <a:lnTo>
                    <a:pt x="458927" y="115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226" y="1097405"/>
              <a:ext cx="69651" cy="69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47283" y="958635"/>
              <a:ext cx="962123" cy="32385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82033" y="4158203"/>
            <a:ext cx="7247765" cy="3117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700"/>
              </a:lnSpc>
              <a:spcBef>
                <a:spcPts val="90"/>
              </a:spcBef>
            </a:pPr>
            <a:r>
              <a:rPr lang="es-CO" sz="9600" b="1" spc="185" dirty="0">
                <a:solidFill>
                  <a:srgbClr val="EAC134"/>
                </a:solidFill>
                <a:latin typeface="Impact"/>
                <a:cs typeface="Impact"/>
              </a:rPr>
              <a:t>1. ¿QUÉ ES UN PROBLEMA?</a:t>
            </a:r>
            <a:endParaRPr sz="9600" dirty="0"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2034" y="9176549"/>
            <a:ext cx="5084445" cy="1313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Ministerio de las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Culturas,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Artes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Saberes</a:t>
            </a:r>
            <a:endParaRPr sz="2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lang="es-CO" sz="2300" dirty="0">
                <a:solidFill>
                  <a:srgbClr val="FFFFFF"/>
                </a:solidFill>
                <a:latin typeface="Verdana"/>
                <a:cs typeface="Verdana"/>
              </a:rPr>
              <a:t>Junio 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06509" y="1853380"/>
            <a:ext cx="1487805" cy="1085850"/>
          </a:xfrm>
          <a:custGeom>
            <a:avLst/>
            <a:gdLst/>
            <a:ahLst/>
            <a:cxnLst/>
            <a:rect l="l" t="t" r="r" b="b"/>
            <a:pathLst>
              <a:path w="1487804" h="1085850">
                <a:moveTo>
                  <a:pt x="1487258" y="458584"/>
                </a:moveTo>
                <a:lnTo>
                  <a:pt x="1484147" y="411835"/>
                </a:lnTo>
                <a:lnTo>
                  <a:pt x="1472196" y="364947"/>
                </a:lnTo>
                <a:lnTo>
                  <a:pt x="1451876" y="320776"/>
                </a:lnTo>
                <a:lnTo>
                  <a:pt x="1424635" y="281838"/>
                </a:lnTo>
                <a:lnTo>
                  <a:pt x="1391450" y="248615"/>
                </a:lnTo>
                <a:lnTo>
                  <a:pt x="1353312" y="221576"/>
                </a:lnTo>
                <a:lnTo>
                  <a:pt x="1311198" y="201206"/>
                </a:lnTo>
                <a:lnTo>
                  <a:pt x="1266101" y="187972"/>
                </a:lnTo>
                <a:lnTo>
                  <a:pt x="1219009" y="182359"/>
                </a:lnTo>
                <a:lnTo>
                  <a:pt x="1170901" y="184835"/>
                </a:lnTo>
                <a:lnTo>
                  <a:pt x="1122781" y="195897"/>
                </a:lnTo>
                <a:lnTo>
                  <a:pt x="1071892" y="218236"/>
                </a:lnTo>
                <a:lnTo>
                  <a:pt x="1030884" y="246786"/>
                </a:lnTo>
                <a:lnTo>
                  <a:pt x="732459" y="574027"/>
                </a:lnTo>
                <a:lnTo>
                  <a:pt x="738809" y="547027"/>
                </a:lnTo>
                <a:lnTo>
                  <a:pt x="751319" y="499554"/>
                </a:lnTo>
                <a:lnTo>
                  <a:pt x="764984" y="452399"/>
                </a:lnTo>
                <a:lnTo>
                  <a:pt x="782218" y="401129"/>
                </a:lnTo>
                <a:lnTo>
                  <a:pt x="802436" y="350862"/>
                </a:lnTo>
                <a:lnTo>
                  <a:pt x="807212" y="322465"/>
                </a:lnTo>
                <a:lnTo>
                  <a:pt x="797242" y="296354"/>
                </a:lnTo>
                <a:lnTo>
                  <a:pt x="775970" y="277583"/>
                </a:lnTo>
                <a:lnTo>
                  <a:pt x="746861" y="271195"/>
                </a:lnTo>
                <a:lnTo>
                  <a:pt x="724585" y="276377"/>
                </a:lnTo>
                <a:lnTo>
                  <a:pt x="706793" y="289052"/>
                </a:lnTo>
                <a:lnTo>
                  <a:pt x="695274" y="307340"/>
                </a:lnTo>
                <a:lnTo>
                  <a:pt x="691781" y="329361"/>
                </a:lnTo>
                <a:lnTo>
                  <a:pt x="692264" y="347586"/>
                </a:lnTo>
                <a:lnTo>
                  <a:pt x="692150" y="365709"/>
                </a:lnTo>
                <a:lnTo>
                  <a:pt x="690029" y="415747"/>
                </a:lnTo>
                <a:lnTo>
                  <a:pt x="685927" y="465658"/>
                </a:lnTo>
                <a:lnTo>
                  <a:pt x="680085" y="515404"/>
                </a:lnTo>
                <a:lnTo>
                  <a:pt x="673087" y="562559"/>
                </a:lnTo>
                <a:lnTo>
                  <a:pt x="534123" y="181660"/>
                </a:lnTo>
                <a:lnTo>
                  <a:pt x="525932" y="161480"/>
                </a:lnTo>
                <a:lnTo>
                  <a:pt x="502399" y="119951"/>
                </a:lnTo>
                <a:lnTo>
                  <a:pt x="466839" y="78244"/>
                </a:lnTo>
                <a:lnTo>
                  <a:pt x="412343" y="37388"/>
                </a:lnTo>
                <a:lnTo>
                  <a:pt x="368681" y="17068"/>
                </a:lnTo>
                <a:lnTo>
                  <a:pt x="322910" y="4635"/>
                </a:lnTo>
                <a:lnTo>
                  <a:pt x="276136" y="0"/>
                </a:lnTo>
                <a:lnTo>
                  <a:pt x="229463" y="3124"/>
                </a:lnTo>
                <a:lnTo>
                  <a:pt x="183972" y="13906"/>
                </a:lnTo>
                <a:lnTo>
                  <a:pt x="140754" y="32283"/>
                </a:lnTo>
                <a:lnTo>
                  <a:pt x="100901" y="58178"/>
                </a:lnTo>
                <a:lnTo>
                  <a:pt x="65519" y="91516"/>
                </a:lnTo>
                <a:lnTo>
                  <a:pt x="36880" y="130505"/>
                </a:lnTo>
                <a:lnTo>
                  <a:pt x="16471" y="172694"/>
                </a:lnTo>
                <a:lnTo>
                  <a:pt x="4216" y="217017"/>
                </a:lnTo>
                <a:lnTo>
                  <a:pt x="0" y="262394"/>
                </a:lnTo>
                <a:lnTo>
                  <a:pt x="3746" y="307784"/>
                </a:lnTo>
                <a:lnTo>
                  <a:pt x="15379" y="352107"/>
                </a:lnTo>
                <a:lnTo>
                  <a:pt x="34810" y="394309"/>
                </a:lnTo>
                <a:lnTo>
                  <a:pt x="61937" y="433324"/>
                </a:lnTo>
                <a:lnTo>
                  <a:pt x="96672" y="468083"/>
                </a:lnTo>
                <a:lnTo>
                  <a:pt x="142849" y="499541"/>
                </a:lnTo>
                <a:lnTo>
                  <a:pt x="189420" y="519645"/>
                </a:lnTo>
                <a:lnTo>
                  <a:pt x="664502" y="612152"/>
                </a:lnTo>
                <a:lnTo>
                  <a:pt x="664159" y="614184"/>
                </a:lnTo>
                <a:lnTo>
                  <a:pt x="663435" y="617715"/>
                </a:lnTo>
                <a:lnTo>
                  <a:pt x="374040" y="617842"/>
                </a:lnTo>
                <a:lnTo>
                  <a:pt x="356844" y="618324"/>
                </a:lnTo>
                <a:lnTo>
                  <a:pt x="312508" y="626986"/>
                </a:lnTo>
                <a:lnTo>
                  <a:pt x="238721" y="671868"/>
                </a:lnTo>
                <a:lnTo>
                  <a:pt x="210007" y="709345"/>
                </a:lnTo>
                <a:lnTo>
                  <a:pt x="192430" y="752233"/>
                </a:lnTo>
                <a:lnTo>
                  <a:pt x="186626" y="798169"/>
                </a:lnTo>
                <a:lnTo>
                  <a:pt x="193205" y="844791"/>
                </a:lnTo>
                <a:lnTo>
                  <a:pt x="212801" y="889736"/>
                </a:lnTo>
                <a:lnTo>
                  <a:pt x="243840" y="928204"/>
                </a:lnTo>
                <a:lnTo>
                  <a:pt x="282765" y="956538"/>
                </a:lnTo>
                <a:lnTo>
                  <a:pt x="327126" y="974115"/>
                </a:lnTo>
                <a:lnTo>
                  <a:pt x="374472" y="980287"/>
                </a:lnTo>
                <a:lnTo>
                  <a:pt x="422389" y="974445"/>
                </a:lnTo>
                <a:lnTo>
                  <a:pt x="468439" y="955941"/>
                </a:lnTo>
                <a:lnTo>
                  <a:pt x="507949" y="925944"/>
                </a:lnTo>
                <a:lnTo>
                  <a:pt x="534314" y="892251"/>
                </a:lnTo>
                <a:lnTo>
                  <a:pt x="645414" y="701217"/>
                </a:lnTo>
                <a:lnTo>
                  <a:pt x="643966" y="707529"/>
                </a:lnTo>
                <a:lnTo>
                  <a:pt x="631799" y="753783"/>
                </a:lnTo>
                <a:lnTo>
                  <a:pt x="617816" y="799503"/>
                </a:lnTo>
                <a:lnTo>
                  <a:pt x="601687" y="844511"/>
                </a:lnTo>
                <a:lnTo>
                  <a:pt x="580440" y="895083"/>
                </a:lnTo>
                <a:lnTo>
                  <a:pt x="578599" y="901954"/>
                </a:lnTo>
                <a:lnTo>
                  <a:pt x="577646" y="909116"/>
                </a:lnTo>
                <a:lnTo>
                  <a:pt x="577659" y="916470"/>
                </a:lnTo>
                <a:lnTo>
                  <a:pt x="593166" y="951725"/>
                </a:lnTo>
                <a:lnTo>
                  <a:pt x="622782" y="968095"/>
                </a:lnTo>
                <a:lnTo>
                  <a:pt x="656272" y="966216"/>
                </a:lnTo>
                <a:lnTo>
                  <a:pt x="683336" y="946683"/>
                </a:lnTo>
                <a:lnTo>
                  <a:pt x="693737" y="910107"/>
                </a:lnTo>
                <a:lnTo>
                  <a:pt x="692912" y="892035"/>
                </a:lnTo>
                <a:lnTo>
                  <a:pt x="692746" y="873810"/>
                </a:lnTo>
                <a:lnTo>
                  <a:pt x="697204" y="788555"/>
                </a:lnTo>
                <a:lnTo>
                  <a:pt x="702437" y="739762"/>
                </a:lnTo>
                <a:lnTo>
                  <a:pt x="706170" y="713308"/>
                </a:lnTo>
                <a:lnTo>
                  <a:pt x="737577" y="931773"/>
                </a:lnTo>
                <a:lnTo>
                  <a:pt x="739584" y="942200"/>
                </a:lnTo>
                <a:lnTo>
                  <a:pt x="754545" y="983932"/>
                </a:lnTo>
                <a:lnTo>
                  <a:pt x="810564" y="1049896"/>
                </a:lnTo>
                <a:lnTo>
                  <a:pt x="852805" y="1073264"/>
                </a:lnTo>
                <a:lnTo>
                  <a:pt x="899020" y="1085278"/>
                </a:lnTo>
                <a:lnTo>
                  <a:pt x="946734" y="1085596"/>
                </a:lnTo>
                <a:lnTo>
                  <a:pt x="993432" y="1073912"/>
                </a:lnTo>
                <a:lnTo>
                  <a:pt x="1036624" y="1049870"/>
                </a:lnTo>
                <a:lnTo>
                  <a:pt x="1071626" y="1015530"/>
                </a:lnTo>
                <a:lnTo>
                  <a:pt x="1095197" y="974775"/>
                </a:lnTo>
                <a:lnTo>
                  <a:pt x="1107020" y="930008"/>
                </a:lnTo>
                <a:lnTo>
                  <a:pt x="1106792" y="883666"/>
                </a:lnTo>
                <a:lnTo>
                  <a:pt x="1094219" y="838149"/>
                </a:lnTo>
                <a:lnTo>
                  <a:pt x="1068959" y="795896"/>
                </a:lnTo>
                <a:lnTo>
                  <a:pt x="1032865" y="761276"/>
                </a:lnTo>
                <a:lnTo>
                  <a:pt x="988987" y="737362"/>
                </a:lnTo>
                <a:lnTo>
                  <a:pt x="720598" y="628789"/>
                </a:lnTo>
                <a:lnTo>
                  <a:pt x="721728" y="623265"/>
                </a:lnTo>
                <a:lnTo>
                  <a:pt x="1165009" y="711517"/>
                </a:lnTo>
                <a:lnTo>
                  <a:pt x="1180884" y="713955"/>
                </a:lnTo>
                <a:lnTo>
                  <a:pt x="1196949" y="715492"/>
                </a:lnTo>
                <a:lnTo>
                  <a:pt x="1213142" y="716102"/>
                </a:lnTo>
                <a:lnTo>
                  <a:pt x="1229423" y="715772"/>
                </a:lnTo>
                <a:lnTo>
                  <a:pt x="1284122" y="707644"/>
                </a:lnTo>
                <a:lnTo>
                  <a:pt x="1347482" y="683209"/>
                </a:lnTo>
                <a:lnTo>
                  <a:pt x="1387246" y="657199"/>
                </a:lnTo>
                <a:lnTo>
                  <a:pt x="1421066" y="625348"/>
                </a:lnTo>
                <a:lnTo>
                  <a:pt x="1448460" y="588606"/>
                </a:lnTo>
                <a:lnTo>
                  <a:pt x="1468945" y="547928"/>
                </a:lnTo>
                <a:lnTo>
                  <a:pt x="1482039" y="504278"/>
                </a:lnTo>
                <a:lnTo>
                  <a:pt x="1487258" y="458584"/>
                </a:lnTo>
                <a:close/>
              </a:path>
            </a:pathLst>
          </a:custGeom>
          <a:solidFill>
            <a:srgbClr val="FC5B1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10895330"/>
            </a:xfrm>
            <a:custGeom>
              <a:avLst/>
              <a:gdLst/>
              <a:ahLst/>
              <a:cxnLst/>
              <a:rect l="l" t="t" r="r" b="b"/>
              <a:pathLst>
                <a:path w="20104100" h="10895330">
                  <a:moveTo>
                    <a:pt x="0" y="10894956"/>
                  </a:moveTo>
                  <a:lnTo>
                    <a:pt x="20104100" y="10894956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10894956"/>
                  </a:lnTo>
                  <a:close/>
                </a:path>
              </a:pathLst>
            </a:custGeom>
            <a:solidFill>
              <a:srgbClr val="7E7C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894955"/>
              <a:ext cx="20104100" cy="414020"/>
            </a:xfrm>
            <a:custGeom>
              <a:avLst/>
              <a:gdLst/>
              <a:ahLst/>
              <a:cxnLst/>
              <a:rect l="l" t="t" r="r" b="b"/>
              <a:pathLst>
                <a:path w="20104100" h="414020">
                  <a:moveTo>
                    <a:pt x="0" y="413599"/>
                  </a:moveTo>
                  <a:lnTo>
                    <a:pt x="20104100" y="413599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413599"/>
                  </a:lnTo>
                  <a:close/>
                </a:path>
              </a:pathLst>
            </a:custGeom>
            <a:solidFill>
              <a:srgbClr val="46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700" y="890019"/>
              <a:ext cx="722233" cy="459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4727" y="890072"/>
              <a:ext cx="459105" cy="461009"/>
            </a:xfrm>
            <a:custGeom>
              <a:avLst/>
              <a:gdLst/>
              <a:ahLst/>
              <a:cxnLst/>
              <a:rect l="l" t="t" r="r" b="b"/>
              <a:pathLst>
                <a:path w="459105" h="461009">
                  <a:moveTo>
                    <a:pt x="365556" y="4432"/>
                  </a:moveTo>
                  <a:lnTo>
                    <a:pt x="364007" y="0"/>
                  </a:lnTo>
                  <a:lnTo>
                    <a:pt x="72288" y="0"/>
                  </a:lnTo>
                  <a:lnTo>
                    <a:pt x="44145" y="5676"/>
                  </a:lnTo>
                  <a:lnTo>
                    <a:pt x="21170" y="21170"/>
                  </a:lnTo>
                  <a:lnTo>
                    <a:pt x="5676" y="44145"/>
                  </a:lnTo>
                  <a:lnTo>
                    <a:pt x="0" y="72288"/>
                  </a:lnTo>
                  <a:lnTo>
                    <a:pt x="0" y="387527"/>
                  </a:lnTo>
                  <a:lnTo>
                    <a:pt x="5676" y="415658"/>
                  </a:lnTo>
                  <a:lnTo>
                    <a:pt x="21170" y="438632"/>
                  </a:lnTo>
                  <a:lnTo>
                    <a:pt x="44145" y="454126"/>
                  </a:lnTo>
                  <a:lnTo>
                    <a:pt x="72288" y="459816"/>
                  </a:lnTo>
                  <a:lnTo>
                    <a:pt x="326694" y="459816"/>
                  </a:lnTo>
                  <a:lnTo>
                    <a:pt x="328129" y="455104"/>
                  </a:lnTo>
                  <a:lnTo>
                    <a:pt x="316776" y="447446"/>
                  </a:lnTo>
                  <a:lnTo>
                    <a:pt x="282905" y="422922"/>
                  </a:lnTo>
                  <a:lnTo>
                    <a:pt x="250202" y="396011"/>
                  </a:lnTo>
                  <a:lnTo>
                    <a:pt x="220408" y="366407"/>
                  </a:lnTo>
                  <a:lnTo>
                    <a:pt x="195224" y="333819"/>
                  </a:lnTo>
                  <a:lnTo>
                    <a:pt x="177444" y="295452"/>
                  </a:lnTo>
                  <a:lnTo>
                    <a:pt x="171983" y="255549"/>
                  </a:lnTo>
                  <a:lnTo>
                    <a:pt x="178003" y="215480"/>
                  </a:lnTo>
                  <a:lnTo>
                    <a:pt x="194652" y="176682"/>
                  </a:lnTo>
                  <a:lnTo>
                    <a:pt x="225920" y="132600"/>
                  </a:lnTo>
                  <a:lnTo>
                    <a:pt x="263918" y="92443"/>
                  </a:lnTo>
                  <a:lnTo>
                    <a:pt x="304774" y="55473"/>
                  </a:lnTo>
                  <a:lnTo>
                    <a:pt x="350647" y="15659"/>
                  </a:lnTo>
                  <a:lnTo>
                    <a:pt x="365556" y="4432"/>
                  </a:lnTo>
                  <a:close/>
                </a:path>
                <a:path w="459105" h="461009">
                  <a:moveTo>
                    <a:pt x="458914" y="2844"/>
                  </a:moveTo>
                  <a:lnTo>
                    <a:pt x="456069" y="0"/>
                  </a:lnTo>
                  <a:lnTo>
                    <a:pt x="449541" y="0"/>
                  </a:lnTo>
                  <a:lnTo>
                    <a:pt x="419188" y="23342"/>
                  </a:lnTo>
                  <a:lnTo>
                    <a:pt x="370052" y="65138"/>
                  </a:lnTo>
                  <a:lnTo>
                    <a:pt x="316661" y="112763"/>
                  </a:lnTo>
                  <a:lnTo>
                    <a:pt x="287502" y="140042"/>
                  </a:lnTo>
                  <a:lnTo>
                    <a:pt x="260692" y="169202"/>
                  </a:lnTo>
                  <a:lnTo>
                    <a:pt x="238455" y="200977"/>
                  </a:lnTo>
                  <a:lnTo>
                    <a:pt x="222046" y="249555"/>
                  </a:lnTo>
                  <a:lnTo>
                    <a:pt x="222135" y="266636"/>
                  </a:lnTo>
                  <a:lnTo>
                    <a:pt x="240715" y="312267"/>
                  </a:lnTo>
                  <a:lnTo>
                    <a:pt x="275691" y="352120"/>
                  </a:lnTo>
                  <a:lnTo>
                    <a:pt x="332752" y="399211"/>
                  </a:lnTo>
                  <a:lnTo>
                    <a:pt x="381292" y="430631"/>
                  </a:lnTo>
                  <a:lnTo>
                    <a:pt x="418312" y="450545"/>
                  </a:lnTo>
                  <a:lnTo>
                    <a:pt x="440867" y="460425"/>
                  </a:lnTo>
                  <a:lnTo>
                    <a:pt x="448475" y="459816"/>
                  </a:lnTo>
                  <a:lnTo>
                    <a:pt x="454240" y="459816"/>
                  </a:lnTo>
                  <a:lnTo>
                    <a:pt x="458914" y="455129"/>
                  </a:lnTo>
                  <a:lnTo>
                    <a:pt x="458914" y="444944"/>
                  </a:lnTo>
                  <a:lnTo>
                    <a:pt x="456425" y="440905"/>
                  </a:lnTo>
                  <a:lnTo>
                    <a:pt x="424129" y="423926"/>
                  </a:lnTo>
                  <a:lnTo>
                    <a:pt x="396760" y="407708"/>
                  </a:lnTo>
                  <a:lnTo>
                    <a:pt x="346710" y="369290"/>
                  </a:lnTo>
                  <a:lnTo>
                    <a:pt x="318350" y="336334"/>
                  </a:lnTo>
                  <a:lnTo>
                    <a:pt x="297522" y="298437"/>
                  </a:lnTo>
                  <a:lnTo>
                    <a:pt x="286283" y="257594"/>
                  </a:lnTo>
                  <a:lnTo>
                    <a:pt x="286664" y="215747"/>
                  </a:lnTo>
                  <a:lnTo>
                    <a:pt x="300697" y="174866"/>
                  </a:lnTo>
                  <a:lnTo>
                    <a:pt x="330187" y="138315"/>
                  </a:lnTo>
                  <a:lnTo>
                    <a:pt x="368249" y="110464"/>
                  </a:lnTo>
                  <a:lnTo>
                    <a:pt x="409067" y="85293"/>
                  </a:lnTo>
                  <a:lnTo>
                    <a:pt x="448335" y="55422"/>
                  </a:lnTo>
                  <a:lnTo>
                    <a:pt x="455193" y="49796"/>
                  </a:lnTo>
                  <a:lnTo>
                    <a:pt x="458914" y="41211"/>
                  </a:lnTo>
                  <a:lnTo>
                    <a:pt x="458914" y="2844"/>
                  </a:lnTo>
                  <a:close/>
                </a:path>
                <a:path w="459105" h="461009">
                  <a:moveTo>
                    <a:pt x="458927" y="115824"/>
                  </a:moveTo>
                  <a:lnTo>
                    <a:pt x="454355" y="113385"/>
                  </a:lnTo>
                  <a:lnTo>
                    <a:pt x="435851" y="125514"/>
                  </a:lnTo>
                  <a:lnTo>
                    <a:pt x="404990" y="144449"/>
                  </a:lnTo>
                  <a:lnTo>
                    <a:pt x="370039" y="168884"/>
                  </a:lnTo>
                  <a:lnTo>
                    <a:pt x="341376" y="206273"/>
                  </a:lnTo>
                  <a:lnTo>
                    <a:pt x="335826" y="229565"/>
                  </a:lnTo>
                  <a:lnTo>
                    <a:pt x="343027" y="278663"/>
                  </a:lnTo>
                  <a:lnTo>
                    <a:pt x="368223" y="319760"/>
                  </a:lnTo>
                  <a:lnTo>
                    <a:pt x="405498" y="353834"/>
                  </a:lnTo>
                  <a:lnTo>
                    <a:pt x="448970" y="381800"/>
                  </a:lnTo>
                  <a:lnTo>
                    <a:pt x="453415" y="384314"/>
                  </a:lnTo>
                  <a:lnTo>
                    <a:pt x="458927" y="381114"/>
                  </a:lnTo>
                  <a:lnTo>
                    <a:pt x="458927" y="344004"/>
                  </a:lnTo>
                  <a:lnTo>
                    <a:pt x="456501" y="340461"/>
                  </a:lnTo>
                  <a:lnTo>
                    <a:pt x="452818" y="339064"/>
                  </a:lnTo>
                  <a:lnTo>
                    <a:pt x="425170" y="323342"/>
                  </a:lnTo>
                  <a:lnTo>
                    <a:pt x="403491" y="300456"/>
                  </a:lnTo>
                  <a:lnTo>
                    <a:pt x="389712" y="272681"/>
                  </a:lnTo>
                  <a:lnTo>
                    <a:pt x="385775" y="242328"/>
                  </a:lnTo>
                  <a:lnTo>
                    <a:pt x="391858" y="214007"/>
                  </a:lnTo>
                  <a:lnTo>
                    <a:pt x="406107" y="188302"/>
                  </a:lnTo>
                  <a:lnTo>
                    <a:pt x="427126" y="167220"/>
                  </a:lnTo>
                  <a:lnTo>
                    <a:pt x="453491" y="152806"/>
                  </a:lnTo>
                  <a:lnTo>
                    <a:pt x="456768" y="151612"/>
                  </a:lnTo>
                  <a:lnTo>
                    <a:pt x="458927" y="148475"/>
                  </a:lnTo>
                  <a:lnTo>
                    <a:pt x="458927" y="115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226" y="1097405"/>
              <a:ext cx="69651" cy="69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47283" y="958635"/>
              <a:ext cx="962123" cy="32385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15118" y="1870240"/>
            <a:ext cx="15873862" cy="848309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/>
          <a:p>
            <a:pPr marL="5545455" algn="l">
              <a:lnSpc>
                <a:spcPct val="100000"/>
              </a:lnSpc>
              <a:spcBef>
                <a:spcPts val="135"/>
              </a:spcBef>
            </a:pPr>
            <a:r>
              <a:rPr lang="es-CO" sz="5400" spc="90" dirty="0">
                <a:solidFill>
                  <a:srgbClr val="EAC134"/>
                </a:solidFill>
              </a:rPr>
              <a:t>1. ¿QUÉ ES UN PROBLEMA?</a:t>
            </a:r>
            <a:endParaRPr lang="es-CO" sz="5400" dirty="0"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5118" y="2547915"/>
            <a:ext cx="15873862" cy="4502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C3DF8D-DE39-A983-670E-223E7F74CA8B}"/>
              </a:ext>
            </a:extLst>
          </p:cNvPr>
          <p:cNvSpPr txBox="1"/>
          <p:nvPr/>
        </p:nvSpPr>
        <p:spPr>
          <a:xfrm>
            <a:off x="4032250" y="3911343"/>
            <a:ext cx="131220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0" dirty="0">
                <a:hlinkClick r:id="rId6"/>
              </a:rPr>
              <a:t>https://www.menti.com/alvh9316cpj8</a:t>
            </a:r>
            <a:r>
              <a:rPr lang="es-CO" sz="6000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0DBF954-AF5C-940E-2672-E963459A99FF}"/>
              </a:ext>
            </a:extLst>
          </p:cNvPr>
          <p:cNvSpPr txBox="1"/>
          <p:nvPr/>
        </p:nvSpPr>
        <p:spPr>
          <a:xfrm>
            <a:off x="5025190" y="5470176"/>
            <a:ext cx="10050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0" dirty="0"/>
              <a:t> Código:     8897 7598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10895330"/>
            </a:xfrm>
            <a:custGeom>
              <a:avLst/>
              <a:gdLst/>
              <a:ahLst/>
              <a:cxnLst/>
              <a:rect l="l" t="t" r="r" b="b"/>
              <a:pathLst>
                <a:path w="20104100" h="10895330">
                  <a:moveTo>
                    <a:pt x="0" y="10894956"/>
                  </a:moveTo>
                  <a:lnTo>
                    <a:pt x="20104100" y="10894956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10894956"/>
                  </a:lnTo>
                  <a:close/>
                </a:path>
              </a:pathLst>
            </a:custGeom>
            <a:solidFill>
              <a:srgbClr val="7E7C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894955"/>
              <a:ext cx="20104100" cy="414020"/>
            </a:xfrm>
            <a:custGeom>
              <a:avLst/>
              <a:gdLst/>
              <a:ahLst/>
              <a:cxnLst/>
              <a:rect l="l" t="t" r="r" b="b"/>
              <a:pathLst>
                <a:path w="20104100" h="414020">
                  <a:moveTo>
                    <a:pt x="0" y="413599"/>
                  </a:moveTo>
                  <a:lnTo>
                    <a:pt x="20104100" y="413599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413599"/>
                  </a:lnTo>
                  <a:close/>
                </a:path>
              </a:pathLst>
            </a:custGeom>
            <a:solidFill>
              <a:srgbClr val="46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700" y="890019"/>
              <a:ext cx="722233" cy="459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4727" y="890072"/>
              <a:ext cx="459105" cy="461009"/>
            </a:xfrm>
            <a:custGeom>
              <a:avLst/>
              <a:gdLst/>
              <a:ahLst/>
              <a:cxnLst/>
              <a:rect l="l" t="t" r="r" b="b"/>
              <a:pathLst>
                <a:path w="459105" h="461009">
                  <a:moveTo>
                    <a:pt x="365556" y="4432"/>
                  </a:moveTo>
                  <a:lnTo>
                    <a:pt x="364007" y="0"/>
                  </a:lnTo>
                  <a:lnTo>
                    <a:pt x="72288" y="0"/>
                  </a:lnTo>
                  <a:lnTo>
                    <a:pt x="44145" y="5676"/>
                  </a:lnTo>
                  <a:lnTo>
                    <a:pt x="21170" y="21170"/>
                  </a:lnTo>
                  <a:lnTo>
                    <a:pt x="5676" y="44145"/>
                  </a:lnTo>
                  <a:lnTo>
                    <a:pt x="0" y="72288"/>
                  </a:lnTo>
                  <a:lnTo>
                    <a:pt x="0" y="387527"/>
                  </a:lnTo>
                  <a:lnTo>
                    <a:pt x="5676" y="415658"/>
                  </a:lnTo>
                  <a:lnTo>
                    <a:pt x="21170" y="438632"/>
                  </a:lnTo>
                  <a:lnTo>
                    <a:pt x="44145" y="454126"/>
                  </a:lnTo>
                  <a:lnTo>
                    <a:pt x="72288" y="459816"/>
                  </a:lnTo>
                  <a:lnTo>
                    <a:pt x="326694" y="459816"/>
                  </a:lnTo>
                  <a:lnTo>
                    <a:pt x="328129" y="455104"/>
                  </a:lnTo>
                  <a:lnTo>
                    <a:pt x="316776" y="447446"/>
                  </a:lnTo>
                  <a:lnTo>
                    <a:pt x="282905" y="422922"/>
                  </a:lnTo>
                  <a:lnTo>
                    <a:pt x="250202" y="396011"/>
                  </a:lnTo>
                  <a:lnTo>
                    <a:pt x="220408" y="366407"/>
                  </a:lnTo>
                  <a:lnTo>
                    <a:pt x="195224" y="333819"/>
                  </a:lnTo>
                  <a:lnTo>
                    <a:pt x="177444" y="295452"/>
                  </a:lnTo>
                  <a:lnTo>
                    <a:pt x="171983" y="255549"/>
                  </a:lnTo>
                  <a:lnTo>
                    <a:pt x="178003" y="215480"/>
                  </a:lnTo>
                  <a:lnTo>
                    <a:pt x="194652" y="176682"/>
                  </a:lnTo>
                  <a:lnTo>
                    <a:pt x="225920" y="132600"/>
                  </a:lnTo>
                  <a:lnTo>
                    <a:pt x="263918" y="92443"/>
                  </a:lnTo>
                  <a:lnTo>
                    <a:pt x="304774" y="55473"/>
                  </a:lnTo>
                  <a:lnTo>
                    <a:pt x="350647" y="15659"/>
                  </a:lnTo>
                  <a:lnTo>
                    <a:pt x="365556" y="4432"/>
                  </a:lnTo>
                  <a:close/>
                </a:path>
                <a:path w="459105" h="461009">
                  <a:moveTo>
                    <a:pt x="458914" y="2844"/>
                  </a:moveTo>
                  <a:lnTo>
                    <a:pt x="456069" y="0"/>
                  </a:lnTo>
                  <a:lnTo>
                    <a:pt x="449541" y="0"/>
                  </a:lnTo>
                  <a:lnTo>
                    <a:pt x="419188" y="23342"/>
                  </a:lnTo>
                  <a:lnTo>
                    <a:pt x="370052" y="65138"/>
                  </a:lnTo>
                  <a:lnTo>
                    <a:pt x="316661" y="112763"/>
                  </a:lnTo>
                  <a:lnTo>
                    <a:pt x="287502" y="140042"/>
                  </a:lnTo>
                  <a:lnTo>
                    <a:pt x="260692" y="169202"/>
                  </a:lnTo>
                  <a:lnTo>
                    <a:pt x="238455" y="200977"/>
                  </a:lnTo>
                  <a:lnTo>
                    <a:pt x="222046" y="249555"/>
                  </a:lnTo>
                  <a:lnTo>
                    <a:pt x="222135" y="266636"/>
                  </a:lnTo>
                  <a:lnTo>
                    <a:pt x="240715" y="312267"/>
                  </a:lnTo>
                  <a:lnTo>
                    <a:pt x="275691" y="352120"/>
                  </a:lnTo>
                  <a:lnTo>
                    <a:pt x="332752" y="399211"/>
                  </a:lnTo>
                  <a:lnTo>
                    <a:pt x="381292" y="430631"/>
                  </a:lnTo>
                  <a:lnTo>
                    <a:pt x="418312" y="450545"/>
                  </a:lnTo>
                  <a:lnTo>
                    <a:pt x="440867" y="460425"/>
                  </a:lnTo>
                  <a:lnTo>
                    <a:pt x="448475" y="459816"/>
                  </a:lnTo>
                  <a:lnTo>
                    <a:pt x="454240" y="459816"/>
                  </a:lnTo>
                  <a:lnTo>
                    <a:pt x="458914" y="455129"/>
                  </a:lnTo>
                  <a:lnTo>
                    <a:pt x="458914" y="444944"/>
                  </a:lnTo>
                  <a:lnTo>
                    <a:pt x="456425" y="440905"/>
                  </a:lnTo>
                  <a:lnTo>
                    <a:pt x="424129" y="423926"/>
                  </a:lnTo>
                  <a:lnTo>
                    <a:pt x="396760" y="407708"/>
                  </a:lnTo>
                  <a:lnTo>
                    <a:pt x="346710" y="369290"/>
                  </a:lnTo>
                  <a:lnTo>
                    <a:pt x="318350" y="336334"/>
                  </a:lnTo>
                  <a:lnTo>
                    <a:pt x="297522" y="298437"/>
                  </a:lnTo>
                  <a:lnTo>
                    <a:pt x="286283" y="257594"/>
                  </a:lnTo>
                  <a:lnTo>
                    <a:pt x="286664" y="215747"/>
                  </a:lnTo>
                  <a:lnTo>
                    <a:pt x="300697" y="174866"/>
                  </a:lnTo>
                  <a:lnTo>
                    <a:pt x="330187" y="138315"/>
                  </a:lnTo>
                  <a:lnTo>
                    <a:pt x="368249" y="110464"/>
                  </a:lnTo>
                  <a:lnTo>
                    <a:pt x="409067" y="85293"/>
                  </a:lnTo>
                  <a:lnTo>
                    <a:pt x="448335" y="55422"/>
                  </a:lnTo>
                  <a:lnTo>
                    <a:pt x="455193" y="49796"/>
                  </a:lnTo>
                  <a:lnTo>
                    <a:pt x="458914" y="41211"/>
                  </a:lnTo>
                  <a:lnTo>
                    <a:pt x="458914" y="2844"/>
                  </a:lnTo>
                  <a:close/>
                </a:path>
                <a:path w="459105" h="461009">
                  <a:moveTo>
                    <a:pt x="458927" y="115824"/>
                  </a:moveTo>
                  <a:lnTo>
                    <a:pt x="454355" y="113385"/>
                  </a:lnTo>
                  <a:lnTo>
                    <a:pt x="435851" y="125514"/>
                  </a:lnTo>
                  <a:lnTo>
                    <a:pt x="404990" y="144449"/>
                  </a:lnTo>
                  <a:lnTo>
                    <a:pt x="370039" y="168884"/>
                  </a:lnTo>
                  <a:lnTo>
                    <a:pt x="341376" y="206273"/>
                  </a:lnTo>
                  <a:lnTo>
                    <a:pt x="335826" y="229565"/>
                  </a:lnTo>
                  <a:lnTo>
                    <a:pt x="343027" y="278663"/>
                  </a:lnTo>
                  <a:lnTo>
                    <a:pt x="368223" y="319760"/>
                  </a:lnTo>
                  <a:lnTo>
                    <a:pt x="405498" y="353834"/>
                  </a:lnTo>
                  <a:lnTo>
                    <a:pt x="448970" y="381800"/>
                  </a:lnTo>
                  <a:lnTo>
                    <a:pt x="453415" y="384314"/>
                  </a:lnTo>
                  <a:lnTo>
                    <a:pt x="458927" y="381114"/>
                  </a:lnTo>
                  <a:lnTo>
                    <a:pt x="458927" y="344004"/>
                  </a:lnTo>
                  <a:lnTo>
                    <a:pt x="456501" y="340461"/>
                  </a:lnTo>
                  <a:lnTo>
                    <a:pt x="452818" y="339064"/>
                  </a:lnTo>
                  <a:lnTo>
                    <a:pt x="425170" y="323342"/>
                  </a:lnTo>
                  <a:lnTo>
                    <a:pt x="403491" y="300456"/>
                  </a:lnTo>
                  <a:lnTo>
                    <a:pt x="389712" y="272681"/>
                  </a:lnTo>
                  <a:lnTo>
                    <a:pt x="385775" y="242328"/>
                  </a:lnTo>
                  <a:lnTo>
                    <a:pt x="391858" y="214007"/>
                  </a:lnTo>
                  <a:lnTo>
                    <a:pt x="406107" y="188302"/>
                  </a:lnTo>
                  <a:lnTo>
                    <a:pt x="427126" y="167220"/>
                  </a:lnTo>
                  <a:lnTo>
                    <a:pt x="453491" y="152806"/>
                  </a:lnTo>
                  <a:lnTo>
                    <a:pt x="456768" y="151612"/>
                  </a:lnTo>
                  <a:lnTo>
                    <a:pt x="458927" y="148475"/>
                  </a:lnTo>
                  <a:lnTo>
                    <a:pt x="458927" y="115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226" y="1097405"/>
              <a:ext cx="69651" cy="69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47283" y="958635"/>
              <a:ext cx="962123" cy="32385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15118" y="1870240"/>
            <a:ext cx="15873862" cy="848309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/>
          <a:p>
            <a:pPr marL="5545455" algn="l">
              <a:lnSpc>
                <a:spcPct val="100000"/>
              </a:lnSpc>
              <a:spcBef>
                <a:spcPts val="135"/>
              </a:spcBef>
            </a:pPr>
            <a:r>
              <a:rPr lang="es-CO" sz="5400" spc="90" dirty="0">
                <a:solidFill>
                  <a:srgbClr val="EAC134"/>
                </a:solidFill>
              </a:rPr>
              <a:t>1. ¿QUÉ ES UN PROBLEMA?</a:t>
            </a:r>
            <a:endParaRPr lang="es-CO" sz="5400" dirty="0"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5118" y="2547915"/>
            <a:ext cx="15873862" cy="45024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0DBF954-AF5C-940E-2672-E963459A99FF}"/>
              </a:ext>
            </a:extLst>
          </p:cNvPr>
          <p:cNvSpPr txBox="1"/>
          <p:nvPr/>
        </p:nvSpPr>
        <p:spPr>
          <a:xfrm>
            <a:off x="2287520" y="4435475"/>
            <a:ext cx="167914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6000" dirty="0"/>
              <a:t>Problema = OPORTUNIDAD</a:t>
            </a:r>
          </a:p>
          <a:p>
            <a:endParaRPr lang="es-CO" sz="6000" dirty="0"/>
          </a:p>
          <a:p>
            <a:r>
              <a:rPr lang="es-CO" sz="6000" dirty="0"/>
              <a:t>Problema = Situación Deseable - Situación real </a:t>
            </a:r>
          </a:p>
        </p:txBody>
      </p:sp>
    </p:spTree>
    <p:extLst>
      <p:ext uri="{BB962C8B-B14F-4D97-AF65-F5344CB8AC3E}">
        <p14:creationId xmlns:p14="http://schemas.microsoft.com/office/powerpoint/2010/main" val="87486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A8508B1F-38D8-80C8-416C-453BCAF20B39}"/>
              </a:ext>
            </a:extLst>
          </p:cNvPr>
          <p:cNvSpPr txBox="1">
            <a:spLocks/>
          </p:cNvSpPr>
          <p:nvPr/>
        </p:nvSpPr>
        <p:spPr>
          <a:xfrm>
            <a:off x="2115118" y="777875"/>
            <a:ext cx="15873862" cy="848309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874895" algn="l">
              <a:spcBef>
                <a:spcPts val="135"/>
              </a:spcBef>
            </a:pPr>
            <a:r>
              <a:rPr lang="es-ES" sz="5400" b="1" dirty="0">
                <a:solidFill>
                  <a:srgbClr val="FC5B1C"/>
                </a:solidFill>
              </a:rPr>
              <a:t>1. ¿QUÉ ES UN PROBLEMA?</a:t>
            </a:r>
            <a:endParaRPr lang="es-ES" sz="5400" b="1" dirty="0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8E1449A6-B3E3-4A65-9C36-7088EEF32D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5118" y="1539875"/>
            <a:ext cx="15873862" cy="4502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C2D61F-F6A4-F279-90F1-AEC913994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08" y="2278483"/>
            <a:ext cx="16380290" cy="84053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B449514-5997-66BA-C82D-5BC7148DCBD4}"/>
              </a:ext>
            </a:extLst>
          </p:cNvPr>
          <p:cNvSpPr txBox="1"/>
          <p:nvPr/>
        </p:nvSpPr>
        <p:spPr>
          <a:xfrm>
            <a:off x="3498850" y="2642422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chemeClr val="accent5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PROBLEMAS REALES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46C3731-F59C-E2A4-F802-3DC4BDCB4451}"/>
              </a:ext>
            </a:extLst>
          </p:cNvPr>
          <p:cNvSpPr txBox="1"/>
          <p:nvPr/>
        </p:nvSpPr>
        <p:spPr>
          <a:xfrm>
            <a:off x="10318752" y="2642422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chemeClr val="accent5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PROBLEMAS CREADOS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A8508B1F-38D8-80C8-416C-453BCAF20B39}"/>
              </a:ext>
            </a:extLst>
          </p:cNvPr>
          <p:cNvSpPr txBox="1">
            <a:spLocks/>
          </p:cNvSpPr>
          <p:nvPr/>
        </p:nvSpPr>
        <p:spPr>
          <a:xfrm>
            <a:off x="2115118" y="777875"/>
            <a:ext cx="15873862" cy="848309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874895" algn="l">
              <a:spcBef>
                <a:spcPts val="135"/>
              </a:spcBef>
            </a:pPr>
            <a:r>
              <a:rPr lang="es-ES" sz="5400" b="1" dirty="0">
                <a:solidFill>
                  <a:srgbClr val="FC5B1C"/>
                </a:solidFill>
              </a:rPr>
              <a:t>1. ¿QUÉ ES UN PROBLEMA?</a:t>
            </a:r>
            <a:endParaRPr lang="es-ES" sz="5400" b="1" dirty="0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8E1449A6-B3E3-4A65-9C36-7088EEF32D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5118" y="1539875"/>
            <a:ext cx="15873862" cy="45024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B449514-5997-66BA-C82D-5BC7148DCBD4}"/>
              </a:ext>
            </a:extLst>
          </p:cNvPr>
          <p:cNvSpPr txBox="1"/>
          <p:nvPr/>
        </p:nvSpPr>
        <p:spPr>
          <a:xfrm>
            <a:off x="3003549" y="4199434"/>
            <a:ext cx="1409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chemeClr val="accent5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PROBLEMA REAL O PROBLEMA CREADO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642D03-C26A-86A0-24F3-72FA71FFCA9E}"/>
              </a:ext>
            </a:extLst>
          </p:cNvPr>
          <p:cNvSpPr txBox="1"/>
          <p:nvPr/>
        </p:nvSpPr>
        <p:spPr>
          <a:xfrm>
            <a:off x="4413250" y="6340475"/>
            <a:ext cx="12963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 dirty="0">
                <a:hlinkClick r:id="rId3"/>
              </a:rPr>
              <a:t>https://www.youtube.com/watch?v=Cu_-9CGnqr4</a:t>
            </a:r>
            <a:r>
              <a:rPr lang="es-CO" sz="4000" dirty="0"/>
              <a:t> </a:t>
            </a:r>
          </a:p>
        </p:txBody>
      </p:sp>
      <p:pic>
        <p:nvPicPr>
          <p:cNvPr id="5" name="Gráfico 4" descr="Inteligencia artificial contorno">
            <a:extLst>
              <a:ext uri="{FF2B5EF4-FFF2-40B4-BE49-F238E27FC236}">
                <a16:creationId xmlns:a16="http://schemas.microsoft.com/office/drawing/2014/main" id="{DE7469D0-EF9E-4781-4DE6-87D21CA60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8649" y="3863975"/>
            <a:ext cx="2209800" cy="2209800"/>
          </a:xfrm>
          <a:prstGeom prst="rect">
            <a:avLst/>
          </a:prstGeom>
        </p:spPr>
      </p:pic>
      <p:pic>
        <p:nvPicPr>
          <p:cNvPr id="7" name="Gráfico 6" descr="Mecánico de automóviles contorno">
            <a:extLst>
              <a:ext uri="{FF2B5EF4-FFF2-40B4-BE49-F238E27FC236}">
                <a16:creationId xmlns:a16="http://schemas.microsoft.com/office/drawing/2014/main" id="{8FA8D9CA-0AAA-FD9C-5F33-FFBEC288E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05866" y="4199433"/>
            <a:ext cx="2209799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5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10895330"/>
            </a:xfrm>
            <a:custGeom>
              <a:avLst/>
              <a:gdLst/>
              <a:ahLst/>
              <a:cxnLst/>
              <a:rect l="l" t="t" r="r" b="b"/>
              <a:pathLst>
                <a:path w="20104100" h="10895330">
                  <a:moveTo>
                    <a:pt x="0" y="10894956"/>
                  </a:moveTo>
                  <a:lnTo>
                    <a:pt x="20104100" y="10894956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10894956"/>
                  </a:lnTo>
                  <a:close/>
                </a:path>
              </a:pathLst>
            </a:custGeom>
            <a:solidFill>
              <a:srgbClr val="7E7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894955"/>
              <a:ext cx="20104100" cy="414020"/>
            </a:xfrm>
            <a:custGeom>
              <a:avLst/>
              <a:gdLst/>
              <a:ahLst/>
              <a:cxnLst/>
              <a:rect l="l" t="t" r="r" b="b"/>
              <a:pathLst>
                <a:path w="20104100" h="414020">
                  <a:moveTo>
                    <a:pt x="0" y="413599"/>
                  </a:moveTo>
                  <a:lnTo>
                    <a:pt x="20104100" y="413599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413599"/>
                  </a:lnTo>
                  <a:close/>
                </a:path>
              </a:pathLst>
            </a:custGeom>
            <a:solidFill>
              <a:srgbClr val="464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700" y="890019"/>
              <a:ext cx="722233" cy="459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4727" y="890072"/>
              <a:ext cx="459105" cy="461009"/>
            </a:xfrm>
            <a:custGeom>
              <a:avLst/>
              <a:gdLst/>
              <a:ahLst/>
              <a:cxnLst/>
              <a:rect l="l" t="t" r="r" b="b"/>
              <a:pathLst>
                <a:path w="459105" h="461009">
                  <a:moveTo>
                    <a:pt x="365556" y="4432"/>
                  </a:moveTo>
                  <a:lnTo>
                    <a:pt x="364007" y="0"/>
                  </a:lnTo>
                  <a:lnTo>
                    <a:pt x="72288" y="0"/>
                  </a:lnTo>
                  <a:lnTo>
                    <a:pt x="44145" y="5676"/>
                  </a:lnTo>
                  <a:lnTo>
                    <a:pt x="21170" y="21170"/>
                  </a:lnTo>
                  <a:lnTo>
                    <a:pt x="5676" y="44145"/>
                  </a:lnTo>
                  <a:lnTo>
                    <a:pt x="0" y="72288"/>
                  </a:lnTo>
                  <a:lnTo>
                    <a:pt x="0" y="387527"/>
                  </a:lnTo>
                  <a:lnTo>
                    <a:pt x="5676" y="415658"/>
                  </a:lnTo>
                  <a:lnTo>
                    <a:pt x="21170" y="438632"/>
                  </a:lnTo>
                  <a:lnTo>
                    <a:pt x="44145" y="454126"/>
                  </a:lnTo>
                  <a:lnTo>
                    <a:pt x="72288" y="459816"/>
                  </a:lnTo>
                  <a:lnTo>
                    <a:pt x="326694" y="459816"/>
                  </a:lnTo>
                  <a:lnTo>
                    <a:pt x="328129" y="455104"/>
                  </a:lnTo>
                  <a:lnTo>
                    <a:pt x="316776" y="447446"/>
                  </a:lnTo>
                  <a:lnTo>
                    <a:pt x="282905" y="422922"/>
                  </a:lnTo>
                  <a:lnTo>
                    <a:pt x="250202" y="396011"/>
                  </a:lnTo>
                  <a:lnTo>
                    <a:pt x="220408" y="366407"/>
                  </a:lnTo>
                  <a:lnTo>
                    <a:pt x="195224" y="333819"/>
                  </a:lnTo>
                  <a:lnTo>
                    <a:pt x="177444" y="295452"/>
                  </a:lnTo>
                  <a:lnTo>
                    <a:pt x="171983" y="255549"/>
                  </a:lnTo>
                  <a:lnTo>
                    <a:pt x="178003" y="215480"/>
                  </a:lnTo>
                  <a:lnTo>
                    <a:pt x="194652" y="176682"/>
                  </a:lnTo>
                  <a:lnTo>
                    <a:pt x="225920" y="132600"/>
                  </a:lnTo>
                  <a:lnTo>
                    <a:pt x="263918" y="92443"/>
                  </a:lnTo>
                  <a:lnTo>
                    <a:pt x="304774" y="55473"/>
                  </a:lnTo>
                  <a:lnTo>
                    <a:pt x="350647" y="15659"/>
                  </a:lnTo>
                  <a:lnTo>
                    <a:pt x="365556" y="4432"/>
                  </a:lnTo>
                  <a:close/>
                </a:path>
                <a:path w="459105" h="461009">
                  <a:moveTo>
                    <a:pt x="458914" y="2844"/>
                  </a:moveTo>
                  <a:lnTo>
                    <a:pt x="456069" y="0"/>
                  </a:lnTo>
                  <a:lnTo>
                    <a:pt x="449541" y="0"/>
                  </a:lnTo>
                  <a:lnTo>
                    <a:pt x="419188" y="23342"/>
                  </a:lnTo>
                  <a:lnTo>
                    <a:pt x="370052" y="65138"/>
                  </a:lnTo>
                  <a:lnTo>
                    <a:pt x="316661" y="112763"/>
                  </a:lnTo>
                  <a:lnTo>
                    <a:pt x="287502" y="140042"/>
                  </a:lnTo>
                  <a:lnTo>
                    <a:pt x="260692" y="169202"/>
                  </a:lnTo>
                  <a:lnTo>
                    <a:pt x="238455" y="200977"/>
                  </a:lnTo>
                  <a:lnTo>
                    <a:pt x="222046" y="249555"/>
                  </a:lnTo>
                  <a:lnTo>
                    <a:pt x="222135" y="266636"/>
                  </a:lnTo>
                  <a:lnTo>
                    <a:pt x="240715" y="312267"/>
                  </a:lnTo>
                  <a:lnTo>
                    <a:pt x="275691" y="352120"/>
                  </a:lnTo>
                  <a:lnTo>
                    <a:pt x="332752" y="399211"/>
                  </a:lnTo>
                  <a:lnTo>
                    <a:pt x="381292" y="430631"/>
                  </a:lnTo>
                  <a:lnTo>
                    <a:pt x="418312" y="450545"/>
                  </a:lnTo>
                  <a:lnTo>
                    <a:pt x="440867" y="460425"/>
                  </a:lnTo>
                  <a:lnTo>
                    <a:pt x="448475" y="459816"/>
                  </a:lnTo>
                  <a:lnTo>
                    <a:pt x="454240" y="459816"/>
                  </a:lnTo>
                  <a:lnTo>
                    <a:pt x="458914" y="455129"/>
                  </a:lnTo>
                  <a:lnTo>
                    <a:pt x="458914" y="444944"/>
                  </a:lnTo>
                  <a:lnTo>
                    <a:pt x="456425" y="440905"/>
                  </a:lnTo>
                  <a:lnTo>
                    <a:pt x="424129" y="423926"/>
                  </a:lnTo>
                  <a:lnTo>
                    <a:pt x="396760" y="407708"/>
                  </a:lnTo>
                  <a:lnTo>
                    <a:pt x="346710" y="369290"/>
                  </a:lnTo>
                  <a:lnTo>
                    <a:pt x="318350" y="336334"/>
                  </a:lnTo>
                  <a:lnTo>
                    <a:pt x="297522" y="298437"/>
                  </a:lnTo>
                  <a:lnTo>
                    <a:pt x="286283" y="257594"/>
                  </a:lnTo>
                  <a:lnTo>
                    <a:pt x="286664" y="215747"/>
                  </a:lnTo>
                  <a:lnTo>
                    <a:pt x="300697" y="174866"/>
                  </a:lnTo>
                  <a:lnTo>
                    <a:pt x="330187" y="138315"/>
                  </a:lnTo>
                  <a:lnTo>
                    <a:pt x="368249" y="110464"/>
                  </a:lnTo>
                  <a:lnTo>
                    <a:pt x="409067" y="85293"/>
                  </a:lnTo>
                  <a:lnTo>
                    <a:pt x="448335" y="55422"/>
                  </a:lnTo>
                  <a:lnTo>
                    <a:pt x="455193" y="49796"/>
                  </a:lnTo>
                  <a:lnTo>
                    <a:pt x="458914" y="41211"/>
                  </a:lnTo>
                  <a:lnTo>
                    <a:pt x="458914" y="2844"/>
                  </a:lnTo>
                  <a:close/>
                </a:path>
                <a:path w="459105" h="461009">
                  <a:moveTo>
                    <a:pt x="458927" y="115824"/>
                  </a:moveTo>
                  <a:lnTo>
                    <a:pt x="454355" y="113385"/>
                  </a:lnTo>
                  <a:lnTo>
                    <a:pt x="435851" y="125514"/>
                  </a:lnTo>
                  <a:lnTo>
                    <a:pt x="404990" y="144449"/>
                  </a:lnTo>
                  <a:lnTo>
                    <a:pt x="370039" y="168884"/>
                  </a:lnTo>
                  <a:lnTo>
                    <a:pt x="341376" y="206273"/>
                  </a:lnTo>
                  <a:lnTo>
                    <a:pt x="335826" y="229565"/>
                  </a:lnTo>
                  <a:lnTo>
                    <a:pt x="343027" y="278663"/>
                  </a:lnTo>
                  <a:lnTo>
                    <a:pt x="368223" y="319760"/>
                  </a:lnTo>
                  <a:lnTo>
                    <a:pt x="405498" y="353834"/>
                  </a:lnTo>
                  <a:lnTo>
                    <a:pt x="448970" y="381800"/>
                  </a:lnTo>
                  <a:lnTo>
                    <a:pt x="453415" y="384314"/>
                  </a:lnTo>
                  <a:lnTo>
                    <a:pt x="458927" y="381114"/>
                  </a:lnTo>
                  <a:lnTo>
                    <a:pt x="458927" y="344004"/>
                  </a:lnTo>
                  <a:lnTo>
                    <a:pt x="456501" y="340461"/>
                  </a:lnTo>
                  <a:lnTo>
                    <a:pt x="452818" y="339064"/>
                  </a:lnTo>
                  <a:lnTo>
                    <a:pt x="425170" y="323342"/>
                  </a:lnTo>
                  <a:lnTo>
                    <a:pt x="403491" y="300456"/>
                  </a:lnTo>
                  <a:lnTo>
                    <a:pt x="389712" y="272681"/>
                  </a:lnTo>
                  <a:lnTo>
                    <a:pt x="385775" y="242328"/>
                  </a:lnTo>
                  <a:lnTo>
                    <a:pt x="391858" y="214007"/>
                  </a:lnTo>
                  <a:lnTo>
                    <a:pt x="406107" y="188302"/>
                  </a:lnTo>
                  <a:lnTo>
                    <a:pt x="427126" y="167220"/>
                  </a:lnTo>
                  <a:lnTo>
                    <a:pt x="453491" y="152806"/>
                  </a:lnTo>
                  <a:lnTo>
                    <a:pt x="456768" y="151612"/>
                  </a:lnTo>
                  <a:lnTo>
                    <a:pt x="458927" y="148475"/>
                  </a:lnTo>
                  <a:lnTo>
                    <a:pt x="458927" y="115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226" y="1097405"/>
              <a:ext cx="69651" cy="69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47283" y="958635"/>
              <a:ext cx="962123" cy="32385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41778" y="3573981"/>
            <a:ext cx="7400165" cy="47457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700"/>
              </a:lnSpc>
              <a:spcBef>
                <a:spcPts val="90"/>
              </a:spcBef>
            </a:pPr>
            <a:r>
              <a:rPr lang="es-CO" sz="9600" spc="135" dirty="0">
                <a:solidFill>
                  <a:srgbClr val="EAC134"/>
                </a:solidFill>
              </a:rPr>
              <a:t>2. METODOLOGÍA LEAN</a:t>
            </a:r>
            <a:endParaRPr sz="9600" dirty="0"/>
          </a:p>
        </p:txBody>
      </p:sp>
      <p:sp>
        <p:nvSpPr>
          <p:cNvPr id="11" name="object 11"/>
          <p:cNvSpPr txBox="1"/>
          <p:nvPr/>
        </p:nvSpPr>
        <p:spPr>
          <a:xfrm>
            <a:off x="982034" y="9176549"/>
            <a:ext cx="5084445" cy="1313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Ministerio de las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Culturas,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Artes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sz="27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Verdana"/>
                <a:cs typeface="Verdana"/>
              </a:rPr>
              <a:t>Saberes</a:t>
            </a:r>
            <a:endParaRPr sz="2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lang="es-CO" sz="2300" dirty="0">
                <a:solidFill>
                  <a:srgbClr val="FFFFFF"/>
                </a:solidFill>
                <a:latin typeface="Verdana"/>
                <a:cs typeface="Verdana"/>
              </a:rPr>
              <a:t>Junio 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01074" y="8672607"/>
            <a:ext cx="1500505" cy="1014730"/>
          </a:xfrm>
          <a:custGeom>
            <a:avLst/>
            <a:gdLst/>
            <a:ahLst/>
            <a:cxnLst/>
            <a:rect l="l" t="t" r="r" b="b"/>
            <a:pathLst>
              <a:path w="1500504" h="1014729">
                <a:moveTo>
                  <a:pt x="1500174" y="244538"/>
                </a:moveTo>
                <a:lnTo>
                  <a:pt x="1492618" y="199186"/>
                </a:lnTo>
                <a:lnTo>
                  <a:pt x="1476730" y="155092"/>
                </a:lnTo>
                <a:lnTo>
                  <a:pt x="1452321" y="113322"/>
                </a:lnTo>
                <a:lnTo>
                  <a:pt x="1420622" y="76466"/>
                </a:lnTo>
                <a:lnTo>
                  <a:pt x="1383703" y="46545"/>
                </a:lnTo>
                <a:lnTo>
                  <a:pt x="1342631" y="23749"/>
                </a:lnTo>
                <a:lnTo>
                  <a:pt x="1298511" y="8267"/>
                </a:lnTo>
                <a:lnTo>
                  <a:pt x="1252423" y="292"/>
                </a:lnTo>
                <a:lnTo>
                  <a:pt x="1205420" y="0"/>
                </a:lnTo>
                <a:lnTo>
                  <a:pt x="1158608" y="7581"/>
                </a:lnTo>
                <a:lnTo>
                  <a:pt x="1113053" y="23228"/>
                </a:lnTo>
                <a:lnTo>
                  <a:pt x="1069835" y="47129"/>
                </a:lnTo>
                <a:lnTo>
                  <a:pt x="1027087" y="82626"/>
                </a:lnTo>
                <a:lnTo>
                  <a:pt x="995527" y="121373"/>
                </a:lnTo>
                <a:lnTo>
                  <a:pt x="798868" y="518198"/>
                </a:lnTo>
                <a:lnTo>
                  <a:pt x="797534" y="490499"/>
                </a:lnTo>
                <a:lnTo>
                  <a:pt x="796455" y="441413"/>
                </a:lnTo>
                <a:lnTo>
                  <a:pt x="796607" y="392328"/>
                </a:lnTo>
                <a:lnTo>
                  <a:pt x="797560" y="365277"/>
                </a:lnTo>
                <a:lnTo>
                  <a:pt x="799045" y="338277"/>
                </a:lnTo>
                <a:lnTo>
                  <a:pt x="801306" y="311315"/>
                </a:lnTo>
                <a:lnTo>
                  <a:pt x="804621" y="284391"/>
                </a:lnTo>
                <a:lnTo>
                  <a:pt x="801395" y="255778"/>
                </a:lnTo>
                <a:lnTo>
                  <a:pt x="784606" y="233426"/>
                </a:lnTo>
                <a:lnTo>
                  <a:pt x="758990" y="221234"/>
                </a:lnTo>
                <a:lnTo>
                  <a:pt x="729246" y="223113"/>
                </a:lnTo>
                <a:lnTo>
                  <a:pt x="709256" y="234251"/>
                </a:lnTo>
                <a:lnTo>
                  <a:pt x="695642" y="251333"/>
                </a:lnTo>
                <a:lnTo>
                  <a:pt x="689610" y="272084"/>
                </a:lnTo>
                <a:lnTo>
                  <a:pt x="692327" y="294220"/>
                </a:lnTo>
                <a:lnTo>
                  <a:pt x="697814" y="311607"/>
                </a:lnTo>
                <a:lnTo>
                  <a:pt x="702703" y="329057"/>
                </a:lnTo>
                <a:lnTo>
                  <a:pt x="714463" y="377748"/>
                </a:lnTo>
                <a:lnTo>
                  <a:pt x="724268" y="426859"/>
                </a:lnTo>
                <a:lnTo>
                  <a:pt x="732358" y="476275"/>
                </a:lnTo>
                <a:lnTo>
                  <a:pt x="738632" y="523519"/>
                </a:lnTo>
                <a:lnTo>
                  <a:pt x="500062" y="195694"/>
                </a:lnTo>
                <a:lnTo>
                  <a:pt x="486625" y="178562"/>
                </a:lnTo>
                <a:lnTo>
                  <a:pt x="452551" y="145122"/>
                </a:lnTo>
                <a:lnTo>
                  <a:pt x="406882" y="114833"/>
                </a:lnTo>
                <a:lnTo>
                  <a:pt x="343242" y="90589"/>
                </a:lnTo>
                <a:lnTo>
                  <a:pt x="295656" y="83096"/>
                </a:lnTo>
                <a:lnTo>
                  <a:pt x="248234" y="83756"/>
                </a:lnTo>
                <a:lnTo>
                  <a:pt x="202006" y="92202"/>
                </a:lnTo>
                <a:lnTo>
                  <a:pt x="158000" y="108064"/>
                </a:lnTo>
                <a:lnTo>
                  <a:pt x="117233" y="130962"/>
                </a:lnTo>
                <a:lnTo>
                  <a:pt x="80759" y="160540"/>
                </a:lnTo>
                <a:lnTo>
                  <a:pt x="49593" y="196405"/>
                </a:lnTo>
                <a:lnTo>
                  <a:pt x="24765" y="238213"/>
                </a:lnTo>
                <a:lnTo>
                  <a:pt x="7988" y="283591"/>
                </a:lnTo>
                <a:lnTo>
                  <a:pt x="0" y="329768"/>
                </a:lnTo>
                <a:lnTo>
                  <a:pt x="419" y="375742"/>
                </a:lnTo>
                <a:lnTo>
                  <a:pt x="8877" y="420535"/>
                </a:lnTo>
                <a:lnTo>
                  <a:pt x="25006" y="463130"/>
                </a:lnTo>
                <a:lnTo>
                  <a:pt x="48399" y="502526"/>
                </a:lnTo>
                <a:lnTo>
                  <a:pt x="78701" y="537743"/>
                </a:lnTo>
                <a:lnTo>
                  <a:pt x="115531" y="567766"/>
                </a:lnTo>
                <a:lnTo>
                  <a:pt x="158496" y="591604"/>
                </a:lnTo>
                <a:lnTo>
                  <a:pt x="211569" y="609117"/>
                </a:lnTo>
                <a:lnTo>
                  <a:pt x="261874" y="615607"/>
                </a:lnTo>
                <a:lnTo>
                  <a:pt x="278003" y="615759"/>
                </a:lnTo>
                <a:lnTo>
                  <a:pt x="294043" y="614984"/>
                </a:lnTo>
                <a:lnTo>
                  <a:pt x="744054" y="573570"/>
                </a:lnTo>
                <a:lnTo>
                  <a:pt x="744283" y="575614"/>
                </a:lnTo>
                <a:lnTo>
                  <a:pt x="744562" y="579208"/>
                </a:lnTo>
                <a:lnTo>
                  <a:pt x="466407" y="659091"/>
                </a:lnTo>
                <a:lnTo>
                  <a:pt x="450011" y="664311"/>
                </a:lnTo>
                <a:lnTo>
                  <a:pt x="409778" y="684847"/>
                </a:lnTo>
                <a:lnTo>
                  <a:pt x="351218" y="748334"/>
                </a:lnTo>
                <a:lnTo>
                  <a:pt x="333946" y="792276"/>
                </a:lnTo>
                <a:lnTo>
                  <a:pt x="328879" y="838352"/>
                </a:lnTo>
                <a:lnTo>
                  <a:pt x="335965" y="884097"/>
                </a:lnTo>
                <a:lnTo>
                  <a:pt x="355142" y="927112"/>
                </a:lnTo>
                <a:lnTo>
                  <a:pt x="386359" y="964920"/>
                </a:lnTo>
                <a:lnTo>
                  <a:pt x="426808" y="993343"/>
                </a:lnTo>
                <a:lnTo>
                  <a:pt x="472033" y="1009853"/>
                </a:lnTo>
                <a:lnTo>
                  <a:pt x="519506" y="1014514"/>
                </a:lnTo>
                <a:lnTo>
                  <a:pt x="566737" y="1007402"/>
                </a:lnTo>
                <a:lnTo>
                  <a:pt x="611187" y="988568"/>
                </a:lnTo>
                <a:lnTo>
                  <a:pt x="650341" y="958088"/>
                </a:lnTo>
                <a:lnTo>
                  <a:pt x="680059" y="918362"/>
                </a:lnTo>
                <a:lnTo>
                  <a:pt x="696125" y="878725"/>
                </a:lnTo>
                <a:lnTo>
                  <a:pt x="750239" y="664502"/>
                </a:lnTo>
                <a:lnTo>
                  <a:pt x="750595" y="670915"/>
                </a:lnTo>
                <a:lnTo>
                  <a:pt x="751662" y="718731"/>
                </a:lnTo>
                <a:lnTo>
                  <a:pt x="750824" y="766546"/>
                </a:lnTo>
                <a:lnTo>
                  <a:pt x="747712" y="814247"/>
                </a:lnTo>
                <a:lnTo>
                  <a:pt x="741222" y="868718"/>
                </a:lnTo>
                <a:lnTo>
                  <a:pt x="741362" y="875830"/>
                </a:lnTo>
                <a:lnTo>
                  <a:pt x="742416" y="882980"/>
                </a:lnTo>
                <a:lnTo>
                  <a:pt x="744461" y="890054"/>
                </a:lnTo>
                <a:lnTo>
                  <a:pt x="769086" y="919657"/>
                </a:lnTo>
                <a:lnTo>
                  <a:pt x="802068" y="927239"/>
                </a:lnTo>
                <a:lnTo>
                  <a:pt x="833729" y="916203"/>
                </a:lnTo>
                <a:lnTo>
                  <a:pt x="854367" y="889965"/>
                </a:lnTo>
                <a:lnTo>
                  <a:pt x="854278" y="851941"/>
                </a:lnTo>
                <a:lnTo>
                  <a:pt x="848499" y="834783"/>
                </a:lnTo>
                <a:lnTo>
                  <a:pt x="843330" y="817308"/>
                </a:lnTo>
                <a:lnTo>
                  <a:pt x="824115" y="734136"/>
                </a:lnTo>
                <a:lnTo>
                  <a:pt x="815695" y="685787"/>
                </a:lnTo>
                <a:lnTo>
                  <a:pt x="811987" y="659345"/>
                </a:lnTo>
                <a:lnTo>
                  <a:pt x="902398" y="860679"/>
                </a:lnTo>
                <a:lnTo>
                  <a:pt x="907199" y="870153"/>
                </a:lnTo>
                <a:lnTo>
                  <a:pt x="933081" y="906145"/>
                </a:lnTo>
                <a:lnTo>
                  <a:pt x="1005116" y="954112"/>
                </a:lnTo>
                <a:lnTo>
                  <a:pt x="1052156" y="964933"/>
                </a:lnTo>
                <a:lnTo>
                  <a:pt x="1099896" y="963739"/>
                </a:lnTo>
                <a:lnTo>
                  <a:pt x="1145844" y="950899"/>
                </a:lnTo>
                <a:lnTo>
                  <a:pt x="1187513" y="926782"/>
                </a:lnTo>
                <a:lnTo>
                  <a:pt x="1222413" y="891768"/>
                </a:lnTo>
                <a:lnTo>
                  <a:pt x="1246593" y="849109"/>
                </a:lnTo>
                <a:lnTo>
                  <a:pt x="1258011" y="803440"/>
                </a:lnTo>
                <a:lnTo>
                  <a:pt x="1257046" y="757148"/>
                </a:lnTo>
                <a:lnTo>
                  <a:pt x="1244053" y="712660"/>
                </a:lnTo>
                <a:lnTo>
                  <a:pt x="1219415" y="672376"/>
                </a:lnTo>
                <a:lnTo>
                  <a:pt x="1183500" y="638721"/>
                </a:lnTo>
                <a:lnTo>
                  <a:pt x="1139253" y="615391"/>
                </a:lnTo>
                <a:lnTo>
                  <a:pt x="1090485" y="604494"/>
                </a:lnTo>
                <a:lnTo>
                  <a:pt x="802563" y="574103"/>
                </a:lnTo>
                <a:lnTo>
                  <a:pt x="802132" y="568490"/>
                </a:lnTo>
                <a:lnTo>
                  <a:pt x="1252562" y="531126"/>
                </a:lnTo>
                <a:lnTo>
                  <a:pt x="1300086" y="522274"/>
                </a:lnTo>
                <a:lnTo>
                  <a:pt x="1349565" y="503389"/>
                </a:lnTo>
                <a:lnTo>
                  <a:pt x="1420164" y="453631"/>
                </a:lnTo>
                <a:lnTo>
                  <a:pt x="1451216" y="417664"/>
                </a:lnTo>
                <a:lnTo>
                  <a:pt x="1474952" y="377723"/>
                </a:lnTo>
                <a:lnTo>
                  <a:pt x="1491145" y="334860"/>
                </a:lnTo>
                <a:lnTo>
                  <a:pt x="1499628" y="290106"/>
                </a:lnTo>
                <a:lnTo>
                  <a:pt x="1500174" y="244538"/>
                </a:lnTo>
                <a:close/>
              </a:path>
            </a:pathLst>
          </a:custGeom>
          <a:solidFill>
            <a:srgbClr val="8ABFC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4756" y="3691713"/>
            <a:ext cx="10765094" cy="65498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" marR="221615" indent="-635" algn="l">
              <a:lnSpc>
                <a:spcPct val="108000"/>
              </a:lnSpc>
              <a:spcBef>
                <a:spcPts val="95"/>
              </a:spcBef>
            </a:pPr>
            <a:r>
              <a:rPr lang="es-MX" sz="2800" dirty="0">
                <a:solidFill>
                  <a:srgbClr val="333333"/>
                </a:solidFill>
                <a:latin typeface="Verdana"/>
                <a:cs typeface="Verdana"/>
              </a:rPr>
              <a:t>LEAN se define como un conjunto de prácticas de gestión para mejorar continua de la eficiencia y la eficacia mediante la </a:t>
            </a:r>
            <a:r>
              <a:rPr lang="es-MX" sz="2800" i="1" u="sng" dirty="0">
                <a:solidFill>
                  <a:srgbClr val="333333"/>
                </a:solidFill>
                <a:latin typeface="Verdana"/>
                <a:cs typeface="Verdana"/>
              </a:rPr>
              <a:t>eliminación de los desperdicios</a:t>
            </a:r>
            <a:r>
              <a:rPr lang="es-MX" sz="2800" dirty="0">
                <a:solidFill>
                  <a:srgbClr val="333333"/>
                </a:solidFill>
                <a:latin typeface="Verdana"/>
                <a:cs typeface="Verdana"/>
              </a:rPr>
              <a:t>. El principio básico de LEAN es reducir y eliminar las actividades y el desperdicio que no agregan valor al proceso o al usuario.</a:t>
            </a:r>
          </a:p>
          <a:p>
            <a:pPr marL="226695" marR="221615" indent="-635" algn="l">
              <a:lnSpc>
                <a:spcPct val="108000"/>
              </a:lnSpc>
              <a:spcBef>
                <a:spcPts val="95"/>
              </a:spcBef>
            </a:pPr>
            <a:endParaRPr lang="es-MX" sz="28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226695" marR="221615" indent="-635" algn="l">
              <a:lnSpc>
                <a:spcPct val="108000"/>
              </a:lnSpc>
              <a:spcBef>
                <a:spcPts val="95"/>
              </a:spcBef>
            </a:pPr>
            <a:r>
              <a:rPr lang="es-MX" sz="2800" dirty="0">
                <a:solidFill>
                  <a:srgbClr val="333333"/>
                </a:solidFill>
                <a:latin typeface="Verdana"/>
                <a:cs typeface="Verdana"/>
              </a:rPr>
              <a:t>Gran parte de los pilares fundamentales del Lean </a:t>
            </a:r>
            <a:r>
              <a:rPr lang="es-MX" sz="2800" dirty="0" err="1">
                <a:solidFill>
                  <a:srgbClr val="333333"/>
                </a:solidFill>
                <a:latin typeface="Verdana"/>
                <a:cs typeface="Verdana"/>
              </a:rPr>
              <a:t>Manufacturing</a:t>
            </a:r>
            <a:r>
              <a:rPr lang="es-MX" sz="2800" dirty="0">
                <a:solidFill>
                  <a:srgbClr val="333333"/>
                </a:solidFill>
                <a:latin typeface="Verdana"/>
                <a:cs typeface="Verdana"/>
              </a:rPr>
              <a:t> la encontramos con Sakichi Toyoda, que junto a su hijo Kiichiro fundarían en 1937 la Toyota Motor Company, introdujeron algunas técnicas para optimizar sus propios procesos de producción en serie.</a:t>
            </a:r>
          </a:p>
          <a:p>
            <a:pPr marL="226695" marR="221615" indent="-635" algn="ctr">
              <a:lnSpc>
                <a:spcPct val="108000"/>
              </a:lnSpc>
              <a:spcBef>
                <a:spcPts val="95"/>
              </a:spcBef>
            </a:pPr>
            <a:endParaRPr lang="es-MX" sz="28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226695" marR="221615" indent="-635" algn="ctr">
              <a:lnSpc>
                <a:spcPct val="108000"/>
              </a:lnSpc>
              <a:spcBef>
                <a:spcPts val="95"/>
              </a:spcBef>
            </a:pPr>
            <a:r>
              <a:rPr lang="es-MX" sz="2800" dirty="0">
                <a:solidFill>
                  <a:srgbClr val="333333"/>
                </a:solidFill>
                <a:latin typeface="Verdana"/>
                <a:cs typeface="Verdana"/>
                <a:hlinkClick r:id="rId2"/>
              </a:rPr>
              <a:t>https://asq.org/quality-resources/</a:t>
            </a:r>
            <a:r>
              <a:rPr lang="es-MX" sz="28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</a:p>
          <a:p>
            <a:pPr marL="226695" marR="221615" indent="-635" algn="ctr">
              <a:lnSpc>
                <a:spcPct val="108000"/>
              </a:lnSpc>
              <a:spcBef>
                <a:spcPts val="95"/>
              </a:spcBef>
            </a:pPr>
            <a:r>
              <a:rPr lang="es-MX" sz="2800" dirty="0">
                <a:solidFill>
                  <a:srgbClr val="333333"/>
                </a:solidFill>
                <a:latin typeface="Verdana"/>
                <a:cs typeface="Verdana"/>
                <a:hlinkClick r:id="rId3"/>
              </a:rPr>
              <a:t>https://www.sistemasoee.com/lean-manufacturing/</a:t>
            </a:r>
            <a:r>
              <a:rPr lang="es-MX" sz="28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94734" y="3853913"/>
            <a:ext cx="3069590" cy="3601085"/>
            <a:chOff x="994734" y="3853913"/>
            <a:chExt cx="3069590" cy="3601085"/>
          </a:xfrm>
        </p:grpSpPr>
        <p:sp>
          <p:nvSpPr>
            <p:cNvPr id="5" name="object 5"/>
            <p:cNvSpPr/>
            <p:nvPr/>
          </p:nvSpPr>
          <p:spPr>
            <a:xfrm>
              <a:off x="994727" y="3853922"/>
              <a:ext cx="3069590" cy="3601085"/>
            </a:xfrm>
            <a:custGeom>
              <a:avLst/>
              <a:gdLst/>
              <a:ahLst/>
              <a:cxnLst/>
              <a:rect l="l" t="t" r="r" b="b"/>
              <a:pathLst>
                <a:path w="3069590" h="3601084">
                  <a:moveTo>
                    <a:pt x="3069183" y="1800402"/>
                  </a:moveTo>
                  <a:lnTo>
                    <a:pt x="3067989" y="1751647"/>
                  </a:lnTo>
                  <a:lnTo>
                    <a:pt x="3064446" y="1703527"/>
                  </a:lnTo>
                  <a:lnTo>
                    <a:pt x="3058604" y="1656067"/>
                  </a:lnTo>
                  <a:lnTo>
                    <a:pt x="3050514" y="1609344"/>
                  </a:lnTo>
                  <a:lnTo>
                    <a:pt x="3040240" y="1563395"/>
                  </a:lnTo>
                  <a:lnTo>
                    <a:pt x="3027832" y="1518310"/>
                  </a:lnTo>
                  <a:lnTo>
                    <a:pt x="3013354" y="1474101"/>
                  </a:lnTo>
                  <a:lnTo>
                    <a:pt x="2996869" y="1430858"/>
                  </a:lnTo>
                  <a:lnTo>
                    <a:pt x="2978404" y="1388630"/>
                  </a:lnTo>
                  <a:lnTo>
                    <a:pt x="2958046" y="1347470"/>
                  </a:lnTo>
                  <a:lnTo>
                    <a:pt x="2935833" y="1307414"/>
                  </a:lnTo>
                  <a:lnTo>
                    <a:pt x="2911830" y="1268552"/>
                  </a:lnTo>
                  <a:lnTo>
                    <a:pt x="2886087" y="1230922"/>
                  </a:lnTo>
                  <a:lnTo>
                    <a:pt x="2858655" y="1194587"/>
                  </a:lnTo>
                  <a:lnTo>
                    <a:pt x="2829610" y="1159586"/>
                  </a:lnTo>
                  <a:lnTo>
                    <a:pt x="2798991" y="1125994"/>
                  </a:lnTo>
                  <a:lnTo>
                    <a:pt x="2766847" y="1093851"/>
                  </a:lnTo>
                  <a:lnTo>
                    <a:pt x="2733256" y="1063231"/>
                  </a:lnTo>
                  <a:lnTo>
                    <a:pt x="2698267" y="1034186"/>
                  </a:lnTo>
                  <a:lnTo>
                    <a:pt x="2661920" y="1006754"/>
                  </a:lnTo>
                  <a:lnTo>
                    <a:pt x="2624290" y="981011"/>
                  </a:lnTo>
                  <a:lnTo>
                    <a:pt x="2585428" y="957008"/>
                  </a:lnTo>
                  <a:lnTo>
                    <a:pt x="2545384" y="934796"/>
                  </a:lnTo>
                  <a:lnTo>
                    <a:pt x="2504211" y="914438"/>
                  </a:lnTo>
                  <a:lnTo>
                    <a:pt x="2493619" y="909815"/>
                  </a:lnTo>
                  <a:lnTo>
                    <a:pt x="783412" y="0"/>
                  </a:lnTo>
                  <a:lnTo>
                    <a:pt x="442087" y="641489"/>
                  </a:lnTo>
                  <a:lnTo>
                    <a:pt x="1375092" y="1137843"/>
                  </a:lnTo>
                  <a:lnTo>
                    <a:pt x="1355280" y="1159586"/>
                  </a:lnTo>
                  <a:lnTo>
                    <a:pt x="1326222" y="1194587"/>
                  </a:lnTo>
                  <a:lnTo>
                    <a:pt x="1298803" y="1230922"/>
                  </a:lnTo>
                  <a:lnTo>
                    <a:pt x="1273060" y="1268552"/>
                  </a:lnTo>
                  <a:lnTo>
                    <a:pt x="1249057" y="1307414"/>
                  </a:lnTo>
                  <a:lnTo>
                    <a:pt x="1226845" y="1347470"/>
                  </a:lnTo>
                  <a:lnTo>
                    <a:pt x="1206474" y="1388630"/>
                  </a:lnTo>
                  <a:lnTo>
                    <a:pt x="1188021" y="1430858"/>
                  </a:lnTo>
                  <a:lnTo>
                    <a:pt x="1185621" y="1437132"/>
                  </a:lnTo>
                  <a:lnTo>
                    <a:pt x="0" y="1437132"/>
                  </a:lnTo>
                  <a:lnTo>
                    <a:pt x="0" y="2163762"/>
                  </a:lnTo>
                  <a:lnTo>
                    <a:pt x="1185659" y="2163762"/>
                  </a:lnTo>
                  <a:lnTo>
                    <a:pt x="1188021" y="2169934"/>
                  </a:lnTo>
                  <a:lnTo>
                    <a:pt x="1206474" y="2212175"/>
                  </a:lnTo>
                  <a:lnTo>
                    <a:pt x="1226845" y="2253335"/>
                  </a:lnTo>
                  <a:lnTo>
                    <a:pt x="1249057" y="2293378"/>
                  </a:lnTo>
                  <a:lnTo>
                    <a:pt x="1273060" y="2332253"/>
                  </a:lnTo>
                  <a:lnTo>
                    <a:pt x="1298803" y="2369883"/>
                  </a:lnTo>
                  <a:lnTo>
                    <a:pt x="1326222" y="2406218"/>
                  </a:lnTo>
                  <a:lnTo>
                    <a:pt x="1355280" y="2441219"/>
                  </a:lnTo>
                  <a:lnTo>
                    <a:pt x="1375105" y="2462987"/>
                  </a:lnTo>
                  <a:lnTo>
                    <a:pt x="442087" y="2959239"/>
                  </a:lnTo>
                  <a:lnTo>
                    <a:pt x="783412" y="3600729"/>
                  </a:lnTo>
                  <a:lnTo>
                    <a:pt x="2494661" y="2690545"/>
                  </a:lnTo>
                  <a:lnTo>
                    <a:pt x="2504211" y="2686367"/>
                  </a:lnTo>
                  <a:lnTo>
                    <a:pt x="2545384" y="2666009"/>
                  </a:lnTo>
                  <a:lnTo>
                    <a:pt x="2585428" y="2643797"/>
                  </a:lnTo>
                  <a:lnTo>
                    <a:pt x="2624290" y="2619781"/>
                  </a:lnTo>
                  <a:lnTo>
                    <a:pt x="2661920" y="2594038"/>
                  </a:lnTo>
                  <a:lnTo>
                    <a:pt x="2698267" y="2566619"/>
                  </a:lnTo>
                  <a:lnTo>
                    <a:pt x="2733256" y="2537561"/>
                  </a:lnTo>
                  <a:lnTo>
                    <a:pt x="2766847" y="2506942"/>
                  </a:lnTo>
                  <a:lnTo>
                    <a:pt x="2798991" y="2474811"/>
                  </a:lnTo>
                  <a:lnTo>
                    <a:pt x="2829610" y="2441219"/>
                  </a:lnTo>
                  <a:lnTo>
                    <a:pt x="2858655" y="2406218"/>
                  </a:lnTo>
                  <a:lnTo>
                    <a:pt x="2886087" y="2369883"/>
                  </a:lnTo>
                  <a:lnTo>
                    <a:pt x="2911830" y="2332253"/>
                  </a:lnTo>
                  <a:lnTo>
                    <a:pt x="2935833" y="2293378"/>
                  </a:lnTo>
                  <a:lnTo>
                    <a:pt x="2958046" y="2253335"/>
                  </a:lnTo>
                  <a:lnTo>
                    <a:pt x="2978404" y="2212175"/>
                  </a:lnTo>
                  <a:lnTo>
                    <a:pt x="2996869" y="2169934"/>
                  </a:lnTo>
                  <a:lnTo>
                    <a:pt x="3013354" y="2126691"/>
                  </a:lnTo>
                  <a:lnTo>
                    <a:pt x="3027832" y="2082495"/>
                  </a:lnTo>
                  <a:lnTo>
                    <a:pt x="3040240" y="2037397"/>
                  </a:lnTo>
                  <a:lnTo>
                    <a:pt x="3050514" y="1991461"/>
                  </a:lnTo>
                  <a:lnTo>
                    <a:pt x="3058604" y="1944738"/>
                  </a:lnTo>
                  <a:lnTo>
                    <a:pt x="3064446" y="1897278"/>
                  </a:lnTo>
                  <a:lnTo>
                    <a:pt x="3067989" y="1849145"/>
                  </a:lnTo>
                  <a:lnTo>
                    <a:pt x="3069183" y="1800402"/>
                  </a:lnTo>
                  <a:close/>
                </a:path>
              </a:pathLst>
            </a:custGeom>
            <a:solidFill>
              <a:srgbClr val="EAC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0867" y="5158008"/>
              <a:ext cx="993140" cy="993140"/>
            </a:xfrm>
            <a:custGeom>
              <a:avLst/>
              <a:gdLst/>
              <a:ahLst/>
              <a:cxnLst/>
              <a:rect l="l" t="t" r="r" b="b"/>
              <a:pathLst>
                <a:path w="993139" h="993139">
                  <a:moveTo>
                    <a:pt x="496309" y="0"/>
                  </a:moveTo>
                  <a:lnTo>
                    <a:pt x="448511" y="2271"/>
                  </a:lnTo>
                  <a:lnTo>
                    <a:pt x="401998" y="8949"/>
                  </a:lnTo>
                  <a:lnTo>
                    <a:pt x="356979" y="19823"/>
                  </a:lnTo>
                  <a:lnTo>
                    <a:pt x="313661" y="34687"/>
                  </a:lnTo>
                  <a:lnTo>
                    <a:pt x="272253" y="53332"/>
                  </a:lnTo>
                  <a:lnTo>
                    <a:pt x="232962" y="75550"/>
                  </a:lnTo>
                  <a:lnTo>
                    <a:pt x="195997" y="101134"/>
                  </a:lnTo>
                  <a:lnTo>
                    <a:pt x="161565" y="129875"/>
                  </a:lnTo>
                  <a:lnTo>
                    <a:pt x="129875" y="161565"/>
                  </a:lnTo>
                  <a:lnTo>
                    <a:pt x="101134" y="195997"/>
                  </a:lnTo>
                  <a:lnTo>
                    <a:pt x="75550" y="232962"/>
                  </a:lnTo>
                  <a:lnTo>
                    <a:pt x="53332" y="272253"/>
                  </a:lnTo>
                  <a:lnTo>
                    <a:pt x="34687" y="313661"/>
                  </a:lnTo>
                  <a:lnTo>
                    <a:pt x="19823" y="356979"/>
                  </a:lnTo>
                  <a:lnTo>
                    <a:pt x="8949" y="401998"/>
                  </a:lnTo>
                  <a:lnTo>
                    <a:pt x="2271" y="448511"/>
                  </a:lnTo>
                  <a:lnTo>
                    <a:pt x="0" y="496309"/>
                  </a:lnTo>
                  <a:lnTo>
                    <a:pt x="2271" y="544107"/>
                  </a:lnTo>
                  <a:lnTo>
                    <a:pt x="8949" y="590620"/>
                  </a:lnTo>
                  <a:lnTo>
                    <a:pt x="19823" y="635639"/>
                  </a:lnTo>
                  <a:lnTo>
                    <a:pt x="34687" y="678957"/>
                  </a:lnTo>
                  <a:lnTo>
                    <a:pt x="53332" y="720365"/>
                  </a:lnTo>
                  <a:lnTo>
                    <a:pt x="75550" y="759656"/>
                  </a:lnTo>
                  <a:lnTo>
                    <a:pt x="101134" y="796621"/>
                  </a:lnTo>
                  <a:lnTo>
                    <a:pt x="129875" y="831053"/>
                  </a:lnTo>
                  <a:lnTo>
                    <a:pt x="161565" y="862743"/>
                  </a:lnTo>
                  <a:lnTo>
                    <a:pt x="195997" y="891484"/>
                  </a:lnTo>
                  <a:lnTo>
                    <a:pt x="232962" y="917068"/>
                  </a:lnTo>
                  <a:lnTo>
                    <a:pt x="272253" y="939286"/>
                  </a:lnTo>
                  <a:lnTo>
                    <a:pt x="313661" y="957931"/>
                  </a:lnTo>
                  <a:lnTo>
                    <a:pt x="356979" y="972795"/>
                  </a:lnTo>
                  <a:lnTo>
                    <a:pt x="401998" y="983669"/>
                  </a:lnTo>
                  <a:lnTo>
                    <a:pt x="448511" y="990347"/>
                  </a:lnTo>
                  <a:lnTo>
                    <a:pt x="496309" y="992618"/>
                  </a:lnTo>
                  <a:lnTo>
                    <a:pt x="544107" y="990347"/>
                  </a:lnTo>
                  <a:lnTo>
                    <a:pt x="590620" y="983669"/>
                  </a:lnTo>
                  <a:lnTo>
                    <a:pt x="635639" y="972795"/>
                  </a:lnTo>
                  <a:lnTo>
                    <a:pt x="678957" y="957931"/>
                  </a:lnTo>
                  <a:lnTo>
                    <a:pt x="720365" y="939286"/>
                  </a:lnTo>
                  <a:lnTo>
                    <a:pt x="759656" y="917068"/>
                  </a:lnTo>
                  <a:lnTo>
                    <a:pt x="796621" y="891484"/>
                  </a:lnTo>
                  <a:lnTo>
                    <a:pt x="831053" y="862743"/>
                  </a:lnTo>
                  <a:lnTo>
                    <a:pt x="862743" y="831053"/>
                  </a:lnTo>
                  <a:lnTo>
                    <a:pt x="891484" y="796621"/>
                  </a:lnTo>
                  <a:lnTo>
                    <a:pt x="917068" y="759656"/>
                  </a:lnTo>
                  <a:lnTo>
                    <a:pt x="939286" y="720365"/>
                  </a:lnTo>
                  <a:lnTo>
                    <a:pt x="957931" y="678957"/>
                  </a:lnTo>
                  <a:lnTo>
                    <a:pt x="972795" y="635639"/>
                  </a:lnTo>
                  <a:lnTo>
                    <a:pt x="983669" y="590620"/>
                  </a:lnTo>
                  <a:lnTo>
                    <a:pt x="990347" y="544107"/>
                  </a:lnTo>
                  <a:lnTo>
                    <a:pt x="992618" y="496309"/>
                  </a:lnTo>
                  <a:lnTo>
                    <a:pt x="990347" y="448511"/>
                  </a:lnTo>
                  <a:lnTo>
                    <a:pt x="983669" y="401998"/>
                  </a:lnTo>
                  <a:lnTo>
                    <a:pt x="972795" y="356979"/>
                  </a:lnTo>
                  <a:lnTo>
                    <a:pt x="957931" y="313661"/>
                  </a:lnTo>
                  <a:lnTo>
                    <a:pt x="939286" y="272253"/>
                  </a:lnTo>
                  <a:lnTo>
                    <a:pt x="917068" y="232962"/>
                  </a:lnTo>
                  <a:lnTo>
                    <a:pt x="891484" y="195997"/>
                  </a:lnTo>
                  <a:lnTo>
                    <a:pt x="862743" y="161565"/>
                  </a:lnTo>
                  <a:lnTo>
                    <a:pt x="831053" y="129875"/>
                  </a:lnTo>
                  <a:lnTo>
                    <a:pt x="796621" y="101134"/>
                  </a:lnTo>
                  <a:lnTo>
                    <a:pt x="759656" y="75550"/>
                  </a:lnTo>
                  <a:lnTo>
                    <a:pt x="720365" y="53332"/>
                  </a:lnTo>
                  <a:lnTo>
                    <a:pt x="678957" y="34687"/>
                  </a:lnTo>
                  <a:lnTo>
                    <a:pt x="635639" y="19823"/>
                  </a:lnTo>
                  <a:lnTo>
                    <a:pt x="590620" y="8949"/>
                  </a:lnTo>
                  <a:lnTo>
                    <a:pt x="544107" y="2271"/>
                  </a:lnTo>
                  <a:lnTo>
                    <a:pt x="496309" y="0"/>
                  </a:lnTo>
                  <a:close/>
                </a:path>
              </a:pathLst>
            </a:custGeom>
            <a:solidFill>
              <a:srgbClr val="FC5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020454" y="3853913"/>
            <a:ext cx="3069590" cy="3601085"/>
            <a:chOff x="16020454" y="3853913"/>
            <a:chExt cx="3069590" cy="3601085"/>
          </a:xfrm>
        </p:grpSpPr>
        <p:sp>
          <p:nvSpPr>
            <p:cNvPr id="8" name="object 8"/>
            <p:cNvSpPr/>
            <p:nvPr/>
          </p:nvSpPr>
          <p:spPr>
            <a:xfrm>
              <a:off x="16020453" y="3853922"/>
              <a:ext cx="3069590" cy="3601085"/>
            </a:xfrm>
            <a:custGeom>
              <a:avLst/>
              <a:gdLst/>
              <a:ahLst/>
              <a:cxnLst/>
              <a:rect l="l" t="t" r="r" b="b"/>
              <a:pathLst>
                <a:path w="3069590" h="3601084">
                  <a:moveTo>
                    <a:pt x="3069183" y="1436954"/>
                  </a:moveTo>
                  <a:lnTo>
                    <a:pt x="1883511" y="1436954"/>
                  </a:lnTo>
                  <a:lnTo>
                    <a:pt x="1881162" y="1430782"/>
                  </a:lnTo>
                  <a:lnTo>
                    <a:pt x="1862709" y="1388554"/>
                  </a:lnTo>
                  <a:lnTo>
                    <a:pt x="1842338" y="1347381"/>
                  </a:lnTo>
                  <a:lnTo>
                    <a:pt x="1820125" y="1307338"/>
                  </a:lnTo>
                  <a:lnTo>
                    <a:pt x="1796122" y="1268476"/>
                  </a:lnTo>
                  <a:lnTo>
                    <a:pt x="1770380" y="1230845"/>
                  </a:lnTo>
                  <a:lnTo>
                    <a:pt x="1742960" y="1194498"/>
                  </a:lnTo>
                  <a:lnTo>
                    <a:pt x="1713903" y="1159510"/>
                  </a:lnTo>
                  <a:lnTo>
                    <a:pt x="1694065" y="1137754"/>
                  </a:lnTo>
                  <a:lnTo>
                    <a:pt x="2627109" y="641489"/>
                  </a:lnTo>
                  <a:lnTo>
                    <a:pt x="2285771" y="0"/>
                  </a:lnTo>
                  <a:lnTo>
                    <a:pt x="574548" y="910183"/>
                  </a:lnTo>
                  <a:lnTo>
                    <a:pt x="564972" y="914361"/>
                  </a:lnTo>
                  <a:lnTo>
                    <a:pt x="523798" y="934720"/>
                  </a:lnTo>
                  <a:lnTo>
                    <a:pt x="483755" y="956932"/>
                  </a:lnTo>
                  <a:lnTo>
                    <a:pt x="444893" y="980935"/>
                  </a:lnTo>
                  <a:lnTo>
                    <a:pt x="407263" y="1006678"/>
                  </a:lnTo>
                  <a:lnTo>
                    <a:pt x="370916" y="1034110"/>
                  </a:lnTo>
                  <a:lnTo>
                    <a:pt x="335927" y="1063155"/>
                  </a:lnTo>
                  <a:lnTo>
                    <a:pt x="302336" y="1093774"/>
                  </a:lnTo>
                  <a:lnTo>
                    <a:pt x="270192" y="1125918"/>
                  </a:lnTo>
                  <a:lnTo>
                    <a:pt x="239572" y="1159510"/>
                  </a:lnTo>
                  <a:lnTo>
                    <a:pt x="210527" y="1194498"/>
                  </a:lnTo>
                  <a:lnTo>
                    <a:pt x="183095" y="1230845"/>
                  </a:lnTo>
                  <a:lnTo>
                    <a:pt x="157353" y="1268476"/>
                  </a:lnTo>
                  <a:lnTo>
                    <a:pt x="133350" y="1307338"/>
                  </a:lnTo>
                  <a:lnTo>
                    <a:pt x="111137" y="1347381"/>
                  </a:lnTo>
                  <a:lnTo>
                    <a:pt x="90779" y="1388554"/>
                  </a:lnTo>
                  <a:lnTo>
                    <a:pt x="72326" y="1430782"/>
                  </a:lnTo>
                  <a:lnTo>
                    <a:pt x="55829" y="1474025"/>
                  </a:lnTo>
                  <a:lnTo>
                    <a:pt x="41351" y="1518221"/>
                  </a:lnTo>
                  <a:lnTo>
                    <a:pt x="28943" y="1563319"/>
                  </a:lnTo>
                  <a:lnTo>
                    <a:pt x="18669" y="1609255"/>
                  </a:lnTo>
                  <a:lnTo>
                    <a:pt x="10591" y="1655991"/>
                  </a:lnTo>
                  <a:lnTo>
                    <a:pt x="4737" y="1703438"/>
                  </a:lnTo>
                  <a:lnTo>
                    <a:pt x="1193" y="1751571"/>
                  </a:lnTo>
                  <a:lnTo>
                    <a:pt x="0" y="1800326"/>
                  </a:lnTo>
                  <a:lnTo>
                    <a:pt x="1193" y="1849069"/>
                  </a:lnTo>
                  <a:lnTo>
                    <a:pt x="4737" y="1897202"/>
                  </a:lnTo>
                  <a:lnTo>
                    <a:pt x="10591" y="1944662"/>
                  </a:lnTo>
                  <a:lnTo>
                    <a:pt x="18669" y="1991385"/>
                  </a:lnTo>
                  <a:lnTo>
                    <a:pt x="28943" y="2037321"/>
                  </a:lnTo>
                  <a:lnTo>
                    <a:pt x="41351" y="2082419"/>
                  </a:lnTo>
                  <a:lnTo>
                    <a:pt x="55829" y="2126615"/>
                  </a:lnTo>
                  <a:lnTo>
                    <a:pt x="72326" y="2169858"/>
                  </a:lnTo>
                  <a:lnTo>
                    <a:pt x="90779" y="2212086"/>
                  </a:lnTo>
                  <a:lnTo>
                    <a:pt x="111137" y="2253259"/>
                  </a:lnTo>
                  <a:lnTo>
                    <a:pt x="133350" y="2293302"/>
                  </a:lnTo>
                  <a:lnTo>
                    <a:pt x="157353" y="2332164"/>
                  </a:lnTo>
                  <a:lnTo>
                    <a:pt x="183095" y="2369794"/>
                  </a:lnTo>
                  <a:lnTo>
                    <a:pt x="210527" y="2406142"/>
                  </a:lnTo>
                  <a:lnTo>
                    <a:pt x="239572" y="2441143"/>
                  </a:lnTo>
                  <a:lnTo>
                    <a:pt x="270192" y="2474734"/>
                  </a:lnTo>
                  <a:lnTo>
                    <a:pt x="302336" y="2506865"/>
                  </a:lnTo>
                  <a:lnTo>
                    <a:pt x="335927" y="2537485"/>
                  </a:lnTo>
                  <a:lnTo>
                    <a:pt x="370916" y="2566543"/>
                  </a:lnTo>
                  <a:lnTo>
                    <a:pt x="407263" y="2593962"/>
                  </a:lnTo>
                  <a:lnTo>
                    <a:pt x="444893" y="2619705"/>
                  </a:lnTo>
                  <a:lnTo>
                    <a:pt x="483755" y="2643708"/>
                  </a:lnTo>
                  <a:lnTo>
                    <a:pt x="523798" y="2665920"/>
                  </a:lnTo>
                  <a:lnTo>
                    <a:pt x="564972" y="2686291"/>
                  </a:lnTo>
                  <a:lnTo>
                    <a:pt x="575551" y="2690926"/>
                  </a:lnTo>
                  <a:lnTo>
                    <a:pt x="2285771" y="3600729"/>
                  </a:lnTo>
                  <a:lnTo>
                    <a:pt x="2627096" y="2959239"/>
                  </a:lnTo>
                  <a:lnTo>
                    <a:pt x="1694078" y="2462898"/>
                  </a:lnTo>
                  <a:lnTo>
                    <a:pt x="1713903" y="2441143"/>
                  </a:lnTo>
                  <a:lnTo>
                    <a:pt x="1742960" y="2406142"/>
                  </a:lnTo>
                  <a:lnTo>
                    <a:pt x="1770380" y="2369794"/>
                  </a:lnTo>
                  <a:lnTo>
                    <a:pt x="1796122" y="2332164"/>
                  </a:lnTo>
                  <a:lnTo>
                    <a:pt x="1820125" y="2293302"/>
                  </a:lnTo>
                  <a:lnTo>
                    <a:pt x="1842338" y="2253259"/>
                  </a:lnTo>
                  <a:lnTo>
                    <a:pt x="1862709" y="2212086"/>
                  </a:lnTo>
                  <a:lnTo>
                    <a:pt x="1881162" y="2169858"/>
                  </a:lnTo>
                  <a:lnTo>
                    <a:pt x="1883549" y="2163597"/>
                  </a:lnTo>
                  <a:lnTo>
                    <a:pt x="3069183" y="2163597"/>
                  </a:lnTo>
                  <a:lnTo>
                    <a:pt x="3069183" y="1436954"/>
                  </a:lnTo>
                  <a:close/>
                </a:path>
              </a:pathLst>
            </a:custGeom>
            <a:solidFill>
              <a:srgbClr val="EAC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500892" y="5157928"/>
              <a:ext cx="993140" cy="993140"/>
            </a:xfrm>
            <a:custGeom>
              <a:avLst/>
              <a:gdLst/>
              <a:ahLst/>
              <a:cxnLst/>
              <a:rect l="l" t="t" r="r" b="b"/>
              <a:pathLst>
                <a:path w="993140" h="993139">
                  <a:moveTo>
                    <a:pt x="496309" y="0"/>
                  </a:moveTo>
                  <a:lnTo>
                    <a:pt x="448511" y="2271"/>
                  </a:lnTo>
                  <a:lnTo>
                    <a:pt x="401998" y="8949"/>
                  </a:lnTo>
                  <a:lnTo>
                    <a:pt x="356979" y="19823"/>
                  </a:lnTo>
                  <a:lnTo>
                    <a:pt x="313661" y="34687"/>
                  </a:lnTo>
                  <a:lnTo>
                    <a:pt x="272253" y="53332"/>
                  </a:lnTo>
                  <a:lnTo>
                    <a:pt x="232962" y="75550"/>
                  </a:lnTo>
                  <a:lnTo>
                    <a:pt x="195997" y="101134"/>
                  </a:lnTo>
                  <a:lnTo>
                    <a:pt x="161565" y="129875"/>
                  </a:lnTo>
                  <a:lnTo>
                    <a:pt x="129875" y="161565"/>
                  </a:lnTo>
                  <a:lnTo>
                    <a:pt x="101134" y="195997"/>
                  </a:lnTo>
                  <a:lnTo>
                    <a:pt x="75550" y="232962"/>
                  </a:lnTo>
                  <a:lnTo>
                    <a:pt x="53332" y="272253"/>
                  </a:lnTo>
                  <a:lnTo>
                    <a:pt x="34687" y="313661"/>
                  </a:lnTo>
                  <a:lnTo>
                    <a:pt x="19823" y="356979"/>
                  </a:lnTo>
                  <a:lnTo>
                    <a:pt x="8949" y="401998"/>
                  </a:lnTo>
                  <a:lnTo>
                    <a:pt x="2271" y="448511"/>
                  </a:lnTo>
                  <a:lnTo>
                    <a:pt x="0" y="496309"/>
                  </a:lnTo>
                  <a:lnTo>
                    <a:pt x="2271" y="544107"/>
                  </a:lnTo>
                  <a:lnTo>
                    <a:pt x="8949" y="590620"/>
                  </a:lnTo>
                  <a:lnTo>
                    <a:pt x="19823" y="635639"/>
                  </a:lnTo>
                  <a:lnTo>
                    <a:pt x="34687" y="678957"/>
                  </a:lnTo>
                  <a:lnTo>
                    <a:pt x="53332" y="720365"/>
                  </a:lnTo>
                  <a:lnTo>
                    <a:pt x="75550" y="759656"/>
                  </a:lnTo>
                  <a:lnTo>
                    <a:pt x="101134" y="796621"/>
                  </a:lnTo>
                  <a:lnTo>
                    <a:pt x="129875" y="831053"/>
                  </a:lnTo>
                  <a:lnTo>
                    <a:pt x="161565" y="862743"/>
                  </a:lnTo>
                  <a:lnTo>
                    <a:pt x="195997" y="891484"/>
                  </a:lnTo>
                  <a:lnTo>
                    <a:pt x="232962" y="917068"/>
                  </a:lnTo>
                  <a:lnTo>
                    <a:pt x="272253" y="939286"/>
                  </a:lnTo>
                  <a:lnTo>
                    <a:pt x="313661" y="957931"/>
                  </a:lnTo>
                  <a:lnTo>
                    <a:pt x="356979" y="972795"/>
                  </a:lnTo>
                  <a:lnTo>
                    <a:pt x="401998" y="983669"/>
                  </a:lnTo>
                  <a:lnTo>
                    <a:pt x="448511" y="990347"/>
                  </a:lnTo>
                  <a:lnTo>
                    <a:pt x="496309" y="992618"/>
                  </a:lnTo>
                  <a:lnTo>
                    <a:pt x="544107" y="990347"/>
                  </a:lnTo>
                  <a:lnTo>
                    <a:pt x="590620" y="983669"/>
                  </a:lnTo>
                  <a:lnTo>
                    <a:pt x="635639" y="972795"/>
                  </a:lnTo>
                  <a:lnTo>
                    <a:pt x="678957" y="957931"/>
                  </a:lnTo>
                  <a:lnTo>
                    <a:pt x="720365" y="939286"/>
                  </a:lnTo>
                  <a:lnTo>
                    <a:pt x="759656" y="917068"/>
                  </a:lnTo>
                  <a:lnTo>
                    <a:pt x="796621" y="891484"/>
                  </a:lnTo>
                  <a:lnTo>
                    <a:pt x="831053" y="862743"/>
                  </a:lnTo>
                  <a:lnTo>
                    <a:pt x="862743" y="831053"/>
                  </a:lnTo>
                  <a:lnTo>
                    <a:pt x="891484" y="796621"/>
                  </a:lnTo>
                  <a:lnTo>
                    <a:pt x="917068" y="759656"/>
                  </a:lnTo>
                  <a:lnTo>
                    <a:pt x="939286" y="720365"/>
                  </a:lnTo>
                  <a:lnTo>
                    <a:pt x="957931" y="678957"/>
                  </a:lnTo>
                  <a:lnTo>
                    <a:pt x="972795" y="635639"/>
                  </a:lnTo>
                  <a:lnTo>
                    <a:pt x="983669" y="590620"/>
                  </a:lnTo>
                  <a:lnTo>
                    <a:pt x="990347" y="544107"/>
                  </a:lnTo>
                  <a:lnTo>
                    <a:pt x="992618" y="496309"/>
                  </a:lnTo>
                  <a:lnTo>
                    <a:pt x="990347" y="448511"/>
                  </a:lnTo>
                  <a:lnTo>
                    <a:pt x="983669" y="401998"/>
                  </a:lnTo>
                  <a:lnTo>
                    <a:pt x="972795" y="356979"/>
                  </a:lnTo>
                  <a:lnTo>
                    <a:pt x="957931" y="313661"/>
                  </a:lnTo>
                  <a:lnTo>
                    <a:pt x="939286" y="272253"/>
                  </a:lnTo>
                  <a:lnTo>
                    <a:pt x="917068" y="232962"/>
                  </a:lnTo>
                  <a:lnTo>
                    <a:pt x="891484" y="195997"/>
                  </a:lnTo>
                  <a:lnTo>
                    <a:pt x="862743" y="161565"/>
                  </a:lnTo>
                  <a:lnTo>
                    <a:pt x="831053" y="129875"/>
                  </a:lnTo>
                  <a:lnTo>
                    <a:pt x="796621" y="101134"/>
                  </a:lnTo>
                  <a:lnTo>
                    <a:pt x="759656" y="75550"/>
                  </a:lnTo>
                  <a:lnTo>
                    <a:pt x="720365" y="53332"/>
                  </a:lnTo>
                  <a:lnTo>
                    <a:pt x="678957" y="34687"/>
                  </a:lnTo>
                  <a:lnTo>
                    <a:pt x="635639" y="19823"/>
                  </a:lnTo>
                  <a:lnTo>
                    <a:pt x="590620" y="8949"/>
                  </a:lnTo>
                  <a:lnTo>
                    <a:pt x="544107" y="2271"/>
                  </a:lnTo>
                  <a:lnTo>
                    <a:pt x="496309" y="0"/>
                  </a:lnTo>
                  <a:close/>
                </a:path>
              </a:pathLst>
            </a:custGeom>
            <a:solidFill>
              <a:srgbClr val="FC5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A8508B1F-38D8-80C8-416C-453BCAF20B39}"/>
              </a:ext>
            </a:extLst>
          </p:cNvPr>
          <p:cNvSpPr txBox="1">
            <a:spLocks/>
          </p:cNvSpPr>
          <p:nvPr/>
        </p:nvSpPr>
        <p:spPr>
          <a:xfrm>
            <a:off x="2115118" y="1870240"/>
            <a:ext cx="15873862" cy="848309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874895" algn="l">
              <a:spcBef>
                <a:spcPts val="135"/>
              </a:spcBef>
            </a:pPr>
            <a:r>
              <a:rPr lang="es-ES" sz="5400" b="1" dirty="0">
                <a:solidFill>
                  <a:srgbClr val="FC5B1C"/>
                </a:solidFill>
              </a:rPr>
              <a:t>2. METODOLOGÍA LEAN</a:t>
            </a:r>
            <a:endParaRPr lang="es-ES" sz="5400" b="1" dirty="0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8E1449A6-B3E3-4A65-9C36-7088EEF32DA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5118" y="2547915"/>
            <a:ext cx="15873862" cy="4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6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H7EN5MXTHQNV-1513-859</_dlc_DocId>
    <_dlc_DocIdUrl xmlns="ae9388c0-b1e2-40ea-b6a8-c51c7913cbd2">
      <Url>https://mng.mincultura.gov.co/ministerio/recursos-humanos/_layouts/15/DocIdRedir.aspx?ID=H7EN5MXTHQNV-1513-859</Url>
      <Description>H7EN5MXTHQNV-1513-859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F9149F-4F1D-4286-9FF4-093054DA539B}"/>
</file>

<file path=customXml/itemProps2.xml><?xml version="1.0" encoding="utf-8"?>
<ds:datastoreItem xmlns:ds="http://schemas.openxmlformats.org/officeDocument/2006/customXml" ds:itemID="{7E66FEC5-3BB4-4087-83FD-29C01AD985C0}"/>
</file>

<file path=customXml/itemProps3.xml><?xml version="1.0" encoding="utf-8"?>
<ds:datastoreItem xmlns:ds="http://schemas.openxmlformats.org/officeDocument/2006/customXml" ds:itemID="{8612714E-F47B-4C10-9401-6FB799082FFB}"/>
</file>

<file path=customXml/itemProps4.xml><?xml version="1.0" encoding="utf-8"?>
<ds:datastoreItem xmlns:ds="http://schemas.openxmlformats.org/officeDocument/2006/customXml" ds:itemID="{929B3BAE-14B7-4910-A76C-3EF5FDB45B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907</Words>
  <Application>Microsoft Office PowerPoint</Application>
  <PresentationFormat>Personalizado</PresentationFormat>
  <Paragraphs>130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ADLaM Display</vt:lpstr>
      <vt:lpstr>Aptos</vt:lpstr>
      <vt:lpstr>Impact</vt:lpstr>
      <vt:lpstr>Verdana</vt:lpstr>
      <vt:lpstr>Wingdings</vt:lpstr>
      <vt:lpstr>Office Theme</vt:lpstr>
      <vt:lpstr>Presentación de PowerPoint</vt:lpstr>
      <vt:lpstr>                  CONTENIDO</vt:lpstr>
      <vt:lpstr>Presentación de PowerPoint</vt:lpstr>
      <vt:lpstr>1. ¿QUÉ ES UN PROBLEMA?</vt:lpstr>
      <vt:lpstr>1. ¿QUÉ ES UN PROBLEMA?</vt:lpstr>
      <vt:lpstr>Presentación de PowerPoint</vt:lpstr>
      <vt:lpstr>Presentación de PowerPoint</vt:lpstr>
      <vt:lpstr>2. METODOLOGÍA LEAN</vt:lpstr>
      <vt:lpstr>Presentación de PowerPoint</vt:lpstr>
      <vt:lpstr>Presentación de PowerPoint</vt:lpstr>
      <vt:lpstr>Principios para la solución de problemas</vt:lpstr>
      <vt:lpstr>Presentación de PowerPoint</vt:lpstr>
      <vt:lpstr>3. ÁRBOL DEL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Principios para la solución de problemas</vt:lpstr>
      <vt:lpstr>4. METODOLOGÍAS PARA EL ANÁLISIS DE CAUSAS</vt:lpstr>
      <vt:lpstr>DIAGRAMAS ISHIKAWA (ESPINAS DE PESCADO)</vt:lpstr>
      <vt:lpstr>DIAGRAMA DE PARETO</vt:lpstr>
      <vt:lpstr>5 WHY (5 PORQUÉS)</vt:lpstr>
      <vt:lpstr>Presentación de PowerPoint</vt:lpstr>
      <vt:lpstr>5. ISOLUCION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Diana Paola Garcia Becerra</cp:lastModifiedBy>
  <cp:revision>14</cp:revision>
  <dcterms:created xsi:type="dcterms:W3CDTF">2024-04-24T22:39:14Z</dcterms:created>
  <dcterms:modified xsi:type="dcterms:W3CDTF">2024-06-11T14:20:36Z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2024-04-24T00:00:00Z</vt:filetime>
  </property>
  <property fmtid="{D5CDD505-2E9C-101B-9397-08002B2CF9AE}" pid="3" name="Creator">
    <vt:lpwstr>Adobe InDesign 19.3 (Macintosh)</vt:lpwstr>
  </property>
  <property fmtid="{D5CDD505-2E9C-101B-9397-08002B2CF9AE}" pid="4" name="LastSaved">
    <vt:filetime>2024-04-24T00:00:00Z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0x0101006A81FD8BE8D33941B641A993FB072DFD</vt:lpwstr>
  </property>
  <property fmtid="{D5CDD505-2E9C-101B-9397-08002B2CF9AE}" pid="7" name="_dlc_DocIdItemGuid">
    <vt:lpwstr>b5d26327-5121-4108-b6ec-e6cec52fb89b</vt:lpwstr>
  </property>
</Properties>
</file>