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9" r:id="rId4"/>
    <p:sldId id="261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82D6B98E-AAEB-412D-869E-10E3BFF5D9F5}">
          <p14:sldIdLst>
            <p14:sldId id="260"/>
            <p14:sldId id="256"/>
          </p14:sldIdLst>
        </p14:section>
        <p14:section name="Sección 1" id="{8E5D663E-9E0A-452F-A272-1A3DF0C7D4D0}">
          <p14:sldIdLst>
            <p14:sldId id="259"/>
            <p14:sldId id="261"/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2CE"/>
    <a:srgbClr val="EF53AC"/>
    <a:srgbClr val="CC6600"/>
    <a:srgbClr val="4A3B8B"/>
    <a:srgbClr val="D9D9D9"/>
    <a:srgbClr val="A98FDD"/>
    <a:srgbClr val="9372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hparra\Desktop\Riesgos%20HUMBERTO%20MINCULTURA\Matriz%20riesgos%20Institucion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[Matriz riesgos Institucional.xlsx]Hoja1!TablaDinámica1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FF9900"/>
          </a:solidFill>
          <a:ln>
            <a:noFill/>
          </a:ln>
          <a:effectLst/>
          <a:sp3d/>
        </c:spPr>
      </c:pivotFmt>
      <c:pivotFmt>
        <c:idx val="2"/>
        <c:spPr>
          <a:solidFill>
            <a:srgbClr val="FFFF00"/>
          </a:solidFill>
          <a:ln>
            <a:noFill/>
          </a:ln>
          <a:effectLst/>
          <a:sp3d/>
        </c:spPr>
      </c:pivotFmt>
      <c:pivotFmt>
        <c:idx val="3"/>
        <c:spPr>
          <a:solidFill>
            <a:srgbClr val="00B0F0"/>
          </a:solidFill>
          <a:ln>
            <a:noFill/>
          </a:ln>
          <a:effectLst/>
          <a:sp3d/>
        </c:spPr>
      </c:pivotFmt>
      <c:pivotFmt>
        <c:idx val="4"/>
        <c:spPr>
          <a:solidFill>
            <a:srgbClr val="92D050"/>
          </a:solidFill>
          <a:ln>
            <a:noFill/>
          </a:ln>
          <a:effectLst/>
          <a:sp3d/>
        </c:spPr>
      </c:pivotFmt>
      <c:pivotFmt>
        <c:idx val="5"/>
        <c:spPr>
          <a:solidFill>
            <a:srgbClr val="FF0000"/>
          </a:solidFill>
          <a:ln>
            <a:noFill/>
          </a:ln>
          <a:effectLst/>
          <a:sp3d/>
        </c:spPr>
      </c:pivotFmt>
      <c:pivotFmt>
        <c:idx val="6"/>
        <c:spPr>
          <a:solidFill>
            <a:srgbClr val="7030A0"/>
          </a:solidFill>
          <a:ln>
            <a:noFill/>
          </a:ln>
          <a:effectLst/>
          <a:sp3d/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rgbClr val="7030A0"/>
          </a:solidFill>
          <a:ln>
            <a:noFill/>
          </a:ln>
          <a:effectLst/>
          <a:sp3d/>
        </c:spPr>
      </c:pivotFmt>
      <c:pivotFmt>
        <c:idx val="9"/>
        <c:spPr>
          <a:solidFill>
            <a:srgbClr val="FF0000"/>
          </a:solidFill>
          <a:ln>
            <a:noFill/>
          </a:ln>
          <a:effectLst/>
          <a:sp3d/>
        </c:spPr>
      </c:pivotFmt>
      <c:pivotFmt>
        <c:idx val="10"/>
        <c:spPr>
          <a:solidFill>
            <a:srgbClr val="92D050"/>
          </a:solidFill>
          <a:ln>
            <a:noFill/>
          </a:ln>
          <a:effectLst/>
          <a:sp3d/>
        </c:spPr>
      </c:pivotFmt>
      <c:pivotFmt>
        <c:idx val="11"/>
        <c:spPr>
          <a:solidFill>
            <a:srgbClr val="00B0F0"/>
          </a:solidFill>
          <a:ln>
            <a:noFill/>
          </a:ln>
          <a:effectLst/>
          <a:sp3d/>
        </c:spPr>
      </c:pivotFmt>
      <c:pivotFmt>
        <c:idx val="12"/>
        <c:spPr>
          <a:solidFill>
            <a:srgbClr val="FFFF00"/>
          </a:solidFill>
          <a:ln>
            <a:noFill/>
          </a:ln>
          <a:effectLst/>
          <a:sp3d/>
        </c:spPr>
      </c:pivotFmt>
      <c:pivotFmt>
        <c:idx val="13"/>
        <c:spPr>
          <a:solidFill>
            <a:srgbClr val="FF9900"/>
          </a:solidFill>
          <a:ln>
            <a:noFill/>
          </a:ln>
          <a:effectLst/>
          <a:sp3d/>
        </c:spPr>
      </c:pivotFmt>
      <c:pivotFmt>
        <c:idx val="14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rgbClr val="7030A0"/>
          </a:solidFill>
          <a:ln>
            <a:noFill/>
          </a:ln>
          <a:effectLst/>
          <a:sp3d/>
        </c:spPr>
      </c:pivotFmt>
      <c:pivotFmt>
        <c:idx val="16"/>
        <c:spPr>
          <a:solidFill>
            <a:srgbClr val="FF0000"/>
          </a:solidFill>
          <a:ln>
            <a:noFill/>
          </a:ln>
          <a:effectLst/>
          <a:sp3d/>
        </c:spPr>
      </c:pivotFmt>
      <c:pivotFmt>
        <c:idx val="17"/>
        <c:spPr>
          <a:solidFill>
            <a:srgbClr val="92D050"/>
          </a:solidFill>
          <a:ln>
            <a:noFill/>
          </a:ln>
          <a:effectLst/>
          <a:sp3d/>
        </c:spPr>
      </c:pivotFmt>
      <c:pivotFmt>
        <c:idx val="18"/>
        <c:spPr>
          <a:solidFill>
            <a:srgbClr val="00B0F0"/>
          </a:solidFill>
          <a:ln>
            <a:noFill/>
          </a:ln>
          <a:effectLst/>
          <a:sp3d/>
        </c:spPr>
      </c:pivotFmt>
      <c:pivotFmt>
        <c:idx val="19"/>
        <c:spPr>
          <a:solidFill>
            <a:srgbClr val="FFFF00"/>
          </a:solidFill>
          <a:ln>
            <a:noFill/>
          </a:ln>
          <a:effectLst/>
          <a:sp3d/>
        </c:spPr>
      </c:pivotFmt>
      <c:pivotFmt>
        <c:idx val="20"/>
        <c:spPr>
          <a:solidFill>
            <a:srgbClr val="FF9900"/>
          </a:solidFill>
          <a:ln>
            <a:noFill/>
          </a:ln>
          <a:effectLst/>
          <a:sp3d/>
        </c:spPr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solidFill>
          <a:schemeClr val="accent4">
            <a:lumMod val="20000"/>
            <a:lumOff val="80000"/>
          </a:schemeClr>
        </a:solidFill>
        <a:ln>
          <a:noFill/>
        </a:ln>
        <a:effectLst/>
        <a:sp3d/>
      </c:spPr>
    </c:sideWall>
    <c:backWall>
      <c:thickness val="0"/>
      <c:spPr>
        <a:solidFill>
          <a:schemeClr val="accent4">
            <a:lumMod val="20000"/>
            <a:lumOff val="80000"/>
          </a:schemeClr>
        </a:solidFill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3A8E-4AB0-9773-8C6C24FC4094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3A8E-4AB0-9773-8C6C24FC4094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3A8E-4AB0-9773-8C6C24FC4094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3A8E-4AB0-9773-8C6C24FC4094}"/>
              </c:ext>
            </c:extLst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3A8E-4AB0-9773-8C6C24FC4094}"/>
              </c:ext>
            </c:extLst>
          </c:dPt>
          <c:dPt>
            <c:idx val="5"/>
            <c:invertIfNegative val="0"/>
            <c:bubble3D val="0"/>
            <c:spPr>
              <a:solidFill>
                <a:srgbClr val="FF99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3A8E-4AB0-9773-8C6C24FC4094}"/>
              </c:ext>
            </c:extLst>
          </c:dPt>
          <c:dLbls>
            <c:dLbl>
              <c:idx val="0"/>
              <c:layout>
                <c:manualLayout>
                  <c:x val="1.0233918128654916E-2"/>
                  <c:y val="-8.52773663126201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8E-4AB0-9773-8C6C24FC4094}"/>
                </c:ext>
              </c:extLst>
            </c:dLbl>
            <c:dLbl>
              <c:idx val="1"/>
              <c:layout>
                <c:manualLayout>
                  <c:x val="1.4619883040935672E-2"/>
                  <c:y val="-2.84257887708733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A8E-4AB0-9773-8C6C24FC4094}"/>
                </c:ext>
              </c:extLst>
            </c:dLbl>
            <c:dLbl>
              <c:idx val="2"/>
              <c:layout>
                <c:manualLayout>
                  <c:x val="1.1695906432748537E-2"/>
                  <c:y val="-1.13703155083494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8E-4AB0-9773-8C6C24FC4094}"/>
                </c:ext>
              </c:extLst>
            </c:dLbl>
            <c:dLbl>
              <c:idx val="3"/>
              <c:layout>
                <c:manualLayout>
                  <c:x val="1.023391812865497E-2"/>
                  <c:y val="-1.7055473262524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A8E-4AB0-9773-8C6C24FC4094}"/>
                </c:ext>
              </c:extLst>
            </c:dLbl>
            <c:dLbl>
              <c:idx val="4"/>
              <c:layout>
                <c:manualLayout>
                  <c:x val="1.9005847953216373E-2"/>
                  <c:y val="-5.685157754174673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A8E-4AB0-9773-8C6C24FC40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Hoja1!$A$4:$A$10</c:f>
              <c:strCache>
                <c:ptCount val="6"/>
                <c:pt idx="0">
                  <c:v>Fallas tecnológicas</c:v>
                </c:pt>
                <c:pt idx="1">
                  <c:v>Usuarios, productos y prácticas</c:v>
                </c:pt>
                <c:pt idx="2">
                  <c:v>Daños a activos fijos/ eventos externos</c:v>
                </c:pt>
                <c:pt idx="3">
                  <c:v>Seguridad de la Información</c:v>
                </c:pt>
                <c:pt idx="4">
                  <c:v>Corrupción</c:v>
                </c:pt>
                <c:pt idx="5">
                  <c:v>Ejecución y administración de procesos</c:v>
                </c:pt>
              </c:strCache>
            </c:strRef>
          </c:cat>
          <c:val>
            <c:numRef>
              <c:f>Hoja1!$B$4:$B$10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18</c:v>
                </c:pt>
                <c:pt idx="4">
                  <c:v>24</c:v>
                </c:pt>
                <c:pt idx="5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A8E-4AB0-9773-8C6C24FC40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55973984"/>
        <c:axId val="555975232"/>
        <c:axId val="0"/>
      </c:bar3DChart>
      <c:catAx>
        <c:axId val="555973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555975232"/>
        <c:crosses val="autoZero"/>
        <c:auto val="1"/>
        <c:lblAlgn val="ctr"/>
        <c:lblOffset val="100"/>
        <c:noMultiLvlLbl val="0"/>
      </c:catAx>
      <c:valAx>
        <c:axId val="5559752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555973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900"/>
      </a:pPr>
      <a:endParaRPr lang="es-CO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DBEDA8-09EE-4C23-A36D-BD59B9ACE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7BC9F00-222C-4C5F-A0D3-F7AD20361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216A24-9165-43F9-AFFD-DE685057E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0CD-D367-43F8-96E0-639D7D1DCD23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AA656B-D469-4243-916D-4CE518F3B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3C3E13-551D-4232-AB11-AA42049C4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1498F-9E16-4C93-9944-EDB4BE9DA31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4AE34FE-8F07-459B-99D2-67A30089340E}"/>
              </a:ext>
            </a:extLst>
          </p:cNvPr>
          <p:cNvSpPr txBox="1"/>
          <p:nvPr userDrawn="1"/>
        </p:nvSpPr>
        <p:spPr>
          <a:xfrm>
            <a:off x="12192000" y="4638432"/>
            <a:ext cx="461665" cy="204504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CO" dirty="0"/>
              <a:t>MasterTechAcademy</a:t>
            </a:r>
            <a:endParaRPr lang="en-US" dirty="0"/>
          </a:p>
        </p:txBody>
      </p:sp>
      <p:pic>
        <p:nvPicPr>
          <p:cNvPr id="8" name="Imagen 7" descr="Un dibujo con letras&#10;&#10;Descripción generada automáticamente con confianza media">
            <a:extLst>
              <a:ext uri="{FF2B5EF4-FFF2-40B4-BE49-F238E27FC236}">
                <a16:creationId xmlns:a16="http://schemas.microsoft.com/office/drawing/2014/main" id="{894C686D-2302-405C-8AB5-3602143097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67"/>
          <a:stretch/>
        </p:blipFill>
        <p:spPr>
          <a:xfrm rot="16200000">
            <a:off x="12367570" y="6705335"/>
            <a:ext cx="180870" cy="13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817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422297-64EA-4ED5-B96D-8DA354C4C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E9363AC-900D-4BC2-9A2E-AD00CEA007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36795B-3A90-4B35-B749-A9CB8C564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0CD-D367-43F8-96E0-639D7D1DCD23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7E418D-AB3C-4B15-964C-8D5A0AEC2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7C795E-A085-45D6-9C48-8D0363309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1498F-9E16-4C93-9944-EDB4BE9DA31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E5ED668-F237-4295-9C13-E7B6BBDA9293}"/>
              </a:ext>
            </a:extLst>
          </p:cNvPr>
          <p:cNvSpPr txBox="1"/>
          <p:nvPr userDrawn="1"/>
        </p:nvSpPr>
        <p:spPr>
          <a:xfrm>
            <a:off x="12192000" y="4638432"/>
            <a:ext cx="461665" cy="204504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CO" dirty="0"/>
              <a:t>MasterTechAcademy</a:t>
            </a:r>
            <a:endParaRPr lang="en-US" dirty="0"/>
          </a:p>
        </p:txBody>
      </p:sp>
      <p:pic>
        <p:nvPicPr>
          <p:cNvPr id="8" name="Imagen 7" descr="Un dibujo con letras&#10;&#10;Descripción generada automáticamente con confianza media">
            <a:extLst>
              <a:ext uri="{FF2B5EF4-FFF2-40B4-BE49-F238E27FC236}">
                <a16:creationId xmlns:a16="http://schemas.microsoft.com/office/drawing/2014/main" id="{138D47D8-CF56-45E7-89D2-193D7BC8E7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67"/>
          <a:stretch/>
        </p:blipFill>
        <p:spPr>
          <a:xfrm rot="16200000">
            <a:off x="12367570" y="6705335"/>
            <a:ext cx="180870" cy="13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937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8925C70-15CC-49D7-8942-0904159117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32A2240-22D2-47E6-854F-1980332142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119765-5D10-4236-B9A5-49C003294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0CD-D367-43F8-96E0-639D7D1DCD23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AA5971-D90E-4369-8124-19F65BB44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15A1CC-784A-414D-9DAA-05BF237AB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1498F-9E16-4C93-9944-EDB4BE9DA31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143A69B-D483-43D0-BD00-0AA521AFDB38}"/>
              </a:ext>
            </a:extLst>
          </p:cNvPr>
          <p:cNvSpPr txBox="1"/>
          <p:nvPr userDrawn="1"/>
        </p:nvSpPr>
        <p:spPr>
          <a:xfrm>
            <a:off x="12192000" y="4638432"/>
            <a:ext cx="461665" cy="204504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CO" dirty="0"/>
              <a:t>MasterTechAcademy</a:t>
            </a:r>
            <a:endParaRPr lang="en-US" dirty="0"/>
          </a:p>
        </p:txBody>
      </p:sp>
      <p:pic>
        <p:nvPicPr>
          <p:cNvPr id="8" name="Imagen 7" descr="Un dibujo con letras&#10;&#10;Descripción generada automáticamente con confianza media">
            <a:extLst>
              <a:ext uri="{FF2B5EF4-FFF2-40B4-BE49-F238E27FC236}">
                <a16:creationId xmlns:a16="http://schemas.microsoft.com/office/drawing/2014/main" id="{D9000A0F-3D72-4D85-846B-A2734DD8692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67"/>
          <a:stretch/>
        </p:blipFill>
        <p:spPr>
          <a:xfrm rot="16200000">
            <a:off x="12367570" y="6705335"/>
            <a:ext cx="180870" cy="13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01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C548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-5" dirty="0"/>
              <a:t>Públi</a:t>
            </a:r>
            <a:r>
              <a:rPr dirty="0"/>
              <a:t>ca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5013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F13E1A-6FFA-498B-8B57-F652C579C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BC7D67-A0FA-40B0-A923-2AB86B47C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849B48-40A6-4638-8BC3-995BFC8DE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0CD-D367-43F8-96E0-639D7D1DCD23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0479CB-3256-4E9D-A1BA-8CF045BED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8DC74F-DDD6-473C-8C06-D28AEF782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1498F-9E16-4C93-9944-EDB4BE9DA31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6A2B69A-6DD5-4019-A8FA-3CEF1D43C838}"/>
              </a:ext>
            </a:extLst>
          </p:cNvPr>
          <p:cNvSpPr txBox="1"/>
          <p:nvPr userDrawn="1"/>
        </p:nvSpPr>
        <p:spPr>
          <a:xfrm>
            <a:off x="12192000" y="4638432"/>
            <a:ext cx="461665" cy="204504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CO" dirty="0"/>
              <a:t>MasterTechAcademy</a:t>
            </a:r>
            <a:endParaRPr lang="en-US" dirty="0"/>
          </a:p>
        </p:txBody>
      </p:sp>
      <p:pic>
        <p:nvPicPr>
          <p:cNvPr id="8" name="Imagen 7" descr="Un dibujo con letras&#10;&#10;Descripción generada automáticamente con confianza media">
            <a:extLst>
              <a:ext uri="{FF2B5EF4-FFF2-40B4-BE49-F238E27FC236}">
                <a16:creationId xmlns:a16="http://schemas.microsoft.com/office/drawing/2014/main" id="{6BFB7D24-F980-4DDC-B246-A8B5D8495E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67"/>
          <a:stretch/>
        </p:blipFill>
        <p:spPr>
          <a:xfrm rot="16200000">
            <a:off x="12367570" y="6705335"/>
            <a:ext cx="180870" cy="13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18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F9342D-356F-48CA-982C-AFB603C97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B54B502-F0ED-491B-BD2A-38CAA7FC5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7519D5-96D7-4647-908C-C038221AF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0CD-D367-43F8-96E0-639D7D1DCD23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359707-EEE4-4B4C-ACD2-3CE948883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86A4BD-E3B1-4139-AD69-D904D79C2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1498F-9E16-4C93-9944-EDB4BE9DA31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74A6989-69EE-4944-BA86-AB58721DE330}"/>
              </a:ext>
            </a:extLst>
          </p:cNvPr>
          <p:cNvSpPr txBox="1"/>
          <p:nvPr userDrawn="1"/>
        </p:nvSpPr>
        <p:spPr>
          <a:xfrm>
            <a:off x="12192000" y="4638432"/>
            <a:ext cx="461665" cy="204504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CO" dirty="0"/>
              <a:t>MasterTechAcademy</a:t>
            </a:r>
            <a:endParaRPr lang="en-US" dirty="0"/>
          </a:p>
        </p:txBody>
      </p:sp>
      <p:pic>
        <p:nvPicPr>
          <p:cNvPr id="8" name="Imagen 7" descr="Un dibujo con letras&#10;&#10;Descripción generada automáticamente con confianza media">
            <a:extLst>
              <a:ext uri="{FF2B5EF4-FFF2-40B4-BE49-F238E27FC236}">
                <a16:creationId xmlns:a16="http://schemas.microsoft.com/office/drawing/2014/main" id="{DBF47B51-8169-4718-98D5-FDE61F1AE38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67"/>
          <a:stretch/>
        </p:blipFill>
        <p:spPr>
          <a:xfrm rot="16200000">
            <a:off x="12367570" y="6705335"/>
            <a:ext cx="180870" cy="13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34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DA14DB-831E-4975-9212-748A3B63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CF3BAD-FF53-47E7-B3B1-4AED82C6BC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BA0FBBB-D1F4-4B5C-883B-C2F91EDA7D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6CBE64-1619-4A36-A235-E1E933A04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0CD-D367-43F8-96E0-639D7D1DCD23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A361B7-9EF3-4AB3-9263-39B500891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7AD734-9BE2-4C07-BF48-31AA07A3D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1498F-9E16-4C93-9944-EDB4BE9DA31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BC7D799-CC52-478C-8F3B-4B5F5630224C}"/>
              </a:ext>
            </a:extLst>
          </p:cNvPr>
          <p:cNvSpPr txBox="1"/>
          <p:nvPr userDrawn="1"/>
        </p:nvSpPr>
        <p:spPr>
          <a:xfrm>
            <a:off x="12192000" y="4638432"/>
            <a:ext cx="461665" cy="204504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CO" dirty="0"/>
              <a:t>MasterTechAcademy</a:t>
            </a:r>
            <a:endParaRPr lang="en-US" dirty="0"/>
          </a:p>
        </p:txBody>
      </p:sp>
      <p:pic>
        <p:nvPicPr>
          <p:cNvPr id="9" name="Imagen 8" descr="Un dibujo con letras&#10;&#10;Descripción generada automáticamente con confianza media">
            <a:extLst>
              <a:ext uri="{FF2B5EF4-FFF2-40B4-BE49-F238E27FC236}">
                <a16:creationId xmlns:a16="http://schemas.microsoft.com/office/drawing/2014/main" id="{EEF1D937-F769-4E63-99AA-BE305A6489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67"/>
          <a:stretch/>
        </p:blipFill>
        <p:spPr>
          <a:xfrm rot="16200000">
            <a:off x="12367570" y="6705335"/>
            <a:ext cx="180870" cy="13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441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9E9FB7-A80C-4283-9120-AD1B4496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3B53AE-AAFA-48CB-831B-A0192815D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72C009C-F109-40EF-AE3F-B820065B5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3D43ED1-8FA4-42BC-BF56-40B71196C1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D1BF156-6E02-4217-9263-CA04DF373F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4CF666F-4422-4448-AF0E-ECE8FB412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0CD-D367-43F8-96E0-639D7D1DCD23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EA83D13-62F1-41EA-8734-811F435F2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2E81C51-7873-46A5-B42F-3F83B2482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1498F-9E16-4C93-9944-EDB4BE9DA318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425D376-498D-40F7-B515-32A958E91BC0}"/>
              </a:ext>
            </a:extLst>
          </p:cNvPr>
          <p:cNvSpPr txBox="1"/>
          <p:nvPr userDrawn="1"/>
        </p:nvSpPr>
        <p:spPr>
          <a:xfrm>
            <a:off x="12192000" y="4638432"/>
            <a:ext cx="461665" cy="204504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CO" dirty="0"/>
              <a:t>MasterTechAcademy</a:t>
            </a:r>
            <a:endParaRPr lang="en-US" dirty="0"/>
          </a:p>
        </p:txBody>
      </p:sp>
      <p:pic>
        <p:nvPicPr>
          <p:cNvPr id="11" name="Imagen 10" descr="Un dibujo con letras&#10;&#10;Descripción generada automáticamente con confianza media">
            <a:extLst>
              <a:ext uri="{FF2B5EF4-FFF2-40B4-BE49-F238E27FC236}">
                <a16:creationId xmlns:a16="http://schemas.microsoft.com/office/drawing/2014/main" id="{946DC265-800D-40FA-AEBA-5FD22C84F9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67"/>
          <a:stretch/>
        </p:blipFill>
        <p:spPr>
          <a:xfrm rot="16200000">
            <a:off x="12367570" y="6705335"/>
            <a:ext cx="180870" cy="13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024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321A65-93B3-4883-8F67-754700A9F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432DA33-C7C6-4224-BA9B-32AC65B5A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0CD-D367-43F8-96E0-639D7D1DCD23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F0BB330-A61A-4DE1-B92B-78325C209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7FD7933-8EB1-41E1-B365-899339C0F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1498F-9E16-4C93-9944-EDB4BE9DA31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9F5DD6F-811D-43B6-AE1D-F0BD13C02867}"/>
              </a:ext>
            </a:extLst>
          </p:cNvPr>
          <p:cNvSpPr txBox="1"/>
          <p:nvPr userDrawn="1"/>
        </p:nvSpPr>
        <p:spPr>
          <a:xfrm>
            <a:off x="12192000" y="4638432"/>
            <a:ext cx="461665" cy="204504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CO" dirty="0"/>
              <a:t>MasterTechAcademy</a:t>
            </a:r>
            <a:endParaRPr lang="en-US" dirty="0"/>
          </a:p>
        </p:txBody>
      </p:sp>
      <p:pic>
        <p:nvPicPr>
          <p:cNvPr id="7" name="Imagen 6" descr="Un dibujo con letras&#10;&#10;Descripción generada automáticamente con confianza media">
            <a:extLst>
              <a:ext uri="{FF2B5EF4-FFF2-40B4-BE49-F238E27FC236}">
                <a16:creationId xmlns:a16="http://schemas.microsoft.com/office/drawing/2014/main" id="{29785DAA-45EF-4161-8CCD-0C4EDFCD9A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67"/>
          <a:stretch/>
        </p:blipFill>
        <p:spPr>
          <a:xfrm rot="16200000">
            <a:off x="12367570" y="6705335"/>
            <a:ext cx="180870" cy="13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648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549E98F-7C5C-4F4B-8E97-9E337A19F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0CD-D367-43F8-96E0-639D7D1DCD23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2CA4596-1018-4906-A2B1-FF423CA39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D90678F-B383-4C58-89E4-B66C5FB26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1498F-9E16-4C93-9944-EDB4BE9DA318}" type="slidenum">
              <a:rPr lang="en-US" smtClean="0"/>
              <a:t>‹Nº›</a:t>
            </a:fld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DCB98CC-0496-4688-972E-045EED9BAA56}"/>
              </a:ext>
            </a:extLst>
          </p:cNvPr>
          <p:cNvSpPr txBox="1"/>
          <p:nvPr userDrawn="1"/>
        </p:nvSpPr>
        <p:spPr>
          <a:xfrm>
            <a:off x="12192000" y="4638432"/>
            <a:ext cx="461665" cy="204504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CO" dirty="0"/>
              <a:t>MasterTechAcademy</a:t>
            </a:r>
            <a:endParaRPr lang="en-US" dirty="0"/>
          </a:p>
        </p:txBody>
      </p:sp>
      <p:pic>
        <p:nvPicPr>
          <p:cNvPr id="6" name="Imagen 5" descr="Un dibujo con letras&#10;&#10;Descripción generada automáticamente con confianza media">
            <a:extLst>
              <a:ext uri="{FF2B5EF4-FFF2-40B4-BE49-F238E27FC236}">
                <a16:creationId xmlns:a16="http://schemas.microsoft.com/office/drawing/2014/main" id="{EC5F6838-F6B8-4E76-B5D8-CBFBCAD5EC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67"/>
          <a:stretch/>
        </p:blipFill>
        <p:spPr>
          <a:xfrm rot="16200000">
            <a:off x="12367570" y="6705335"/>
            <a:ext cx="180870" cy="13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73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75EF37-B349-4592-9C38-B6B50E95B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7264DA-165B-4C0C-9F9A-A56F71615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D48F4E8-3AB1-4E53-A502-F2AEE845AD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569964-1C31-47C2-8F27-CCC45C3C2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0CD-D367-43F8-96E0-639D7D1DCD23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9BD162-1DC6-4532-80F7-A83E7310C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7201EB-BD16-40DF-9868-53C717276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1498F-9E16-4C93-9944-EDB4BE9DA31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32D6355-9BEC-456A-85B1-DAAFD20002B4}"/>
              </a:ext>
            </a:extLst>
          </p:cNvPr>
          <p:cNvSpPr txBox="1"/>
          <p:nvPr userDrawn="1"/>
        </p:nvSpPr>
        <p:spPr>
          <a:xfrm>
            <a:off x="12192000" y="4638432"/>
            <a:ext cx="461665" cy="204504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CO" dirty="0"/>
              <a:t>MasterTechAcademy</a:t>
            </a:r>
            <a:endParaRPr lang="en-US" dirty="0"/>
          </a:p>
        </p:txBody>
      </p:sp>
      <p:pic>
        <p:nvPicPr>
          <p:cNvPr id="9" name="Imagen 8" descr="Un dibujo con letras&#10;&#10;Descripción generada automáticamente con confianza media">
            <a:extLst>
              <a:ext uri="{FF2B5EF4-FFF2-40B4-BE49-F238E27FC236}">
                <a16:creationId xmlns:a16="http://schemas.microsoft.com/office/drawing/2014/main" id="{BA0713AF-E067-49B3-8F1A-88522C423A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67"/>
          <a:stretch/>
        </p:blipFill>
        <p:spPr>
          <a:xfrm rot="16200000">
            <a:off x="12367570" y="6705335"/>
            <a:ext cx="180870" cy="13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27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21C925-78CF-49B6-864D-78E82F35F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77C1163-57F7-4A32-B942-E3F52A03DB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2EBBDD-5DA8-40C1-91CC-1A402AAD2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EF35BA-7C1D-421C-BB28-78CEADB8B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A0CD-D367-43F8-96E0-639D7D1DCD23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8302BB-855B-49DE-80A0-217349E72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A81EFB-2310-4205-9F09-827EC7D1C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1498F-9E16-4C93-9944-EDB4BE9DA31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99B8510-79CC-45B4-BCBA-A18BE1E95853}"/>
              </a:ext>
            </a:extLst>
          </p:cNvPr>
          <p:cNvSpPr txBox="1"/>
          <p:nvPr userDrawn="1"/>
        </p:nvSpPr>
        <p:spPr>
          <a:xfrm>
            <a:off x="12192000" y="4638432"/>
            <a:ext cx="461665" cy="204504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CO" dirty="0"/>
              <a:t>MasterTechAcademy</a:t>
            </a:r>
            <a:endParaRPr lang="en-US" dirty="0"/>
          </a:p>
        </p:txBody>
      </p:sp>
      <p:pic>
        <p:nvPicPr>
          <p:cNvPr id="9" name="Imagen 8" descr="Un dibujo con letras&#10;&#10;Descripción generada automáticamente con confianza media">
            <a:extLst>
              <a:ext uri="{FF2B5EF4-FFF2-40B4-BE49-F238E27FC236}">
                <a16:creationId xmlns:a16="http://schemas.microsoft.com/office/drawing/2014/main" id="{E61BA191-41B9-4BD3-9F7B-B425462B0A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67"/>
          <a:stretch/>
        </p:blipFill>
        <p:spPr>
          <a:xfrm rot="16200000">
            <a:off x="12367570" y="6705335"/>
            <a:ext cx="180870" cy="13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437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39000">
              <a:schemeClr val="accent6">
                <a:lumMod val="95000"/>
              </a:schemeClr>
            </a:gs>
            <a:gs pos="0">
              <a:schemeClr val="bg1"/>
            </a:gs>
            <a:gs pos="100000">
              <a:schemeClr val="accent6">
                <a:lumMod val="85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A17817B-231D-4724-9375-AAE6754D2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0B0EC1-97C3-4DC7-AED4-6562F406F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527C71-C1ED-4C70-9CAB-712116D6C2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5A0CD-D367-43F8-96E0-639D7D1DCD23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EAE577-F765-4F9C-8806-FACC99D0C7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59A07A-1F97-4093-A54B-AD49E4F6A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1498F-9E16-4C93-9944-EDB4BE9DA31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40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slide" Target="slide6.xml"/><Relationship Id="rId3" Type="http://schemas.openxmlformats.org/officeDocument/2006/relationships/slide" Target="slide3.xml"/><Relationship Id="rId7" Type="http://schemas.openxmlformats.org/officeDocument/2006/relationships/slide" Target="slide4.xml"/><Relationship Id="rId12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6.png"/><Relationship Id="rId5" Type="http://schemas.openxmlformats.org/officeDocument/2006/relationships/image" Target="../media/image2.jpeg"/><Relationship Id="rId10" Type="http://schemas.openxmlformats.org/officeDocument/2006/relationships/slide" Target="slide5.xml"/><Relationship Id="rId4" Type="http://schemas.openxmlformats.org/officeDocument/2006/relationships/image" Target="../media/image4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9.jpeg"/><Relationship Id="rId7" Type="http://schemas.openxmlformats.org/officeDocument/2006/relationships/slide" Target="slide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2.png"/><Relationship Id="rId5" Type="http://schemas.openxmlformats.org/officeDocument/2006/relationships/slide" Target="slide2.xml"/><Relationship Id="rId10" Type="http://schemas.openxmlformats.org/officeDocument/2006/relationships/image" Target="../media/image11.png"/><Relationship Id="rId4" Type="http://schemas.openxmlformats.org/officeDocument/2006/relationships/image" Target="../media/image10.jpeg"/><Relationship Id="rId9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5.pn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12" Type="http://schemas.openxmlformats.org/officeDocument/2006/relationships/slide" Target="slide4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5.png"/><Relationship Id="rId5" Type="http://schemas.openxmlformats.org/officeDocument/2006/relationships/image" Target="../media/image16.svg"/><Relationship Id="rId10" Type="http://schemas.openxmlformats.org/officeDocument/2006/relationships/image" Target="../media/image2.jpeg"/><Relationship Id="rId4" Type="http://schemas.openxmlformats.org/officeDocument/2006/relationships/image" Target="../media/image15.png"/><Relationship Id="rId9" Type="http://schemas.openxmlformats.org/officeDocument/2006/relationships/image" Target="../media/image20.svg"/><Relationship Id="rId14" Type="http://schemas.openxmlformats.org/officeDocument/2006/relationships/image" Target="../media/image2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2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2">
            <a:extLst>
              <a:ext uri="{FF2B5EF4-FFF2-40B4-BE49-F238E27FC236}">
                <a16:creationId xmlns:a16="http://schemas.microsoft.com/office/drawing/2014/main" id="{B1403D6F-2E94-9919-14E5-B6AE295ABAEE}"/>
              </a:ext>
            </a:extLst>
          </p:cNvPr>
          <p:cNvSpPr/>
          <p:nvPr/>
        </p:nvSpPr>
        <p:spPr>
          <a:xfrm>
            <a:off x="0" y="1634468"/>
            <a:ext cx="12191999" cy="5326280"/>
          </a:xfrm>
          <a:custGeom>
            <a:avLst/>
            <a:gdLst/>
            <a:ahLst/>
            <a:cxnLst/>
            <a:rect l="l" t="t" r="r" b="b"/>
            <a:pathLst>
              <a:path w="12702540" h="8641080">
                <a:moveTo>
                  <a:pt x="12702540" y="8641077"/>
                </a:moveTo>
                <a:lnTo>
                  <a:pt x="12702540" y="0"/>
                </a:lnTo>
                <a:lnTo>
                  <a:pt x="0" y="0"/>
                </a:lnTo>
                <a:lnTo>
                  <a:pt x="0" y="8641077"/>
                </a:lnTo>
                <a:lnTo>
                  <a:pt x="12702540" y="8641077"/>
                </a:lnTo>
                <a:close/>
              </a:path>
            </a:pathLst>
          </a:custGeom>
          <a:solidFill>
            <a:srgbClr val="4A3B8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362200" y="3737869"/>
            <a:ext cx="7663114" cy="1767792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 indent="-12700" algn="ctr">
              <a:lnSpc>
                <a:spcPts val="4390"/>
              </a:lnSpc>
              <a:spcBef>
                <a:spcPts val="585"/>
              </a:spcBef>
            </a:pPr>
            <a:r>
              <a:rPr lang="es-MX" sz="4000" spc="-5" dirty="0">
                <a:solidFill>
                  <a:srgbClr val="FFFFFF"/>
                </a:solidFill>
              </a:rPr>
              <a:t>Administración de riesgos de Gestión y Corrupción MinCulturas </a:t>
            </a:r>
            <a:endParaRPr sz="4000" dirty="0"/>
          </a:p>
        </p:txBody>
      </p:sp>
      <p:pic>
        <p:nvPicPr>
          <p:cNvPr id="1026" name="Picture 2" descr="Ministerio de Cultura de Colombia">
            <a:extLst>
              <a:ext uri="{FF2B5EF4-FFF2-40B4-BE49-F238E27FC236}">
                <a16:creationId xmlns:a16="http://schemas.microsoft.com/office/drawing/2014/main" id="{50B1A64B-F1FF-AC09-148F-52C4BE2D82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91" t="5303"/>
          <a:stretch/>
        </p:blipFill>
        <p:spPr bwMode="auto">
          <a:xfrm>
            <a:off x="704849" y="476249"/>
            <a:ext cx="1657351" cy="91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793EDA2C-29B1-48D2-84F0-85E84B4A08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599" y="-12720"/>
            <a:ext cx="6629400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0">
            <a:extLst>
              <a:ext uri="{FF2B5EF4-FFF2-40B4-BE49-F238E27FC236}">
                <a16:creationId xmlns:a16="http://schemas.microsoft.com/office/drawing/2014/main" id="{14815FA1-E9EC-499A-3172-1564862559FD}"/>
              </a:ext>
            </a:extLst>
          </p:cNvPr>
          <p:cNvSpPr txBox="1">
            <a:spLocks/>
          </p:cNvSpPr>
          <p:nvPr/>
        </p:nvSpPr>
        <p:spPr>
          <a:xfrm>
            <a:off x="7028084" y="6674103"/>
            <a:ext cx="671103" cy="175689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50"/>
              </a:spcBef>
            </a:pPr>
            <a:r>
              <a:rPr lang="es-MX" sz="1100" spc="-5" dirty="0"/>
              <a:t>T</a:t>
            </a:r>
            <a:r>
              <a:rPr lang="es-CO" sz="1100" spc="-5" dirty="0"/>
              <a:t>LPECQMF</a:t>
            </a:r>
            <a:endParaRPr lang="es-CO" sz="1100" dirty="0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71169612-CC34-4B24-B1EE-818230591218}"/>
              </a:ext>
            </a:extLst>
          </p:cNvPr>
          <p:cNvSpPr/>
          <p:nvPr/>
        </p:nvSpPr>
        <p:spPr>
          <a:xfrm>
            <a:off x="2920473" y="419894"/>
            <a:ext cx="5732004" cy="5732004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  <a:prstDash val="sysDash"/>
          </a:ln>
          <a:effectLst>
            <a:innerShdw blurRad="431800">
              <a:schemeClr val="accent6">
                <a:lumMod val="65000"/>
                <a:alpha val="78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o 24">
            <a:extLst>
              <a:ext uri="{FF2B5EF4-FFF2-40B4-BE49-F238E27FC236}">
                <a16:creationId xmlns:a16="http://schemas.microsoft.com/office/drawing/2014/main" id="{7F814B03-7A7B-4E02-A57C-FF7E0E927C5D}"/>
              </a:ext>
            </a:extLst>
          </p:cNvPr>
          <p:cNvSpPr/>
          <p:nvPr/>
        </p:nvSpPr>
        <p:spPr>
          <a:xfrm rot="3686908">
            <a:off x="6511682" y="1354082"/>
            <a:ext cx="3574065" cy="3617938"/>
          </a:xfrm>
          <a:prstGeom prst="arc">
            <a:avLst>
              <a:gd name="adj1" fmla="val 8821091"/>
              <a:gd name="adj2" fmla="val 4401853"/>
            </a:avLst>
          </a:prstGeom>
          <a:ln>
            <a:solidFill>
              <a:schemeClr val="bg1">
                <a:lumMod val="6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o 23">
            <a:extLst>
              <a:ext uri="{FF2B5EF4-FFF2-40B4-BE49-F238E27FC236}">
                <a16:creationId xmlns:a16="http://schemas.microsoft.com/office/drawing/2014/main" id="{CDBA3A7A-DC5F-41C4-9469-2A519D209FE7}"/>
              </a:ext>
            </a:extLst>
          </p:cNvPr>
          <p:cNvSpPr/>
          <p:nvPr/>
        </p:nvSpPr>
        <p:spPr>
          <a:xfrm rot="13017843">
            <a:off x="2040676" y="1029247"/>
            <a:ext cx="2695188" cy="2728272"/>
          </a:xfrm>
          <a:prstGeom prst="arc">
            <a:avLst>
              <a:gd name="adj1" fmla="val 8821091"/>
              <a:gd name="adj2" fmla="val 1921633"/>
            </a:avLst>
          </a:prstGeom>
          <a:ln>
            <a:solidFill>
              <a:schemeClr val="bg1">
                <a:lumMod val="6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írculo: vacío 7">
            <a:extLst>
              <a:ext uri="{FF2B5EF4-FFF2-40B4-BE49-F238E27FC236}">
                <a16:creationId xmlns:a16="http://schemas.microsoft.com/office/drawing/2014/main" id="{359EC3FA-0C93-4F46-A8FF-24FE53F46631}"/>
              </a:ext>
            </a:extLst>
          </p:cNvPr>
          <p:cNvSpPr/>
          <p:nvPr/>
        </p:nvSpPr>
        <p:spPr>
          <a:xfrm rot="20699795">
            <a:off x="3446475" y="945896"/>
            <a:ext cx="4680000" cy="4680000"/>
          </a:xfrm>
          <a:prstGeom prst="donut">
            <a:avLst>
              <a:gd name="adj" fmla="val 8184"/>
            </a:avLst>
          </a:prstGeom>
          <a:gradFill>
            <a:gsLst>
              <a:gs pos="30000">
                <a:schemeClr val="accent5"/>
              </a:gs>
              <a:gs pos="58000">
                <a:schemeClr val="accent2"/>
              </a:gs>
              <a:gs pos="80000">
                <a:schemeClr val="accent1"/>
              </a:gs>
              <a:gs pos="0">
                <a:schemeClr val="accent4"/>
              </a:gs>
              <a:gs pos="100000">
                <a:schemeClr val="accent3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491DF9DD-919A-4750-B7D9-F20E3AF024C3}"/>
              </a:ext>
            </a:extLst>
          </p:cNvPr>
          <p:cNvSpPr/>
          <p:nvPr/>
        </p:nvSpPr>
        <p:spPr>
          <a:xfrm>
            <a:off x="6705939" y="1504462"/>
            <a:ext cx="3241851" cy="3241851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89F51707-E875-486B-BB38-788D557F105A}"/>
              </a:ext>
            </a:extLst>
          </p:cNvPr>
          <p:cNvSpPr/>
          <p:nvPr/>
        </p:nvSpPr>
        <p:spPr>
          <a:xfrm>
            <a:off x="2286664" y="1175169"/>
            <a:ext cx="7516183" cy="5315823"/>
          </a:xfrm>
          <a:custGeom>
            <a:avLst/>
            <a:gdLst>
              <a:gd name="connsiteX0" fmla="*/ 1170000 w 7516183"/>
              <a:gd name="connsiteY0" fmla="*/ 0 h 5315823"/>
              <a:gd name="connsiteX1" fmla="*/ 2340000 w 7516183"/>
              <a:gd name="connsiteY1" fmla="*/ 1170000 h 5315823"/>
              <a:gd name="connsiteX2" fmla="*/ 2316405 w 7516183"/>
              <a:gd name="connsiteY2" fmla="*/ 1404053 h 5315823"/>
              <a:gd name="connsiteX3" fmla="*/ 2378150 w 7516183"/>
              <a:gd name="connsiteY3" fmla="*/ 1459591 h 5315823"/>
              <a:gd name="connsiteX4" fmla="*/ 2917411 w 7516183"/>
              <a:gd name="connsiteY4" fmla="*/ 1639668 h 5315823"/>
              <a:gd name="connsiteX5" fmla="*/ 2924171 w 7516183"/>
              <a:gd name="connsiteY5" fmla="*/ 1639001 h 5315823"/>
              <a:gd name="connsiteX6" fmla="*/ 2999765 w 7516183"/>
              <a:gd name="connsiteY6" fmla="*/ 1547380 h 5315823"/>
              <a:gd name="connsiteX7" fmla="*/ 3528133 w 7516183"/>
              <a:gd name="connsiteY7" fmla="*/ 1328523 h 5315823"/>
              <a:gd name="connsiteX8" fmla="*/ 4260177 w 7516183"/>
              <a:gd name="connsiteY8" fmla="*/ 1925156 h 5315823"/>
              <a:gd name="connsiteX9" fmla="*/ 4260589 w 7516183"/>
              <a:gd name="connsiteY9" fmla="*/ 1929244 h 5315823"/>
              <a:gd name="connsiteX10" fmla="*/ 4299503 w 7516183"/>
              <a:gd name="connsiteY10" fmla="*/ 1947710 h 5315823"/>
              <a:gd name="connsiteX11" fmla="*/ 4624796 w 7516183"/>
              <a:gd name="connsiteY11" fmla="*/ 1936200 h 5315823"/>
              <a:gd name="connsiteX12" fmla="*/ 4638927 w 7516183"/>
              <a:gd name="connsiteY12" fmla="*/ 1928579 h 5315823"/>
              <a:gd name="connsiteX13" fmla="*/ 4643618 w 7516183"/>
              <a:gd name="connsiteY13" fmla="*/ 1835692 h 5315823"/>
              <a:gd name="connsiteX14" fmla="*/ 6076183 w 7516183"/>
              <a:gd name="connsiteY14" fmla="*/ 542923 h 5315823"/>
              <a:gd name="connsiteX15" fmla="*/ 7516183 w 7516183"/>
              <a:gd name="connsiteY15" fmla="*/ 1982923 h 5315823"/>
              <a:gd name="connsiteX16" fmla="*/ 6076183 w 7516183"/>
              <a:gd name="connsiteY16" fmla="*/ 3422923 h 5315823"/>
              <a:gd name="connsiteX17" fmla="*/ 4749346 w 7516183"/>
              <a:gd name="connsiteY17" fmla="*/ 2543436 h 5315823"/>
              <a:gd name="connsiteX18" fmla="*/ 4674046 w 7516183"/>
              <a:gd name="connsiteY18" fmla="*/ 2300859 h 5315823"/>
              <a:gd name="connsiteX19" fmla="*/ 4620849 w 7516183"/>
              <a:gd name="connsiteY19" fmla="*/ 2271026 h 5315823"/>
              <a:gd name="connsiteX20" fmla="*/ 4309219 w 7516183"/>
              <a:gd name="connsiteY20" fmla="*/ 2251190 h 5315823"/>
              <a:gd name="connsiteX21" fmla="*/ 4241871 w 7516183"/>
              <a:gd name="connsiteY21" fmla="*/ 2285312 h 5315823"/>
              <a:gd name="connsiteX22" fmla="*/ 4216638 w 7516183"/>
              <a:gd name="connsiteY22" fmla="*/ 2366602 h 5315823"/>
              <a:gd name="connsiteX23" fmla="*/ 3528133 w 7516183"/>
              <a:gd name="connsiteY23" fmla="*/ 2822973 h 5315823"/>
              <a:gd name="connsiteX24" fmla="*/ 3487111 w 7516183"/>
              <a:gd name="connsiteY24" fmla="*/ 2820902 h 5315823"/>
              <a:gd name="connsiteX25" fmla="*/ 3457944 w 7516183"/>
              <a:gd name="connsiteY25" fmla="*/ 2844478 h 5315823"/>
              <a:gd name="connsiteX26" fmla="*/ 3386831 w 7516183"/>
              <a:gd name="connsiteY26" fmla="*/ 3047711 h 5315823"/>
              <a:gd name="connsiteX27" fmla="*/ 3395601 w 7516183"/>
              <a:gd name="connsiteY27" fmla="*/ 3081268 h 5315823"/>
              <a:gd name="connsiteX28" fmla="*/ 3469850 w 7516183"/>
              <a:gd name="connsiteY28" fmla="*/ 3117036 h 5315823"/>
              <a:gd name="connsiteX29" fmla="*/ 4082158 w 7516183"/>
              <a:gd name="connsiteY29" fmla="*/ 4145823 h 5315823"/>
              <a:gd name="connsiteX30" fmla="*/ 2912158 w 7516183"/>
              <a:gd name="connsiteY30" fmla="*/ 5315823 h 5315823"/>
              <a:gd name="connsiteX31" fmla="*/ 1742158 w 7516183"/>
              <a:gd name="connsiteY31" fmla="*/ 4145823 h 5315823"/>
              <a:gd name="connsiteX32" fmla="*/ 2912158 w 7516183"/>
              <a:gd name="connsiteY32" fmla="*/ 2975823 h 5315823"/>
              <a:gd name="connsiteX33" fmla="*/ 3031784 w 7516183"/>
              <a:gd name="connsiteY33" fmla="*/ 2981864 h 5315823"/>
              <a:gd name="connsiteX34" fmla="*/ 3064049 w 7516183"/>
              <a:gd name="connsiteY34" fmla="*/ 2986788 h 5315823"/>
              <a:gd name="connsiteX35" fmla="*/ 3096409 w 7516183"/>
              <a:gd name="connsiteY35" fmla="*/ 2959318 h 5315823"/>
              <a:gd name="connsiteX36" fmla="*/ 3170705 w 7516183"/>
              <a:gd name="connsiteY36" fmla="*/ 2746495 h 5315823"/>
              <a:gd name="connsiteX37" fmla="*/ 3166149 w 7516183"/>
              <a:gd name="connsiteY37" fmla="*/ 2725644 h 5315823"/>
              <a:gd name="connsiteX38" fmla="*/ 3110353 w 7516183"/>
              <a:gd name="connsiteY38" fmla="*/ 2695359 h 5315823"/>
              <a:gd name="connsiteX39" fmla="*/ 2780908 w 7516183"/>
              <a:gd name="connsiteY39" fmla="*/ 2075748 h 5315823"/>
              <a:gd name="connsiteX40" fmla="*/ 2783297 w 7516183"/>
              <a:gd name="connsiteY40" fmla="*/ 2052049 h 5315823"/>
              <a:gd name="connsiteX41" fmla="*/ 2761517 w 7516183"/>
              <a:gd name="connsiteY41" fmla="*/ 2028629 h 5315823"/>
              <a:gd name="connsiteX42" fmla="*/ 2160348 w 7516183"/>
              <a:gd name="connsiteY42" fmla="*/ 1800208 h 5315823"/>
              <a:gd name="connsiteX43" fmla="*/ 2152695 w 7516183"/>
              <a:gd name="connsiteY43" fmla="*/ 1801106 h 5315823"/>
              <a:gd name="connsiteX44" fmla="*/ 2140182 w 7516183"/>
              <a:gd name="connsiteY44" fmla="*/ 1824158 h 5315823"/>
              <a:gd name="connsiteX45" fmla="*/ 1170000 w 7516183"/>
              <a:gd name="connsiteY45" fmla="*/ 2340000 h 5315823"/>
              <a:gd name="connsiteX46" fmla="*/ 0 w 7516183"/>
              <a:gd name="connsiteY46" fmla="*/ 1170000 h 5315823"/>
              <a:gd name="connsiteX47" fmla="*/ 1170000 w 7516183"/>
              <a:gd name="connsiteY47" fmla="*/ 0 h 5315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7516183" h="5315823">
                <a:moveTo>
                  <a:pt x="1170000" y="0"/>
                </a:moveTo>
                <a:cubicBezTo>
                  <a:pt x="1816173" y="0"/>
                  <a:pt x="2340000" y="523827"/>
                  <a:pt x="2340000" y="1170000"/>
                </a:cubicBezTo>
                <a:lnTo>
                  <a:pt x="2316405" y="1404053"/>
                </a:lnTo>
                <a:lnTo>
                  <a:pt x="2378150" y="1459591"/>
                </a:lnTo>
                <a:cubicBezTo>
                  <a:pt x="2528787" y="1580997"/>
                  <a:pt x="2711677" y="1646442"/>
                  <a:pt x="2917411" y="1639668"/>
                </a:cubicBezTo>
                <a:lnTo>
                  <a:pt x="2924171" y="1639001"/>
                </a:lnTo>
                <a:lnTo>
                  <a:pt x="2999765" y="1547380"/>
                </a:lnTo>
                <a:cubicBezTo>
                  <a:pt x="3134987" y="1412159"/>
                  <a:pt x="3321793" y="1328523"/>
                  <a:pt x="3528133" y="1328523"/>
                </a:cubicBezTo>
                <a:cubicBezTo>
                  <a:pt x="3889229" y="1328523"/>
                  <a:pt x="4190501" y="1584658"/>
                  <a:pt x="4260177" y="1925156"/>
                </a:cubicBezTo>
                <a:lnTo>
                  <a:pt x="4260589" y="1929244"/>
                </a:lnTo>
                <a:lnTo>
                  <a:pt x="4299503" y="1947710"/>
                </a:lnTo>
                <a:cubicBezTo>
                  <a:pt x="4405429" y="1988196"/>
                  <a:pt x="4515909" y="1986564"/>
                  <a:pt x="4624796" y="1936200"/>
                </a:cubicBezTo>
                <a:lnTo>
                  <a:pt x="4638927" y="1928579"/>
                </a:lnTo>
                <a:lnTo>
                  <a:pt x="4643618" y="1835692"/>
                </a:lnTo>
                <a:cubicBezTo>
                  <a:pt x="4717360" y="1109563"/>
                  <a:pt x="5330599" y="542923"/>
                  <a:pt x="6076183" y="542923"/>
                </a:cubicBezTo>
                <a:cubicBezTo>
                  <a:pt x="6871473" y="542923"/>
                  <a:pt x="7516183" y="1187633"/>
                  <a:pt x="7516183" y="1982923"/>
                </a:cubicBezTo>
                <a:cubicBezTo>
                  <a:pt x="7516183" y="2778213"/>
                  <a:pt x="6871473" y="3422923"/>
                  <a:pt x="6076183" y="3422923"/>
                </a:cubicBezTo>
                <a:cubicBezTo>
                  <a:pt x="5479716" y="3422923"/>
                  <a:pt x="4967950" y="3060274"/>
                  <a:pt x="4749346" y="2543436"/>
                </a:cubicBezTo>
                <a:lnTo>
                  <a:pt x="4674046" y="2300859"/>
                </a:lnTo>
                <a:lnTo>
                  <a:pt x="4620849" y="2271026"/>
                </a:lnTo>
                <a:cubicBezTo>
                  <a:pt x="4512873" y="2216907"/>
                  <a:pt x="4415145" y="2208092"/>
                  <a:pt x="4309219" y="2251190"/>
                </a:cubicBezTo>
                <a:lnTo>
                  <a:pt x="4241871" y="2285312"/>
                </a:lnTo>
                <a:lnTo>
                  <a:pt x="4216638" y="2366602"/>
                </a:lnTo>
                <a:cubicBezTo>
                  <a:pt x="4103203" y="2634792"/>
                  <a:pt x="3837644" y="2822973"/>
                  <a:pt x="3528133" y="2822973"/>
                </a:cubicBezTo>
                <a:lnTo>
                  <a:pt x="3487111" y="2820902"/>
                </a:lnTo>
                <a:lnTo>
                  <a:pt x="3457944" y="2844478"/>
                </a:lnTo>
                <a:cubicBezTo>
                  <a:pt x="3397717" y="2901877"/>
                  <a:pt x="3373604" y="2965936"/>
                  <a:pt x="3386831" y="3047711"/>
                </a:cubicBezTo>
                <a:lnTo>
                  <a:pt x="3395601" y="3081268"/>
                </a:lnTo>
                <a:lnTo>
                  <a:pt x="3469850" y="3117036"/>
                </a:lnTo>
                <a:cubicBezTo>
                  <a:pt x="3834568" y="3315163"/>
                  <a:pt x="4082158" y="3701579"/>
                  <a:pt x="4082158" y="4145823"/>
                </a:cubicBezTo>
                <a:cubicBezTo>
                  <a:pt x="4082158" y="4791996"/>
                  <a:pt x="3558331" y="5315823"/>
                  <a:pt x="2912158" y="5315823"/>
                </a:cubicBezTo>
                <a:cubicBezTo>
                  <a:pt x="2265985" y="5315823"/>
                  <a:pt x="1742158" y="4791996"/>
                  <a:pt x="1742158" y="4145823"/>
                </a:cubicBezTo>
                <a:cubicBezTo>
                  <a:pt x="1742158" y="3499650"/>
                  <a:pt x="2265985" y="2975823"/>
                  <a:pt x="2912158" y="2975823"/>
                </a:cubicBezTo>
                <a:cubicBezTo>
                  <a:pt x="2952544" y="2975823"/>
                  <a:pt x="2992452" y="2977869"/>
                  <a:pt x="3031784" y="2981864"/>
                </a:cubicBezTo>
                <a:lnTo>
                  <a:pt x="3064049" y="2986788"/>
                </a:lnTo>
                <a:lnTo>
                  <a:pt x="3096409" y="2959318"/>
                </a:lnTo>
                <a:cubicBezTo>
                  <a:pt x="3153699" y="2900945"/>
                  <a:pt x="3180287" y="2829426"/>
                  <a:pt x="3170705" y="2746495"/>
                </a:cubicBezTo>
                <a:lnTo>
                  <a:pt x="3166149" y="2725644"/>
                </a:lnTo>
                <a:lnTo>
                  <a:pt x="3110353" y="2695359"/>
                </a:lnTo>
                <a:cubicBezTo>
                  <a:pt x="2911590" y="2561077"/>
                  <a:pt x="2780908" y="2333674"/>
                  <a:pt x="2780908" y="2075748"/>
                </a:cubicBezTo>
                <a:lnTo>
                  <a:pt x="2783297" y="2052049"/>
                </a:lnTo>
                <a:lnTo>
                  <a:pt x="2761517" y="2028629"/>
                </a:lnTo>
                <a:cubicBezTo>
                  <a:pt x="2586525" y="1856227"/>
                  <a:pt x="2410051" y="1782612"/>
                  <a:pt x="2160348" y="1800208"/>
                </a:cubicBezTo>
                <a:lnTo>
                  <a:pt x="2152695" y="1801106"/>
                </a:lnTo>
                <a:lnTo>
                  <a:pt x="2140182" y="1824158"/>
                </a:lnTo>
                <a:cubicBezTo>
                  <a:pt x="1929925" y="2135380"/>
                  <a:pt x="1573858" y="2340000"/>
                  <a:pt x="1170000" y="2340000"/>
                </a:cubicBezTo>
                <a:cubicBezTo>
                  <a:pt x="523827" y="2340000"/>
                  <a:pt x="0" y="1816173"/>
                  <a:pt x="0" y="1170000"/>
                </a:cubicBezTo>
                <a:cubicBezTo>
                  <a:pt x="0" y="523827"/>
                  <a:pt x="523827" y="0"/>
                  <a:pt x="117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innerShdw blurRad="139700" dist="177800" dir="13500000">
              <a:schemeClr val="accent6">
                <a:lumMod val="65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79343909-2C3E-464D-98DE-AD853BA66EF6}"/>
              </a:ext>
            </a:extLst>
          </p:cNvPr>
          <p:cNvGrpSpPr/>
          <p:nvPr/>
        </p:nvGrpSpPr>
        <p:grpSpPr>
          <a:xfrm>
            <a:off x="4909757" y="517867"/>
            <a:ext cx="792000" cy="792000"/>
            <a:chOff x="9314608" y="715812"/>
            <a:chExt cx="792000" cy="792000"/>
          </a:xfrm>
        </p:grpSpPr>
        <p:sp>
          <p:nvSpPr>
            <p:cNvPr id="3" name="Elipse 2">
              <a:extLst>
                <a:ext uri="{FF2B5EF4-FFF2-40B4-BE49-F238E27FC236}">
                  <a16:creationId xmlns:a16="http://schemas.microsoft.com/office/drawing/2014/main" id="{9AE78E68-4319-4140-A135-226F57305B09}"/>
                </a:ext>
              </a:extLst>
            </p:cNvPr>
            <p:cNvSpPr/>
            <p:nvPr/>
          </p:nvSpPr>
          <p:spPr>
            <a:xfrm>
              <a:off x="9314608" y="715812"/>
              <a:ext cx="792000" cy="79200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accent6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01600" dist="88900" dir="2700000" algn="tl" rotWithShape="0">
                <a:schemeClr val="accent6">
                  <a:lumMod val="50000"/>
                  <a:alpha val="3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8B8B8F06-3557-4A29-B0FE-CFD4E3DFA70B}"/>
                </a:ext>
              </a:extLst>
            </p:cNvPr>
            <p:cNvSpPr/>
            <p:nvPr/>
          </p:nvSpPr>
          <p:spPr>
            <a:xfrm>
              <a:off x="9314608" y="715812"/>
              <a:ext cx="792000" cy="79200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accent6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50800" dist="38100" dir="13500000" algn="br" rotWithShape="0">
                <a:schemeClr val="bg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EC499A76-047E-455C-8A16-A9C2D57CECAF}"/>
              </a:ext>
            </a:extLst>
          </p:cNvPr>
          <p:cNvGrpSpPr/>
          <p:nvPr/>
        </p:nvGrpSpPr>
        <p:grpSpPr>
          <a:xfrm>
            <a:off x="2524473" y="4091893"/>
            <a:ext cx="792000" cy="792000"/>
            <a:chOff x="9314608" y="715812"/>
            <a:chExt cx="792000" cy="792000"/>
          </a:xfrm>
        </p:grpSpPr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649A077C-B598-4790-976C-315CD51D6810}"/>
                </a:ext>
              </a:extLst>
            </p:cNvPr>
            <p:cNvSpPr/>
            <p:nvPr/>
          </p:nvSpPr>
          <p:spPr>
            <a:xfrm>
              <a:off x="9314608" y="715812"/>
              <a:ext cx="792000" cy="79200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accent6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01600" dist="88900" dir="2700000" algn="tl" rotWithShape="0">
                <a:schemeClr val="accent6">
                  <a:lumMod val="50000"/>
                  <a:alpha val="3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DE4B9832-C578-4B30-819A-B1FDFD4D9FF5}"/>
                </a:ext>
              </a:extLst>
            </p:cNvPr>
            <p:cNvSpPr/>
            <p:nvPr/>
          </p:nvSpPr>
          <p:spPr>
            <a:xfrm>
              <a:off x="9314608" y="715812"/>
              <a:ext cx="792000" cy="79200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accent6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50800" dist="38100" dir="13500000" algn="br" rotWithShape="0">
                <a:schemeClr val="bg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BDE55B8-EFF4-41B2-80B7-01DDD0B53CBD}"/>
              </a:ext>
            </a:extLst>
          </p:cNvPr>
          <p:cNvGrpSpPr/>
          <p:nvPr/>
        </p:nvGrpSpPr>
        <p:grpSpPr>
          <a:xfrm>
            <a:off x="7170215" y="5359898"/>
            <a:ext cx="741312" cy="741312"/>
            <a:chOff x="9314608" y="715812"/>
            <a:chExt cx="792000" cy="792000"/>
          </a:xfrm>
        </p:grpSpPr>
        <p:sp>
          <p:nvSpPr>
            <p:cNvPr id="19" name="Elipse 18">
              <a:extLst>
                <a:ext uri="{FF2B5EF4-FFF2-40B4-BE49-F238E27FC236}">
                  <a16:creationId xmlns:a16="http://schemas.microsoft.com/office/drawing/2014/main" id="{0AE04D15-2059-4D95-AB08-FFFCE9FF59AD}"/>
                </a:ext>
              </a:extLst>
            </p:cNvPr>
            <p:cNvSpPr/>
            <p:nvPr/>
          </p:nvSpPr>
          <p:spPr>
            <a:xfrm>
              <a:off x="9314608" y="715812"/>
              <a:ext cx="792000" cy="79200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accent6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01600" dist="88900" dir="2700000" algn="tl" rotWithShape="0">
                <a:schemeClr val="accent6">
                  <a:lumMod val="50000"/>
                  <a:alpha val="3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097DD570-60ED-437E-9096-332AE45CFB1A}"/>
                </a:ext>
              </a:extLst>
            </p:cNvPr>
            <p:cNvSpPr/>
            <p:nvPr/>
          </p:nvSpPr>
          <p:spPr>
            <a:xfrm>
              <a:off x="9314608" y="715812"/>
              <a:ext cx="792000" cy="79200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accent6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50800" dist="38100" dir="13500000" algn="br" rotWithShape="0">
                <a:schemeClr val="bg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543F2CD1-4F1E-466D-BB47-F66657D853FF}"/>
              </a:ext>
            </a:extLst>
          </p:cNvPr>
          <p:cNvGrpSpPr/>
          <p:nvPr/>
        </p:nvGrpSpPr>
        <p:grpSpPr>
          <a:xfrm>
            <a:off x="9048477" y="4466789"/>
            <a:ext cx="643246" cy="643246"/>
            <a:chOff x="9314608" y="715812"/>
            <a:chExt cx="792000" cy="792000"/>
          </a:xfrm>
        </p:grpSpPr>
        <p:sp>
          <p:nvSpPr>
            <p:cNvPr id="22" name="Elipse 21">
              <a:extLst>
                <a:ext uri="{FF2B5EF4-FFF2-40B4-BE49-F238E27FC236}">
                  <a16:creationId xmlns:a16="http://schemas.microsoft.com/office/drawing/2014/main" id="{B81B485A-86FB-4EBF-83E7-7B8DCE128833}"/>
                </a:ext>
              </a:extLst>
            </p:cNvPr>
            <p:cNvSpPr/>
            <p:nvPr/>
          </p:nvSpPr>
          <p:spPr>
            <a:xfrm>
              <a:off x="9314608" y="715812"/>
              <a:ext cx="792000" cy="79200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accent6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01600" dist="88900" dir="2700000" algn="tl" rotWithShape="0">
                <a:schemeClr val="accent6">
                  <a:lumMod val="50000"/>
                  <a:alpha val="3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Elipse 22">
              <a:extLst>
                <a:ext uri="{FF2B5EF4-FFF2-40B4-BE49-F238E27FC236}">
                  <a16:creationId xmlns:a16="http://schemas.microsoft.com/office/drawing/2014/main" id="{A7099B6D-4B6B-4DC9-AF95-4CB95DA32719}"/>
                </a:ext>
              </a:extLst>
            </p:cNvPr>
            <p:cNvSpPr/>
            <p:nvPr/>
          </p:nvSpPr>
          <p:spPr>
            <a:xfrm>
              <a:off x="9314608" y="715812"/>
              <a:ext cx="792000" cy="79200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accent6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50800" dist="38100" dir="13500000" algn="br" rotWithShape="0">
                <a:schemeClr val="bg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Arco 25">
            <a:extLst>
              <a:ext uri="{FF2B5EF4-FFF2-40B4-BE49-F238E27FC236}">
                <a16:creationId xmlns:a16="http://schemas.microsoft.com/office/drawing/2014/main" id="{9B7AAD05-C017-475F-BE0F-3C1F894E59CE}"/>
              </a:ext>
            </a:extLst>
          </p:cNvPr>
          <p:cNvSpPr/>
          <p:nvPr/>
        </p:nvSpPr>
        <p:spPr>
          <a:xfrm rot="12284042">
            <a:off x="3871488" y="3905993"/>
            <a:ext cx="2695188" cy="2728272"/>
          </a:xfrm>
          <a:prstGeom prst="arc">
            <a:avLst>
              <a:gd name="adj1" fmla="val 12850787"/>
              <a:gd name="adj2" fmla="val 19339124"/>
            </a:avLst>
          </a:prstGeom>
          <a:ln>
            <a:solidFill>
              <a:schemeClr val="bg1">
                <a:lumMod val="6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3" name="Grupo 92">
            <a:extLst>
              <a:ext uri="{FF2B5EF4-FFF2-40B4-BE49-F238E27FC236}">
                <a16:creationId xmlns:a16="http://schemas.microsoft.com/office/drawing/2014/main" id="{38194BBD-8317-1317-2137-FE270634284D}"/>
              </a:ext>
            </a:extLst>
          </p:cNvPr>
          <p:cNvGrpSpPr/>
          <p:nvPr/>
        </p:nvGrpSpPr>
        <p:grpSpPr>
          <a:xfrm>
            <a:off x="7612184" y="237544"/>
            <a:ext cx="3334567" cy="1026125"/>
            <a:chOff x="7967019" y="33200"/>
            <a:chExt cx="3334567" cy="1026125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818863BC-439C-4105-AF6A-6E67807C7511}"/>
                </a:ext>
              </a:extLst>
            </p:cNvPr>
            <p:cNvSpPr txBox="1"/>
            <p:nvPr/>
          </p:nvSpPr>
          <p:spPr>
            <a:xfrm>
              <a:off x="7967019" y="33200"/>
              <a:ext cx="333456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3600" dirty="0">
                  <a:solidFill>
                    <a:srgbClr val="00B0F0"/>
                  </a:solidFill>
                  <a:latin typeface="Oswald" pitchFamily="2" charset="0"/>
                </a:rPr>
                <a:t>Gestión de Riesgos</a:t>
              </a:r>
              <a:endParaRPr lang="en-US" sz="3600" dirty="0">
                <a:solidFill>
                  <a:srgbClr val="00B0F0"/>
                </a:solidFill>
                <a:latin typeface="Oswald" pitchFamily="2" charset="0"/>
              </a:endParaRPr>
            </a:p>
          </p:txBody>
        </p:sp>
        <p:sp>
          <p:nvSpPr>
            <p:cNvPr id="60" name="CuadroTexto 59">
              <a:extLst>
                <a:ext uri="{FF2B5EF4-FFF2-40B4-BE49-F238E27FC236}">
                  <a16:creationId xmlns:a16="http://schemas.microsoft.com/office/drawing/2014/main" id="{79E4A60D-A16B-4EAF-B7DB-4459103860C2}"/>
                </a:ext>
              </a:extLst>
            </p:cNvPr>
            <p:cNvSpPr txBox="1"/>
            <p:nvPr/>
          </p:nvSpPr>
          <p:spPr>
            <a:xfrm>
              <a:off x="8804264" y="597660"/>
              <a:ext cx="18245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dirty="0">
                  <a:solidFill>
                    <a:srgbClr val="00B0F0"/>
                  </a:solidFill>
                  <a:latin typeface="Oswald" pitchFamily="2" charset="0"/>
                </a:rPr>
                <a:t>MINCULTURAS</a:t>
              </a:r>
              <a:endParaRPr lang="en-US" sz="2400" dirty="0">
                <a:solidFill>
                  <a:srgbClr val="00B0F0"/>
                </a:solidFill>
                <a:latin typeface="Oswald" pitchFamily="2" charset="0"/>
              </a:endParaRPr>
            </a:p>
          </p:txBody>
        </p:sp>
        <p:cxnSp>
          <p:nvCxnSpPr>
            <p:cNvPr id="62" name="Conector recto 61">
              <a:extLst>
                <a:ext uri="{FF2B5EF4-FFF2-40B4-BE49-F238E27FC236}">
                  <a16:creationId xmlns:a16="http://schemas.microsoft.com/office/drawing/2014/main" id="{E87DF9C0-DE66-4D06-91B7-7CA41EF22D70}"/>
                </a:ext>
              </a:extLst>
            </p:cNvPr>
            <p:cNvCxnSpPr>
              <a:cxnSpLocks/>
            </p:cNvCxnSpPr>
            <p:nvPr/>
          </p:nvCxnSpPr>
          <p:spPr>
            <a:xfrm>
              <a:off x="8614862" y="616710"/>
              <a:ext cx="2070274" cy="0"/>
            </a:xfrm>
            <a:prstGeom prst="line">
              <a:avLst/>
            </a:prstGeom>
            <a:ln w="127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upo 84">
            <a:extLst>
              <a:ext uri="{FF2B5EF4-FFF2-40B4-BE49-F238E27FC236}">
                <a16:creationId xmlns:a16="http://schemas.microsoft.com/office/drawing/2014/main" id="{F5EFD842-88C9-6071-FC41-525D63379667}"/>
              </a:ext>
            </a:extLst>
          </p:cNvPr>
          <p:cNvGrpSpPr/>
          <p:nvPr/>
        </p:nvGrpSpPr>
        <p:grpSpPr>
          <a:xfrm rot="5400000">
            <a:off x="1408854" y="4627970"/>
            <a:ext cx="484026" cy="3064836"/>
            <a:chOff x="159178" y="1524932"/>
            <a:chExt cx="484026" cy="3064836"/>
          </a:xfrm>
        </p:grpSpPr>
        <p:grpSp>
          <p:nvGrpSpPr>
            <p:cNvPr id="65" name="Grupo 64">
              <a:extLst>
                <a:ext uri="{FF2B5EF4-FFF2-40B4-BE49-F238E27FC236}">
                  <a16:creationId xmlns:a16="http://schemas.microsoft.com/office/drawing/2014/main" id="{A6D43BEB-B6A2-4FE8-9754-CA8F75FA30C5}"/>
                </a:ext>
              </a:extLst>
            </p:cNvPr>
            <p:cNvGrpSpPr/>
            <p:nvPr/>
          </p:nvGrpSpPr>
          <p:grpSpPr>
            <a:xfrm rot="16200000">
              <a:off x="-1068531" y="2878034"/>
              <a:ext cx="2939443" cy="484026"/>
              <a:chOff x="560247" y="413102"/>
              <a:chExt cx="2699671" cy="534348"/>
            </a:xfrm>
          </p:grpSpPr>
          <p:sp>
            <p:nvSpPr>
              <p:cNvPr id="63" name="Rectángulo 62">
                <a:extLst>
                  <a:ext uri="{FF2B5EF4-FFF2-40B4-BE49-F238E27FC236}">
                    <a16:creationId xmlns:a16="http://schemas.microsoft.com/office/drawing/2014/main" id="{77BB4F5E-B752-4FB9-A9C7-DBBF62DCC363}"/>
                  </a:ext>
                </a:extLst>
              </p:cNvPr>
              <p:cNvSpPr/>
              <p:nvPr/>
            </p:nvSpPr>
            <p:spPr>
              <a:xfrm rot="5400000">
                <a:off x="1642909" y="-669560"/>
                <a:ext cx="534348" cy="2699671"/>
              </a:xfrm>
              <a:prstGeom prst="rect">
                <a:avLst/>
              </a:prstGeom>
              <a:gradFill>
                <a:gsLst>
                  <a:gs pos="0">
                    <a:schemeClr val="bg1"/>
                  </a:gs>
                  <a:gs pos="100000">
                    <a:schemeClr val="accent6">
                      <a:lumMod val="85000"/>
                    </a:schemeClr>
                  </a:gs>
                </a:gsLst>
                <a:lin ang="4200000" scaled="0"/>
              </a:gradFill>
              <a:ln>
                <a:noFill/>
              </a:ln>
              <a:effectLst>
                <a:outerShdw blurRad="63500" dist="63500" dir="2700000" algn="tl" rotWithShape="0">
                  <a:schemeClr val="accent6">
                    <a:lumMod val="50000"/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ángulo 63">
                <a:extLst>
                  <a:ext uri="{FF2B5EF4-FFF2-40B4-BE49-F238E27FC236}">
                    <a16:creationId xmlns:a16="http://schemas.microsoft.com/office/drawing/2014/main" id="{CB378CFB-E82B-4551-820C-148E93DA8174}"/>
                  </a:ext>
                </a:extLst>
              </p:cNvPr>
              <p:cNvSpPr/>
              <p:nvPr/>
            </p:nvSpPr>
            <p:spPr>
              <a:xfrm rot="5400000">
                <a:off x="1642909" y="-669560"/>
                <a:ext cx="534348" cy="2699671"/>
              </a:xfrm>
              <a:prstGeom prst="rect">
                <a:avLst/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accent6">
                      <a:lumMod val="95000"/>
                    </a:schemeClr>
                  </a:gs>
                </a:gsLst>
                <a:lin ang="4200000" scaled="0"/>
              </a:gradFill>
              <a:ln>
                <a:noFill/>
              </a:ln>
              <a:effectLst>
                <a:outerShdw blurRad="50800" dist="38100" dir="13500000" algn="br" rotWithShape="0">
                  <a:schemeClr val="bg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6" name="CuadroTexto 65">
              <a:extLst>
                <a:ext uri="{FF2B5EF4-FFF2-40B4-BE49-F238E27FC236}">
                  <a16:creationId xmlns:a16="http://schemas.microsoft.com/office/drawing/2014/main" id="{C62C039C-730A-4CC1-B6AE-7F4E8D351467}"/>
                </a:ext>
              </a:extLst>
            </p:cNvPr>
            <p:cNvSpPr txBox="1"/>
            <p:nvPr/>
          </p:nvSpPr>
          <p:spPr>
            <a:xfrm rot="16200000">
              <a:off x="-1086814" y="2811823"/>
              <a:ext cx="29738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dirty="0">
                  <a:solidFill>
                    <a:schemeClr val="accent6">
                      <a:lumMod val="75000"/>
                    </a:schemeClr>
                  </a:solidFill>
                  <a:latin typeface="Oswald" pitchFamily="2" charset="0"/>
                </a:rPr>
                <a:t>Oficina Asesora de Planeación</a:t>
              </a:r>
              <a:endParaRPr lang="en-US" sz="2000" dirty="0">
                <a:solidFill>
                  <a:schemeClr val="accent6">
                    <a:lumMod val="75000"/>
                  </a:schemeClr>
                </a:solidFill>
                <a:latin typeface="Oswald" pitchFamily="2" charset="0"/>
              </a:endParaRPr>
            </a:p>
          </p:txBody>
        </p:sp>
      </p:grpSp>
      <p:sp>
        <p:nvSpPr>
          <p:cNvPr id="5" name="Rectángulo 4">
            <a:extLst>
              <a:ext uri="{FF2B5EF4-FFF2-40B4-BE49-F238E27FC236}">
                <a16:creationId xmlns:a16="http://schemas.microsoft.com/office/drawing/2014/main" id="{9928BA92-5524-19BA-4183-3D02C3C8E36A}"/>
              </a:ext>
            </a:extLst>
          </p:cNvPr>
          <p:cNvSpPr/>
          <p:nvPr/>
        </p:nvSpPr>
        <p:spPr>
          <a:xfrm>
            <a:off x="12225525" y="4631979"/>
            <a:ext cx="352145" cy="2237418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5" name="Vista general de diapositiva 34">
                <a:extLst>
                  <a:ext uri="{FF2B5EF4-FFF2-40B4-BE49-F238E27FC236}">
                    <a16:creationId xmlns:a16="http://schemas.microsoft.com/office/drawing/2014/main" id="{5437EE73-5947-C870-440E-2CE2A79CFD1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64944436"/>
                  </p:ext>
                </p:extLst>
              </p:nvPr>
            </p:nvGraphicFramePr>
            <p:xfrm>
              <a:off x="5143755" y="2578483"/>
              <a:ext cx="1351425" cy="1356920"/>
            </p:xfrm>
            <a:graphic>
              <a:graphicData uri="http://schemas.microsoft.com/office/powerpoint/2016/slidezoom">
                <pslz:sldZm>
                  <pslz:sldZmObj sldId="259" cId="400130797">
                    <pslz:zmPr id="{503B2DF1-78B7-48BD-AEE0-3F8E288442D6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51425" cy="135692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5" name="Vista general de diapositiva 3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437EE73-5947-C870-440E-2CE2A79CFD1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43755" y="2578483"/>
                <a:ext cx="1351425" cy="1356920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Rectángulo 39">
            <a:extLst>
              <a:ext uri="{FF2B5EF4-FFF2-40B4-BE49-F238E27FC236}">
                <a16:creationId xmlns:a16="http://schemas.microsoft.com/office/drawing/2014/main" id="{0D050215-1DFF-7DEE-7C6B-9DF67A0D150D}"/>
              </a:ext>
            </a:extLst>
          </p:cNvPr>
          <p:cNvSpPr/>
          <p:nvPr/>
        </p:nvSpPr>
        <p:spPr>
          <a:xfrm>
            <a:off x="-8817" y="6663423"/>
            <a:ext cx="12193200" cy="180000"/>
          </a:xfrm>
          <a:prstGeom prst="rect">
            <a:avLst/>
          </a:prstGeom>
          <a:solidFill>
            <a:srgbClr val="4A3B8B"/>
          </a:solidFill>
          <a:ln>
            <a:solidFill>
              <a:srgbClr val="4A3B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www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.</a:t>
            </a:r>
            <a:r>
              <a:rPr lang="es-CO" sz="1200" b="1" u="sng" spc="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m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i</a:t>
            </a:r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n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</a:t>
            </a:r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ultura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.</a:t>
            </a:r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gov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.</a:t>
            </a:r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co</a:t>
            </a:r>
            <a:endParaRPr lang="es-CO" sz="1200" dirty="0">
              <a:latin typeface="Arial"/>
              <a:cs typeface="Arial"/>
            </a:endParaRPr>
          </a:p>
        </p:txBody>
      </p:sp>
      <p:pic>
        <p:nvPicPr>
          <p:cNvPr id="42" name="Picture 2" descr="Ministerio de Cultura de Colombia">
            <a:extLst>
              <a:ext uri="{FF2B5EF4-FFF2-40B4-BE49-F238E27FC236}">
                <a16:creationId xmlns:a16="http://schemas.microsoft.com/office/drawing/2014/main" id="{0DE6A708-1799-47F3-A6CD-878A9B26B9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91" t="18743" b="14134"/>
          <a:stretch/>
        </p:blipFill>
        <p:spPr bwMode="auto">
          <a:xfrm>
            <a:off x="362925" y="361486"/>
            <a:ext cx="1657351" cy="64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9" name="Vista general de diapositiva 58">
                <a:extLst>
                  <a:ext uri="{FF2B5EF4-FFF2-40B4-BE49-F238E27FC236}">
                    <a16:creationId xmlns:a16="http://schemas.microsoft.com/office/drawing/2014/main" id="{C38ADDCA-F1E1-D1E4-083A-DB096CA45DC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09301702"/>
                  </p:ext>
                </p:extLst>
              </p:nvPr>
            </p:nvGraphicFramePr>
            <p:xfrm>
              <a:off x="2312551" y="1293703"/>
              <a:ext cx="2246415" cy="2118589"/>
            </p:xfrm>
            <a:graphic>
              <a:graphicData uri="http://schemas.microsoft.com/office/powerpoint/2016/slidezoom">
                <pslz:sldZm>
                  <pslz:sldZmObj sldId="261" cId="3279790902">
                    <pslz:zmPr id="{7F664525-9CB9-47F1-8B68-59244D3BB6D5}" imageType="cover" transitionDur="1000" showBg="0">
                      <p166:blipFill xmlns:p166="http://schemas.microsoft.com/office/powerpoint/2016/6/main"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46415" cy="2118589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9" name="Vista general de diapositiva 58">
                <a:hlinkClick r:id="rId7" action="ppaction://hlinksldjump"/>
                <a:extLst>
                  <a:ext uri="{FF2B5EF4-FFF2-40B4-BE49-F238E27FC236}">
                    <a16:creationId xmlns:a16="http://schemas.microsoft.com/office/drawing/2014/main" id="{C38ADDCA-F1E1-D1E4-083A-DB096CA45DC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12551" y="1293703"/>
                <a:ext cx="2246415" cy="21185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7" name="Vista general de diapositiva 66">
                <a:extLst>
                  <a:ext uri="{FF2B5EF4-FFF2-40B4-BE49-F238E27FC236}">
                    <a16:creationId xmlns:a16="http://schemas.microsoft.com/office/drawing/2014/main" id="{9C103E48-DE2B-589E-6F8C-C573A5A62F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59272751"/>
                  </p:ext>
                </p:extLst>
              </p:nvPr>
            </p:nvGraphicFramePr>
            <p:xfrm>
              <a:off x="4072891" y="4166956"/>
              <a:ext cx="2196194" cy="2232000"/>
            </p:xfrm>
            <a:graphic>
              <a:graphicData uri="http://schemas.microsoft.com/office/powerpoint/2016/slidezoom">
                <pslz:sldZm>
                  <pslz:sldZmObj sldId="257" cId="4235361668">
                    <pslz:zmPr id="{EED13BD3-81B2-40ED-80DD-8F9B6BCD42C6}" imageType="cover" transitionDur="1000" showBg="0">
                      <p166:blipFill xmlns:p166="http://schemas.microsoft.com/office/powerpoint/2016/6/main"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96194" cy="2232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7" name="Vista general de diapositiva 66">
                <a:hlinkClick r:id="rId10" action="ppaction://hlinksldjump"/>
                <a:extLst>
                  <a:ext uri="{FF2B5EF4-FFF2-40B4-BE49-F238E27FC236}">
                    <a16:creationId xmlns:a16="http://schemas.microsoft.com/office/drawing/2014/main" id="{9C103E48-DE2B-589E-6F8C-C573A5A62F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72891" y="4166956"/>
                <a:ext cx="2196194" cy="223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8" name="Vista general de diapositiva 87">
                <a:extLst>
                  <a:ext uri="{FF2B5EF4-FFF2-40B4-BE49-F238E27FC236}">
                    <a16:creationId xmlns:a16="http://schemas.microsoft.com/office/drawing/2014/main" id="{8A532661-63A2-29EB-9C2A-D4CAC54513A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33899426"/>
                  </p:ext>
                </p:extLst>
              </p:nvPr>
            </p:nvGraphicFramePr>
            <p:xfrm>
              <a:off x="6814798" y="1725537"/>
              <a:ext cx="2959337" cy="2880000"/>
            </p:xfrm>
            <a:graphic>
              <a:graphicData uri="http://schemas.microsoft.com/office/powerpoint/2016/slidezoom">
                <pslz:sldZm>
                  <pslz:sldZmObj sldId="258" cId="3880339447">
                    <pslz:zmPr id="{8BAAE6AB-F4E7-48CA-B448-9514BEED6E38}" imageType="cover" transitionDur="1000" showBg="0">
                      <p166:blipFill xmlns:p166="http://schemas.microsoft.com/office/powerpoint/2016/6/main"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959337" cy="28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8" name="Vista general de diapositiva 87">
                <a:hlinkClick r:id="rId13" action="ppaction://hlinksldjump"/>
                <a:extLst>
                  <a:ext uri="{FF2B5EF4-FFF2-40B4-BE49-F238E27FC236}">
                    <a16:creationId xmlns:a16="http://schemas.microsoft.com/office/drawing/2014/main" id="{8A532661-63A2-29EB-9C2A-D4CAC54513A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14798" y="1725537"/>
                <a:ext cx="2959337" cy="288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01308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o 20">
            <a:extLst>
              <a:ext uri="{FF2B5EF4-FFF2-40B4-BE49-F238E27FC236}">
                <a16:creationId xmlns:a16="http://schemas.microsoft.com/office/drawing/2014/main" id="{543F2CD1-4F1E-466D-BB47-F66657D853FF}"/>
              </a:ext>
            </a:extLst>
          </p:cNvPr>
          <p:cNvGrpSpPr/>
          <p:nvPr/>
        </p:nvGrpSpPr>
        <p:grpSpPr>
          <a:xfrm>
            <a:off x="10274120" y="5468778"/>
            <a:ext cx="643246" cy="643246"/>
            <a:chOff x="9314608" y="715812"/>
            <a:chExt cx="792000" cy="792000"/>
          </a:xfrm>
        </p:grpSpPr>
        <p:sp>
          <p:nvSpPr>
            <p:cNvPr id="22" name="Elipse 21">
              <a:extLst>
                <a:ext uri="{FF2B5EF4-FFF2-40B4-BE49-F238E27FC236}">
                  <a16:creationId xmlns:a16="http://schemas.microsoft.com/office/drawing/2014/main" id="{B81B485A-86FB-4EBF-83E7-7B8DCE128833}"/>
                </a:ext>
              </a:extLst>
            </p:cNvPr>
            <p:cNvSpPr/>
            <p:nvPr/>
          </p:nvSpPr>
          <p:spPr>
            <a:xfrm>
              <a:off x="9314608" y="715812"/>
              <a:ext cx="792000" cy="79200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accent6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01600" dist="88900" dir="2700000" algn="tl" rotWithShape="0">
                <a:schemeClr val="accent6">
                  <a:lumMod val="50000"/>
                  <a:alpha val="3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Elipse 22">
              <a:extLst>
                <a:ext uri="{FF2B5EF4-FFF2-40B4-BE49-F238E27FC236}">
                  <a16:creationId xmlns:a16="http://schemas.microsoft.com/office/drawing/2014/main" id="{A7099B6D-4B6B-4DC9-AF95-4CB95DA32719}"/>
                </a:ext>
              </a:extLst>
            </p:cNvPr>
            <p:cNvSpPr/>
            <p:nvPr/>
          </p:nvSpPr>
          <p:spPr>
            <a:xfrm>
              <a:off x="9314608" y="715812"/>
              <a:ext cx="792000" cy="79200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accent6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50800" dist="38100" dir="13500000" algn="br" rotWithShape="0">
                <a:schemeClr val="bg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Imagen 6">
            <a:extLst>
              <a:ext uri="{FF2B5EF4-FFF2-40B4-BE49-F238E27FC236}">
                <a16:creationId xmlns:a16="http://schemas.microsoft.com/office/drawing/2014/main" id="{F7552C9B-0524-1E9D-8F7B-43CA407CA3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0528" y="2567665"/>
            <a:ext cx="2552700" cy="2762250"/>
          </a:xfrm>
          <a:prstGeom prst="rect">
            <a:avLst/>
          </a:prstGeom>
        </p:spPr>
      </p:pic>
      <p:sp>
        <p:nvSpPr>
          <p:cNvPr id="9" name="Elipse 8">
            <a:extLst>
              <a:ext uri="{FF2B5EF4-FFF2-40B4-BE49-F238E27FC236}">
                <a16:creationId xmlns:a16="http://schemas.microsoft.com/office/drawing/2014/main" id="{B896FC95-5B0D-E838-A8CD-1B3AF7673379}"/>
              </a:ext>
            </a:extLst>
          </p:cNvPr>
          <p:cNvSpPr/>
          <p:nvPr/>
        </p:nvSpPr>
        <p:spPr>
          <a:xfrm>
            <a:off x="6391207" y="3213801"/>
            <a:ext cx="1388970" cy="1323487"/>
          </a:xfrm>
          <a:prstGeom prst="ellipse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MX" sz="1200" dirty="0">
                <a:solidFill>
                  <a:schemeClr val="tx1"/>
                </a:solidFill>
              </a:rPr>
              <a:t>DESARROLLO GESTIÓN DEL RIESGO</a:t>
            </a:r>
          </a:p>
          <a:p>
            <a:pPr algn="ctr"/>
            <a:r>
              <a:rPr lang="es-MX" sz="1200" b="1" dirty="0">
                <a:solidFill>
                  <a:schemeClr val="tx1"/>
                </a:solidFill>
              </a:rPr>
              <a:t>MINCULTURAS</a:t>
            </a:r>
            <a:endParaRPr lang="es-CO" sz="1200" b="1" dirty="0">
              <a:solidFill>
                <a:schemeClr val="tx1"/>
              </a:solidFill>
            </a:endParaRPr>
          </a:p>
        </p:txBody>
      </p:sp>
      <p:grpSp>
        <p:nvGrpSpPr>
          <p:cNvPr id="11" name="36 Grupo">
            <a:extLst>
              <a:ext uri="{FF2B5EF4-FFF2-40B4-BE49-F238E27FC236}">
                <a16:creationId xmlns:a16="http://schemas.microsoft.com/office/drawing/2014/main" id="{70D29406-C752-08A7-19D7-41613904D095}"/>
              </a:ext>
            </a:extLst>
          </p:cNvPr>
          <p:cNvGrpSpPr/>
          <p:nvPr/>
        </p:nvGrpSpPr>
        <p:grpSpPr>
          <a:xfrm>
            <a:off x="4924607" y="2665731"/>
            <a:ext cx="1101805" cy="253916"/>
            <a:chOff x="2183188" y="3589530"/>
            <a:chExt cx="1239436" cy="230026"/>
          </a:xfrm>
        </p:grpSpPr>
        <p:cxnSp>
          <p:nvCxnSpPr>
            <p:cNvPr id="18" name="37 Conector recto">
              <a:extLst>
                <a:ext uri="{FF2B5EF4-FFF2-40B4-BE49-F238E27FC236}">
                  <a16:creationId xmlns:a16="http://schemas.microsoft.com/office/drawing/2014/main" id="{3420B67C-3C56-11F9-9A6D-FB7823D785B9}"/>
                </a:ext>
              </a:extLst>
            </p:cNvPr>
            <p:cNvCxnSpPr/>
            <p:nvPr/>
          </p:nvCxnSpPr>
          <p:spPr>
            <a:xfrm>
              <a:off x="3147363" y="3589530"/>
              <a:ext cx="275261" cy="230026"/>
            </a:xfrm>
            <a:prstGeom prst="line">
              <a:avLst/>
            </a:prstGeom>
            <a:ln w="15875">
              <a:solidFill>
                <a:srgbClr val="00CCFF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38 Conector recto">
              <a:extLst>
                <a:ext uri="{FF2B5EF4-FFF2-40B4-BE49-F238E27FC236}">
                  <a16:creationId xmlns:a16="http://schemas.microsoft.com/office/drawing/2014/main" id="{5935B3B4-77AF-78E0-1FDA-2709248E6D9D}"/>
                </a:ext>
              </a:extLst>
            </p:cNvPr>
            <p:cNvCxnSpPr/>
            <p:nvPr/>
          </p:nvCxnSpPr>
          <p:spPr>
            <a:xfrm>
              <a:off x="2183188" y="3591455"/>
              <a:ext cx="972000" cy="0"/>
            </a:xfrm>
            <a:prstGeom prst="line">
              <a:avLst/>
            </a:prstGeom>
            <a:ln w="15875">
              <a:solidFill>
                <a:srgbClr val="00CC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40 Grupo">
            <a:extLst>
              <a:ext uri="{FF2B5EF4-FFF2-40B4-BE49-F238E27FC236}">
                <a16:creationId xmlns:a16="http://schemas.microsoft.com/office/drawing/2014/main" id="{747B1EE0-F776-ECA9-8159-C28185EC5FD5}"/>
              </a:ext>
            </a:extLst>
          </p:cNvPr>
          <p:cNvGrpSpPr/>
          <p:nvPr/>
        </p:nvGrpSpPr>
        <p:grpSpPr>
          <a:xfrm>
            <a:off x="3911282" y="2117268"/>
            <a:ext cx="576000" cy="576000"/>
            <a:chOff x="1032163" y="2618699"/>
            <a:chExt cx="576000" cy="576000"/>
          </a:xfrm>
        </p:grpSpPr>
        <p:pic>
          <p:nvPicPr>
            <p:cNvPr id="16" name="Picture 4" descr="https://www.modelopresentacion.com/wp-content/uploads/2017/09/iconos-para-powerpoint.jpg">
              <a:extLst>
                <a:ext uri="{FF2B5EF4-FFF2-40B4-BE49-F238E27FC236}">
                  <a16:creationId xmlns:a16="http://schemas.microsoft.com/office/drawing/2014/main" id="{83B73D6F-0666-DE08-0BCF-7B8A4BDF645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397" t="72725" r="2270" b="5276"/>
            <a:stretch/>
          </p:blipFill>
          <p:spPr bwMode="auto">
            <a:xfrm>
              <a:off x="1074701" y="2647274"/>
              <a:ext cx="463273" cy="46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39 Elipse">
              <a:extLst>
                <a:ext uri="{FF2B5EF4-FFF2-40B4-BE49-F238E27FC236}">
                  <a16:creationId xmlns:a16="http://schemas.microsoft.com/office/drawing/2014/main" id="{D11DADE2-CEEF-C159-C671-636D753920C6}"/>
                </a:ext>
              </a:extLst>
            </p:cNvPr>
            <p:cNvSpPr/>
            <p:nvPr/>
          </p:nvSpPr>
          <p:spPr>
            <a:xfrm>
              <a:off x="1032163" y="2618699"/>
              <a:ext cx="576000" cy="576000"/>
            </a:xfrm>
            <a:prstGeom prst="ellipse">
              <a:avLst/>
            </a:prstGeom>
            <a:noFill/>
            <a:ln w="13970">
              <a:solidFill>
                <a:srgbClr val="2A54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" name="62 Elipse">
            <a:extLst>
              <a:ext uri="{FF2B5EF4-FFF2-40B4-BE49-F238E27FC236}">
                <a16:creationId xmlns:a16="http://schemas.microsoft.com/office/drawing/2014/main" id="{B9326C2F-DE81-5AD3-3A88-3F6294E33AB3}"/>
              </a:ext>
            </a:extLst>
          </p:cNvPr>
          <p:cNvSpPr/>
          <p:nvPr/>
        </p:nvSpPr>
        <p:spPr>
          <a:xfrm>
            <a:off x="4887168" y="2436089"/>
            <a:ext cx="324000" cy="324000"/>
          </a:xfrm>
          <a:prstGeom prst="ellipse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ES" sz="900" b="1" dirty="0"/>
              <a:t>02</a:t>
            </a:r>
            <a:endParaRPr lang="es-ES" b="1" dirty="0"/>
          </a:p>
        </p:txBody>
      </p:sp>
      <p:sp>
        <p:nvSpPr>
          <p:cNvPr id="15" name="41 CuadroTexto">
            <a:extLst>
              <a:ext uri="{FF2B5EF4-FFF2-40B4-BE49-F238E27FC236}">
                <a16:creationId xmlns:a16="http://schemas.microsoft.com/office/drawing/2014/main" id="{F5FED104-70F9-6BE3-78CA-B2037BFDC227}"/>
              </a:ext>
            </a:extLst>
          </p:cNvPr>
          <p:cNvSpPr txBox="1"/>
          <p:nvPr/>
        </p:nvSpPr>
        <p:spPr>
          <a:xfrm>
            <a:off x="2748165" y="4884981"/>
            <a:ext cx="2698383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MX" sz="1200" dirty="0">
                <a:latin typeface="Calibri" panose="020F0502020204030204" pitchFamily="34" charset="0"/>
              </a:rPr>
              <a:t>ANALIZA Y ADOPTA METODOLOGÍA PARA RIESGOS DE CORRUPCION  </a:t>
            </a:r>
            <a:r>
              <a:rPr lang="es-MX" sz="1200" b="1" dirty="0">
                <a:latin typeface="Calibri" panose="020F0502020204030204" pitchFamily="34" charset="0"/>
              </a:rPr>
              <a:t>DAFP</a:t>
            </a:r>
            <a:endParaRPr lang="es-ES" sz="1000" b="1" dirty="0">
              <a:latin typeface="Calibri" panose="020F0502020204030204" pitchFamily="34" charset="0"/>
            </a:endParaRPr>
          </a:p>
        </p:txBody>
      </p:sp>
      <p:grpSp>
        <p:nvGrpSpPr>
          <p:cNvPr id="24" name="50 Grupo">
            <a:extLst>
              <a:ext uri="{FF2B5EF4-FFF2-40B4-BE49-F238E27FC236}">
                <a16:creationId xmlns:a16="http://schemas.microsoft.com/office/drawing/2014/main" id="{ED1EB598-39F3-1313-961C-F75613F4EB95}"/>
              </a:ext>
            </a:extLst>
          </p:cNvPr>
          <p:cNvGrpSpPr/>
          <p:nvPr/>
        </p:nvGrpSpPr>
        <p:grpSpPr>
          <a:xfrm flipH="1">
            <a:off x="6722219" y="2289657"/>
            <a:ext cx="386568" cy="260049"/>
            <a:chOff x="2183188" y="3589530"/>
            <a:chExt cx="1239436" cy="230026"/>
          </a:xfrm>
        </p:grpSpPr>
        <p:cxnSp>
          <p:nvCxnSpPr>
            <p:cNvPr id="32" name="51 Conector recto">
              <a:extLst>
                <a:ext uri="{FF2B5EF4-FFF2-40B4-BE49-F238E27FC236}">
                  <a16:creationId xmlns:a16="http://schemas.microsoft.com/office/drawing/2014/main" id="{D59F04F7-8B65-637F-E9ED-8900B4A14003}"/>
                </a:ext>
              </a:extLst>
            </p:cNvPr>
            <p:cNvCxnSpPr/>
            <p:nvPr/>
          </p:nvCxnSpPr>
          <p:spPr>
            <a:xfrm>
              <a:off x="3147363" y="3589530"/>
              <a:ext cx="275261" cy="230026"/>
            </a:xfrm>
            <a:prstGeom prst="line">
              <a:avLst/>
            </a:prstGeom>
            <a:ln w="15875">
              <a:solidFill>
                <a:srgbClr val="00CCFF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52 Conector recto">
              <a:extLst>
                <a:ext uri="{FF2B5EF4-FFF2-40B4-BE49-F238E27FC236}">
                  <a16:creationId xmlns:a16="http://schemas.microsoft.com/office/drawing/2014/main" id="{582583AD-7650-ED62-0D0A-91E17298425C}"/>
                </a:ext>
              </a:extLst>
            </p:cNvPr>
            <p:cNvCxnSpPr/>
            <p:nvPr/>
          </p:nvCxnSpPr>
          <p:spPr>
            <a:xfrm>
              <a:off x="2183188" y="3595667"/>
              <a:ext cx="971999" cy="0"/>
            </a:xfrm>
            <a:prstGeom prst="line">
              <a:avLst/>
            </a:prstGeom>
            <a:ln w="15875">
              <a:solidFill>
                <a:srgbClr val="00CC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63 Elipse">
            <a:extLst>
              <a:ext uri="{FF2B5EF4-FFF2-40B4-BE49-F238E27FC236}">
                <a16:creationId xmlns:a16="http://schemas.microsoft.com/office/drawing/2014/main" id="{C9DEECC4-35A7-4971-0D4D-A1562398D2BE}"/>
              </a:ext>
            </a:extLst>
          </p:cNvPr>
          <p:cNvSpPr/>
          <p:nvPr/>
        </p:nvSpPr>
        <p:spPr>
          <a:xfrm>
            <a:off x="7121160" y="2161595"/>
            <a:ext cx="324000" cy="324000"/>
          </a:xfrm>
          <a:prstGeom prst="ellipse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ES" sz="900" b="1" dirty="0"/>
              <a:t>03</a:t>
            </a:r>
            <a:endParaRPr lang="es-ES" b="1" dirty="0"/>
          </a:p>
        </p:txBody>
      </p:sp>
      <p:sp>
        <p:nvSpPr>
          <p:cNvPr id="29" name="41 CuadroTexto">
            <a:extLst>
              <a:ext uri="{FF2B5EF4-FFF2-40B4-BE49-F238E27FC236}">
                <a16:creationId xmlns:a16="http://schemas.microsoft.com/office/drawing/2014/main" id="{6D494EF4-7774-F477-93CB-AD32F9BEE35F}"/>
              </a:ext>
            </a:extLst>
          </p:cNvPr>
          <p:cNvSpPr txBox="1"/>
          <p:nvPr/>
        </p:nvSpPr>
        <p:spPr>
          <a:xfrm>
            <a:off x="6094898" y="1785811"/>
            <a:ext cx="2698383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MX" sz="1200" dirty="0">
                <a:latin typeface="Calibri" panose="020F0502020204030204" pitchFamily="34" charset="0"/>
              </a:rPr>
              <a:t>ADOPTA ISOLUCION COMO GESTOR</a:t>
            </a:r>
            <a:endParaRPr lang="es-ES" sz="1200" b="1" dirty="0">
              <a:latin typeface="Calibri" panose="020F0502020204030204" pitchFamily="34" charset="0"/>
            </a:endParaRPr>
          </a:p>
          <a:p>
            <a:pPr algn="ctr"/>
            <a:endParaRPr lang="es-ES" sz="1000" dirty="0">
              <a:latin typeface="Calibri" panose="020F0502020204030204" pitchFamily="34" charset="0"/>
            </a:endParaRPr>
          </a:p>
        </p:txBody>
      </p:sp>
      <p:pic>
        <p:nvPicPr>
          <p:cNvPr id="38" name="Picture 10" descr="Resultado de imagen para iconos para presentaciòn en power point">
            <a:extLst>
              <a:ext uri="{FF2B5EF4-FFF2-40B4-BE49-F238E27FC236}">
                <a16:creationId xmlns:a16="http://schemas.microsoft.com/office/drawing/2014/main" id="{3DBA02F2-FDDF-3DC7-DFC9-69D2465756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43" t="33811" r="32256" b="41588"/>
          <a:stretch/>
        </p:blipFill>
        <p:spPr bwMode="auto">
          <a:xfrm>
            <a:off x="9681043" y="2190326"/>
            <a:ext cx="593077" cy="475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" name="73 Grupo">
            <a:extLst>
              <a:ext uri="{FF2B5EF4-FFF2-40B4-BE49-F238E27FC236}">
                <a16:creationId xmlns:a16="http://schemas.microsoft.com/office/drawing/2014/main" id="{FFC3AC44-8AFD-2584-3604-9BD0AA965C94}"/>
              </a:ext>
            </a:extLst>
          </p:cNvPr>
          <p:cNvGrpSpPr/>
          <p:nvPr/>
        </p:nvGrpSpPr>
        <p:grpSpPr>
          <a:xfrm flipH="1">
            <a:off x="8063361" y="2764494"/>
            <a:ext cx="900000" cy="199140"/>
            <a:chOff x="2183188" y="3589530"/>
            <a:chExt cx="1239436" cy="230026"/>
          </a:xfrm>
        </p:grpSpPr>
        <p:cxnSp>
          <p:nvCxnSpPr>
            <p:cNvPr id="42" name="74 Conector recto">
              <a:extLst>
                <a:ext uri="{FF2B5EF4-FFF2-40B4-BE49-F238E27FC236}">
                  <a16:creationId xmlns:a16="http://schemas.microsoft.com/office/drawing/2014/main" id="{B47C3F7A-D130-20A9-432B-8D468BD19DF4}"/>
                </a:ext>
              </a:extLst>
            </p:cNvPr>
            <p:cNvCxnSpPr/>
            <p:nvPr/>
          </p:nvCxnSpPr>
          <p:spPr>
            <a:xfrm>
              <a:off x="3147363" y="3589530"/>
              <a:ext cx="275261" cy="230026"/>
            </a:xfrm>
            <a:prstGeom prst="line">
              <a:avLst/>
            </a:prstGeom>
            <a:ln w="15875">
              <a:solidFill>
                <a:srgbClr val="00FFCC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75 Conector recto">
              <a:extLst>
                <a:ext uri="{FF2B5EF4-FFF2-40B4-BE49-F238E27FC236}">
                  <a16:creationId xmlns:a16="http://schemas.microsoft.com/office/drawing/2014/main" id="{F0C3572F-DAFA-E831-318F-2ED39436D0B4}"/>
                </a:ext>
              </a:extLst>
            </p:cNvPr>
            <p:cNvCxnSpPr/>
            <p:nvPr/>
          </p:nvCxnSpPr>
          <p:spPr>
            <a:xfrm>
              <a:off x="2183188" y="3595667"/>
              <a:ext cx="971999" cy="0"/>
            </a:xfrm>
            <a:prstGeom prst="line">
              <a:avLst/>
            </a:prstGeom>
            <a:ln w="15875">
              <a:solidFill>
                <a:srgbClr val="00FFCC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76 Elipse">
            <a:extLst>
              <a:ext uri="{FF2B5EF4-FFF2-40B4-BE49-F238E27FC236}">
                <a16:creationId xmlns:a16="http://schemas.microsoft.com/office/drawing/2014/main" id="{F181566B-9149-DA0A-A155-577AD75E9428}"/>
              </a:ext>
            </a:extLst>
          </p:cNvPr>
          <p:cNvSpPr/>
          <p:nvPr/>
        </p:nvSpPr>
        <p:spPr>
          <a:xfrm>
            <a:off x="8686918" y="2571295"/>
            <a:ext cx="324000" cy="324000"/>
          </a:xfrm>
          <a:prstGeom prst="ellipse">
            <a:avLst/>
          </a:prstGeom>
          <a:solidFill>
            <a:srgbClr val="00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ES" sz="900" b="1" dirty="0"/>
              <a:t>04</a:t>
            </a:r>
            <a:endParaRPr lang="es-ES" b="1" dirty="0"/>
          </a:p>
        </p:txBody>
      </p:sp>
      <p:sp>
        <p:nvSpPr>
          <p:cNvPr id="41" name="41 CuadroTexto">
            <a:extLst>
              <a:ext uri="{FF2B5EF4-FFF2-40B4-BE49-F238E27FC236}">
                <a16:creationId xmlns:a16="http://schemas.microsoft.com/office/drawing/2014/main" id="{493FEB98-98EF-FF3B-95E9-C81C98FA8F6F}"/>
              </a:ext>
            </a:extLst>
          </p:cNvPr>
          <p:cNvSpPr txBox="1"/>
          <p:nvPr/>
        </p:nvSpPr>
        <p:spPr>
          <a:xfrm>
            <a:off x="8893118" y="2813756"/>
            <a:ext cx="2403936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MX" sz="1200" dirty="0">
                <a:latin typeface="Calibri" panose="020F0502020204030204" pitchFamily="34" charset="0"/>
              </a:rPr>
              <a:t>ANALIZA CONTEXTO ESTRATÉGICO, OBJETIVO DEL PROCESO Y OBJETIVOS ESTRATÉGICOS</a:t>
            </a:r>
            <a:endParaRPr lang="es-ES" sz="1200" dirty="0">
              <a:latin typeface="Calibri" panose="020F0502020204030204" pitchFamily="34" charset="0"/>
            </a:endParaRPr>
          </a:p>
        </p:txBody>
      </p:sp>
      <p:cxnSp>
        <p:nvCxnSpPr>
          <p:cNvPr id="47" name="88 Conector recto">
            <a:extLst>
              <a:ext uri="{FF2B5EF4-FFF2-40B4-BE49-F238E27FC236}">
                <a16:creationId xmlns:a16="http://schemas.microsoft.com/office/drawing/2014/main" id="{F5A91BE6-6270-5537-8567-2D5C4014B680}"/>
              </a:ext>
            </a:extLst>
          </p:cNvPr>
          <p:cNvCxnSpPr>
            <a:cxnSpLocks/>
          </p:cNvCxnSpPr>
          <p:nvPr/>
        </p:nvCxnSpPr>
        <p:spPr>
          <a:xfrm flipH="1">
            <a:off x="7597374" y="4585498"/>
            <a:ext cx="951843" cy="118237"/>
          </a:xfrm>
          <a:prstGeom prst="line">
            <a:avLst/>
          </a:prstGeom>
          <a:ln w="15875">
            <a:solidFill>
              <a:srgbClr val="66FF66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142 Elipse">
            <a:extLst>
              <a:ext uri="{FF2B5EF4-FFF2-40B4-BE49-F238E27FC236}">
                <a16:creationId xmlns:a16="http://schemas.microsoft.com/office/drawing/2014/main" id="{91FF41D9-5C99-2094-AFFD-B5E2987E1D9D}"/>
              </a:ext>
            </a:extLst>
          </p:cNvPr>
          <p:cNvSpPr/>
          <p:nvPr/>
        </p:nvSpPr>
        <p:spPr>
          <a:xfrm>
            <a:off x="8590510" y="4367308"/>
            <a:ext cx="324000" cy="324000"/>
          </a:xfrm>
          <a:prstGeom prst="ellipse">
            <a:avLst/>
          </a:prstGeom>
          <a:solidFill>
            <a:srgbClr val="66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ES" sz="900" b="1" dirty="0"/>
              <a:t>05</a:t>
            </a:r>
            <a:endParaRPr lang="es-ES" b="1" dirty="0"/>
          </a:p>
        </p:txBody>
      </p:sp>
      <p:grpSp>
        <p:nvGrpSpPr>
          <p:cNvPr id="59" name="Grupo 58">
            <a:extLst>
              <a:ext uri="{FF2B5EF4-FFF2-40B4-BE49-F238E27FC236}">
                <a16:creationId xmlns:a16="http://schemas.microsoft.com/office/drawing/2014/main" id="{7F76D596-72BE-2CAD-7184-B7FA8E90C21F}"/>
              </a:ext>
            </a:extLst>
          </p:cNvPr>
          <p:cNvGrpSpPr/>
          <p:nvPr/>
        </p:nvGrpSpPr>
        <p:grpSpPr>
          <a:xfrm>
            <a:off x="4914736" y="4449094"/>
            <a:ext cx="792783" cy="141272"/>
            <a:chOff x="2393478" y="2799600"/>
            <a:chExt cx="792783" cy="141272"/>
          </a:xfrm>
        </p:grpSpPr>
        <p:cxnSp>
          <p:nvCxnSpPr>
            <p:cNvPr id="69" name="44 Conector recto">
              <a:extLst>
                <a:ext uri="{FF2B5EF4-FFF2-40B4-BE49-F238E27FC236}">
                  <a16:creationId xmlns:a16="http://schemas.microsoft.com/office/drawing/2014/main" id="{4184D852-760D-8C6C-E52B-DD9E3FE116B2}"/>
                </a:ext>
              </a:extLst>
            </p:cNvPr>
            <p:cNvCxnSpPr/>
            <p:nvPr/>
          </p:nvCxnSpPr>
          <p:spPr>
            <a:xfrm flipV="1">
              <a:off x="2995282" y="2799600"/>
              <a:ext cx="190979" cy="141272"/>
            </a:xfrm>
            <a:prstGeom prst="line">
              <a:avLst/>
            </a:prstGeom>
            <a:ln w="15875">
              <a:solidFill>
                <a:srgbClr val="6666FF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45 Conector recto">
              <a:extLst>
                <a:ext uri="{FF2B5EF4-FFF2-40B4-BE49-F238E27FC236}">
                  <a16:creationId xmlns:a16="http://schemas.microsoft.com/office/drawing/2014/main" id="{7E8656B5-64FD-A225-C872-E488B3FB7497}"/>
                </a:ext>
              </a:extLst>
            </p:cNvPr>
            <p:cNvCxnSpPr/>
            <p:nvPr/>
          </p:nvCxnSpPr>
          <p:spPr>
            <a:xfrm flipV="1">
              <a:off x="2393478" y="2939690"/>
              <a:ext cx="612000" cy="0"/>
            </a:xfrm>
            <a:prstGeom prst="line">
              <a:avLst/>
            </a:prstGeom>
            <a:ln w="15875">
              <a:solidFill>
                <a:srgbClr val="66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46 Elipse">
            <a:extLst>
              <a:ext uri="{FF2B5EF4-FFF2-40B4-BE49-F238E27FC236}">
                <a16:creationId xmlns:a16="http://schemas.microsoft.com/office/drawing/2014/main" id="{BC72D3FC-537C-5649-74CC-F71EBCECF91D}"/>
              </a:ext>
            </a:extLst>
          </p:cNvPr>
          <p:cNvSpPr/>
          <p:nvPr/>
        </p:nvSpPr>
        <p:spPr>
          <a:xfrm>
            <a:off x="4810638" y="4372008"/>
            <a:ext cx="324000" cy="324000"/>
          </a:xfrm>
          <a:prstGeom prst="ellipse">
            <a:avLst/>
          </a:prstGeom>
          <a:solidFill>
            <a:srgbClr val="66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ES" sz="900" b="1" dirty="0"/>
              <a:t>01</a:t>
            </a:r>
            <a:endParaRPr lang="es-ES" b="1" dirty="0"/>
          </a:p>
        </p:txBody>
      </p:sp>
      <p:pic>
        <p:nvPicPr>
          <p:cNvPr id="67" name="Picture 4" descr="https://www.modelopresentacion.com/wp-content/uploads/2017/09/iconos-para-powerpoint.jpg">
            <a:hlinkClick r:id="rId5" action="ppaction://hlinksldjump"/>
            <a:extLst>
              <a:ext uri="{FF2B5EF4-FFF2-40B4-BE49-F238E27FC236}">
                <a16:creationId xmlns:a16="http://schemas.microsoft.com/office/drawing/2014/main" id="{657E094C-0C6F-5328-0C0F-C74AE1FDAC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809" t="43523" r="1691" b="38863"/>
          <a:stretch/>
        </p:blipFill>
        <p:spPr bwMode="auto">
          <a:xfrm>
            <a:off x="3686357" y="4220921"/>
            <a:ext cx="749764" cy="600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41 CuadroTexto">
            <a:extLst>
              <a:ext uri="{FF2B5EF4-FFF2-40B4-BE49-F238E27FC236}">
                <a16:creationId xmlns:a16="http://schemas.microsoft.com/office/drawing/2014/main" id="{29FBE835-9107-7836-2F41-E5720B29E7BC}"/>
              </a:ext>
            </a:extLst>
          </p:cNvPr>
          <p:cNvSpPr txBox="1"/>
          <p:nvPr/>
        </p:nvSpPr>
        <p:spPr>
          <a:xfrm>
            <a:off x="2555053" y="2815221"/>
            <a:ext cx="3302674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MX" sz="1200" dirty="0"/>
              <a:t>FORMULA POLÍTICA, PROCEDMIENTOS  Y HERRAMIENTAS PARA LA ADMINISTRACIÓN DE RIESGOS</a:t>
            </a:r>
            <a:endParaRPr lang="es-ES" sz="1000" b="1" dirty="0">
              <a:latin typeface="Calibri" panose="020F0502020204030204" pitchFamily="34" charset="0"/>
            </a:endParaRPr>
          </a:p>
        </p:txBody>
      </p:sp>
      <p:grpSp>
        <p:nvGrpSpPr>
          <p:cNvPr id="73" name="Grupo 72">
            <a:extLst>
              <a:ext uri="{FF2B5EF4-FFF2-40B4-BE49-F238E27FC236}">
                <a16:creationId xmlns:a16="http://schemas.microsoft.com/office/drawing/2014/main" id="{62008B6C-FAAB-950F-DCAF-B1A6A2D76386}"/>
              </a:ext>
            </a:extLst>
          </p:cNvPr>
          <p:cNvGrpSpPr/>
          <p:nvPr/>
        </p:nvGrpSpPr>
        <p:grpSpPr>
          <a:xfrm>
            <a:off x="118448" y="5918374"/>
            <a:ext cx="2939443" cy="484026"/>
            <a:chOff x="560247" y="413102"/>
            <a:chExt cx="2699671" cy="534348"/>
          </a:xfrm>
        </p:grpSpPr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542FBC51-4160-5AB1-8DB0-2850173A5B1B}"/>
                </a:ext>
              </a:extLst>
            </p:cNvPr>
            <p:cNvSpPr/>
            <p:nvPr/>
          </p:nvSpPr>
          <p:spPr>
            <a:xfrm rot="5400000">
              <a:off x="1642909" y="-669560"/>
              <a:ext cx="534348" cy="2699671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accent6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63500" dist="63500" dir="2700000" algn="tl" rotWithShape="0">
                <a:schemeClr val="accent6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A7A28503-44C6-F8D6-AE7F-267A196D6D43}"/>
                </a:ext>
              </a:extLst>
            </p:cNvPr>
            <p:cNvSpPr/>
            <p:nvPr/>
          </p:nvSpPr>
          <p:spPr>
            <a:xfrm rot="5400000">
              <a:off x="1642909" y="-669560"/>
              <a:ext cx="534348" cy="2699671"/>
            </a:xfrm>
            <a:prstGeom prst="rect">
              <a:avLst/>
            </a:pr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accent6">
                    <a:lumMod val="9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50800" dist="38100" dir="13500000" algn="br" rotWithShape="0">
                <a:schemeClr val="bg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3" name="41 CuadroTexto">
            <a:extLst>
              <a:ext uri="{FF2B5EF4-FFF2-40B4-BE49-F238E27FC236}">
                <a16:creationId xmlns:a16="http://schemas.microsoft.com/office/drawing/2014/main" id="{89DF4FFE-7D21-C5C4-360D-C208CCCF6BA8}"/>
              </a:ext>
            </a:extLst>
          </p:cNvPr>
          <p:cNvSpPr txBox="1"/>
          <p:nvPr/>
        </p:nvSpPr>
        <p:spPr>
          <a:xfrm>
            <a:off x="9062966" y="4330168"/>
            <a:ext cx="202041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MX" sz="1200" dirty="0"/>
              <a:t>DEFINE MATRIZ RIESGOS POR PROCESO</a:t>
            </a:r>
            <a:endParaRPr lang="es-ES" sz="1200" b="1" dirty="0">
              <a:latin typeface="Calibri" panose="020F050202020403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6DCDA2A-B2AE-3C24-6B05-5085B47F6198}"/>
              </a:ext>
            </a:extLst>
          </p:cNvPr>
          <p:cNvSpPr/>
          <p:nvPr/>
        </p:nvSpPr>
        <p:spPr>
          <a:xfrm>
            <a:off x="12225525" y="4631979"/>
            <a:ext cx="352145" cy="2237418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6A469EF-49E7-8A2A-252A-1440F6AB3239}"/>
              </a:ext>
            </a:extLst>
          </p:cNvPr>
          <p:cNvSpPr txBox="1"/>
          <p:nvPr/>
        </p:nvSpPr>
        <p:spPr>
          <a:xfrm>
            <a:off x="209394" y="5959274"/>
            <a:ext cx="29738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>
                <a:solidFill>
                  <a:schemeClr val="accent6">
                    <a:lumMod val="75000"/>
                  </a:schemeClr>
                </a:solidFill>
                <a:latin typeface="Oswald" pitchFamily="2" charset="0"/>
              </a:rPr>
              <a:t>Oficina Asesora de Planeación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Oswald" pitchFamily="2" charset="0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4" name="Vista general de diapositiva 13">
                <a:extLst>
                  <a:ext uri="{FF2B5EF4-FFF2-40B4-BE49-F238E27FC236}">
                    <a16:creationId xmlns:a16="http://schemas.microsoft.com/office/drawing/2014/main" id="{A8135E32-AAF0-14B4-B247-7D624219C09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5152510"/>
                  </p:ext>
                </p:extLst>
              </p:nvPr>
            </p:nvGraphicFramePr>
            <p:xfrm>
              <a:off x="193497" y="1065583"/>
              <a:ext cx="2183148" cy="2192024"/>
            </p:xfrm>
            <a:graphic>
              <a:graphicData uri="http://schemas.microsoft.com/office/powerpoint/2016/slidezoom">
                <pslz:sldZm>
                  <pslz:sldZmObj sldId="259" cId="400130797">
                    <pslz:zmPr id="{503B2DF1-78B7-48BD-AEE0-3F8E288442D6}" imageType="cover" transitionDur="1000" showBg="0">
                      <p166:blipFill xmlns:p166="http://schemas.microsoft.com/office/powerpoint/2016/6/main"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83148" cy="2192024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4" name="Vista general de diapositiva 13">
                <a:hlinkClick r:id="rId7" action="ppaction://hlinksldjump"/>
                <a:extLst>
                  <a:ext uri="{FF2B5EF4-FFF2-40B4-BE49-F238E27FC236}">
                    <a16:creationId xmlns:a16="http://schemas.microsoft.com/office/drawing/2014/main" id="{A8135E32-AAF0-14B4-B247-7D624219C09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3497" y="1065583"/>
                <a:ext cx="2183148" cy="2192024"/>
              </a:xfrm>
              <a:prstGeom prst="rect">
                <a:avLst/>
              </a:prstGeom>
            </p:spPr>
          </p:pic>
        </mc:Fallback>
      </mc:AlternateContent>
      <p:sp>
        <p:nvSpPr>
          <p:cNvPr id="20" name="Rectángulo 19">
            <a:extLst>
              <a:ext uri="{FF2B5EF4-FFF2-40B4-BE49-F238E27FC236}">
                <a16:creationId xmlns:a16="http://schemas.microsoft.com/office/drawing/2014/main" id="{6A73EB50-DEC0-63E3-DBAC-2721FD288AAF}"/>
              </a:ext>
            </a:extLst>
          </p:cNvPr>
          <p:cNvSpPr/>
          <p:nvPr/>
        </p:nvSpPr>
        <p:spPr>
          <a:xfrm>
            <a:off x="-8817" y="6663423"/>
            <a:ext cx="12193200" cy="180000"/>
          </a:xfrm>
          <a:prstGeom prst="rect">
            <a:avLst/>
          </a:prstGeom>
          <a:solidFill>
            <a:srgbClr val="4A3B8B"/>
          </a:solidFill>
          <a:ln>
            <a:solidFill>
              <a:srgbClr val="4A3B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www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.</a:t>
            </a:r>
            <a:r>
              <a:rPr lang="es-CO" sz="1200" b="1" u="sng" spc="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m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i</a:t>
            </a:r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n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</a:t>
            </a:r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ultura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.</a:t>
            </a:r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gov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.</a:t>
            </a:r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co</a:t>
            </a:r>
            <a:endParaRPr lang="es-CO" sz="1200" dirty="0">
              <a:latin typeface="Arial"/>
              <a:cs typeface="Arial"/>
            </a:endParaRPr>
          </a:p>
        </p:txBody>
      </p:sp>
      <p:pic>
        <p:nvPicPr>
          <p:cNvPr id="25" name="Picture 2" descr="Ministerio de Cultura de Colombia">
            <a:extLst>
              <a:ext uri="{FF2B5EF4-FFF2-40B4-BE49-F238E27FC236}">
                <a16:creationId xmlns:a16="http://schemas.microsoft.com/office/drawing/2014/main" id="{681D66C1-ACCC-FD5E-FA8D-805BE01077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91" t="18743" b="14134"/>
          <a:stretch/>
        </p:blipFill>
        <p:spPr bwMode="auto">
          <a:xfrm>
            <a:off x="362925" y="361486"/>
            <a:ext cx="1657351" cy="64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Isolución ® 5">
            <a:extLst>
              <a:ext uri="{FF2B5EF4-FFF2-40B4-BE49-F238E27FC236}">
                <a16:creationId xmlns:a16="http://schemas.microsoft.com/office/drawing/2014/main" id="{CF80480C-91CB-D5AD-F688-4A190115B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078" y="1301746"/>
            <a:ext cx="1298217" cy="425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ndicadores de éxito para la gestión de riesgos empresariales">
            <a:extLst>
              <a:ext uri="{FF2B5EF4-FFF2-40B4-BE49-F238E27FC236}">
                <a16:creationId xmlns:a16="http://schemas.microsoft.com/office/drawing/2014/main" id="{1862F7DB-E3DE-AA9F-552F-726D285FEF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84" t="10875" r="9164" b="12873"/>
          <a:stretch/>
        </p:blipFill>
        <p:spPr bwMode="auto">
          <a:xfrm>
            <a:off x="9643243" y="3722563"/>
            <a:ext cx="952500" cy="553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130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EC499A76-047E-455C-8A16-A9C2D57CECAF}"/>
              </a:ext>
            </a:extLst>
          </p:cNvPr>
          <p:cNvGrpSpPr/>
          <p:nvPr/>
        </p:nvGrpSpPr>
        <p:grpSpPr>
          <a:xfrm>
            <a:off x="11675737" y="1498478"/>
            <a:ext cx="400110" cy="400110"/>
            <a:chOff x="9314608" y="715812"/>
            <a:chExt cx="792000" cy="792000"/>
          </a:xfrm>
        </p:grpSpPr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649A077C-B598-4790-976C-315CD51D6810}"/>
                </a:ext>
              </a:extLst>
            </p:cNvPr>
            <p:cNvSpPr/>
            <p:nvPr/>
          </p:nvSpPr>
          <p:spPr>
            <a:xfrm>
              <a:off x="9314608" y="715812"/>
              <a:ext cx="792000" cy="79200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accent6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01600" dist="88900" dir="2700000" algn="tl" rotWithShape="0">
                <a:schemeClr val="accent6">
                  <a:lumMod val="50000"/>
                  <a:alpha val="3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DE4B9832-C578-4B30-819A-B1FDFD4D9FF5}"/>
                </a:ext>
              </a:extLst>
            </p:cNvPr>
            <p:cNvSpPr/>
            <p:nvPr/>
          </p:nvSpPr>
          <p:spPr>
            <a:xfrm>
              <a:off x="9314608" y="715812"/>
              <a:ext cx="792000" cy="79200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accent6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50800" dist="38100" dir="13500000" algn="br" rotWithShape="0">
                <a:schemeClr val="bg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D1F642B8-E31B-6158-0C8F-95A9895A5198}"/>
              </a:ext>
            </a:extLst>
          </p:cNvPr>
          <p:cNvGrpSpPr/>
          <p:nvPr/>
        </p:nvGrpSpPr>
        <p:grpSpPr>
          <a:xfrm>
            <a:off x="3983250" y="6211639"/>
            <a:ext cx="400110" cy="400110"/>
            <a:chOff x="9314608" y="715812"/>
            <a:chExt cx="792000" cy="792000"/>
          </a:xfrm>
        </p:grpSpPr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47FAE39A-2E0E-FA4F-52CD-397479858954}"/>
                </a:ext>
              </a:extLst>
            </p:cNvPr>
            <p:cNvSpPr/>
            <p:nvPr/>
          </p:nvSpPr>
          <p:spPr>
            <a:xfrm>
              <a:off x="9314608" y="715812"/>
              <a:ext cx="792000" cy="79200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accent6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01600" dist="88900" dir="2700000" algn="tl" rotWithShape="0">
                <a:schemeClr val="accent6">
                  <a:lumMod val="50000"/>
                  <a:alpha val="3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Elipse 18">
              <a:extLst>
                <a:ext uri="{FF2B5EF4-FFF2-40B4-BE49-F238E27FC236}">
                  <a16:creationId xmlns:a16="http://schemas.microsoft.com/office/drawing/2014/main" id="{E0A5F1F7-6B04-15EC-C1E6-4360E4317269}"/>
                </a:ext>
              </a:extLst>
            </p:cNvPr>
            <p:cNvSpPr/>
            <p:nvPr/>
          </p:nvSpPr>
          <p:spPr>
            <a:xfrm>
              <a:off x="9314608" y="715812"/>
              <a:ext cx="792000" cy="79200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accent6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50800" dist="38100" dir="13500000" algn="br" rotWithShape="0">
                <a:schemeClr val="bg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F96AD7EF-79A9-3FCB-AC8D-F80B94473655}"/>
              </a:ext>
            </a:extLst>
          </p:cNvPr>
          <p:cNvSpPr/>
          <p:nvPr/>
        </p:nvSpPr>
        <p:spPr>
          <a:xfrm>
            <a:off x="860824" y="4698700"/>
            <a:ext cx="1413911" cy="234025"/>
          </a:xfrm>
          <a:prstGeom prst="roundRect">
            <a:avLst>
              <a:gd name="adj" fmla="val 4102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kern="1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PROBABILIDAD</a:t>
            </a:r>
            <a:endParaRPr lang="es-CO" sz="1200" b="1" dirty="0">
              <a:solidFill>
                <a:schemeClr val="bg1"/>
              </a:solidFill>
            </a:endParaRPr>
          </a:p>
        </p:txBody>
      </p:sp>
      <p:sp>
        <p:nvSpPr>
          <p:cNvPr id="28" name="Rectángulo: esquinas redondeadas 27">
            <a:extLst>
              <a:ext uri="{FF2B5EF4-FFF2-40B4-BE49-F238E27FC236}">
                <a16:creationId xmlns:a16="http://schemas.microsoft.com/office/drawing/2014/main" id="{1DF615B3-F0F2-2CFD-C1A7-A22F9144C2E8}"/>
              </a:ext>
            </a:extLst>
          </p:cNvPr>
          <p:cNvSpPr/>
          <p:nvPr/>
        </p:nvSpPr>
        <p:spPr>
          <a:xfrm>
            <a:off x="2911456" y="4711058"/>
            <a:ext cx="972453" cy="243510"/>
          </a:xfrm>
          <a:prstGeom prst="roundRect">
            <a:avLst>
              <a:gd name="adj" fmla="val 4102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kern="1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IMPACTO</a:t>
            </a:r>
            <a:endParaRPr lang="es-CO" sz="1200" b="1" dirty="0">
              <a:solidFill>
                <a:schemeClr val="bg1"/>
              </a:solidFill>
            </a:endParaRPr>
          </a:p>
        </p:txBody>
      </p:sp>
      <p:grpSp>
        <p:nvGrpSpPr>
          <p:cNvPr id="83" name="Grupo 82">
            <a:extLst>
              <a:ext uri="{FF2B5EF4-FFF2-40B4-BE49-F238E27FC236}">
                <a16:creationId xmlns:a16="http://schemas.microsoft.com/office/drawing/2014/main" id="{7BFF6C4D-BF0F-288F-CB4A-40C0568C4E10}"/>
              </a:ext>
            </a:extLst>
          </p:cNvPr>
          <p:cNvGrpSpPr/>
          <p:nvPr/>
        </p:nvGrpSpPr>
        <p:grpSpPr>
          <a:xfrm>
            <a:off x="2977358" y="3516900"/>
            <a:ext cx="811164" cy="811164"/>
            <a:chOff x="10014848" y="1521918"/>
            <a:chExt cx="1152000" cy="1152000"/>
          </a:xfrm>
        </p:grpSpPr>
        <p:sp>
          <p:nvSpPr>
            <p:cNvPr id="77" name="Elipse 76">
              <a:extLst>
                <a:ext uri="{FF2B5EF4-FFF2-40B4-BE49-F238E27FC236}">
                  <a16:creationId xmlns:a16="http://schemas.microsoft.com/office/drawing/2014/main" id="{3A06B431-EA86-E537-D8DE-7CA8E514C012}"/>
                </a:ext>
              </a:extLst>
            </p:cNvPr>
            <p:cNvSpPr/>
            <p:nvPr/>
          </p:nvSpPr>
          <p:spPr>
            <a:xfrm>
              <a:off x="10014848" y="1521918"/>
              <a:ext cx="1152000" cy="11520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pic>
          <p:nvPicPr>
            <p:cNvPr id="65" name="Gráfico 64" descr="Gráfico de decisión">
              <a:extLst>
                <a:ext uri="{FF2B5EF4-FFF2-40B4-BE49-F238E27FC236}">
                  <a16:creationId xmlns:a16="http://schemas.microsoft.com/office/drawing/2014/main" id="{CAE25DDB-BA44-870A-417C-C95F04ED38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133648" y="1611929"/>
              <a:ext cx="914400" cy="914400"/>
            </a:xfrm>
            <a:prstGeom prst="rect">
              <a:avLst/>
            </a:prstGeom>
          </p:spPr>
        </p:pic>
      </p:grpSp>
      <p:grpSp>
        <p:nvGrpSpPr>
          <p:cNvPr id="82" name="Grupo 81">
            <a:extLst>
              <a:ext uri="{FF2B5EF4-FFF2-40B4-BE49-F238E27FC236}">
                <a16:creationId xmlns:a16="http://schemas.microsoft.com/office/drawing/2014/main" id="{A968AE1A-22B7-8816-6247-15D079963F3E}"/>
              </a:ext>
            </a:extLst>
          </p:cNvPr>
          <p:cNvGrpSpPr/>
          <p:nvPr/>
        </p:nvGrpSpPr>
        <p:grpSpPr>
          <a:xfrm>
            <a:off x="1170016" y="3599387"/>
            <a:ext cx="780082" cy="780082"/>
            <a:chOff x="7124506" y="1195729"/>
            <a:chExt cx="1152000" cy="1152000"/>
          </a:xfrm>
        </p:grpSpPr>
        <p:sp>
          <p:nvSpPr>
            <p:cNvPr id="80" name="Elipse 79">
              <a:extLst>
                <a:ext uri="{FF2B5EF4-FFF2-40B4-BE49-F238E27FC236}">
                  <a16:creationId xmlns:a16="http://schemas.microsoft.com/office/drawing/2014/main" id="{E3B3F4C1-B47B-BF39-F236-77E949746948}"/>
                </a:ext>
              </a:extLst>
            </p:cNvPr>
            <p:cNvSpPr/>
            <p:nvPr/>
          </p:nvSpPr>
          <p:spPr>
            <a:xfrm>
              <a:off x="7124506" y="1195729"/>
              <a:ext cx="1152000" cy="11520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pic>
          <p:nvPicPr>
            <p:cNvPr id="81" name="Gráfico 80" descr="Cara de ángel sin relleno">
              <a:extLst>
                <a:ext uri="{FF2B5EF4-FFF2-40B4-BE49-F238E27FC236}">
                  <a16:creationId xmlns:a16="http://schemas.microsoft.com/office/drawing/2014/main" id="{C1AA1098-57CC-FFF3-A366-AE25224447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263938" y="1314529"/>
              <a:ext cx="914400" cy="914400"/>
            </a:xfrm>
            <a:prstGeom prst="rect">
              <a:avLst/>
            </a:prstGeom>
          </p:spPr>
        </p:pic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27E3C4B4-B956-B2E5-F0C0-DADCBB67A4E4}"/>
              </a:ext>
            </a:extLst>
          </p:cNvPr>
          <p:cNvGrpSpPr/>
          <p:nvPr/>
        </p:nvGrpSpPr>
        <p:grpSpPr>
          <a:xfrm>
            <a:off x="4144401" y="580521"/>
            <a:ext cx="6707015" cy="966931"/>
            <a:chOff x="4117739" y="426526"/>
            <a:chExt cx="6707015" cy="966931"/>
          </a:xfrm>
        </p:grpSpPr>
        <p:sp>
          <p:nvSpPr>
            <p:cNvPr id="54" name="Rectángulo: esquinas redondeadas 53">
              <a:extLst>
                <a:ext uri="{FF2B5EF4-FFF2-40B4-BE49-F238E27FC236}">
                  <a16:creationId xmlns:a16="http://schemas.microsoft.com/office/drawing/2014/main" id="{866D8809-C69D-FE31-CB31-5AAD8571F933}"/>
                </a:ext>
              </a:extLst>
            </p:cNvPr>
            <p:cNvSpPr/>
            <p:nvPr/>
          </p:nvSpPr>
          <p:spPr>
            <a:xfrm>
              <a:off x="5272273" y="810483"/>
              <a:ext cx="930140" cy="232915"/>
            </a:xfrm>
            <a:prstGeom prst="roundRect">
              <a:avLst>
                <a:gd name="adj" fmla="val 41020"/>
              </a:avLst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kern="1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GESTIÓN</a:t>
              </a:r>
              <a:endParaRPr lang="es-CO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6" name="CuadroTexto 55">
              <a:extLst>
                <a:ext uri="{FF2B5EF4-FFF2-40B4-BE49-F238E27FC236}">
                  <a16:creationId xmlns:a16="http://schemas.microsoft.com/office/drawing/2014/main" id="{DC467B82-3A1C-B8D9-CB25-DA9FB0495C21}"/>
                </a:ext>
              </a:extLst>
            </p:cNvPr>
            <p:cNvSpPr txBox="1"/>
            <p:nvPr/>
          </p:nvSpPr>
          <p:spPr>
            <a:xfrm>
              <a:off x="6344199" y="426526"/>
              <a:ext cx="4480555" cy="9669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es-ES" sz="1400" b="1" dirty="0">
                  <a:effectLst/>
                  <a:latin typeface="Verdana" panose="020B060403050404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Riesgo</a:t>
              </a:r>
              <a:r>
                <a:rPr lang="es-ES" sz="1400" dirty="0">
                  <a:effectLst/>
                  <a:latin typeface="Verdana" panose="020B060403050404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: </a:t>
              </a:r>
              <a:r>
                <a:rPr lang="es-ES" sz="1000" dirty="0">
                  <a:effectLst/>
                  <a:latin typeface="Verdana" panose="020B060403050404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Efecto que se causa sobre los objetivos de las entidades, debido a eventos potenciales. Los eventos potenciales hacen referencia a la posibilidad de incurrir en pérdidas por deficiencias, fallas o inadecuaciones, en el recurso humano, los procesos, la tecnología, la infraestructura o por la ocurrencia.</a:t>
              </a:r>
              <a:endParaRPr lang="es-CO" sz="14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78" name="Grupo 77">
              <a:extLst>
                <a:ext uri="{FF2B5EF4-FFF2-40B4-BE49-F238E27FC236}">
                  <a16:creationId xmlns:a16="http://schemas.microsoft.com/office/drawing/2014/main" id="{ACEEE308-16AE-447E-6CAB-605872FD7A18}"/>
                </a:ext>
              </a:extLst>
            </p:cNvPr>
            <p:cNvGrpSpPr/>
            <p:nvPr/>
          </p:nvGrpSpPr>
          <p:grpSpPr>
            <a:xfrm>
              <a:off x="4117739" y="550810"/>
              <a:ext cx="775869" cy="775869"/>
              <a:chOff x="1037824" y="3999072"/>
              <a:chExt cx="1152000" cy="1152000"/>
            </a:xfrm>
          </p:grpSpPr>
          <p:sp>
            <p:nvSpPr>
              <p:cNvPr id="72" name="Elipse 71">
                <a:extLst>
                  <a:ext uri="{FF2B5EF4-FFF2-40B4-BE49-F238E27FC236}">
                    <a16:creationId xmlns:a16="http://schemas.microsoft.com/office/drawing/2014/main" id="{50D31FD9-A1D1-069A-2811-20AD75494D9C}"/>
                  </a:ext>
                </a:extLst>
              </p:cNvPr>
              <p:cNvSpPr/>
              <p:nvPr/>
            </p:nvSpPr>
            <p:spPr>
              <a:xfrm>
                <a:off x="1037824" y="3999072"/>
                <a:ext cx="1152000" cy="1152000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pic>
            <p:nvPicPr>
              <p:cNvPr id="71" name="Gráfico 70" descr="Grupo">
                <a:extLst>
                  <a:ext uri="{FF2B5EF4-FFF2-40B4-BE49-F238E27FC236}">
                    <a16:creationId xmlns:a16="http://schemas.microsoft.com/office/drawing/2014/main" id="{E423473F-3E0D-D4B5-06A7-40AEFCFA511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173826" y="4117872"/>
                <a:ext cx="914400" cy="914400"/>
              </a:xfrm>
              <a:prstGeom prst="rect">
                <a:avLst/>
              </a:prstGeom>
            </p:spPr>
          </p:pic>
        </p:grpSp>
        <p:cxnSp>
          <p:nvCxnSpPr>
            <p:cNvPr id="85" name="Conector recto 84">
              <a:extLst>
                <a:ext uri="{FF2B5EF4-FFF2-40B4-BE49-F238E27FC236}">
                  <a16:creationId xmlns:a16="http://schemas.microsoft.com/office/drawing/2014/main" id="{8DEF3832-718C-09A1-3E9F-1B6CF4094A51}"/>
                </a:ext>
              </a:extLst>
            </p:cNvPr>
            <p:cNvCxnSpPr>
              <a:cxnSpLocks/>
              <a:stCxn id="72" idx="6"/>
              <a:endCxn id="54" idx="1"/>
            </p:cNvCxnSpPr>
            <p:nvPr/>
          </p:nvCxnSpPr>
          <p:spPr>
            <a:xfrm flipV="1">
              <a:off x="4893608" y="926941"/>
              <a:ext cx="378665" cy="11804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6" name="Conector recto 85">
            <a:extLst>
              <a:ext uri="{FF2B5EF4-FFF2-40B4-BE49-F238E27FC236}">
                <a16:creationId xmlns:a16="http://schemas.microsoft.com/office/drawing/2014/main" id="{7C81612C-06CB-A328-8C55-9D1E596BD4AA}"/>
              </a:ext>
            </a:extLst>
          </p:cNvPr>
          <p:cNvCxnSpPr>
            <a:cxnSpLocks/>
            <a:stCxn id="77" idx="4"/>
            <a:endCxn id="28" idx="0"/>
          </p:cNvCxnSpPr>
          <p:nvPr/>
        </p:nvCxnSpPr>
        <p:spPr>
          <a:xfrm>
            <a:off x="3382940" y="4328064"/>
            <a:ext cx="14743" cy="38299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upo 40">
            <a:extLst>
              <a:ext uri="{FF2B5EF4-FFF2-40B4-BE49-F238E27FC236}">
                <a16:creationId xmlns:a16="http://schemas.microsoft.com/office/drawing/2014/main" id="{6293EA41-EC91-9EF2-DF48-5BC15F8DE103}"/>
              </a:ext>
            </a:extLst>
          </p:cNvPr>
          <p:cNvGrpSpPr/>
          <p:nvPr/>
        </p:nvGrpSpPr>
        <p:grpSpPr>
          <a:xfrm>
            <a:off x="2907444" y="1772213"/>
            <a:ext cx="6202444" cy="817922"/>
            <a:chOff x="494789" y="1928017"/>
            <a:chExt cx="6202444" cy="817922"/>
          </a:xfrm>
        </p:grpSpPr>
        <p:sp>
          <p:nvSpPr>
            <p:cNvPr id="46" name="Rectángulo: esquinas redondeadas 45">
              <a:extLst>
                <a:ext uri="{FF2B5EF4-FFF2-40B4-BE49-F238E27FC236}">
                  <a16:creationId xmlns:a16="http://schemas.microsoft.com/office/drawing/2014/main" id="{A94154FF-ACD5-02B4-2C21-B6EF8F34BD74}"/>
                </a:ext>
              </a:extLst>
            </p:cNvPr>
            <p:cNvSpPr/>
            <p:nvPr/>
          </p:nvSpPr>
          <p:spPr>
            <a:xfrm>
              <a:off x="1654514" y="2212892"/>
              <a:ext cx="1114830" cy="244411"/>
            </a:xfrm>
            <a:prstGeom prst="roundRect">
              <a:avLst>
                <a:gd name="adj" fmla="val 41020"/>
              </a:avLst>
            </a:prstGeom>
            <a:solidFill>
              <a:srgbClr val="F052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100" b="1" kern="1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CORRUPCIÓN</a:t>
              </a:r>
              <a:endParaRPr lang="es-CO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51" name="CuadroTexto 50">
              <a:extLst>
                <a:ext uri="{FF2B5EF4-FFF2-40B4-BE49-F238E27FC236}">
                  <a16:creationId xmlns:a16="http://schemas.microsoft.com/office/drawing/2014/main" id="{F2BE5ECE-175E-95BA-CBC6-4602B0B4F39B}"/>
                </a:ext>
              </a:extLst>
            </p:cNvPr>
            <p:cNvSpPr txBox="1"/>
            <p:nvPr/>
          </p:nvSpPr>
          <p:spPr>
            <a:xfrm>
              <a:off x="3138465" y="2168858"/>
              <a:ext cx="3558768" cy="5770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050" dirty="0">
                  <a:effectLst/>
                  <a:latin typeface="Verdana" panose="020B060403050404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Posibilidad de que, por acción u omisión, se use el poder para desviar la gestión de lo público hacia un beneficio privado.</a:t>
              </a:r>
              <a:endParaRPr lang="es-CO" sz="1000" dirty="0"/>
            </a:p>
          </p:txBody>
        </p:sp>
        <p:grpSp>
          <p:nvGrpSpPr>
            <p:cNvPr id="79" name="Grupo 78">
              <a:extLst>
                <a:ext uri="{FF2B5EF4-FFF2-40B4-BE49-F238E27FC236}">
                  <a16:creationId xmlns:a16="http://schemas.microsoft.com/office/drawing/2014/main" id="{D15CC06B-1CD0-FB06-AA27-74B611A2C86D}"/>
                </a:ext>
              </a:extLst>
            </p:cNvPr>
            <p:cNvGrpSpPr/>
            <p:nvPr/>
          </p:nvGrpSpPr>
          <p:grpSpPr>
            <a:xfrm>
              <a:off x="494789" y="1928017"/>
              <a:ext cx="814163" cy="814163"/>
              <a:chOff x="3787776" y="1403118"/>
              <a:chExt cx="1152000" cy="1152000"/>
            </a:xfrm>
          </p:grpSpPr>
          <p:sp>
            <p:nvSpPr>
              <p:cNvPr id="75" name="Elipse 74">
                <a:extLst>
                  <a:ext uri="{FF2B5EF4-FFF2-40B4-BE49-F238E27FC236}">
                    <a16:creationId xmlns:a16="http://schemas.microsoft.com/office/drawing/2014/main" id="{62BD55CF-E472-8A73-5532-932821A6BD66}"/>
                  </a:ext>
                </a:extLst>
              </p:cNvPr>
              <p:cNvSpPr/>
              <p:nvPr/>
            </p:nvSpPr>
            <p:spPr>
              <a:xfrm>
                <a:off x="3787776" y="1403118"/>
                <a:ext cx="1152000" cy="1152000"/>
              </a:xfrm>
              <a:prstGeom prst="ellipse">
                <a:avLst/>
              </a:prstGeom>
              <a:solidFill>
                <a:srgbClr val="EF53AC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pic>
            <p:nvPicPr>
              <p:cNvPr id="67" name="Gráfico 66" descr="Balanza de la justicia">
                <a:extLst>
                  <a:ext uri="{FF2B5EF4-FFF2-40B4-BE49-F238E27FC236}">
                    <a16:creationId xmlns:a16="http://schemas.microsoft.com/office/drawing/2014/main" id="{D63994FE-B57D-F0F9-0845-EE38711391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3920171" y="1521918"/>
                <a:ext cx="914400" cy="914400"/>
              </a:xfrm>
              <a:prstGeom prst="rect">
                <a:avLst/>
              </a:prstGeom>
            </p:spPr>
          </p:pic>
        </p:grpSp>
        <p:cxnSp>
          <p:nvCxnSpPr>
            <p:cNvPr id="88" name="Conector recto 87">
              <a:extLst>
                <a:ext uri="{FF2B5EF4-FFF2-40B4-BE49-F238E27FC236}">
                  <a16:creationId xmlns:a16="http://schemas.microsoft.com/office/drawing/2014/main" id="{4B320D10-1973-BDA8-E4CB-C295D663E65C}"/>
                </a:ext>
              </a:extLst>
            </p:cNvPr>
            <p:cNvCxnSpPr>
              <a:cxnSpLocks/>
              <a:stCxn id="75" idx="6"/>
              <a:endCxn id="46" idx="1"/>
            </p:cNvCxnSpPr>
            <p:nvPr/>
          </p:nvCxnSpPr>
          <p:spPr>
            <a:xfrm flipV="1">
              <a:off x="1308952" y="2335098"/>
              <a:ext cx="345562" cy="1"/>
            </a:xfrm>
            <a:prstGeom prst="line">
              <a:avLst/>
            </a:prstGeom>
            <a:ln>
              <a:solidFill>
                <a:srgbClr val="F052C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Rectángulo 98">
            <a:extLst>
              <a:ext uri="{FF2B5EF4-FFF2-40B4-BE49-F238E27FC236}">
                <a16:creationId xmlns:a16="http://schemas.microsoft.com/office/drawing/2014/main" id="{A638DF0A-F075-04B1-ED13-838862984B4F}"/>
              </a:ext>
            </a:extLst>
          </p:cNvPr>
          <p:cNvSpPr/>
          <p:nvPr/>
        </p:nvSpPr>
        <p:spPr>
          <a:xfrm rot="5400000">
            <a:off x="1590633" y="4882298"/>
            <a:ext cx="484026" cy="2939443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accent6">
                  <a:lumMod val="95000"/>
                </a:schemeClr>
              </a:gs>
            </a:gsLst>
            <a:lin ang="4200000" scaled="0"/>
          </a:gradFill>
          <a:ln>
            <a:noFill/>
          </a:ln>
          <a:effectLst>
            <a:outerShdw blurRad="50800" dist="38100" dir="13500000" algn="br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03977CE2-600B-67BC-644B-935899A01FB4}"/>
              </a:ext>
            </a:extLst>
          </p:cNvPr>
          <p:cNvSpPr/>
          <p:nvPr/>
        </p:nvSpPr>
        <p:spPr>
          <a:xfrm>
            <a:off x="12225525" y="4631979"/>
            <a:ext cx="352145" cy="2237418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F960609E-5430-487B-DD38-6A58E2318D7C}"/>
              </a:ext>
            </a:extLst>
          </p:cNvPr>
          <p:cNvSpPr/>
          <p:nvPr/>
        </p:nvSpPr>
        <p:spPr>
          <a:xfrm rot="5400000">
            <a:off x="1590633" y="4882297"/>
            <a:ext cx="484026" cy="2939443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accent6">
                  <a:lumMod val="95000"/>
                </a:schemeClr>
              </a:gs>
            </a:gsLst>
            <a:lin ang="4200000" scaled="0"/>
          </a:gradFill>
          <a:ln>
            <a:noFill/>
          </a:ln>
          <a:effectLst>
            <a:outerShdw blurRad="50800" dist="38100" dir="13500000" algn="br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9F050762-A7A7-FBC6-7686-1DA9161F43FF}"/>
              </a:ext>
            </a:extLst>
          </p:cNvPr>
          <p:cNvSpPr txBox="1"/>
          <p:nvPr/>
        </p:nvSpPr>
        <p:spPr>
          <a:xfrm>
            <a:off x="453869" y="6150905"/>
            <a:ext cx="29738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>
                <a:solidFill>
                  <a:schemeClr val="accent6">
                    <a:lumMod val="75000"/>
                  </a:schemeClr>
                </a:solidFill>
                <a:latin typeface="Oswald" pitchFamily="2" charset="0"/>
              </a:rPr>
              <a:t>Oficina Asesora de Planeación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Oswald" pitchFamily="2" charset="0"/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2D05BC06-2399-70E0-33C7-E189F03BF73A}"/>
              </a:ext>
            </a:extLst>
          </p:cNvPr>
          <p:cNvSpPr/>
          <p:nvPr/>
        </p:nvSpPr>
        <p:spPr>
          <a:xfrm>
            <a:off x="-8817" y="6663423"/>
            <a:ext cx="12193200" cy="180000"/>
          </a:xfrm>
          <a:prstGeom prst="rect">
            <a:avLst/>
          </a:prstGeom>
          <a:solidFill>
            <a:srgbClr val="4A3B8B"/>
          </a:solidFill>
          <a:ln>
            <a:solidFill>
              <a:srgbClr val="4A3B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www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.</a:t>
            </a:r>
            <a:r>
              <a:rPr lang="es-CO" sz="1200" b="1" u="sng" spc="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m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i</a:t>
            </a:r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n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</a:t>
            </a:r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ultura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.</a:t>
            </a:r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gov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.</a:t>
            </a:r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co</a:t>
            </a:r>
            <a:endParaRPr lang="es-CO" sz="1200" dirty="0">
              <a:latin typeface="Arial"/>
              <a:cs typeface="Arial"/>
            </a:endParaRPr>
          </a:p>
        </p:txBody>
      </p:sp>
      <p:pic>
        <p:nvPicPr>
          <p:cNvPr id="26" name="Picture 2" descr="Ministerio de Cultura de Colombia">
            <a:extLst>
              <a:ext uri="{FF2B5EF4-FFF2-40B4-BE49-F238E27FC236}">
                <a16:creationId xmlns:a16="http://schemas.microsoft.com/office/drawing/2014/main" id="{97A5475C-2584-F507-9E5C-4AFA414615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91" t="18743" b="14134"/>
          <a:stretch/>
        </p:blipFill>
        <p:spPr bwMode="auto">
          <a:xfrm>
            <a:off x="362925" y="361486"/>
            <a:ext cx="1657351" cy="64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0" name="Vista general de diapositiva 29">
                <a:extLst>
                  <a:ext uri="{FF2B5EF4-FFF2-40B4-BE49-F238E27FC236}">
                    <a16:creationId xmlns:a16="http://schemas.microsoft.com/office/drawing/2014/main" id="{54F579C1-F47E-D16A-5632-E9BC87B8E7C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42942601"/>
                  </p:ext>
                </p:extLst>
              </p:nvPr>
            </p:nvGraphicFramePr>
            <p:xfrm>
              <a:off x="2339466" y="148993"/>
              <a:ext cx="1135956" cy="1071318"/>
            </p:xfrm>
            <a:graphic>
              <a:graphicData uri="http://schemas.microsoft.com/office/powerpoint/2016/slidezoom">
                <pslz:sldZm>
                  <pslz:sldZmObj sldId="261" cId="3279790902">
                    <pslz:zmPr id="{7F664525-9CB9-47F1-8B68-59244D3BB6D5}" imageType="cover" transitionDur="1000" showBg="0">
                      <p166:blipFill xmlns:p166="http://schemas.microsoft.com/office/powerpoint/2016/6/main"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135956" cy="107131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0" name="Vista general de diapositiva 29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54F579C1-F47E-D16A-5632-E9BC87B8E7C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9466" y="148993"/>
                <a:ext cx="1135956" cy="1071318"/>
              </a:xfrm>
              <a:prstGeom prst="rect">
                <a:avLst/>
              </a:prstGeom>
            </p:spPr>
          </p:pic>
        </mc:Fallback>
      </mc:AlternateContent>
      <p:sp>
        <p:nvSpPr>
          <p:cNvPr id="52" name="Rectángulo: esquinas redondeadas 51">
            <a:extLst>
              <a:ext uri="{FF2B5EF4-FFF2-40B4-BE49-F238E27FC236}">
                <a16:creationId xmlns:a16="http://schemas.microsoft.com/office/drawing/2014/main" id="{B233CF93-1DFE-E1BA-8494-8B796894B926}"/>
              </a:ext>
            </a:extLst>
          </p:cNvPr>
          <p:cNvSpPr/>
          <p:nvPr/>
        </p:nvSpPr>
        <p:spPr>
          <a:xfrm>
            <a:off x="6039863" y="4069190"/>
            <a:ext cx="1702521" cy="234025"/>
          </a:xfrm>
          <a:prstGeom prst="roundRect">
            <a:avLst>
              <a:gd name="adj" fmla="val 41020"/>
            </a:avLst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kern="1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RIESGO INHERENTE</a:t>
            </a:r>
            <a:endParaRPr lang="es-CO" sz="1200" b="1" dirty="0">
              <a:solidFill>
                <a:schemeClr val="bg1"/>
              </a:solidFill>
            </a:endParaRPr>
          </a:p>
        </p:txBody>
      </p:sp>
      <p:sp>
        <p:nvSpPr>
          <p:cNvPr id="53" name="Rectángulo: esquinas redondeadas 52">
            <a:extLst>
              <a:ext uri="{FF2B5EF4-FFF2-40B4-BE49-F238E27FC236}">
                <a16:creationId xmlns:a16="http://schemas.microsoft.com/office/drawing/2014/main" id="{82CEB91F-A9B5-DF9B-6E64-E8D7E0094E9A}"/>
              </a:ext>
            </a:extLst>
          </p:cNvPr>
          <p:cNvSpPr/>
          <p:nvPr/>
        </p:nvSpPr>
        <p:spPr>
          <a:xfrm>
            <a:off x="9868868" y="4063673"/>
            <a:ext cx="1702521" cy="234025"/>
          </a:xfrm>
          <a:prstGeom prst="roundRect">
            <a:avLst>
              <a:gd name="adj" fmla="val 41020"/>
            </a:avLst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kern="1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RIESGO RESIDUAL</a:t>
            </a:r>
            <a:endParaRPr lang="es-CO" sz="1200" b="1" dirty="0">
              <a:solidFill>
                <a:schemeClr val="bg1"/>
              </a:solidFill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B1A0F38B-15DC-16C3-353D-0A5656A1D415}"/>
              </a:ext>
            </a:extLst>
          </p:cNvPr>
          <p:cNvSpPr txBox="1"/>
          <p:nvPr/>
        </p:nvSpPr>
        <p:spPr>
          <a:xfrm>
            <a:off x="5854024" y="4546520"/>
            <a:ext cx="20805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Nivel del riesgo antes de aplicar controles</a:t>
            </a:r>
            <a:endParaRPr lang="es-CO" sz="700" dirty="0"/>
          </a:p>
        </p:txBody>
      </p: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0CAC22D2-3163-151A-819C-5EB81072EE7B}"/>
              </a:ext>
            </a:extLst>
          </p:cNvPr>
          <p:cNvCxnSpPr>
            <a:cxnSpLocks/>
            <a:stCxn id="80" idx="4"/>
            <a:endCxn id="23" idx="0"/>
          </p:cNvCxnSpPr>
          <p:nvPr/>
        </p:nvCxnSpPr>
        <p:spPr>
          <a:xfrm>
            <a:off x="1560057" y="4379469"/>
            <a:ext cx="7723" cy="31923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uadroTexto 57">
            <a:extLst>
              <a:ext uri="{FF2B5EF4-FFF2-40B4-BE49-F238E27FC236}">
                <a16:creationId xmlns:a16="http://schemas.microsoft.com/office/drawing/2014/main" id="{4735C5EF-8269-EA67-778B-D3CDA69C55FF}"/>
              </a:ext>
            </a:extLst>
          </p:cNvPr>
          <p:cNvSpPr txBox="1"/>
          <p:nvPr/>
        </p:nvSpPr>
        <p:spPr>
          <a:xfrm>
            <a:off x="2665392" y="5293568"/>
            <a:ext cx="1435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Económico y/o Reputacional</a:t>
            </a:r>
            <a:endParaRPr lang="es-CO" sz="700" dirty="0"/>
          </a:p>
        </p:txBody>
      </p:sp>
      <p:pic>
        <p:nvPicPr>
          <p:cNvPr id="1026" name="Picture 2" descr="Hombre En Busca De Peligros Con La Lupa Que Simbolizan La Identificación De  Peligros Ilustraciones svg, vectoriales, clip art vectorizado libre de  derechos. Image 59763097">
            <a:extLst>
              <a:ext uri="{FF2B5EF4-FFF2-40B4-BE49-F238E27FC236}">
                <a16:creationId xmlns:a16="http://schemas.microsoft.com/office/drawing/2014/main" id="{0E7E4E66-B852-28EE-FA25-386EECD7D6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7415" y="3784706"/>
            <a:ext cx="796422" cy="79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CuadroTexto 58">
            <a:extLst>
              <a:ext uri="{FF2B5EF4-FFF2-40B4-BE49-F238E27FC236}">
                <a16:creationId xmlns:a16="http://schemas.microsoft.com/office/drawing/2014/main" id="{F52F4F09-38C9-20C8-0F2B-15DEF0CA4C4A}"/>
              </a:ext>
            </a:extLst>
          </p:cNvPr>
          <p:cNvSpPr txBox="1"/>
          <p:nvPr/>
        </p:nvSpPr>
        <p:spPr>
          <a:xfrm>
            <a:off x="855208" y="5306388"/>
            <a:ext cx="1435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200" dirty="0">
                <a:latin typeface="Verdana" panose="020B0604030504040204" pitchFamily="34" charset="0"/>
                <a:cs typeface="Calibri" panose="020F0502020204030204" pitchFamily="34" charset="0"/>
              </a:rPr>
              <a:t>Frecuencia de Exposición</a:t>
            </a:r>
            <a:endParaRPr lang="es-CO" sz="700" dirty="0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AD52BE89-A807-6109-E095-867485D81FB9}"/>
              </a:ext>
            </a:extLst>
          </p:cNvPr>
          <p:cNvSpPr txBox="1"/>
          <p:nvPr/>
        </p:nvSpPr>
        <p:spPr>
          <a:xfrm>
            <a:off x="9588360" y="4556502"/>
            <a:ext cx="22708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200" dirty="0">
                <a:latin typeface="Verdana" panose="020B0604030504040204" pitchFamily="34" charset="0"/>
                <a:cs typeface="Calibri" panose="020F0502020204030204" pitchFamily="34" charset="0"/>
              </a:rPr>
              <a:t>Riesgo remanente después de implementar controles.</a:t>
            </a:r>
            <a:endParaRPr lang="es-CO" sz="1200" dirty="0">
              <a:latin typeface="Verdana" panose="020B0604030504040204" pitchFamily="34" charset="0"/>
              <a:cs typeface="Calibri" panose="020F0502020204030204" pitchFamily="34" charset="0"/>
            </a:endParaRPr>
          </a:p>
        </p:txBody>
      </p: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1778EAE0-D3A0-AAB9-A700-75C0DB558BEA}"/>
              </a:ext>
            </a:extLst>
          </p:cNvPr>
          <p:cNvCxnSpPr>
            <a:cxnSpLocks/>
            <a:stCxn id="52" idx="3"/>
            <a:endCxn id="1026" idx="1"/>
          </p:cNvCxnSpPr>
          <p:nvPr/>
        </p:nvCxnSpPr>
        <p:spPr>
          <a:xfrm flipV="1">
            <a:off x="7742384" y="4184695"/>
            <a:ext cx="665031" cy="1508"/>
          </a:xfrm>
          <a:prstGeom prst="line">
            <a:avLst/>
          </a:prstGeom>
          <a:ln>
            <a:solidFill>
              <a:srgbClr val="F05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0C1EC1E7-AFB2-DFAC-EE9C-C7BFE98B620B}"/>
              </a:ext>
            </a:extLst>
          </p:cNvPr>
          <p:cNvCxnSpPr>
            <a:cxnSpLocks/>
            <a:stCxn id="1026" idx="3"/>
            <a:endCxn id="53" idx="1"/>
          </p:cNvCxnSpPr>
          <p:nvPr/>
        </p:nvCxnSpPr>
        <p:spPr>
          <a:xfrm flipV="1">
            <a:off x="9203837" y="4180686"/>
            <a:ext cx="665031" cy="4009"/>
          </a:xfrm>
          <a:prstGeom prst="line">
            <a:avLst/>
          </a:prstGeom>
          <a:ln>
            <a:solidFill>
              <a:srgbClr val="F05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75359AFC-73E1-87E5-8B27-9F549FE3D715}"/>
              </a:ext>
            </a:extLst>
          </p:cNvPr>
          <p:cNvCxnSpPr>
            <a:stCxn id="52" idx="2"/>
            <a:endCxn id="55" idx="0"/>
          </p:cNvCxnSpPr>
          <p:nvPr/>
        </p:nvCxnSpPr>
        <p:spPr>
          <a:xfrm>
            <a:off x="6891124" y="4303215"/>
            <a:ext cx="3178" cy="243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5A499908-7D14-6089-5105-BCCAC9EF2A90}"/>
              </a:ext>
            </a:extLst>
          </p:cNvPr>
          <p:cNvCxnSpPr>
            <a:cxnSpLocks/>
            <a:stCxn id="53" idx="2"/>
            <a:endCxn id="60" idx="0"/>
          </p:cNvCxnSpPr>
          <p:nvPr/>
        </p:nvCxnSpPr>
        <p:spPr>
          <a:xfrm>
            <a:off x="10720129" y="4297698"/>
            <a:ext cx="3676" cy="2588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9790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EC499A76-047E-455C-8A16-A9C2D57CECAF}"/>
              </a:ext>
            </a:extLst>
          </p:cNvPr>
          <p:cNvGrpSpPr/>
          <p:nvPr/>
        </p:nvGrpSpPr>
        <p:grpSpPr>
          <a:xfrm>
            <a:off x="10883529" y="5906728"/>
            <a:ext cx="495671" cy="495671"/>
            <a:chOff x="9314608" y="715812"/>
            <a:chExt cx="792000" cy="792000"/>
          </a:xfrm>
        </p:grpSpPr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649A077C-B598-4790-976C-315CD51D6810}"/>
                </a:ext>
              </a:extLst>
            </p:cNvPr>
            <p:cNvSpPr/>
            <p:nvPr/>
          </p:nvSpPr>
          <p:spPr>
            <a:xfrm>
              <a:off x="9314608" y="715812"/>
              <a:ext cx="792000" cy="79200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accent6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01600" dist="88900" dir="2700000" algn="tl" rotWithShape="0">
                <a:schemeClr val="accent6">
                  <a:lumMod val="50000"/>
                  <a:alpha val="3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DE4B9832-C578-4B30-819A-B1FDFD4D9FF5}"/>
                </a:ext>
              </a:extLst>
            </p:cNvPr>
            <p:cNvSpPr/>
            <p:nvPr/>
          </p:nvSpPr>
          <p:spPr>
            <a:xfrm>
              <a:off x="9314608" y="715812"/>
              <a:ext cx="792000" cy="79200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accent6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50800" dist="38100" dir="13500000" algn="br" rotWithShape="0">
                <a:schemeClr val="bg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Arco 33">
            <a:extLst>
              <a:ext uri="{FF2B5EF4-FFF2-40B4-BE49-F238E27FC236}">
                <a16:creationId xmlns:a16="http://schemas.microsoft.com/office/drawing/2014/main" id="{C13555E0-18A8-3CB0-DFA5-057FD7DCE1E1}"/>
              </a:ext>
            </a:extLst>
          </p:cNvPr>
          <p:cNvSpPr/>
          <p:nvPr/>
        </p:nvSpPr>
        <p:spPr>
          <a:xfrm rot="13017843">
            <a:off x="2667000" y="-83340"/>
            <a:ext cx="1292690" cy="1308558"/>
          </a:xfrm>
          <a:prstGeom prst="arc">
            <a:avLst>
              <a:gd name="adj1" fmla="val 8821091"/>
              <a:gd name="adj2" fmla="val 21135831"/>
            </a:avLst>
          </a:prstGeom>
          <a:ln>
            <a:solidFill>
              <a:schemeClr val="bg1">
                <a:lumMod val="6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8" name="Grupo 87">
            <a:extLst>
              <a:ext uri="{FF2B5EF4-FFF2-40B4-BE49-F238E27FC236}">
                <a16:creationId xmlns:a16="http://schemas.microsoft.com/office/drawing/2014/main" id="{8C71BC9E-B798-897A-0C68-D8922AD7CFF0}"/>
              </a:ext>
            </a:extLst>
          </p:cNvPr>
          <p:cNvGrpSpPr/>
          <p:nvPr/>
        </p:nvGrpSpPr>
        <p:grpSpPr>
          <a:xfrm>
            <a:off x="164405" y="3095923"/>
            <a:ext cx="495671" cy="495671"/>
            <a:chOff x="9314608" y="715812"/>
            <a:chExt cx="792000" cy="792000"/>
          </a:xfrm>
        </p:grpSpPr>
        <p:sp>
          <p:nvSpPr>
            <p:cNvPr id="89" name="Elipse 88">
              <a:extLst>
                <a:ext uri="{FF2B5EF4-FFF2-40B4-BE49-F238E27FC236}">
                  <a16:creationId xmlns:a16="http://schemas.microsoft.com/office/drawing/2014/main" id="{0703E930-C1F7-8E1F-0BF0-E75A7DF4425B}"/>
                </a:ext>
              </a:extLst>
            </p:cNvPr>
            <p:cNvSpPr/>
            <p:nvPr/>
          </p:nvSpPr>
          <p:spPr>
            <a:xfrm>
              <a:off x="9314608" y="715812"/>
              <a:ext cx="792000" cy="79200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accent6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01600" dist="88900" dir="2700000" algn="tl" rotWithShape="0">
                <a:schemeClr val="accent6">
                  <a:lumMod val="50000"/>
                  <a:alpha val="3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Elipse 89">
              <a:extLst>
                <a:ext uri="{FF2B5EF4-FFF2-40B4-BE49-F238E27FC236}">
                  <a16:creationId xmlns:a16="http://schemas.microsoft.com/office/drawing/2014/main" id="{8C223689-A76F-C6E8-4A2B-51D10D107384}"/>
                </a:ext>
              </a:extLst>
            </p:cNvPr>
            <p:cNvSpPr/>
            <p:nvPr/>
          </p:nvSpPr>
          <p:spPr>
            <a:xfrm>
              <a:off x="9314608" y="715812"/>
              <a:ext cx="792000" cy="79200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accent6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50800" dist="38100" dir="13500000" algn="br" rotWithShape="0">
                <a:schemeClr val="bg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ángulo 93">
            <a:extLst>
              <a:ext uri="{FF2B5EF4-FFF2-40B4-BE49-F238E27FC236}">
                <a16:creationId xmlns:a16="http://schemas.microsoft.com/office/drawing/2014/main" id="{1189C44C-76E9-1B47-F6A7-3754B5B52664}"/>
              </a:ext>
            </a:extLst>
          </p:cNvPr>
          <p:cNvSpPr/>
          <p:nvPr/>
        </p:nvSpPr>
        <p:spPr>
          <a:xfrm rot="5400000">
            <a:off x="1346158" y="4690666"/>
            <a:ext cx="484026" cy="293944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accent6">
                  <a:lumMod val="85000"/>
                </a:schemeClr>
              </a:gs>
            </a:gsLst>
            <a:lin ang="4200000" scaled="0"/>
          </a:gradFill>
          <a:ln>
            <a:noFill/>
          </a:ln>
          <a:effectLst>
            <a:outerShdw blurRad="63500" dist="63500" dir="2700000" algn="tl" rotWithShape="0">
              <a:schemeClr val="accent6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1165E5B-D16E-0A30-3DA0-5CAA3AB06AA6}"/>
              </a:ext>
            </a:extLst>
          </p:cNvPr>
          <p:cNvSpPr/>
          <p:nvPr/>
        </p:nvSpPr>
        <p:spPr>
          <a:xfrm>
            <a:off x="12225525" y="4631979"/>
            <a:ext cx="352145" cy="2237418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7CE8960-028C-A8D8-D410-1B2020DDC55A}"/>
              </a:ext>
            </a:extLst>
          </p:cNvPr>
          <p:cNvSpPr txBox="1"/>
          <p:nvPr/>
        </p:nvSpPr>
        <p:spPr>
          <a:xfrm>
            <a:off x="209394" y="5959274"/>
            <a:ext cx="29738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>
                <a:solidFill>
                  <a:schemeClr val="accent6">
                    <a:lumMod val="75000"/>
                  </a:schemeClr>
                </a:solidFill>
                <a:latin typeface="Oswald" pitchFamily="2" charset="0"/>
              </a:rPr>
              <a:t>Oficina Asesora de Planeación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Oswald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5BA70F2-FBEB-F15D-3C0F-2BA5AB60D03A}"/>
              </a:ext>
            </a:extLst>
          </p:cNvPr>
          <p:cNvSpPr/>
          <p:nvPr/>
        </p:nvSpPr>
        <p:spPr>
          <a:xfrm>
            <a:off x="-8817" y="6663423"/>
            <a:ext cx="12193200" cy="180000"/>
          </a:xfrm>
          <a:prstGeom prst="rect">
            <a:avLst/>
          </a:prstGeom>
          <a:solidFill>
            <a:srgbClr val="4A3B8B"/>
          </a:solidFill>
          <a:ln>
            <a:solidFill>
              <a:srgbClr val="4A3B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www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.</a:t>
            </a:r>
            <a:r>
              <a:rPr lang="es-CO" sz="1200" b="1" u="sng" spc="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m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i</a:t>
            </a:r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n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</a:t>
            </a:r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ultura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.</a:t>
            </a:r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gov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.</a:t>
            </a:r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co</a:t>
            </a:r>
            <a:endParaRPr lang="es-CO" sz="1200" dirty="0">
              <a:latin typeface="Arial"/>
              <a:cs typeface="Arial"/>
            </a:endParaRPr>
          </a:p>
        </p:txBody>
      </p:sp>
      <p:pic>
        <p:nvPicPr>
          <p:cNvPr id="9" name="Picture 2" descr="Ministerio de Cultura de Colombia">
            <a:extLst>
              <a:ext uri="{FF2B5EF4-FFF2-40B4-BE49-F238E27FC236}">
                <a16:creationId xmlns:a16="http://schemas.microsoft.com/office/drawing/2014/main" id="{2814D13F-7E5F-087E-3D2E-AF6F9D0653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91" t="18743" b="14134"/>
          <a:stretch/>
        </p:blipFill>
        <p:spPr bwMode="auto">
          <a:xfrm>
            <a:off x="362925" y="361486"/>
            <a:ext cx="1657351" cy="64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upo 9">
            <a:extLst>
              <a:ext uri="{FF2B5EF4-FFF2-40B4-BE49-F238E27FC236}">
                <a16:creationId xmlns:a16="http://schemas.microsoft.com/office/drawing/2014/main" id="{93513C99-6A8A-AA0D-F6F5-6DB25416BC65}"/>
              </a:ext>
            </a:extLst>
          </p:cNvPr>
          <p:cNvGrpSpPr/>
          <p:nvPr/>
        </p:nvGrpSpPr>
        <p:grpSpPr>
          <a:xfrm>
            <a:off x="2062038" y="44546"/>
            <a:ext cx="1525402" cy="1490943"/>
            <a:chOff x="4084570" y="4404845"/>
            <a:chExt cx="2231751" cy="2181337"/>
          </a:xfrm>
        </p:grpSpPr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C010FE6B-9737-46A6-DAA2-92DAF8D0BE5D}"/>
                </a:ext>
              </a:extLst>
            </p:cNvPr>
            <p:cNvSpPr/>
            <p:nvPr/>
          </p:nvSpPr>
          <p:spPr>
            <a:xfrm>
              <a:off x="4084570" y="4404845"/>
              <a:ext cx="2181337" cy="2181337"/>
            </a:xfrm>
            <a:prstGeom prst="ellipse">
              <a:avLst/>
            </a:prstGeom>
            <a:gradFill>
              <a:gsLst>
                <a:gs pos="0">
                  <a:srgbClr val="F052CE"/>
                </a:gs>
                <a:gs pos="99000">
                  <a:schemeClr val="accent4"/>
                </a:gs>
              </a:gsLst>
              <a:lin ang="9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CD6F767B-4CCA-BDEB-D967-730A6FF5DDAB}"/>
                </a:ext>
              </a:extLst>
            </p:cNvPr>
            <p:cNvSpPr/>
            <p:nvPr/>
          </p:nvSpPr>
          <p:spPr>
            <a:xfrm>
              <a:off x="4177577" y="4500098"/>
              <a:ext cx="1995322" cy="1995322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Gráfico 15" descr="Engranajes con relleno sólido">
              <a:extLst>
                <a:ext uri="{FF2B5EF4-FFF2-40B4-BE49-F238E27FC236}">
                  <a16:creationId xmlns:a16="http://schemas.microsoft.com/office/drawing/2014/main" id="{90F754FB-7A24-87A1-53BE-65CF4471D0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2125261">
              <a:off x="4813781" y="4450701"/>
              <a:ext cx="720000" cy="720000"/>
            </a:xfrm>
            <a:prstGeom prst="rect">
              <a:avLst/>
            </a:prstGeom>
          </p:spPr>
        </p:pic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F3657B5C-EE0B-623E-944F-F68481183F99}"/>
                </a:ext>
              </a:extLst>
            </p:cNvPr>
            <p:cNvSpPr txBox="1"/>
            <p:nvPr/>
          </p:nvSpPr>
          <p:spPr>
            <a:xfrm>
              <a:off x="4231577" y="4705121"/>
              <a:ext cx="623889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6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</a:t>
              </a:r>
              <a:endParaRPr lang="en-US" sz="3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8B20D86A-6C1C-F7A4-F562-BBC6DCF3673C}"/>
                </a:ext>
              </a:extLst>
            </p:cNvPr>
            <p:cNvSpPr txBox="1"/>
            <p:nvPr/>
          </p:nvSpPr>
          <p:spPr>
            <a:xfrm>
              <a:off x="4904408" y="5063927"/>
              <a:ext cx="86594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u="sng" dirty="0">
                  <a:solidFill>
                    <a:schemeClr val="bg1"/>
                  </a:solidFill>
                  <a:latin typeface="Raleway ExtraBold" pitchFamily="2" charset="0"/>
                </a:rPr>
                <a:t>Riesgos</a:t>
              </a:r>
              <a:endParaRPr lang="en-US" sz="1400" u="sng" dirty="0">
                <a:solidFill>
                  <a:schemeClr val="bg1"/>
                </a:solidFill>
                <a:latin typeface="Raleway ExtraBold" pitchFamily="2" charset="0"/>
              </a:endParaRPr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4E6AF260-DC5A-5637-125C-74A6174E01CF}"/>
                </a:ext>
              </a:extLst>
            </p:cNvPr>
            <p:cNvSpPr txBox="1"/>
            <p:nvPr/>
          </p:nvSpPr>
          <p:spPr>
            <a:xfrm>
              <a:off x="4770128" y="5293508"/>
              <a:ext cx="1546193" cy="3045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900" dirty="0">
                  <a:solidFill>
                    <a:schemeClr val="bg1"/>
                  </a:solidFill>
                  <a:latin typeface="Raleway ExtraBold" pitchFamily="2" charset="0"/>
                </a:rPr>
                <a:t>   En la actualidad</a:t>
              </a:r>
              <a:endParaRPr lang="en-US" sz="900" dirty="0">
                <a:solidFill>
                  <a:schemeClr val="bg1"/>
                </a:solidFill>
                <a:latin typeface="Raleway ExtraBold" pitchFamily="2" charset="0"/>
              </a:endParaRPr>
            </a:p>
          </p:txBody>
        </p:sp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DB343B74-FCC7-1090-C3E4-7B65F2D623FA}"/>
                </a:ext>
              </a:extLst>
            </p:cNvPr>
            <p:cNvSpPr txBox="1"/>
            <p:nvPr/>
          </p:nvSpPr>
          <p:spPr>
            <a:xfrm>
              <a:off x="4536571" y="5747761"/>
              <a:ext cx="1527646" cy="548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700" dirty="0">
                  <a:solidFill>
                    <a:schemeClr val="bg1"/>
                  </a:solidFill>
                  <a:latin typeface="Oswald" pitchFamily="2" charset="0"/>
                </a:rPr>
                <a:t>S</a:t>
              </a:r>
              <a:r>
                <a:rPr lang="es-CO" sz="700" dirty="0">
                  <a:solidFill>
                    <a:schemeClr val="bg1"/>
                  </a:solidFill>
                  <a:latin typeface="Oswald" pitchFamily="2" charset="0"/>
                </a:rPr>
                <a:t>e presenta la realidad de la administración del Riesgo en el MinCulturas</a:t>
              </a:r>
              <a:endParaRPr lang="en-US" sz="700" dirty="0">
                <a:latin typeface="Oswald" pitchFamily="2" charset="0"/>
              </a:endParaRPr>
            </a:p>
          </p:txBody>
        </p:sp>
      </p:grpSp>
      <p:graphicFrame>
        <p:nvGraphicFramePr>
          <p:cNvPr id="43" name="Gráfico 42">
            <a:extLst>
              <a:ext uri="{FF2B5EF4-FFF2-40B4-BE49-F238E27FC236}">
                <a16:creationId xmlns:a16="http://schemas.microsoft.com/office/drawing/2014/main" id="{C9B58AEF-BF1C-AD6E-CF75-7513397F8D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7373692"/>
              </p:ext>
            </p:extLst>
          </p:nvPr>
        </p:nvGraphicFramePr>
        <p:xfrm>
          <a:off x="579421" y="2175209"/>
          <a:ext cx="5671411" cy="3416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3CCE32A-6CC6-3141-C521-53DB068534A3}"/>
              </a:ext>
            </a:extLst>
          </p:cNvPr>
          <p:cNvSpPr txBox="1"/>
          <p:nvPr/>
        </p:nvSpPr>
        <p:spPr>
          <a:xfrm>
            <a:off x="1657921" y="1700654"/>
            <a:ext cx="30507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cuenta con un total de 102 Riesgos </a:t>
            </a:r>
            <a:endParaRPr lang="es-CO" sz="700" dirty="0"/>
          </a:p>
        </p:txBody>
      </p:sp>
      <p:graphicFrame>
        <p:nvGraphicFramePr>
          <p:cNvPr id="45" name="object 87">
            <a:extLst>
              <a:ext uri="{FF2B5EF4-FFF2-40B4-BE49-F238E27FC236}">
                <a16:creationId xmlns:a16="http://schemas.microsoft.com/office/drawing/2014/main" id="{8FB1138C-9075-58F1-67EC-1240B7CE2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064414"/>
              </p:ext>
            </p:extLst>
          </p:nvPr>
        </p:nvGraphicFramePr>
        <p:xfrm>
          <a:off x="6767279" y="2151677"/>
          <a:ext cx="4941799" cy="3341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11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99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9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62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9340">
                <a:tc rowSpan="5">
                  <a:txBody>
                    <a:bodyPr/>
                    <a:lstStyle/>
                    <a:p>
                      <a:pPr marL="960119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900" b="1" spc="-10" dirty="0">
                          <a:latin typeface="Verdana"/>
                          <a:cs typeface="Verdana"/>
                        </a:rPr>
                        <a:t>PROBABILIDAD</a:t>
                      </a:r>
                      <a:endParaRPr sz="900" dirty="0">
                        <a:latin typeface="Verdana"/>
                        <a:cs typeface="Verdana"/>
                      </a:endParaRPr>
                    </a:p>
                  </a:txBody>
                  <a:tcPr marL="0" marR="0" marT="82355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2560" marR="80645" indent="-80010">
                        <a:lnSpc>
                          <a:spcPct val="104600"/>
                        </a:lnSpc>
                        <a:spcBef>
                          <a:spcPts val="1075"/>
                        </a:spcBef>
                      </a:pPr>
                      <a:r>
                        <a:rPr sz="800" b="1" spc="-20" dirty="0">
                          <a:latin typeface="Verdana"/>
                          <a:cs typeface="Verdana"/>
                        </a:rPr>
                        <a:t>Muy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30" dirty="0">
                          <a:latin typeface="Verdana"/>
                          <a:cs typeface="Verdana"/>
                        </a:rPr>
                        <a:t>alta </a:t>
                      </a:r>
                      <a:r>
                        <a:rPr sz="800" b="1" spc="-20" dirty="0">
                          <a:latin typeface="Verdana"/>
                          <a:cs typeface="Verdana"/>
                        </a:rPr>
                        <a:t>100%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1277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es-CO" sz="2400" b="1" spc="-50" dirty="0">
                          <a:latin typeface="Verdana"/>
                          <a:cs typeface="Verdana"/>
                        </a:rPr>
                        <a:t>10</a:t>
                      </a:r>
                      <a:endParaRPr sz="2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3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9695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latin typeface="Verdana"/>
                          <a:cs typeface="Verdana"/>
                        </a:rPr>
                        <a:t>Alta</a:t>
                      </a:r>
                      <a:r>
                        <a:rPr sz="8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80%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7701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400" b="1" spc="-25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lang="es-MX" sz="2400" b="1" spc="-25" dirty="0">
                          <a:latin typeface="Verdana"/>
                          <a:cs typeface="Verdana"/>
                        </a:rPr>
                        <a:t>2</a:t>
                      </a:r>
                      <a:endParaRPr sz="2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8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9695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marR="177165" indent="-34925" algn="ctr">
                        <a:lnSpc>
                          <a:spcPct val="104500"/>
                        </a:lnSpc>
                        <a:spcBef>
                          <a:spcPts val="1075"/>
                        </a:spcBef>
                      </a:pPr>
                      <a:r>
                        <a:rPr sz="800" b="1" spc="-50" dirty="0">
                          <a:latin typeface="Verdana"/>
                          <a:cs typeface="Verdana"/>
                        </a:rPr>
                        <a:t>Media 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60%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1277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400" b="1" spc="-25" dirty="0">
                          <a:latin typeface="Verdana"/>
                          <a:cs typeface="Verdana"/>
                        </a:rPr>
                        <a:t>5</a:t>
                      </a:r>
                      <a:r>
                        <a:rPr lang="es-MX" sz="2400" b="1" spc="-25" dirty="0">
                          <a:latin typeface="Verdana"/>
                          <a:cs typeface="Verdana"/>
                        </a:rPr>
                        <a:t>6</a:t>
                      </a:r>
                      <a:endParaRPr sz="2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3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9695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Verdana"/>
                          <a:cs typeface="Verdana"/>
                        </a:rPr>
                        <a:t>Baja</a:t>
                      </a:r>
                      <a:r>
                        <a:rPr sz="800" b="1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40%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57701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00AF5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14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9695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265" marR="54610" indent="-149860">
                        <a:lnSpc>
                          <a:spcPct val="104600"/>
                        </a:lnSpc>
                        <a:spcBef>
                          <a:spcPts val="1075"/>
                        </a:spcBef>
                      </a:pPr>
                      <a:r>
                        <a:rPr sz="800" b="1" spc="-20" dirty="0">
                          <a:latin typeface="Verdana"/>
                          <a:cs typeface="Verdana"/>
                        </a:rPr>
                        <a:t>Muy</a:t>
                      </a:r>
                      <a:r>
                        <a:rPr sz="800" b="1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b="1" spc="-30" dirty="0">
                          <a:latin typeface="Verdana"/>
                          <a:cs typeface="Verdana"/>
                        </a:rPr>
                        <a:t>baja </a:t>
                      </a:r>
                      <a:r>
                        <a:rPr sz="800" b="1" spc="-25" dirty="0">
                          <a:latin typeface="Verdana"/>
                          <a:cs typeface="Verdana"/>
                        </a:rPr>
                        <a:t>20%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11277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21082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400" b="1" spc="-25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lang="es-MX" sz="2400" b="1" spc="-25" dirty="0">
                          <a:latin typeface="Verdana"/>
                          <a:cs typeface="Verdana"/>
                        </a:rPr>
                        <a:t>4</a:t>
                      </a:r>
                      <a:endParaRPr sz="2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012"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Verdana"/>
                          <a:cs typeface="Verdana"/>
                        </a:rPr>
                        <a:t>Leve</a:t>
                      </a:r>
                      <a:r>
                        <a:rPr sz="9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b="1" spc="-25" dirty="0">
                          <a:latin typeface="Verdana"/>
                          <a:cs typeface="Verdana"/>
                        </a:rPr>
                        <a:t>20%</a:t>
                      </a:r>
                      <a:endParaRPr sz="900" dirty="0">
                        <a:latin typeface="Verdana"/>
                        <a:cs typeface="Verdana"/>
                      </a:endParaRPr>
                    </a:p>
                  </a:txBody>
                  <a:tcPr marL="0" marR="0" marT="61373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57150">
                        <a:lnSpc>
                          <a:spcPct val="100000"/>
                        </a:lnSpc>
                      </a:pPr>
                      <a:r>
                        <a:rPr sz="900" b="1" spc="-35" dirty="0">
                          <a:latin typeface="Verdana"/>
                          <a:cs typeface="Verdana"/>
                        </a:rPr>
                        <a:t>Menor</a:t>
                      </a:r>
                      <a:r>
                        <a:rPr sz="9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b="1" spc="-25" dirty="0">
                          <a:latin typeface="Verdana"/>
                          <a:cs typeface="Verdana"/>
                        </a:rPr>
                        <a:t>40%</a:t>
                      </a:r>
                      <a:endParaRPr sz="900" dirty="0">
                        <a:latin typeface="Verdana"/>
                        <a:cs typeface="Verdana"/>
                      </a:endParaRPr>
                    </a:p>
                  </a:txBody>
                  <a:tcPr marL="0" marR="0" marT="6137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6213" marR="117475" indent="6350">
                        <a:lnSpc>
                          <a:spcPct val="104700"/>
                        </a:lnSpc>
                        <a:spcBef>
                          <a:spcPts val="1110"/>
                        </a:spcBef>
                      </a:pPr>
                      <a:r>
                        <a:rPr sz="900" b="1" spc="-40" dirty="0">
                          <a:latin typeface="Verdana"/>
                          <a:cs typeface="Verdana"/>
                        </a:rPr>
                        <a:t>Moderado </a:t>
                      </a:r>
                      <a:r>
                        <a:rPr sz="900" b="1" spc="-25" dirty="0">
                          <a:latin typeface="Verdana"/>
                          <a:cs typeface="Verdana"/>
                        </a:rPr>
                        <a:t>60%</a:t>
                      </a:r>
                      <a:endParaRPr sz="900" dirty="0">
                        <a:latin typeface="Verdana"/>
                        <a:cs typeface="Verdana"/>
                      </a:endParaRPr>
                    </a:p>
                  </a:txBody>
                  <a:tcPr marL="0" marR="0" marT="1164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56515">
                        <a:lnSpc>
                          <a:spcPct val="100000"/>
                        </a:lnSpc>
                      </a:pPr>
                      <a:r>
                        <a:rPr sz="900" b="1" spc="-20" dirty="0">
                          <a:latin typeface="Verdana"/>
                          <a:cs typeface="Verdana"/>
                        </a:rPr>
                        <a:t>Mayor</a:t>
                      </a:r>
                      <a:r>
                        <a:rPr sz="9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900" b="1" spc="-25" dirty="0">
                          <a:latin typeface="Verdana"/>
                          <a:cs typeface="Verdana"/>
                        </a:rPr>
                        <a:t>80%</a:t>
                      </a:r>
                      <a:endParaRPr sz="900" dirty="0">
                        <a:latin typeface="Verdana"/>
                        <a:cs typeface="Verdana"/>
                      </a:endParaRPr>
                    </a:p>
                  </a:txBody>
                  <a:tcPr marL="0" marR="0" marT="6137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9079" marR="34290" indent="-211454">
                        <a:lnSpc>
                          <a:spcPct val="104700"/>
                        </a:lnSpc>
                        <a:spcBef>
                          <a:spcPts val="1110"/>
                        </a:spcBef>
                      </a:pPr>
                      <a:r>
                        <a:rPr sz="900" b="1" spc="-30" dirty="0">
                          <a:latin typeface="Verdana"/>
                          <a:cs typeface="Verdana"/>
                        </a:rPr>
                        <a:t>Catastrófico </a:t>
                      </a:r>
                      <a:r>
                        <a:rPr sz="900" b="1" spc="-20" dirty="0">
                          <a:latin typeface="Verdana"/>
                          <a:cs typeface="Verdana"/>
                        </a:rPr>
                        <a:t>100%</a:t>
                      </a:r>
                      <a:endParaRPr sz="900" dirty="0">
                        <a:latin typeface="Verdana"/>
                        <a:cs typeface="Verdana"/>
                      </a:endParaRPr>
                    </a:p>
                  </a:txBody>
                  <a:tcPr marL="0" marR="0" marT="1164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93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900" b="1" spc="-10" dirty="0">
                          <a:latin typeface="Verdana"/>
                          <a:cs typeface="Verdana"/>
                        </a:rPr>
                        <a:t>IMPACTO</a:t>
                      </a:r>
                      <a:endParaRPr sz="9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6" name="CuadroTexto 45">
            <a:extLst>
              <a:ext uri="{FF2B5EF4-FFF2-40B4-BE49-F238E27FC236}">
                <a16:creationId xmlns:a16="http://schemas.microsoft.com/office/drawing/2014/main" id="{D50108CB-F382-D79E-D811-0305EDEDB1A5}"/>
              </a:ext>
            </a:extLst>
          </p:cNvPr>
          <p:cNvSpPr txBox="1"/>
          <p:nvPr/>
        </p:nvSpPr>
        <p:spPr>
          <a:xfrm>
            <a:off x="7832801" y="1559500"/>
            <a:ext cx="305072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Mapa de calor</a:t>
            </a:r>
            <a:endParaRPr lang="es-CO" sz="700" dirty="0"/>
          </a:p>
        </p:txBody>
      </p:sp>
    </p:spTree>
    <p:extLst>
      <p:ext uri="{BB962C8B-B14F-4D97-AF65-F5344CB8AC3E}">
        <p14:creationId xmlns:p14="http://schemas.microsoft.com/office/powerpoint/2010/main" val="4235361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rupo 82">
            <a:extLst>
              <a:ext uri="{FF2B5EF4-FFF2-40B4-BE49-F238E27FC236}">
                <a16:creationId xmlns:a16="http://schemas.microsoft.com/office/drawing/2014/main" id="{7A3DF7C7-7B45-C4F6-DB83-B1F7652EC957}"/>
              </a:ext>
            </a:extLst>
          </p:cNvPr>
          <p:cNvGrpSpPr/>
          <p:nvPr/>
        </p:nvGrpSpPr>
        <p:grpSpPr>
          <a:xfrm>
            <a:off x="4818892" y="2185651"/>
            <a:ext cx="2359017" cy="2359017"/>
            <a:chOff x="6740716" y="1991210"/>
            <a:chExt cx="2880000" cy="2880000"/>
          </a:xfrm>
        </p:grpSpPr>
        <p:sp>
          <p:nvSpPr>
            <p:cNvPr id="61" name="Círculo: vacío 60">
              <a:extLst>
                <a:ext uri="{FF2B5EF4-FFF2-40B4-BE49-F238E27FC236}">
                  <a16:creationId xmlns:a16="http://schemas.microsoft.com/office/drawing/2014/main" id="{DFF94531-0CB8-C3FB-6CF3-75A56E63BA55}"/>
                </a:ext>
              </a:extLst>
            </p:cNvPr>
            <p:cNvSpPr/>
            <p:nvPr/>
          </p:nvSpPr>
          <p:spPr>
            <a:xfrm>
              <a:off x="6740716" y="1991210"/>
              <a:ext cx="2880000" cy="2880000"/>
            </a:xfrm>
            <a:prstGeom prst="donut">
              <a:avLst>
                <a:gd name="adj" fmla="val 7358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grpSp>
          <p:nvGrpSpPr>
            <p:cNvPr id="69" name="Grupo 68">
              <a:extLst>
                <a:ext uri="{FF2B5EF4-FFF2-40B4-BE49-F238E27FC236}">
                  <a16:creationId xmlns:a16="http://schemas.microsoft.com/office/drawing/2014/main" id="{1E8B4966-0D21-F129-8E43-926DDE572352}"/>
                </a:ext>
              </a:extLst>
            </p:cNvPr>
            <p:cNvGrpSpPr/>
            <p:nvPr/>
          </p:nvGrpSpPr>
          <p:grpSpPr>
            <a:xfrm>
              <a:off x="8030809" y="4509180"/>
              <a:ext cx="360000" cy="360000"/>
              <a:chOff x="9314608" y="715812"/>
              <a:chExt cx="792000" cy="792000"/>
            </a:xfrm>
            <a:solidFill>
              <a:srgbClr val="F052CE"/>
            </a:solidFill>
          </p:grpSpPr>
          <p:sp>
            <p:nvSpPr>
              <p:cNvPr id="70" name="Elipse 69">
                <a:extLst>
                  <a:ext uri="{FF2B5EF4-FFF2-40B4-BE49-F238E27FC236}">
                    <a16:creationId xmlns:a16="http://schemas.microsoft.com/office/drawing/2014/main" id="{7F5F4C4C-65CF-3D8C-6055-CCF92FDF5212}"/>
                  </a:ext>
                </a:extLst>
              </p:cNvPr>
              <p:cNvSpPr/>
              <p:nvPr/>
            </p:nvSpPr>
            <p:spPr>
              <a:xfrm>
                <a:off x="9314608" y="715812"/>
                <a:ext cx="792000" cy="792000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101600" dist="88900" dir="2700000" algn="tl" rotWithShape="0">
                  <a:schemeClr val="accent6">
                    <a:lumMod val="50000"/>
                    <a:alpha val="3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Elipse 70">
                <a:extLst>
                  <a:ext uri="{FF2B5EF4-FFF2-40B4-BE49-F238E27FC236}">
                    <a16:creationId xmlns:a16="http://schemas.microsoft.com/office/drawing/2014/main" id="{B1454786-C4A7-CE57-7A69-3C2DC6284C27}"/>
                  </a:ext>
                </a:extLst>
              </p:cNvPr>
              <p:cNvSpPr/>
              <p:nvPr/>
            </p:nvSpPr>
            <p:spPr>
              <a:xfrm>
                <a:off x="9314608" y="715812"/>
                <a:ext cx="792000" cy="792000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50800" dist="38100" dir="13500000" algn="br" rotWithShape="0">
                  <a:schemeClr val="bg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6" name="Grupo 75">
              <a:extLst>
                <a:ext uri="{FF2B5EF4-FFF2-40B4-BE49-F238E27FC236}">
                  <a16:creationId xmlns:a16="http://schemas.microsoft.com/office/drawing/2014/main" id="{203AFCF7-6C38-CBAE-D726-C2308AB947F6}"/>
                </a:ext>
              </a:extLst>
            </p:cNvPr>
            <p:cNvGrpSpPr/>
            <p:nvPr/>
          </p:nvGrpSpPr>
          <p:grpSpPr>
            <a:xfrm>
              <a:off x="9260716" y="2849167"/>
              <a:ext cx="360000" cy="360000"/>
              <a:chOff x="9314608" y="715812"/>
              <a:chExt cx="792000" cy="792000"/>
            </a:xfrm>
            <a:solidFill>
              <a:srgbClr val="00B0F0"/>
            </a:solidFill>
          </p:grpSpPr>
          <p:sp>
            <p:nvSpPr>
              <p:cNvPr id="77" name="Elipse 76">
                <a:extLst>
                  <a:ext uri="{FF2B5EF4-FFF2-40B4-BE49-F238E27FC236}">
                    <a16:creationId xmlns:a16="http://schemas.microsoft.com/office/drawing/2014/main" id="{D22C920F-74B8-00A8-C573-EB2F85899F75}"/>
                  </a:ext>
                </a:extLst>
              </p:cNvPr>
              <p:cNvSpPr/>
              <p:nvPr/>
            </p:nvSpPr>
            <p:spPr>
              <a:xfrm>
                <a:off x="9314608" y="715812"/>
                <a:ext cx="792000" cy="792000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101600" dist="88900" dir="2700000" algn="tl" rotWithShape="0">
                  <a:schemeClr val="accent6">
                    <a:lumMod val="50000"/>
                    <a:alpha val="3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Elipse 77">
                <a:extLst>
                  <a:ext uri="{FF2B5EF4-FFF2-40B4-BE49-F238E27FC236}">
                    <a16:creationId xmlns:a16="http://schemas.microsoft.com/office/drawing/2014/main" id="{E58D7342-B1F8-2845-9C0B-146998B71CB2}"/>
                  </a:ext>
                </a:extLst>
              </p:cNvPr>
              <p:cNvSpPr/>
              <p:nvPr/>
            </p:nvSpPr>
            <p:spPr>
              <a:xfrm>
                <a:off x="9314608" y="715812"/>
                <a:ext cx="792000" cy="792000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50800" dist="38100" dir="13500000" algn="br" rotWithShape="0">
                  <a:schemeClr val="bg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9" name="Grupo 78">
              <a:extLst>
                <a:ext uri="{FF2B5EF4-FFF2-40B4-BE49-F238E27FC236}">
                  <a16:creationId xmlns:a16="http://schemas.microsoft.com/office/drawing/2014/main" id="{7B24D47E-C686-86A1-AD26-24AC3A5494D5}"/>
                </a:ext>
              </a:extLst>
            </p:cNvPr>
            <p:cNvGrpSpPr/>
            <p:nvPr/>
          </p:nvGrpSpPr>
          <p:grpSpPr>
            <a:xfrm>
              <a:off x="6899251" y="2634290"/>
              <a:ext cx="360000" cy="360000"/>
              <a:chOff x="9314608" y="715812"/>
              <a:chExt cx="792000" cy="792000"/>
            </a:xfrm>
            <a:solidFill>
              <a:srgbClr val="FFFF00"/>
            </a:solidFill>
          </p:grpSpPr>
          <p:sp>
            <p:nvSpPr>
              <p:cNvPr id="80" name="Elipse 79">
                <a:extLst>
                  <a:ext uri="{FF2B5EF4-FFF2-40B4-BE49-F238E27FC236}">
                    <a16:creationId xmlns:a16="http://schemas.microsoft.com/office/drawing/2014/main" id="{7C6BCE60-F424-94FF-D7BB-2A9262807DD4}"/>
                  </a:ext>
                </a:extLst>
              </p:cNvPr>
              <p:cNvSpPr/>
              <p:nvPr/>
            </p:nvSpPr>
            <p:spPr>
              <a:xfrm>
                <a:off x="9314608" y="715812"/>
                <a:ext cx="792000" cy="792000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101600" dist="88900" dir="2700000" algn="tl" rotWithShape="0">
                  <a:schemeClr val="accent6">
                    <a:lumMod val="50000"/>
                    <a:alpha val="3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Elipse 80">
                <a:extLst>
                  <a:ext uri="{FF2B5EF4-FFF2-40B4-BE49-F238E27FC236}">
                    <a16:creationId xmlns:a16="http://schemas.microsoft.com/office/drawing/2014/main" id="{8A0C4D2C-F847-F735-3C1C-6DF8CEBADBBC}"/>
                  </a:ext>
                </a:extLst>
              </p:cNvPr>
              <p:cNvSpPr/>
              <p:nvPr/>
            </p:nvSpPr>
            <p:spPr>
              <a:xfrm>
                <a:off x="9314608" y="715812"/>
                <a:ext cx="792000" cy="792000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50800" dist="38100" dir="13500000" algn="br" rotWithShape="0">
                  <a:schemeClr val="bg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37FB5E01-39D9-A266-F13C-B11C9B0D9DD6}"/>
              </a:ext>
            </a:extLst>
          </p:cNvPr>
          <p:cNvGrpSpPr/>
          <p:nvPr/>
        </p:nvGrpSpPr>
        <p:grpSpPr>
          <a:xfrm>
            <a:off x="118448" y="5918374"/>
            <a:ext cx="2939443" cy="484026"/>
            <a:chOff x="560247" y="413102"/>
            <a:chExt cx="2699671" cy="534348"/>
          </a:xfrm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C75944FF-EB19-00BB-A594-8D37C8BF7080}"/>
                </a:ext>
              </a:extLst>
            </p:cNvPr>
            <p:cNvSpPr/>
            <p:nvPr/>
          </p:nvSpPr>
          <p:spPr>
            <a:xfrm rot="5400000">
              <a:off x="1642909" y="-669560"/>
              <a:ext cx="534348" cy="2699671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accent6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63500" dist="63500" dir="2700000" algn="tl" rotWithShape="0">
                <a:schemeClr val="accent6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8784DA95-F176-BFB4-E7D5-5779066FC20B}"/>
                </a:ext>
              </a:extLst>
            </p:cNvPr>
            <p:cNvSpPr/>
            <p:nvPr/>
          </p:nvSpPr>
          <p:spPr>
            <a:xfrm rot="5400000">
              <a:off x="1642909" y="-669560"/>
              <a:ext cx="534348" cy="2699671"/>
            </a:xfrm>
            <a:prstGeom prst="rect">
              <a:avLst/>
            </a:pr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accent6">
                    <a:lumMod val="9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50800" dist="38100" dir="13500000" algn="br" rotWithShape="0">
                <a:schemeClr val="bg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Hexágono 35">
            <a:extLst>
              <a:ext uri="{FF2B5EF4-FFF2-40B4-BE49-F238E27FC236}">
                <a16:creationId xmlns:a16="http://schemas.microsoft.com/office/drawing/2014/main" id="{F8775E6B-1DB6-3632-C21D-FF7D58474C79}"/>
              </a:ext>
            </a:extLst>
          </p:cNvPr>
          <p:cNvSpPr/>
          <p:nvPr/>
        </p:nvSpPr>
        <p:spPr>
          <a:xfrm>
            <a:off x="5489305" y="1723800"/>
            <a:ext cx="1067487" cy="1015062"/>
          </a:xfrm>
          <a:prstGeom prst="hexagon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MX" sz="1100" b="1" dirty="0">
                <a:latin typeface="Arial" panose="020B0604020202020204" pitchFamily="34" charset="0"/>
              </a:rPr>
              <a:t>Fortalecer</a:t>
            </a:r>
            <a:endParaRPr lang="es-CO" sz="1100" b="1" dirty="0"/>
          </a:p>
        </p:txBody>
      </p:sp>
      <p:sp>
        <p:nvSpPr>
          <p:cNvPr id="35" name="Hexágono 34">
            <a:extLst>
              <a:ext uri="{FF2B5EF4-FFF2-40B4-BE49-F238E27FC236}">
                <a16:creationId xmlns:a16="http://schemas.microsoft.com/office/drawing/2014/main" id="{DBA7EA82-89C4-FA4F-16C6-448C97D50E4B}"/>
              </a:ext>
            </a:extLst>
          </p:cNvPr>
          <p:cNvSpPr/>
          <p:nvPr/>
        </p:nvSpPr>
        <p:spPr>
          <a:xfrm>
            <a:off x="4395004" y="3527943"/>
            <a:ext cx="1107489" cy="1015062"/>
          </a:xfrm>
          <a:prstGeom prst="hexagon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MX" sz="1200" b="1" dirty="0">
                <a:solidFill>
                  <a:srgbClr val="0070C0"/>
                </a:solidFill>
              </a:rPr>
              <a:t>Mejorar</a:t>
            </a:r>
            <a:endParaRPr lang="es-CO" sz="1200" b="1" dirty="0">
              <a:solidFill>
                <a:srgbClr val="0070C0"/>
              </a:solidFill>
            </a:endParaRPr>
          </a:p>
        </p:txBody>
      </p:sp>
      <p:sp>
        <p:nvSpPr>
          <p:cNvPr id="29" name="Hexágono 28">
            <a:extLst>
              <a:ext uri="{FF2B5EF4-FFF2-40B4-BE49-F238E27FC236}">
                <a16:creationId xmlns:a16="http://schemas.microsoft.com/office/drawing/2014/main" id="{FD7103D3-F20F-F38B-5795-F1E345C6BE17}"/>
              </a:ext>
            </a:extLst>
          </p:cNvPr>
          <p:cNvSpPr/>
          <p:nvPr/>
        </p:nvSpPr>
        <p:spPr>
          <a:xfrm>
            <a:off x="6491070" y="3623441"/>
            <a:ext cx="1190550" cy="1015062"/>
          </a:xfrm>
          <a:prstGeom prst="hexagon">
            <a:avLst/>
          </a:prstGeom>
          <a:solidFill>
            <a:srgbClr val="F052CE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MX" sz="1100" b="1" dirty="0">
                <a:latin typeface="Arial" panose="020B0604020202020204" pitchFamily="34" charset="0"/>
              </a:rPr>
              <a:t>A</a:t>
            </a:r>
            <a:r>
              <a:rPr lang="es-CO" sz="1100" b="1" dirty="0">
                <a:latin typeface="Arial" panose="020B0604020202020204" pitchFamily="34" charset="0"/>
              </a:rPr>
              <a:t> futuro</a:t>
            </a:r>
            <a:endParaRPr lang="es-CO" sz="1100" b="1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9A16582-BF0F-8EBB-3EC7-F2E2228D889E}"/>
              </a:ext>
            </a:extLst>
          </p:cNvPr>
          <p:cNvSpPr/>
          <p:nvPr/>
        </p:nvSpPr>
        <p:spPr>
          <a:xfrm>
            <a:off x="12225525" y="4631979"/>
            <a:ext cx="352145" cy="2237418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8D4208D-262E-E504-4BD4-A04364652162}"/>
              </a:ext>
            </a:extLst>
          </p:cNvPr>
          <p:cNvSpPr txBox="1"/>
          <p:nvPr/>
        </p:nvSpPr>
        <p:spPr>
          <a:xfrm>
            <a:off x="209394" y="5959274"/>
            <a:ext cx="29738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>
                <a:solidFill>
                  <a:schemeClr val="accent6">
                    <a:lumMod val="75000"/>
                  </a:schemeClr>
                </a:solidFill>
                <a:latin typeface="Oswald" pitchFamily="2" charset="0"/>
              </a:rPr>
              <a:t>Oficina Asesora de Planeación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Oswald" pitchFamily="2" charset="0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53B816E0-CBE4-3178-8106-2FA18F7BD157}"/>
              </a:ext>
            </a:extLst>
          </p:cNvPr>
          <p:cNvSpPr/>
          <p:nvPr/>
        </p:nvSpPr>
        <p:spPr>
          <a:xfrm>
            <a:off x="-8817" y="6663423"/>
            <a:ext cx="12193200" cy="180000"/>
          </a:xfrm>
          <a:prstGeom prst="rect">
            <a:avLst/>
          </a:prstGeom>
          <a:solidFill>
            <a:srgbClr val="4A3B8B"/>
          </a:solidFill>
          <a:ln>
            <a:solidFill>
              <a:srgbClr val="4A3B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www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.</a:t>
            </a:r>
            <a:r>
              <a:rPr lang="es-CO" sz="1200" b="1" u="sng" spc="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m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i</a:t>
            </a:r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n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</a:t>
            </a:r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ultura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.</a:t>
            </a:r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gov</a:t>
            </a:r>
            <a:r>
              <a:rPr lang="es-CO" sz="12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.</a:t>
            </a:r>
            <a:r>
              <a:rPr lang="es-CO" sz="12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co</a:t>
            </a:r>
            <a:endParaRPr lang="es-CO" sz="1200" dirty="0">
              <a:latin typeface="Arial"/>
              <a:cs typeface="Arial"/>
            </a:endParaRPr>
          </a:p>
        </p:txBody>
      </p:sp>
      <p:pic>
        <p:nvPicPr>
          <p:cNvPr id="21" name="Picture 2" descr="Ministerio de Cultura de Colombia">
            <a:extLst>
              <a:ext uri="{FF2B5EF4-FFF2-40B4-BE49-F238E27FC236}">
                <a16:creationId xmlns:a16="http://schemas.microsoft.com/office/drawing/2014/main" id="{ECFA59BB-CAB6-B07C-C936-09463F7884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91" t="18743" b="14134"/>
          <a:stretch/>
        </p:blipFill>
        <p:spPr bwMode="auto">
          <a:xfrm>
            <a:off x="362925" y="361486"/>
            <a:ext cx="1657351" cy="64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" name="Grupo 21">
            <a:extLst>
              <a:ext uri="{FF2B5EF4-FFF2-40B4-BE49-F238E27FC236}">
                <a16:creationId xmlns:a16="http://schemas.microsoft.com/office/drawing/2014/main" id="{031EF134-9012-2880-8348-D8A12D13F52A}"/>
              </a:ext>
            </a:extLst>
          </p:cNvPr>
          <p:cNvGrpSpPr/>
          <p:nvPr/>
        </p:nvGrpSpPr>
        <p:grpSpPr>
          <a:xfrm>
            <a:off x="1626394" y="581864"/>
            <a:ext cx="2128590" cy="2074074"/>
            <a:chOff x="6801814" y="1888265"/>
            <a:chExt cx="2955699" cy="2880000"/>
          </a:xfrm>
        </p:grpSpPr>
        <p:sp>
          <p:nvSpPr>
            <p:cNvPr id="23" name="Forma libre: forma 22">
              <a:extLst>
                <a:ext uri="{FF2B5EF4-FFF2-40B4-BE49-F238E27FC236}">
                  <a16:creationId xmlns:a16="http://schemas.microsoft.com/office/drawing/2014/main" id="{BC345D52-8B59-E8BE-E959-2D22C46F1B44}"/>
                </a:ext>
              </a:extLst>
            </p:cNvPr>
            <p:cNvSpPr/>
            <p:nvPr/>
          </p:nvSpPr>
          <p:spPr>
            <a:xfrm>
              <a:off x="6801814" y="1888265"/>
              <a:ext cx="2955699" cy="2880000"/>
            </a:xfrm>
            <a:custGeom>
              <a:avLst/>
              <a:gdLst>
                <a:gd name="connsiteX0" fmla="*/ 1515699 w 2955699"/>
                <a:gd name="connsiteY0" fmla="*/ 0 h 2880000"/>
                <a:gd name="connsiteX1" fmla="*/ 2955699 w 2955699"/>
                <a:gd name="connsiteY1" fmla="*/ 1440000 h 2880000"/>
                <a:gd name="connsiteX2" fmla="*/ 1515699 w 2955699"/>
                <a:gd name="connsiteY2" fmla="*/ 2880000 h 2880000"/>
                <a:gd name="connsiteX3" fmla="*/ 188862 w 2955699"/>
                <a:gd name="connsiteY3" fmla="*/ 2000513 h 2880000"/>
                <a:gd name="connsiteX4" fmla="*/ 113562 w 2955699"/>
                <a:gd name="connsiteY4" fmla="*/ 1757936 h 2880000"/>
                <a:gd name="connsiteX5" fmla="*/ 60365 w 2955699"/>
                <a:gd name="connsiteY5" fmla="*/ 1728103 h 2880000"/>
                <a:gd name="connsiteX6" fmla="*/ 0 w 2955699"/>
                <a:gd name="connsiteY6" fmla="*/ 1703766 h 2880000"/>
                <a:gd name="connsiteX7" fmla="*/ 0 w 2955699"/>
                <a:gd name="connsiteY7" fmla="*/ 1415853 h 2880000"/>
                <a:gd name="connsiteX8" fmla="*/ 64312 w 2955699"/>
                <a:gd name="connsiteY8" fmla="*/ 1393277 h 2880000"/>
                <a:gd name="connsiteX9" fmla="*/ 78443 w 2955699"/>
                <a:gd name="connsiteY9" fmla="*/ 1385656 h 2880000"/>
                <a:gd name="connsiteX10" fmla="*/ 83134 w 2955699"/>
                <a:gd name="connsiteY10" fmla="*/ 1292769 h 2880000"/>
                <a:gd name="connsiteX11" fmla="*/ 1515699 w 2955699"/>
                <a:gd name="connsiteY11" fmla="*/ 0 h 28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955699" h="2880000">
                  <a:moveTo>
                    <a:pt x="1515699" y="0"/>
                  </a:moveTo>
                  <a:cubicBezTo>
                    <a:pt x="2310989" y="0"/>
                    <a:pt x="2955699" y="644710"/>
                    <a:pt x="2955699" y="1440000"/>
                  </a:cubicBezTo>
                  <a:cubicBezTo>
                    <a:pt x="2955699" y="2235290"/>
                    <a:pt x="2310989" y="2880000"/>
                    <a:pt x="1515699" y="2880000"/>
                  </a:cubicBezTo>
                  <a:cubicBezTo>
                    <a:pt x="919232" y="2880000"/>
                    <a:pt x="407466" y="2517351"/>
                    <a:pt x="188862" y="2000513"/>
                  </a:cubicBezTo>
                  <a:lnTo>
                    <a:pt x="113562" y="1757936"/>
                  </a:lnTo>
                  <a:lnTo>
                    <a:pt x="60365" y="1728103"/>
                  </a:lnTo>
                  <a:lnTo>
                    <a:pt x="0" y="1703766"/>
                  </a:lnTo>
                  <a:lnTo>
                    <a:pt x="0" y="1415853"/>
                  </a:lnTo>
                  <a:lnTo>
                    <a:pt x="64312" y="1393277"/>
                  </a:lnTo>
                  <a:lnTo>
                    <a:pt x="78443" y="1385656"/>
                  </a:lnTo>
                  <a:lnTo>
                    <a:pt x="83134" y="1292769"/>
                  </a:lnTo>
                  <a:cubicBezTo>
                    <a:pt x="156876" y="566640"/>
                    <a:pt x="770115" y="0"/>
                    <a:pt x="151569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innerShdw blurRad="139700" dist="177800" dir="13500000">
                <a:schemeClr val="accent6">
                  <a:lumMod val="65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Círculo: vacío 23">
              <a:extLst>
                <a:ext uri="{FF2B5EF4-FFF2-40B4-BE49-F238E27FC236}">
                  <a16:creationId xmlns:a16="http://schemas.microsoft.com/office/drawing/2014/main" id="{5F501282-AA16-93EF-F542-82E0D47C2654}"/>
                </a:ext>
              </a:extLst>
            </p:cNvPr>
            <p:cNvSpPr/>
            <p:nvPr/>
          </p:nvSpPr>
          <p:spPr>
            <a:xfrm>
              <a:off x="7001440" y="1979384"/>
              <a:ext cx="2653432" cy="2653432"/>
            </a:xfrm>
            <a:prstGeom prst="donut">
              <a:avLst>
                <a:gd name="adj" fmla="val 379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1"/>
                </a:gs>
              </a:gsLst>
              <a:lin ang="4200000" scaled="0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25" name="Gráfico 24" descr="Red con relleno sólido">
              <a:extLst>
                <a:ext uri="{FF2B5EF4-FFF2-40B4-BE49-F238E27FC236}">
                  <a16:creationId xmlns:a16="http://schemas.microsoft.com/office/drawing/2014/main" id="{3B874D78-3C01-6456-D541-A037DF6291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994210" y="2128507"/>
              <a:ext cx="738518" cy="738518"/>
            </a:xfrm>
            <a:prstGeom prst="rect">
              <a:avLst/>
            </a:prstGeom>
          </p:spPr>
        </p:pic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7505AB31-273F-CE5A-1A1C-57FEFF000C95}"/>
                </a:ext>
              </a:extLst>
            </p:cNvPr>
            <p:cNvSpPr txBox="1"/>
            <p:nvPr/>
          </p:nvSpPr>
          <p:spPr>
            <a:xfrm>
              <a:off x="7161551" y="2473338"/>
              <a:ext cx="623889" cy="1015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6000" b="1" dirty="0">
                  <a:solidFill>
                    <a:schemeClr val="accent3">
                      <a:lumMod val="7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</a:t>
              </a:r>
              <a:endParaRPr lang="en-US" sz="6000" b="1" dirty="0">
                <a:solidFill>
                  <a:schemeClr val="accent3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D5274759-394E-B50A-D042-81C1323A8A55}"/>
                </a:ext>
              </a:extLst>
            </p:cNvPr>
            <p:cNvSpPr txBox="1"/>
            <p:nvPr/>
          </p:nvSpPr>
          <p:spPr>
            <a:xfrm>
              <a:off x="7954743" y="2877185"/>
              <a:ext cx="1734409" cy="3846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200" u="sng" dirty="0">
                  <a:solidFill>
                    <a:schemeClr val="accent3">
                      <a:lumMod val="75000"/>
                    </a:schemeClr>
                  </a:solidFill>
                  <a:latin typeface="Raleway ExtraBold" pitchFamily="2" charset="0"/>
                </a:rPr>
                <a:t>R</a:t>
              </a:r>
              <a:r>
                <a:rPr lang="es-CO" sz="800" u="sng" dirty="0">
                  <a:solidFill>
                    <a:schemeClr val="accent3">
                      <a:lumMod val="75000"/>
                    </a:schemeClr>
                  </a:solidFill>
                  <a:latin typeface="Raleway ExtraBold" pitchFamily="2" charset="0"/>
                </a:rPr>
                <a:t>ECOMENDACIONES</a:t>
              </a:r>
              <a:endParaRPr lang="en-US" sz="1200" u="sng" dirty="0">
                <a:solidFill>
                  <a:schemeClr val="accent3">
                    <a:lumMod val="75000"/>
                  </a:schemeClr>
                </a:solidFill>
                <a:latin typeface="Raleway ExtraBold" pitchFamily="2" charset="0"/>
              </a:endParaRPr>
            </a:p>
          </p:txBody>
        </p:sp>
        <p:sp>
          <p:nvSpPr>
            <p:cNvPr id="28" name="CuadroTexto 27">
              <a:extLst>
                <a:ext uri="{FF2B5EF4-FFF2-40B4-BE49-F238E27FC236}">
                  <a16:creationId xmlns:a16="http://schemas.microsoft.com/office/drawing/2014/main" id="{EB0E275C-E557-DAE3-05E3-1CCE94D031B4}"/>
                </a:ext>
              </a:extLst>
            </p:cNvPr>
            <p:cNvSpPr txBox="1"/>
            <p:nvPr/>
          </p:nvSpPr>
          <p:spPr>
            <a:xfrm>
              <a:off x="7853021" y="3120047"/>
              <a:ext cx="1358235" cy="3632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100" dirty="0">
                  <a:solidFill>
                    <a:schemeClr val="accent3">
                      <a:lumMod val="75000"/>
                    </a:schemeClr>
                  </a:solidFill>
                  <a:latin typeface="Raleway ExtraBold" pitchFamily="2" charset="0"/>
                </a:rPr>
                <a:t> </a:t>
              </a:r>
              <a:r>
                <a:rPr lang="es-CO" sz="1100" dirty="0">
                  <a:solidFill>
                    <a:schemeClr val="accent3">
                      <a:lumMod val="75000"/>
                    </a:schemeClr>
                  </a:solidFill>
                  <a:latin typeface="Raleway ExtraBold" pitchFamily="2" charset="0"/>
                </a:rPr>
                <a:t>  DE VALOR</a:t>
              </a:r>
              <a:endParaRPr lang="en-US" sz="1100" dirty="0">
                <a:solidFill>
                  <a:schemeClr val="accent3">
                    <a:lumMod val="75000"/>
                  </a:schemeClr>
                </a:solidFill>
                <a:latin typeface="Raleway ExtraBold" pitchFamily="2" charset="0"/>
              </a:endParaRPr>
            </a:p>
          </p:txBody>
        </p:sp>
        <p:sp>
          <p:nvSpPr>
            <p:cNvPr id="30" name="CuadroTexto 29">
              <a:extLst>
                <a:ext uri="{FF2B5EF4-FFF2-40B4-BE49-F238E27FC236}">
                  <a16:creationId xmlns:a16="http://schemas.microsoft.com/office/drawing/2014/main" id="{27F03F7E-CAB2-D083-F4CB-A1FAB7D6D037}"/>
                </a:ext>
              </a:extLst>
            </p:cNvPr>
            <p:cNvSpPr txBox="1"/>
            <p:nvPr/>
          </p:nvSpPr>
          <p:spPr>
            <a:xfrm>
              <a:off x="7509723" y="3442807"/>
              <a:ext cx="1732073" cy="9829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CO" sz="1000" dirty="0">
                  <a:solidFill>
                    <a:schemeClr val="accent3">
                      <a:lumMod val="75000"/>
                    </a:schemeClr>
                  </a:solidFill>
                  <a:latin typeface="Oswald" pitchFamily="2" charset="0"/>
                </a:rPr>
                <a:t>La visión de la gestión del riesgo, acciones par el fortalecimiento en el MinCulturas </a:t>
              </a:r>
              <a:endParaRPr lang="en-US" sz="1000" dirty="0">
                <a:solidFill>
                  <a:schemeClr val="accent3">
                    <a:lumMod val="75000"/>
                  </a:schemeClr>
                </a:solidFill>
                <a:latin typeface="Oswald" pitchFamily="2" charset="0"/>
              </a:endParaRPr>
            </a:p>
          </p:txBody>
        </p:sp>
      </p:grpSp>
      <p:sp>
        <p:nvSpPr>
          <p:cNvPr id="37" name="CuadroTexto 36">
            <a:extLst>
              <a:ext uri="{FF2B5EF4-FFF2-40B4-BE49-F238E27FC236}">
                <a16:creationId xmlns:a16="http://schemas.microsoft.com/office/drawing/2014/main" id="{67E04915-C269-AC26-0DE3-13479BCDD7E8}"/>
              </a:ext>
            </a:extLst>
          </p:cNvPr>
          <p:cNvSpPr txBox="1"/>
          <p:nvPr/>
        </p:nvSpPr>
        <p:spPr>
          <a:xfrm>
            <a:off x="838230" y="4119921"/>
            <a:ext cx="254302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Seguimiento y coherencia a controles y Planes de tratamiento</a:t>
            </a:r>
          </a:p>
          <a:p>
            <a:endParaRPr lang="es-ES" sz="1200" dirty="0">
              <a:latin typeface="Verdana" panose="020B0604030504040204" pitchFamily="34" charset="0"/>
              <a:cs typeface="Calibri" panose="020F0502020204030204" pitchFamily="34" charset="0"/>
            </a:endParaRPr>
          </a:p>
          <a:p>
            <a:r>
              <a:rPr lang="es-ES" sz="1200" dirty="0">
                <a:latin typeface="Verdana" panose="020B0604030504040204" pitchFamily="34" charset="0"/>
                <a:cs typeface="Calibri" panose="020F0502020204030204" pitchFamily="34" charset="0"/>
              </a:rPr>
              <a:t>Reformulación y/o Actualización a riesgos incluir riesgos fiscales y LA/FT/FPADM</a:t>
            </a:r>
            <a:endParaRPr lang="es-CO" sz="700" dirty="0"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E322F01D-372A-ADA6-98FA-D093896C345B}"/>
              </a:ext>
            </a:extLst>
          </p:cNvPr>
          <p:cNvCxnSpPr>
            <a:cxnSpLocks/>
          </p:cNvCxnSpPr>
          <p:nvPr/>
        </p:nvCxnSpPr>
        <p:spPr>
          <a:xfrm flipV="1">
            <a:off x="6325386" y="970080"/>
            <a:ext cx="1941921" cy="1056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094AE074-F704-8791-92AB-4AECDBFCA8AC}"/>
              </a:ext>
            </a:extLst>
          </p:cNvPr>
          <p:cNvCxnSpPr>
            <a:cxnSpLocks/>
          </p:cNvCxnSpPr>
          <p:nvPr/>
        </p:nvCxnSpPr>
        <p:spPr>
          <a:xfrm>
            <a:off x="7551027" y="4395566"/>
            <a:ext cx="1119170" cy="503960"/>
          </a:xfrm>
          <a:prstGeom prst="line">
            <a:avLst/>
          </a:prstGeom>
          <a:ln>
            <a:solidFill>
              <a:srgbClr val="EF53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47FCE55D-CBF6-182E-D239-4001B497AFB8}"/>
              </a:ext>
            </a:extLst>
          </p:cNvPr>
          <p:cNvCxnSpPr>
            <a:cxnSpLocks/>
          </p:cNvCxnSpPr>
          <p:nvPr/>
        </p:nvCxnSpPr>
        <p:spPr>
          <a:xfrm flipV="1">
            <a:off x="2719531" y="4304649"/>
            <a:ext cx="1813080" cy="39037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uadroTexto 46">
            <a:extLst>
              <a:ext uri="{FF2B5EF4-FFF2-40B4-BE49-F238E27FC236}">
                <a16:creationId xmlns:a16="http://schemas.microsoft.com/office/drawing/2014/main" id="{A8E5D8A5-A2C9-8A9E-A2C2-E59EE67E8974}"/>
              </a:ext>
            </a:extLst>
          </p:cNvPr>
          <p:cNvSpPr txBox="1"/>
          <p:nvPr/>
        </p:nvSpPr>
        <p:spPr>
          <a:xfrm>
            <a:off x="8893488" y="537015"/>
            <a:ext cx="218138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Actualizar polític</a:t>
            </a:r>
            <a:r>
              <a:rPr lang="es-ES" sz="1200" dirty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y procedimiento de Riesgos</a:t>
            </a:r>
            <a:endParaRPr lang="es-ES" sz="1200" dirty="0">
              <a:effectLst/>
              <a:latin typeface="Verdana" panose="020B060403050404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200" dirty="0">
              <a:latin typeface="Verdana" panose="020B0604030504040204" pitchFamily="34" charset="0"/>
              <a:cs typeface="Calibri" panose="020F0502020204030204" pitchFamily="34" charset="0"/>
            </a:endParaRPr>
          </a:p>
          <a:p>
            <a:r>
              <a:rPr lang="es-ES" sz="1200" dirty="0">
                <a:latin typeface="Verdana" panose="020B0604030504040204" pitchFamily="34" charset="0"/>
                <a:cs typeface="Calibri" panose="020F0502020204030204" pitchFamily="34" charset="0"/>
              </a:rPr>
              <a:t>Mejorar reporte riesgos materializados</a:t>
            </a:r>
            <a:endParaRPr lang="es-CO" sz="700" dirty="0"/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6FD025BC-BE5B-1C8D-20E6-F92ED1502D46}"/>
              </a:ext>
            </a:extLst>
          </p:cNvPr>
          <p:cNvSpPr txBox="1"/>
          <p:nvPr/>
        </p:nvSpPr>
        <p:spPr>
          <a:xfrm>
            <a:off x="9043315" y="4503421"/>
            <a:ext cx="2543022" cy="1308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Sesiones articuladas para nueva versión de riesgos.</a:t>
            </a:r>
          </a:p>
          <a:p>
            <a:endParaRPr lang="es-ES" sz="1200" dirty="0">
              <a:latin typeface="Verdana" panose="020B060403050404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sz="1200" dirty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Apalancar la apropiación y uso de valor de la administración del riesgo</a:t>
            </a:r>
            <a:endParaRPr lang="es-ES" sz="1200" dirty="0">
              <a:effectLst/>
              <a:latin typeface="Verdana" panose="020B060403050404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s-CO" sz="700" dirty="0"/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712A58BF-22F4-574C-DF67-DCA6F30D25AC}"/>
              </a:ext>
            </a:extLst>
          </p:cNvPr>
          <p:cNvSpPr/>
          <p:nvPr/>
        </p:nvSpPr>
        <p:spPr>
          <a:xfrm>
            <a:off x="592117" y="4175068"/>
            <a:ext cx="288000" cy="288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39" rIns="91440" bIns="45720"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dirty="0"/>
              <a:t>1</a:t>
            </a:r>
            <a:endParaRPr lang="es-CO" dirty="0"/>
          </a:p>
        </p:txBody>
      </p:sp>
      <p:sp>
        <p:nvSpPr>
          <p:cNvPr id="57" name="CuadroTexto 141">
            <a:extLst>
              <a:ext uri="{FF2B5EF4-FFF2-40B4-BE49-F238E27FC236}">
                <a16:creationId xmlns:a16="http://schemas.microsoft.com/office/drawing/2014/main" id="{40F0B1AC-8B77-F910-CFE3-C6C23F46FBA2}"/>
              </a:ext>
            </a:extLst>
          </p:cNvPr>
          <p:cNvSpPr txBox="1"/>
          <p:nvPr/>
        </p:nvSpPr>
        <p:spPr>
          <a:xfrm>
            <a:off x="969718" y="3769128"/>
            <a:ext cx="176062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b="1" dirty="0">
                <a:solidFill>
                  <a:srgbClr val="0070C0"/>
                </a:solidFill>
              </a:rPr>
              <a:t>M</a:t>
            </a:r>
            <a:r>
              <a:rPr lang="es-CO" sz="1400" b="1" dirty="0">
                <a:solidFill>
                  <a:srgbClr val="0070C0"/>
                </a:solidFill>
              </a:rPr>
              <a:t>EJORA</a:t>
            </a:r>
          </a:p>
        </p:txBody>
      </p:sp>
      <p:sp>
        <p:nvSpPr>
          <p:cNvPr id="58" name="Elipse 57">
            <a:extLst>
              <a:ext uri="{FF2B5EF4-FFF2-40B4-BE49-F238E27FC236}">
                <a16:creationId xmlns:a16="http://schemas.microsoft.com/office/drawing/2014/main" id="{B10A9A6C-86C8-624D-EA1A-8528BC3CAE97}"/>
              </a:ext>
            </a:extLst>
          </p:cNvPr>
          <p:cNvSpPr/>
          <p:nvPr/>
        </p:nvSpPr>
        <p:spPr>
          <a:xfrm>
            <a:off x="592117" y="4921113"/>
            <a:ext cx="288000" cy="288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14300" rIns="91440" bIns="45720"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dirty="0"/>
              <a:t>2</a:t>
            </a:r>
            <a:endParaRPr lang="es-CO" dirty="0"/>
          </a:p>
        </p:txBody>
      </p:sp>
      <p:sp>
        <p:nvSpPr>
          <p:cNvPr id="59" name="Elipse 58">
            <a:extLst>
              <a:ext uri="{FF2B5EF4-FFF2-40B4-BE49-F238E27FC236}">
                <a16:creationId xmlns:a16="http://schemas.microsoft.com/office/drawing/2014/main" id="{876B28D6-AB88-04A6-9E9A-F7B12382F0D7}"/>
              </a:ext>
            </a:extLst>
          </p:cNvPr>
          <p:cNvSpPr/>
          <p:nvPr/>
        </p:nvSpPr>
        <p:spPr>
          <a:xfrm>
            <a:off x="8605516" y="610878"/>
            <a:ext cx="288000" cy="288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dirty="0"/>
              <a:t>1</a:t>
            </a:r>
            <a:endParaRPr lang="es-CO" dirty="0"/>
          </a:p>
        </p:txBody>
      </p: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75F2DDB7-36E3-5000-B42C-4C4413475DE2}"/>
              </a:ext>
            </a:extLst>
          </p:cNvPr>
          <p:cNvCxnSpPr>
            <a:cxnSpLocks/>
          </p:cNvCxnSpPr>
          <p:nvPr/>
        </p:nvCxnSpPr>
        <p:spPr>
          <a:xfrm>
            <a:off x="736117" y="4463066"/>
            <a:ext cx="0" cy="468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BACF32A5-680E-6D18-807B-97D1A9FF75EF}"/>
              </a:ext>
            </a:extLst>
          </p:cNvPr>
          <p:cNvCxnSpPr>
            <a:cxnSpLocks/>
            <a:stCxn id="73" idx="4"/>
            <a:endCxn id="74" idx="0"/>
          </p:cNvCxnSpPr>
          <p:nvPr/>
        </p:nvCxnSpPr>
        <p:spPr>
          <a:xfrm>
            <a:off x="8916268" y="4839024"/>
            <a:ext cx="10201" cy="27854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Arco 63">
            <a:extLst>
              <a:ext uri="{FF2B5EF4-FFF2-40B4-BE49-F238E27FC236}">
                <a16:creationId xmlns:a16="http://schemas.microsoft.com/office/drawing/2014/main" id="{0D27016E-DDA5-9EEB-3DC3-E78C79C8C27F}"/>
              </a:ext>
            </a:extLst>
          </p:cNvPr>
          <p:cNvSpPr/>
          <p:nvPr/>
        </p:nvSpPr>
        <p:spPr>
          <a:xfrm rot="16200000">
            <a:off x="305959" y="3281342"/>
            <a:ext cx="864000" cy="864000"/>
          </a:xfrm>
          <a:prstGeom prst="arc">
            <a:avLst>
              <a:gd name="adj1" fmla="val 11119393"/>
              <a:gd name="adj2" fmla="val 5253801"/>
            </a:avLst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66" name="CuadroTexto 55">
            <a:extLst>
              <a:ext uri="{FF2B5EF4-FFF2-40B4-BE49-F238E27FC236}">
                <a16:creationId xmlns:a16="http://schemas.microsoft.com/office/drawing/2014/main" id="{84177255-CF75-8E5E-8A50-F2DE4DA1D673}"/>
              </a:ext>
            </a:extLst>
          </p:cNvPr>
          <p:cNvSpPr txBox="1"/>
          <p:nvPr/>
        </p:nvSpPr>
        <p:spPr>
          <a:xfrm>
            <a:off x="522787" y="3251738"/>
            <a:ext cx="825272" cy="92333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6000" dirty="0">
                <a:solidFill>
                  <a:schemeClr val="bg1">
                    <a:lumMod val="65000"/>
                  </a:schemeClr>
                </a:solidFill>
                <a:cs typeface="Helvetica"/>
              </a:rPr>
              <a:t>1</a:t>
            </a:r>
          </a:p>
        </p:txBody>
      </p:sp>
      <p:sp>
        <p:nvSpPr>
          <p:cNvPr id="68" name="CuadroTexto 141">
            <a:extLst>
              <a:ext uri="{FF2B5EF4-FFF2-40B4-BE49-F238E27FC236}">
                <a16:creationId xmlns:a16="http://schemas.microsoft.com/office/drawing/2014/main" id="{2D0842F9-AE4B-9AD3-06BD-4057A6CE50CB}"/>
              </a:ext>
            </a:extLst>
          </p:cNvPr>
          <p:cNvSpPr txBox="1"/>
          <p:nvPr/>
        </p:nvSpPr>
        <p:spPr>
          <a:xfrm>
            <a:off x="8841904" y="273132"/>
            <a:ext cx="176062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b="1" dirty="0">
                <a:solidFill>
                  <a:srgbClr val="0070C0"/>
                </a:solidFill>
              </a:rPr>
              <a:t>FORTALECER</a:t>
            </a:r>
            <a:endParaRPr lang="es-CO" sz="1400" b="1" dirty="0">
              <a:solidFill>
                <a:srgbClr val="0070C0"/>
              </a:solidFill>
            </a:endParaRPr>
          </a:p>
        </p:txBody>
      </p:sp>
      <p:sp>
        <p:nvSpPr>
          <p:cNvPr id="72" name="Elipse 71">
            <a:extLst>
              <a:ext uri="{FF2B5EF4-FFF2-40B4-BE49-F238E27FC236}">
                <a16:creationId xmlns:a16="http://schemas.microsoft.com/office/drawing/2014/main" id="{DBECD320-B2D8-0E50-13D0-8C9C47C3C2C6}"/>
              </a:ext>
            </a:extLst>
          </p:cNvPr>
          <p:cNvSpPr/>
          <p:nvPr/>
        </p:nvSpPr>
        <p:spPr>
          <a:xfrm>
            <a:off x="8629980" y="1131072"/>
            <a:ext cx="288000" cy="288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dirty="0"/>
              <a:t>2</a:t>
            </a:r>
            <a:endParaRPr lang="es-CO" dirty="0"/>
          </a:p>
        </p:txBody>
      </p:sp>
      <p:sp>
        <p:nvSpPr>
          <p:cNvPr id="73" name="Elipse 72">
            <a:extLst>
              <a:ext uri="{FF2B5EF4-FFF2-40B4-BE49-F238E27FC236}">
                <a16:creationId xmlns:a16="http://schemas.microsoft.com/office/drawing/2014/main" id="{5573A5E6-69FA-1C02-597A-428C93831154}"/>
              </a:ext>
            </a:extLst>
          </p:cNvPr>
          <p:cNvSpPr/>
          <p:nvPr/>
        </p:nvSpPr>
        <p:spPr>
          <a:xfrm>
            <a:off x="8772268" y="4551024"/>
            <a:ext cx="288000" cy="288000"/>
          </a:xfrm>
          <a:prstGeom prst="ellipse">
            <a:avLst/>
          </a:prstGeom>
          <a:solidFill>
            <a:srgbClr val="F052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dirty="0"/>
              <a:t>1</a:t>
            </a:r>
            <a:endParaRPr lang="es-CO" dirty="0"/>
          </a:p>
        </p:txBody>
      </p:sp>
      <p:sp>
        <p:nvSpPr>
          <p:cNvPr id="74" name="Elipse 73">
            <a:extLst>
              <a:ext uri="{FF2B5EF4-FFF2-40B4-BE49-F238E27FC236}">
                <a16:creationId xmlns:a16="http://schemas.microsoft.com/office/drawing/2014/main" id="{61300205-4F0E-1771-AED0-8EB8B7F26BE2}"/>
              </a:ext>
            </a:extLst>
          </p:cNvPr>
          <p:cNvSpPr/>
          <p:nvPr/>
        </p:nvSpPr>
        <p:spPr>
          <a:xfrm>
            <a:off x="8782469" y="5117567"/>
            <a:ext cx="288000" cy="288000"/>
          </a:xfrm>
          <a:prstGeom prst="ellipse">
            <a:avLst/>
          </a:prstGeom>
          <a:solidFill>
            <a:srgbClr val="F052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dirty="0"/>
              <a:t>2</a:t>
            </a:r>
            <a:endParaRPr lang="es-CO" dirty="0"/>
          </a:p>
        </p:txBody>
      </p:sp>
      <p:sp>
        <p:nvSpPr>
          <p:cNvPr id="75" name="CuadroTexto 55">
            <a:extLst>
              <a:ext uri="{FF2B5EF4-FFF2-40B4-BE49-F238E27FC236}">
                <a16:creationId xmlns:a16="http://schemas.microsoft.com/office/drawing/2014/main" id="{EFD2FC43-A728-EB97-CE58-CFB3E6259F2B}"/>
              </a:ext>
            </a:extLst>
          </p:cNvPr>
          <p:cNvSpPr txBox="1"/>
          <p:nvPr/>
        </p:nvSpPr>
        <p:spPr>
          <a:xfrm>
            <a:off x="8090996" y="68907"/>
            <a:ext cx="825272" cy="92333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6000" dirty="0">
                <a:solidFill>
                  <a:schemeClr val="bg1">
                    <a:lumMod val="65000"/>
                  </a:schemeClr>
                </a:solidFill>
                <a:cs typeface="Helvetica"/>
              </a:rPr>
              <a:t>2</a:t>
            </a:r>
          </a:p>
        </p:txBody>
      </p:sp>
      <p:sp>
        <p:nvSpPr>
          <p:cNvPr id="82" name="Arco 81">
            <a:extLst>
              <a:ext uri="{FF2B5EF4-FFF2-40B4-BE49-F238E27FC236}">
                <a16:creationId xmlns:a16="http://schemas.microsoft.com/office/drawing/2014/main" id="{CB6D9EBD-9AE6-10B6-D53F-F00C26F424DF}"/>
              </a:ext>
            </a:extLst>
          </p:cNvPr>
          <p:cNvSpPr/>
          <p:nvPr/>
        </p:nvSpPr>
        <p:spPr>
          <a:xfrm rot="16200000">
            <a:off x="7830703" y="71841"/>
            <a:ext cx="864000" cy="864000"/>
          </a:xfrm>
          <a:prstGeom prst="arc">
            <a:avLst>
              <a:gd name="adj1" fmla="val 11119393"/>
              <a:gd name="adj2" fmla="val 5253801"/>
            </a:avLst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84" name="CuadroTexto 55">
            <a:extLst>
              <a:ext uri="{FF2B5EF4-FFF2-40B4-BE49-F238E27FC236}">
                <a16:creationId xmlns:a16="http://schemas.microsoft.com/office/drawing/2014/main" id="{D040E4E0-6025-7CA4-6441-02D165414F43}"/>
              </a:ext>
            </a:extLst>
          </p:cNvPr>
          <p:cNvSpPr txBox="1"/>
          <p:nvPr/>
        </p:nvSpPr>
        <p:spPr>
          <a:xfrm>
            <a:off x="8670197" y="3623441"/>
            <a:ext cx="825272" cy="92333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6000" dirty="0">
                <a:solidFill>
                  <a:schemeClr val="bg1">
                    <a:lumMod val="65000"/>
                  </a:schemeClr>
                </a:solidFill>
                <a:cs typeface="Helvetica"/>
              </a:rPr>
              <a:t>3</a:t>
            </a:r>
          </a:p>
        </p:txBody>
      </p:sp>
      <p:sp>
        <p:nvSpPr>
          <p:cNvPr id="85" name="Arco 84">
            <a:extLst>
              <a:ext uri="{FF2B5EF4-FFF2-40B4-BE49-F238E27FC236}">
                <a16:creationId xmlns:a16="http://schemas.microsoft.com/office/drawing/2014/main" id="{DF45FFBB-1270-5987-2FC8-BCA63FE0CBCE}"/>
              </a:ext>
            </a:extLst>
          </p:cNvPr>
          <p:cNvSpPr/>
          <p:nvPr/>
        </p:nvSpPr>
        <p:spPr>
          <a:xfrm rot="16200000">
            <a:off x="8409904" y="3626375"/>
            <a:ext cx="864000" cy="864000"/>
          </a:xfrm>
          <a:prstGeom prst="arc">
            <a:avLst>
              <a:gd name="adj1" fmla="val 11119393"/>
              <a:gd name="adj2" fmla="val 5253801"/>
            </a:avLst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sp>
        <p:nvSpPr>
          <p:cNvPr id="86" name="CuadroTexto 141">
            <a:extLst>
              <a:ext uri="{FF2B5EF4-FFF2-40B4-BE49-F238E27FC236}">
                <a16:creationId xmlns:a16="http://schemas.microsoft.com/office/drawing/2014/main" id="{FA7A203D-1337-61D9-C28A-CDFFB6D9B8CC}"/>
              </a:ext>
            </a:extLst>
          </p:cNvPr>
          <p:cNvSpPr txBox="1"/>
          <p:nvPr/>
        </p:nvSpPr>
        <p:spPr>
          <a:xfrm>
            <a:off x="9273904" y="4145343"/>
            <a:ext cx="176062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b="1" dirty="0">
                <a:solidFill>
                  <a:srgbClr val="0070C0"/>
                </a:solidFill>
              </a:rPr>
              <a:t>A FUTURO</a:t>
            </a:r>
            <a:endParaRPr lang="es-CO" sz="1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339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6" dur="25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do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CBA1"/>
      </a:accent1>
      <a:accent2>
        <a:srgbClr val="FF854D"/>
      </a:accent2>
      <a:accent3>
        <a:srgbClr val="27B3D9"/>
      </a:accent3>
      <a:accent4>
        <a:srgbClr val="7D54CB"/>
      </a:accent4>
      <a:accent5>
        <a:srgbClr val="EE548B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A81FD8BE8D33941B641A993FB072DFD" ma:contentTypeVersion="2" ma:contentTypeDescription="Crear nuevo documento." ma:contentTypeScope="" ma:versionID="9f7662088d0856d0939f17ddf85921f0">
  <xsd:schema xmlns:xsd="http://www.w3.org/2001/XMLSchema" xmlns:xs="http://www.w3.org/2001/XMLSchema" xmlns:p="http://schemas.microsoft.com/office/2006/metadata/properties" xmlns:ns1="http://schemas.microsoft.com/sharepoint/v3" xmlns:ns2="ae9388c0-b1e2-40ea-b6a8-c51c7913cbd2" targetNamespace="http://schemas.microsoft.com/office/2006/metadata/properties" ma:root="true" ma:fieldsID="2da0221a89756a2ec0c2db0b0b4be7e2" ns1:_="" ns2:_="">
    <xsd:import namespace="http://schemas.microsoft.com/sharepoint/v3"/>
    <xsd:import namespace="ae9388c0-b1e2-40ea-b6a8-c51c7913cbd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Fecha de inicio programada" ma:internalName="PublishingStartDate">
      <xsd:simpleType>
        <xsd:restriction base="dms:Unknown"/>
      </xsd:simpleType>
    </xsd:element>
    <xsd:element name="PublishingExpirationDate" ma:index="12" nillable="true" ma:displayName="Fecha de finalización programada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9388c0-b1e2-40ea-b6a8-c51c7913cbd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e9388c0-b1e2-40ea-b6a8-c51c7913cbd2">H7EN5MXTHQNV-1513-856</_dlc_DocId>
    <_dlc_DocIdUrl xmlns="ae9388c0-b1e2-40ea-b6a8-c51c7913cbd2">
      <Url>https://mng.mincultura.gov.co/ministerio/recursos-humanos/_layouts/15/DocIdRedir.aspx?ID=H7EN5MXTHQNV-1513-856</Url>
      <Description>H7EN5MXTHQNV-1513-856</Description>
    </_dlc_DocIdUrl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140D3AD-051C-4F93-BB07-19023F539CF2}"/>
</file>

<file path=customXml/itemProps2.xml><?xml version="1.0" encoding="utf-8"?>
<ds:datastoreItem xmlns:ds="http://schemas.openxmlformats.org/officeDocument/2006/customXml" ds:itemID="{34EB3C06-6179-4C0B-9C70-5DF525CDCD04}"/>
</file>

<file path=customXml/itemProps3.xml><?xml version="1.0" encoding="utf-8"?>
<ds:datastoreItem xmlns:ds="http://schemas.openxmlformats.org/officeDocument/2006/customXml" ds:itemID="{4390904F-4967-46CA-A40E-60E6757F41BD}"/>
</file>

<file path=customXml/itemProps4.xml><?xml version="1.0" encoding="utf-8"?>
<ds:datastoreItem xmlns:ds="http://schemas.openxmlformats.org/officeDocument/2006/customXml" ds:itemID="{D3B4218A-ECA1-4929-8A1C-B7F91846AE3F}"/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398</Words>
  <Application>Microsoft Office PowerPoint</Application>
  <PresentationFormat>Panorámica</PresentationFormat>
  <Paragraphs>101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Open Sans</vt:lpstr>
      <vt:lpstr>Oswald</vt:lpstr>
      <vt:lpstr>Raleway ExtraBold</vt:lpstr>
      <vt:lpstr>Times New Roman</vt:lpstr>
      <vt:lpstr>Verdana</vt:lpstr>
      <vt:lpstr>Tema de Office</vt:lpstr>
      <vt:lpstr>Administración de riesgos de Gestión y Corrupción MinCulturas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Matamoros</dc:creator>
  <cp:lastModifiedBy>Hernan Humberto Parra Figueredo</cp:lastModifiedBy>
  <cp:revision>28</cp:revision>
  <dcterms:created xsi:type="dcterms:W3CDTF">2022-03-18T22:36:39Z</dcterms:created>
  <dcterms:modified xsi:type="dcterms:W3CDTF">2024-05-16T14:45:50Z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0x0101006A81FD8BE8D33941B641A993FB072DFD</vt:lpwstr>
  </property>
  <property fmtid="{D5CDD505-2E9C-101B-9397-08002B2CF9AE}" pid="3" name="_dlc_DocIdItemGuid">
    <vt:lpwstr>4eac7269-ba9c-4d64-b89c-a7f576804c07</vt:lpwstr>
  </property>
</Properties>
</file>