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4" r:id="rId7"/>
    <p:sldId id="261" r:id="rId8"/>
    <p:sldId id="262" r:id="rId9"/>
    <p:sldId id="265" r:id="rId10"/>
    <p:sldId id="266" r:id="rId11"/>
    <p:sldId id="267" r:id="rId12"/>
    <p:sldId id="268" r:id="rId13"/>
    <p:sldId id="269" r:id="rId14"/>
    <p:sldId id="270" r:id="rId15"/>
    <p:sldId id="271" r:id="rId16"/>
    <p:sldId id="272" r:id="rId17"/>
    <p:sldId id="273" r:id="rId18"/>
    <p:sldId id="263" r:id="rId19"/>
  </p:sldIdLst>
  <p:sldSz cx="12192000" cy="6858000"/>
  <p:notesSz cx="6858000" cy="9144000"/>
  <p:embeddedFontLst>
    <p:embeddedFont>
      <p:font typeface="Helvetica Neue"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HYrsMg8A9kSSSO1d0NGZ3AJ33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BFE4B-07DD-4FD0-A172-217D5DB647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FCC226EA-A48D-4811-BED6-56F8C465C918}">
      <dgm:prSet phldrT="[Texto]" custT="1"/>
      <dgm:spPr/>
      <dgm:t>
        <a:bodyPr/>
        <a:lstStyle/>
        <a:p>
          <a:r>
            <a:rPr lang="es-ES" sz="1600" b="0" i="0" dirty="0" smtClean="0">
              <a:solidFill>
                <a:schemeClr val="tx1"/>
              </a:solidFill>
              <a:latin typeface="Work Sans" panose="00000500000000000000" pitchFamily="50" charset="0"/>
            </a:rPr>
            <a:t>La palabra ética proviene del griego </a:t>
          </a:r>
          <a:r>
            <a:rPr lang="es-ES" sz="1600" b="0" i="0" dirty="0" err="1" smtClean="0">
              <a:solidFill>
                <a:schemeClr val="tx1"/>
              </a:solidFill>
              <a:latin typeface="Work Sans" panose="00000500000000000000" pitchFamily="50" charset="0"/>
            </a:rPr>
            <a:t>ethos</a:t>
          </a:r>
          <a:r>
            <a:rPr lang="es-ES" sz="1600" b="0" i="0" dirty="0" smtClean="0">
              <a:solidFill>
                <a:schemeClr val="tx1"/>
              </a:solidFill>
              <a:latin typeface="Work Sans" panose="00000500000000000000" pitchFamily="50" charset="0"/>
            </a:rPr>
            <a:t> y significaba estancia, lugar donde se habita, manera de ser, carácter</a:t>
          </a:r>
          <a:endParaRPr lang="es-ES" sz="1600" dirty="0">
            <a:solidFill>
              <a:schemeClr val="tx1"/>
            </a:solidFill>
            <a:latin typeface="Work Sans" panose="00000500000000000000" pitchFamily="50" charset="0"/>
          </a:endParaRPr>
        </a:p>
      </dgm:t>
    </dgm:pt>
    <dgm:pt modelId="{521E751E-ACE3-4F8B-84A1-874D622623B7}" type="parTrans" cxnId="{87B9AEB1-2D97-46AB-86F9-E80AD33131B6}">
      <dgm:prSet/>
      <dgm:spPr/>
      <dgm:t>
        <a:bodyPr/>
        <a:lstStyle/>
        <a:p>
          <a:endParaRPr lang="es-ES"/>
        </a:p>
      </dgm:t>
    </dgm:pt>
    <dgm:pt modelId="{BCE91F9A-AC65-4C07-9A9F-D6BFF2E61B98}" type="sibTrans" cxnId="{87B9AEB1-2D97-46AB-86F9-E80AD33131B6}">
      <dgm:prSet/>
      <dgm:spPr/>
      <dgm:t>
        <a:bodyPr/>
        <a:lstStyle/>
        <a:p>
          <a:endParaRPr lang="es-ES"/>
        </a:p>
      </dgm:t>
    </dgm:pt>
    <dgm:pt modelId="{3C88B45C-B8E0-4242-BD5F-07110F561571}">
      <dgm:prSet phldrT="[Texto]" custT="1"/>
      <dgm:spPr/>
      <dgm:t>
        <a:bodyPr/>
        <a:lstStyle/>
        <a:p>
          <a:r>
            <a:rPr lang="es-ES" sz="1600" b="0" i="0" dirty="0" smtClean="0">
              <a:solidFill>
                <a:schemeClr val="tx1"/>
              </a:solidFill>
              <a:latin typeface="Work Sans" panose="00000500000000000000" pitchFamily="50" charset="0"/>
            </a:rPr>
            <a:t>Es como una segunda naturaleza, una naturaleza de carácter moldeable y adquirido, no heredada biológicamente. </a:t>
          </a:r>
          <a:endParaRPr lang="es-ES" sz="1600" dirty="0">
            <a:solidFill>
              <a:schemeClr val="tx1"/>
            </a:solidFill>
            <a:latin typeface="Work Sans" panose="00000500000000000000" pitchFamily="50" charset="0"/>
          </a:endParaRPr>
        </a:p>
      </dgm:t>
    </dgm:pt>
    <dgm:pt modelId="{E9B85FBC-7987-4A9D-80AD-7199BD99F8B2}" type="parTrans" cxnId="{C64FE1A9-C0AA-459E-BB01-A020924A35E1}">
      <dgm:prSet/>
      <dgm:spPr/>
      <dgm:t>
        <a:bodyPr/>
        <a:lstStyle/>
        <a:p>
          <a:endParaRPr lang="es-ES"/>
        </a:p>
      </dgm:t>
    </dgm:pt>
    <dgm:pt modelId="{329C66E8-7C98-4DA6-AFA8-1286C0126EB5}" type="sibTrans" cxnId="{C64FE1A9-C0AA-459E-BB01-A020924A35E1}">
      <dgm:prSet/>
      <dgm:spPr/>
      <dgm:t>
        <a:bodyPr/>
        <a:lstStyle/>
        <a:p>
          <a:endParaRPr lang="es-ES"/>
        </a:p>
      </dgm:t>
    </dgm:pt>
    <dgm:pt modelId="{6E0EEE46-C5EA-4E40-836E-73F787D453CA}">
      <dgm:prSet phldrT="[Texto]" custT="1"/>
      <dgm:spPr/>
      <dgm:t>
        <a:bodyPr/>
        <a:lstStyle/>
        <a:p>
          <a:r>
            <a:rPr lang="es-ES" sz="1600" b="0" i="0" dirty="0" smtClean="0">
              <a:solidFill>
                <a:schemeClr val="tx1"/>
              </a:solidFill>
              <a:latin typeface="Work Sans" panose="00000500000000000000" pitchFamily="50" charset="0"/>
            </a:rPr>
            <a:t>Es la manera de ser que se construye mediante la creación de hábitos que desarrollamos como parte de nuestro carácter.</a:t>
          </a:r>
          <a:endParaRPr lang="es-ES" sz="1600" dirty="0">
            <a:solidFill>
              <a:schemeClr val="tx1"/>
            </a:solidFill>
            <a:latin typeface="Work Sans" panose="00000500000000000000" pitchFamily="50" charset="0"/>
          </a:endParaRPr>
        </a:p>
      </dgm:t>
    </dgm:pt>
    <dgm:pt modelId="{67F73704-9030-441C-A854-4B5A1D055D00}" type="parTrans" cxnId="{DFEA43F2-97BD-4E03-8071-1C9B9AF25B00}">
      <dgm:prSet/>
      <dgm:spPr/>
      <dgm:t>
        <a:bodyPr/>
        <a:lstStyle/>
        <a:p>
          <a:endParaRPr lang="es-ES"/>
        </a:p>
      </dgm:t>
    </dgm:pt>
    <dgm:pt modelId="{39CA035E-FB2F-46BD-B313-2D1A37E65342}" type="sibTrans" cxnId="{DFEA43F2-97BD-4E03-8071-1C9B9AF25B00}">
      <dgm:prSet/>
      <dgm:spPr/>
      <dgm:t>
        <a:bodyPr/>
        <a:lstStyle/>
        <a:p>
          <a:endParaRPr lang="es-ES"/>
        </a:p>
      </dgm:t>
    </dgm:pt>
    <dgm:pt modelId="{48F1A76A-8F1E-4DC9-855B-F03DC39CF27B}" type="pres">
      <dgm:prSet presAssocID="{A14BFE4B-07DD-4FD0-A172-217D5DB647B0}" presName="Name0" presStyleCnt="0">
        <dgm:presLayoutVars>
          <dgm:chMax val="7"/>
          <dgm:chPref val="7"/>
          <dgm:dir/>
        </dgm:presLayoutVars>
      </dgm:prSet>
      <dgm:spPr/>
    </dgm:pt>
    <dgm:pt modelId="{49279C60-6049-432B-AB9F-1C5A99FD7B7A}" type="pres">
      <dgm:prSet presAssocID="{A14BFE4B-07DD-4FD0-A172-217D5DB647B0}" presName="Name1" presStyleCnt="0"/>
      <dgm:spPr/>
    </dgm:pt>
    <dgm:pt modelId="{6637B3AC-B60B-4722-9AAD-0D53124CB804}" type="pres">
      <dgm:prSet presAssocID="{A14BFE4B-07DD-4FD0-A172-217D5DB647B0}" presName="cycle" presStyleCnt="0"/>
      <dgm:spPr/>
    </dgm:pt>
    <dgm:pt modelId="{287F37B8-431F-4CA9-8E3E-3DC8A4F4E00B}" type="pres">
      <dgm:prSet presAssocID="{A14BFE4B-07DD-4FD0-A172-217D5DB647B0}" presName="srcNode" presStyleLbl="node1" presStyleIdx="0" presStyleCnt="3"/>
      <dgm:spPr/>
    </dgm:pt>
    <dgm:pt modelId="{30CF682C-7CCB-4140-BAB5-93809E689ED0}" type="pres">
      <dgm:prSet presAssocID="{A14BFE4B-07DD-4FD0-A172-217D5DB647B0}" presName="conn" presStyleLbl="parChTrans1D2" presStyleIdx="0" presStyleCnt="1"/>
      <dgm:spPr/>
    </dgm:pt>
    <dgm:pt modelId="{A14972E1-AA88-4143-8C34-14AF821514D6}" type="pres">
      <dgm:prSet presAssocID="{A14BFE4B-07DD-4FD0-A172-217D5DB647B0}" presName="extraNode" presStyleLbl="node1" presStyleIdx="0" presStyleCnt="3"/>
      <dgm:spPr/>
    </dgm:pt>
    <dgm:pt modelId="{FB78E1C0-A62F-49CF-9339-FA6E3EC0E668}" type="pres">
      <dgm:prSet presAssocID="{A14BFE4B-07DD-4FD0-A172-217D5DB647B0}" presName="dstNode" presStyleLbl="node1" presStyleIdx="0" presStyleCnt="3"/>
      <dgm:spPr/>
    </dgm:pt>
    <dgm:pt modelId="{F8E62D1D-C80A-4FB0-9D77-9FE94418F942}" type="pres">
      <dgm:prSet presAssocID="{FCC226EA-A48D-4811-BED6-56F8C465C918}" presName="text_1" presStyleLbl="node1" presStyleIdx="0" presStyleCnt="3">
        <dgm:presLayoutVars>
          <dgm:bulletEnabled val="1"/>
        </dgm:presLayoutVars>
      </dgm:prSet>
      <dgm:spPr/>
      <dgm:t>
        <a:bodyPr/>
        <a:lstStyle/>
        <a:p>
          <a:endParaRPr lang="es-ES"/>
        </a:p>
      </dgm:t>
    </dgm:pt>
    <dgm:pt modelId="{121C3E44-42EA-4E34-AADF-A26A098F109F}" type="pres">
      <dgm:prSet presAssocID="{FCC226EA-A48D-4811-BED6-56F8C465C918}" presName="accent_1" presStyleCnt="0"/>
      <dgm:spPr/>
    </dgm:pt>
    <dgm:pt modelId="{707F53B2-EA28-49AF-8DFE-4544E603D360}" type="pres">
      <dgm:prSet presAssocID="{FCC226EA-A48D-4811-BED6-56F8C465C918}" presName="accentRepeatNode" presStyleLbl="solidFgAcc1" presStyleIdx="0" presStyleCnt="3"/>
      <dgm:spPr/>
    </dgm:pt>
    <dgm:pt modelId="{EE6D9AF1-025F-45F9-8FE0-0EA7A55E9241}" type="pres">
      <dgm:prSet presAssocID="{3C88B45C-B8E0-4242-BD5F-07110F561571}" presName="text_2" presStyleLbl="node1" presStyleIdx="1" presStyleCnt="3">
        <dgm:presLayoutVars>
          <dgm:bulletEnabled val="1"/>
        </dgm:presLayoutVars>
      </dgm:prSet>
      <dgm:spPr/>
      <dgm:t>
        <a:bodyPr/>
        <a:lstStyle/>
        <a:p>
          <a:endParaRPr lang="es-ES"/>
        </a:p>
      </dgm:t>
    </dgm:pt>
    <dgm:pt modelId="{23B44A5D-FB8A-4C9E-8478-9ABADEF1241B}" type="pres">
      <dgm:prSet presAssocID="{3C88B45C-B8E0-4242-BD5F-07110F561571}" presName="accent_2" presStyleCnt="0"/>
      <dgm:spPr/>
    </dgm:pt>
    <dgm:pt modelId="{D255D62C-AA3F-4F81-93F0-9E2C0F1951BD}" type="pres">
      <dgm:prSet presAssocID="{3C88B45C-B8E0-4242-BD5F-07110F561571}" presName="accentRepeatNode" presStyleLbl="solidFgAcc1" presStyleIdx="1" presStyleCnt="3"/>
      <dgm:spPr/>
    </dgm:pt>
    <dgm:pt modelId="{6AAADFEE-626B-40E0-A543-05C172D301B2}" type="pres">
      <dgm:prSet presAssocID="{6E0EEE46-C5EA-4E40-836E-73F787D453CA}" presName="text_3" presStyleLbl="node1" presStyleIdx="2" presStyleCnt="3">
        <dgm:presLayoutVars>
          <dgm:bulletEnabled val="1"/>
        </dgm:presLayoutVars>
      </dgm:prSet>
      <dgm:spPr/>
      <dgm:t>
        <a:bodyPr/>
        <a:lstStyle/>
        <a:p>
          <a:endParaRPr lang="es-ES"/>
        </a:p>
      </dgm:t>
    </dgm:pt>
    <dgm:pt modelId="{349C773E-DF39-4215-949D-7111B808C7F0}" type="pres">
      <dgm:prSet presAssocID="{6E0EEE46-C5EA-4E40-836E-73F787D453CA}" presName="accent_3" presStyleCnt="0"/>
      <dgm:spPr/>
    </dgm:pt>
    <dgm:pt modelId="{22682B2B-CCCE-4C9C-9B7C-355CDF123504}" type="pres">
      <dgm:prSet presAssocID="{6E0EEE46-C5EA-4E40-836E-73F787D453CA}" presName="accentRepeatNode" presStyleLbl="solidFgAcc1" presStyleIdx="2" presStyleCnt="3"/>
      <dgm:spPr/>
    </dgm:pt>
  </dgm:ptLst>
  <dgm:cxnLst>
    <dgm:cxn modelId="{7F001304-702E-4BE4-8D24-3B41553FE0FB}" type="presOf" srcId="{A14BFE4B-07DD-4FD0-A172-217D5DB647B0}" destId="{48F1A76A-8F1E-4DC9-855B-F03DC39CF27B}" srcOrd="0" destOrd="0" presId="urn:microsoft.com/office/officeart/2008/layout/VerticalCurvedList"/>
    <dgm:cxn modelId="{54E0AFD0-CF7D-4986-B70D-754E7D4E2F9B}" type="presOf" srcId="{3C88B45C-B8E0-4242-BD5F-07110F561571}" destId="{EE6D9AF1-025F-45F9-8FE0-0EA7A55E9241}" srcOrd="0" destOrd="0" presId="urn:microsoft.com/office/officeart/2008/layout/VerticalCurvedList"/>
    <dgm:cxn modelId="{C64FE1A9-C0AA-459E-BB01-A020924A35E1}" srcId="{A14BFE4B-07DD-4FD0-A172-217D5DB647B0}" destId="{3C88B45C-B8E0-4242-BD5F-07110F561571}" srcOrd="1" destOrd="0" parTransId="{E9B85FBC-7987-4A9D-80AD-7199BD99F8B2}" sibTransId="{329C66E8-7C98-4DA6-AFA8-1286C0126EB5}"/>
    <dgm:cxn modelId="{DFEA43F2-97BD-4E03-8071-1C9B9AF25B00}" srcId="{A14BFE4B-07DD-4FD0-A172-217D5DB647B0}" destId="{6E0EEE46-C5EA-4E40-836E-73F787D453CA}" srcOrd="2" destOrd="0" parTransId="{67F73704-9030-441C-A854-4B5A1D055D00}" sibTransId="{39CA035E-FB2F-46BD-B313-2D1A37E65342}"/>
    <dgm:cxn modelId="{B9DDC3EF-01D8-4B7C-A96D-15B2F068F64C}" type="presOf" srcId="{FCC226EA-A48D-4811-BED6-56F8C465C918}" destId="{F8E62D1D-C80A-4FB0-9D77-9FE94418F942}" srcOrd="0" destOrd="0" presId="urn:microsoft.com/office/officeart/2008/layout/VerticalCurvedList"/>
    <dgm:cxn modelId="{5582006C-188C-454B-81DE-C6CBD8BB468C}" type="presOf" srcId="{BCE91F9A-AC65-4C07-9A9F-D6BFF2E61B98}" destId="{30CF682C-7CCB-4140-BAB5-93809E689ED0}" srcOrd="0" destOrd="0" presId="urn:microsoft.com/office/officeart/2008/layout/VerticalCurvedList"/>
    <dgm:cxn modelId="{93134AA5-03E3-4522-A1F9-D7705CF62E65}" type="presOf" srcId="{6E0EEE46-C5EA-4E40-836E-73F787D453CA}" destId="{6AAADFEE-626B-40E0-A543-05C172D301B2}" srcOrd="0" destOrd="0" presId="urn:microsoft.com/office/officeart/2008/layout/VerticalCurvedList"/>
    <dgm:cxn modelId="{87B9AEB1-2D97-46AB-86F9-E80AD33131B6}" srcId="{A14BFE4B-07DD-4FD0-A172-217D5DB647B0}" destId="{FCC226EA-A48D-4811-BED6-56F8C465C918}" srcOrd="0" destOrd="0" parTransId="{521E751E-ACE3-4F8B-84A1-874D622623B7}" sibTransId="{BCE91F9A-AC65-4C07-9A9F-D6BFF2E61B98}"/>
    <dgm:cxn modelId="{FB5C12F2-3D4B-4E2D-9570-D5C85D19BBD6}" type="presParOf" srcId="{48F1A76A-8F1E-4DC9-855B-F03DC39CF27B}" destId="{49279C60-6049-432B-AB9F-1C5A99FD7B7A}" srcOrd="0" destOrd="0" presId="urn:microsoft.com/office/officeart/2008/layout/VerticalCurvedList"/>
    <dgm:cxn modelId="{AFD8BA54-13FE-48FF-9CAD-BE4FEC864EBE}" type="presParOf" srcId="{49279C60-6049-432B-AB9F-1C5A99FD7B7A}" destId="{6637B3AC-B60B-4722-9AAD-0D53124CB804}" srcOrd="0" destOrd="0" presId="urn:microsoft.com/office/officeart/2008/layout/VerticalCurvedList"/>
    <dgm:cxn modelId="{672F98B3-C470-4135-BBF2-BF89EF9AA16D}" type="presParOf" srcId="{6637B3AC-B60B-4722-9AAD-0D53124CB804}" destId="{287F37B8-431F-4CA9-8E3E-3DC8A4F4E00B}" srcOrd="0" destOrd="0" presId="urn:microsoft.com/office/officeart/2008/layout/VerticalCurvedList"/>
    <dgm:cxn modelId="{B46F3EA3-3CA6-4A54-9AAE-66F63BF4A942}" type="presParOf" srcId="{6637B3AC-B60B-4722-9AAD-0D53124CB804}" destId="{30CF682C-7CCB-4140-BAB5-93809E689ED0}" srcOrd="1" destOrd="0" presId="urn:microsoft.com/office/officeart/2008/layout/VerticalCurvedList"/>
    <dgm:cxn modelId="{53CEDDE8-8D13-4044-BDB2-BB121A7364F6}" type="presParOf" srcId="{6637B3AC-B60B-4722-9AAD-0D53124CB804}" destId="{A14972E1-AA88-4143-8C34-14AF821514D6}" srcOrd="2" destOrd="0" presId="urn:microsoft.com/office/officeart/2008/layout/VerticalCurvedList"/>
    <dgm:cxn modelId="{E5BC4742-1B9A-408C-9D5C-10E7C35901DA}" type="presParOf" srcId="{6637B3AC-B60B-4722-9AAD-0D53124CB804}" destId="{FB78E1C0-A62F-49CF-9339-FA6E3EC0E668}" srcOrd="3" destOrd="0" presId="urn:microsoft.com/office/officeart/2008/layout/VerticalCurvedList"/>
    <dgm:cxn modelId="{D6A8EB2D-A283-4B83-9AF0-64F0D7E2D411}" type="presParOf" srcId="{49279C60-6049-432B-AB9F-1C5A99FD7B7A}" destId="{F8E62D1D-C80A-4FB0-9D77-9FE94418F942}" srcOrd="1" destOrd="0" presId="urn:microsoft.com/office/officeart/2008/layout/VerticalCurvedList"/>
    <dgm:cxn modelId="{36DA044B-D2CC-4382-A844-9FA7B043BCEE}" type="presParOf" srcId="{49279C60-6049-432B-AB9F-1C5A99FD7B7A}" destId="{121C3E44-42EA-4E34-AADF-A26A098F109F}" srcOrd="2" destOrd="0" presId="urn:microsoft.com/office/officeart/2008/layout/VerticalCurvedList"/>
    <dgm:cxn modelId="{9A3AEBB3-DA88-4257-B06F-2DA0288C5380}" type="presParOf" srcId="{121C3E44-42EA-4E34-AADF-A26A098F109F}" destId="{707F53B2-EA28-49AF-8DFE-4544E603D360}" srcOrd="0" destOrd="0" presId="urn:microsoft.com/office/officeart/2008/layout/VerticalCurvedList"/>
    <dgm:cxn modelId="{D4BDFD60-AD42-45A3-ACA8-FE919ACAF9B7}" type="presParOf" srcId="{49279C60-6049-432B-AB9F-1C5A99FD7B7A}" destId="{EE6D9AF1-025F-45F9-8FE0-0EA7A55E9241}" srcOrd="3" destOrd="0" presId="urn:microsoft.com/office/officeart/2008/layout/VerticalCurvedList"/>
    <dgm:cxn modelId="{18F7CCAF-EAAF-4839-89A2-4BBC316EFC5B}" type="presParOf" srcId="{49279C60-6049-432B-AB9F-1C5A99FD7B7A}" destId="{23B44A5D-FB8A-4C9E-8478-9ABADEF1241B}" srcOrd="4" destOrd="0" presId="urn:microsoft.com/office/officeart/2008/layout/VerticalCurvedList"/>
    <dgm:cxn modelId="{534BBA5C-C207-4502-89B8-AB586370F9B0}" type="presParOf" srcId="{23B44A5D-FB8A-4C9E-8478-9ABADEF1241B}" destId="{D255D62C-AA3F-4F81-93F0-9E2C0F1951BD}" srcOrd="0" destOrd="0" presId="urn:microsoft.com/office/officeart/2008/layout/VerticalCurvedList"/>
    <dgm:cxn modelId="{48490F46-4BB4-49D3-9B89-412C3E76E2F8}" type="presParOf" srcId="{49279C60-6049-432B-AB9F-1C5A99FD7B7A}" destId="{6AAADFEE-626B-40E0-A543-05C172D301B2}" srcOrd="5" destOrd="0" presId="urn:microsoft.com/office/officeart/2008/layout/VerticalCurvedList"/>
    <dgm:cxn modelId="{A17F9F25-C03A-4C12-AC19-006C39FD193D}" type="presParOf" srcId="{49279C60-6049-432B-AB9F-1C5A99FD7B7A}" destId="{349C773E-DF39-4215-949D-7111B808C7F0}" srcOrd="6" destOrd="0" presId="urn:microsoft.com/office/officeart/2008/layout/VerticalCurvedList"/>
    <dgm:cxn modelId="{230DB23B-3BDD-4C2C-BDA3-047FAEF376DA}" type="presParOf" srcId="{349C773E-DF39-4215-949D-7111B808C7F0}" destId="{22682B2B-CCCE-4C9C-9B7C-355CDF12350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29E2F-952C-4D38-8593-6395694309C8}"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S"/>
        </a:p>
      </dgm:t>
    </dgm:pt>
    <dgm:pt modelId="{53518416-00B5-49B1-A91F-6E29CD7C3734}">
      <dgm:prSet phldrT="[Texto]" custT="1"/>
      <dgm:spPr/>
      <dgm:t>
        <a:bodyPr/>
        <a:lstStyle/>
        <a:p>
          <a:r>
            <a:rPr lang="es-ES" sz="1400" b="1" i="0" u="none" dirty="0" smtClean="0">
              <a:latin typeface="Work Sans" panose="00000500000000000000" pitchFamily="50" charset="0"/>
            </a:rPr>
            <a:t>Egoísmo </a:t>
          </a:r>
          <a:r>
            <a:rPr lang="es-ES" sz="1400" b="0" i="0" dirty="0" smtClean="0">
              <a:latin typeface="Work Sans" panose="00000500000000000000" pitchFamily="50" charset="0"/>
            </a:rPr>
            <a:t>Lo que es mejor para un determinado individuo, está bien.</a:t>
          </a:r>
          <a:endParaRPr lang="es-ES" sz="1400" dirty="0">
            <a:latin typeface="Work Sans" panose="00000500000000000000" pitchFamily="50" charset="0"/>
          </a:endParaRPr>
        </a:p>
      </dgm:t>
    </dgm:pt>
    <dgm:pt modelId="{2FCCECA1-80E3-4271-9A7F-DB0D4D97BEAF}" type="parTrans" cxnId="{8BF68875-9F13-4BA5-A565-B36A7F4513C9}">
      <dgm:prSet/>
      <dgm:spPr/>
      <dgm:t>
        <a:bodyPr/>
        <a:lstStyle/>
        <a:p>
          <a:endParaRPr lang="es-ES"/>
        </a:p>
      </dgm:t>
    </dgm:pt>
    <dgm:pt modelId="{C5FBC3E7-E050-44F3-82F3-4B1BA4E971A3}" type="sibTrans" cxnId="{8BF68875-9F13-4BA5-A565-B36A7F4513C9}">
      <dgm:prSet/>
      <dgm:spPr/>
      <dgm:t>
        <a:bodyPr/>
        <a:lstStyle/>
        <a:p>
          <a:endParaRPr lang="es-ES"/>
        </a:p>
      </dgm:t>
    </dgm:pt>
    <dgm:pt modelId="{142B1167-FC99-480C-ABDD-410EF85A8436}">
      <dgm:prSet phldrT="[Texto]" custT="1"/>
      <dgm:spPr/>
      <dgm:t>
        <a:bodyPr/>
        <a:lstStyle/>
        <a:p>
          <a:r>
            <a:rPr lang="es-ES" sz="1400" b="1" i="0" u="none" dirty="0" smtClean="0">
              <a:latin typeface="Work Sans" panose="00000500000000000000" pitchFamily="50" charset="0"/>
            </a:rPr>
            <a:t>Ley natural</a:t>
          </a:r>
          <a:r>
            <a:rPr lang="es-ES" sz="1400" b="0" i="0" dirty="0" smtClean="0">
              <a:latin typeface="Work Sans" panose="00000500000000000000" pitchFamily="50" charset="0"/>
            </a:rPr>
            <a:t> Los seres humanos deben promover su propia salud y vida, multiplicarse, buscar el conocimiento del mundo, y de Dios. Buscar relaciones estrechas con otras personas y someterse a la autoridad legítima.</a:t>
          </a:r>
          <a:endParaRPr lang="es-ES" sz="1400" dirty="0">
            <a:latin typeface="Work Sans" panose="00000500000000000000" pitchFamily="50" charset="0"/>
          </a:endParaRPr>
        </a:p>
      </dgm:t>
    </dgm:pt>
    <dgm:pt modelId="{3F07C351-0060-49D9-BAA1-6C70B0D5ACBC}" type="parTrans" cxnId="{DE33E25E-F965-4783-9ABE-C30E03002977}">
      <dgm:prSet/>
      <dgm:spPr/>
      <dgm:t>
        <a:bodyPr/>
        <a:lstStyle/>
        <a:p>
          <a:endParaRPr lang="es-ES"/>
        </a:p>
      </dgm:t>
    </dgm:pt>
    <dgm:pt modelId="{779C3D2E-E3E1-4D3D-9F6D-4E9406DD9FF6}" type="sibTrans" cxnId="{DE33E25E-F965-4783-9ABE-C30E03002977}">
      <dgm:prSet/>
      <dgm:spPr/>
      <dgm:t>
        <a:bodyPr/>
        <a:lstStyle/>
        <a:p>
          <a:endParaRPr lang="es-ES"/>
        </a:p>
      </dgm:t>
    </dgm:pt>
    <dgm:pt modelId="{D1CEA62B-9480-400D-955F-062A3A8AC495}">
      <dgm:prSet phldrT="[Texto]" custT="1"/>
      <dgm:spPr/>
      <dgm:t>
        <a:bodyPr/>
        <a:lstStyle/>
        <a:p>
          <a:r>
            <a:rPr lang="es-ES" sz="1400" b="1" i="0" u="none" dirty="0" smtClean="0">
              <a:latin typeface="Work Sans" panose="00000500000000000000" pitchFamily="50" charset="0"/>
            </a:rPr>
            <a:t>Utilitarismo </a:t>
          </a:r>
          <a:r>
            <a:rPr lang="es-ES" sz="1400" b="0" i="0" dirty="0" smtClean="0">
              <a:latin typeface="Work Sans" panose="00000500000000000000" pitchFamily="50" charset="0"/>
            </a:rPr>
            <a:t>Son correctas aquellas acciones que generan el mayor beneficio para el mayor número de personas.</a:t>
          </a:r>
          <a:endParaRPr lang="es-ES" sz="1400" dirty="0">
            <a:latin typeface="Work Sans" panose="00000500000000000000" pitchFamily="50" charset="0"/>
          </a:endParaRPr>
        </a:p>
      </dgm:t>
    </dgm:pt>
    <dgm:pt modelId="{B2F29691-057F-4732-B1A3-88E0915E1860}" type="parTrans" cxnId="{426FCED9-B38D-4430-85D5-3469A50C8450}">
      <dgm:prSet/>
      <dgm:spPr/>
      <dgm:t>
        <a:bodyPr/>
        <a:lstStyle/>
        <a:p>
          <a:endParaRPr lang="es-ES"/>
        </a:p>
      </dgm:t>
    </dgm:pt>
    <dgm:pt modelId="{3E4CBB83-C2C3-4D06-A3DD-130A464AC050}" type="sibTrans" cxnId="{426FCED9-B38D-4430-85D5-3469A50C8450}">
      <dgm:prSet/>
      <dgm:spPr/>
      <dgm:t>
        <a:bodyPr/>
        <a:lstStyle/>
        <a:p>
          <a:endParaRPr lang="es-ES"/>
        </a:p>
      </dgm:t>
    </dgm:pt>
    <dgm:pt modelId="{77772BEC-235B-48ED-8470-93804D3E3F69}">
      <dgm:prSet phldrT="[Texto]" custT="1"/>
      <dgm:spPr/>
      <dgm:t>
        <a:bodyPr/>
        <a:lstStyle/>
        <a:p>
          <a:r>
            <a:rPr lang="es-ES" sz="1400" b="1" i="0" u="none" dirty="0" smtClean="0">
              <a:latin typeface="Work Sans" panose="00000500000000000000" pitchFamily="50" charset="0"/>
            </a:rPr>
            <a:t>Respecto a las personas</a:t>
          </a:r>
          <a:r>
            <a:rPr lang="es-ES" sz="1400" b="0" i="0" dirty="0" smtClean="0">
              <a:latin typeface="Work Sans" panose="00000500000000000000" pitchFamily="50" charset="0"/>
            </a:rPr>
            <a:t> Las personas deben tratarse como un fin y no como un medio para lograr un fin. Las acciones son correctas si todos adoptan la regla moral que se da por hecho, mediante la acción.</a:t>
          </a:r>
          <a:endParaRPr lang="es-ES" sz="1400" dirty="0">
            <a:latin typeface="Work Sans" panose="00000500000000000000" pitchFamily="50" charset="0"/>
          </a:endParaRPr>
        </a:p>
      </dgm:t>
    </dgm:pt>
    <dgm:pt modelId="{DF0C3973-9420-426A-A650-ED916213E8D0}" type="parTrans" cxnId="{2E13B98E-EF3B-4E11-B0E2-F027AB93ECB7}">
      <dgm:prSet/>
      <dgm:spPr/>
      <dgm:t>
        <a:bodyPr/>
        <a:lstStyle/>
        <a:p>
          <a:endParaRPr lang="es-ES"/>
        </a:p>
      </dgm:t>
    </dgm:pt>
    <dgm:pt modelId="{2858303C-5C4B-411B-86E7-9137AEC8D798}" type="sibTrans" cxnId="{2E13B98E-EF3B-4E11-B0E2-F027AB93ECB7}">
      <dgm:prSet/>
      <dgm:spPr/>
      <dgm:t>
        <a:bodyPr/>
        <a:lstStyle/>
        <a:p>
          <a:endParaRPr lang="es-ES"/>
        </a:p>
      </dgm:t>
    </dgm:pt>
    <dgm:pt modelId="{B3316B08-F46D-4E37-BB46-78BE274578E0}" type="pres">
      <dgm:prSet presAssocID="{8A229E2F-952C-4D38-8593-6395694309C8}" presName="Name0" presStyleCnt="0">
        <dgm:presLayoutVars>
          <dgm:dir/>
          <dgm:resizeHandles val="exact"/>
        </dgm:presLayoutVars>
      </dgm:prSet>
      <dgm:spPr/>
    </dgm:pt>
    <dgm:pt modelId="{2ED347BC-5A00-4CC2-97C0-7E36CF418FBC}" type="pres">
      <dgm:prSet presAssocID="{53518416-00B5-49B1-A91F-6E29CD7C3734}" presName="composite" presStyleCnt="0"/>
      <dgm:spPr/>
    </dgm:pt>
    <dgm:pt modelId="{3DD2CF73-8ECF-43D9-BA51-636A2C0772FD}" type="pres">
      <dgm:prSet presAssocID="{53518416-00B5-49B1-A91F-6E29CD7C3734}" presName="rect1" presStyleLbl="trAlignAcc1" presStyleIdx="0" presStyleCnt="4">
        <dgm:presLayoutVars>
          <dgm:bulletEnabled val="1"/>
        </dgm:presLayoutVars>
      </dgm:prSet>
      <dgm:spPr/>
      <dgm:t>
        <a:bodyPr/>
        <a:lstStyle/>
        <a:p>
          <a:endParaRPr lang="es-ES"/>
        </a:p>
      </dgm:t>
    </dgm:pt>
    <dgm:pt modelId="{69CEC9B3-EF8C-47B9-9230-973D2E1A5F63}" type="pres">
      <dgm:prSet presAssocID="{53518416-00B5-49B1-A91F-6E29CD7C3734}" presName="rect2" presStyleLbl="fgImgPlace1" presStyleIdx="0" presStyleCnt="4"/>
      <dgm:spPr/>
    </dgm:pt>
    <dgm:pt modelId="{9C15E8BB-612E-460F-8E66-87840F82FB56}" type="pres">
      <dgm:prSet presAssocID="{C5FBC3E7-E050-44F3-82F3-4B1BA4E971A3}" presName="sibTrans" presStyleCnt="0"/>
      <dgm:spPr/>
    </dgm:pt>
    <dgm:pt modelId="{E6816B92-CF72-4B0C-BCFC-EC90A24AE7E7}" type="pres">
      <dgm:prSet presAssocID="{142B1167-FC99-480C-ABDD-410EF85A8436}" presName="composite" presStyleCnt="0"/>
      <dgm:spPr/>
    </dgm:pt>
    <dgm:pt modelId="{11B2CCBE-E289-4F4B-B04A-29D7B7C78887}" type="pres">
      <dgm:prSet presAssocID="{142B1167-FC99-480C-ABDD-410EF85A8436}" presName="rect1" presStyleLbl="trAlignAcc1" presStyleIdx="1" presStyleCnt="4">
        <dgm:presLayoutVars>
          <dgm:bulletEnabled val="1"/>
        </dgm:presLayoutVars>
      </dgm:prSet>
      <dgm:spPr/>
      <dgm:t>
        <a:bodyPr/>
        <a:lstStyle/>
        <a:p>
          <a:endParaRPr lang="es-ES"/>
        </a:p>
      </dgm:t>
    </dgm:pt>
    <dgm:pt modelId="{19A4C56D-0C91-4478-8EAC-4EDD52D71711}" type="pres">
      <dgm:prSet presAssocID="{142B1167-FC99-480C-ABDD-410EF85A8436}" presName="rect2" presStyleLbl="fgImgPlace1" presStyleIdx="1" presStyleCnt="4"/>
      <dgm:spPr/>
    </dgm:pt>
    <dgm:pt modelId="{EE88F68A-7D38-4F99-A032-546B312527B6}" type="pres">
      <dgm:prSet presAssocID="{779C3D2E-E3E1-4D3D-9F6D-4E9406DD9FF6}" presName="sibTrans" presStyleCnt="0"/>
      <dgm:spPr/>
    </dgm:pt>
    <dgm:pt modelId="{95D49671-79D1-4626-A2EE-3F2C2DB9EDB6}" type="pres">
      <dgm:prSet presAssocID="{D1CEA62B-9480-400D-955F-062A3A8AC495}" presName="composite" presStyleCnt="0"/>
      <dgm:spPr/>
    </dgm:pt>
    <dgm:pt modelId="{F3501871-BA5A-411C-9F75-CD26B8D363FC}" type="pres">
      <dgm:prSet presAssocID="{D1CEA62B-9480-400D-955F-062A3A8AC495}" presName="rect1" presStyleLbl="trAlignAcc1" presStyleIdx="2" presStyleCnt="4">
        <dgm:presLayoutVars>
          <dgm:bulletEnabled val="1"/>
        </dgm:presLayoutVars>
      </dgm:prSet>
      <dgm:spPr/>
      <dgm:t>
        <a:bodyPr/>
        <a:lstStyle/>
        <a:p>
          <a:endParaRPr lang="es-ES"/>
        </a:p>
      </dgm:t>
    </dgm:pt>
    <dgm:pt modelId="{1A146B14-BA04-41C9-A6DA-42E4A7CA9598}" type="pres">
      <dgm:prSet presAssocID="{D1CEA62B-9480-400D-955F-062A3A8AC495}" presName="rect2" presStyleLbl="fgImgPlace1" presStyleIdx="2" presStyleCnt="4"/>
      <dgm:spPr/>
    </dgm:pt>
    <dgm:pt modelId="{B17DA0A4-58D4-4FDE-AF47-D1300E4F0FEA}" type="pres">
      <dgm:prSet presAssocID="{3E4CBB83-C2C3-4D06-A3DD-130A464AC050}" presName="sibTrans" presStyleCnt="0"/>
      <dgm:spPr/>
    </dgm:pt>
    <dgm:pt modelId="{D1182BCA-319E-4708-B181-33D9F3E56E41}" type="pres">
      <dgm:prSet presAssocID="{77772BEC-235B-48ED-8470-93804D3E3F69}" presName="composite" presStyleCnt="0"/>
      <dgm:spPr/>
    </dgm:pt>
    <dgm:pt modelId="{0E9BD33E-03B7-4EDA-9D2E-A793ED2FFC3A}" type="pres">
      <dgm:prSet presAssocID="{77772BEC-235B-48ED-8470-93804D3E3F69}" presName="rect1" presStyleLbl="trAlignAcc1" presStyleIdx="3" presStyleCnt="4">
        <dgm:presLayoutVars>
          <dgm:bulletEnabled val="1"/>
        </dgm:presLayoutVars>
      </dgm:prSet>
      <dgm:spPr/>
      <dgm:t>
        <a:bodyPr/>
        <a:lstStyle/>
        <a:p>
          <a:endParaRPr lang="es-ES"/>
        </a:p>
      </dgm:t>
    </dgm:pt>
    <dgm:pt modelId="{31C7FB09-F16C-4203-9816-249D7DFF4F0C}" type="pres">
      <dgm:prSet presAssocID="{77772BEC-235B-48ED-8470-93804D3E3F69}" presName="rect2" presStyleLbl="fgImgPlace1" presStyleIdx="3" presStyleCnt="4"/>
      <dgm:spPr/>
    </dgm:pt>
  </dgm:ptLst>
  <dgm:cxnLst>
    <dgm:cxn modelId="{2E13B98E-EF3B-4E11-B0E2-F027AB93ECB7}" srcId="{8A229E2F-952C-4D38-8593-6395694309C8}" destId="{77772BEC-235B-48ED-8470-93804D3E3F69}" srcOrd="3" destOrd="0" parTransId="{DF0C3973-9420-426A-A650-ED916213E8D0}" sibTransId="{2858303C-5C4B-411B-86E7-9137AEC8D798}"/>
    <dgm:cxn modelId="{633D0626-B7F7-483E-90FB-DE84A51E3F61}" type="presOf" srcId="{77772BEC-235B-48ED-8470-93804D3E3F69}" destId="{0E9BD33E-03B7-4EDA-9D2E-A793ED2FFC3A}" srcOrd="0" destOrd="0" presId="urn:microsoft.com/office/officeart/2008/layout/PictureStrips"/>
    <dgm:cxn modelId="{426FCED9-B38D-4430-85D5-3469A50C8450}" srcId="{8A229E2F-952C-4D38-8593-6395694309C8}" destId="{D1CEA62B-9480-400D-955F-062A3A8AC495}" srcOrd="2" destOrd="0" parTransId="{B2F29691-057F-4732-B1A3-88E0915E1860}" sibTransId="{3E4CBB83-C2C3-4D06-A3DD-130A464AC050}"/>
    <dgm:cxn modelId="{BA343CD7-8C83-4AA4-AFD4-3F8B1427C409}" type="presOf" srcId="{D1CEA62B-9480-400D-955F-062A3A8AC495}" destId="{F3501871-BA5A-411C-9F75-CD26B8D363FC}" srcOrd="0" destOrd="0" presId="urn:microsoft.com/office/officeart/2008/layout/PictureStrips"/>
    <dgm:cxn modelId="{6C9F670D-361F-4E48-B85F-E8C53088DE04}" type="presOf" srcId="{53518416-00B5-49B1-A91F-6E29CD7C3734}" destId="{3DD2CF73-8ECF-43D9-BA51-636A2C0772FD}" srcOrd="0" destOrd="0" presId="urn:microsoft.com/office/officeart/2008/layout/PictureStrips"/>
    <dgm:cxn modelId="{DE33E25E-F965-4783-9ABE-C30E03002977}" srcId="{8A229E2F-952C-4D38-8593-6395694309C8}" destId="{142B1167-FC99-480C-ABDD-410EF85A8436}" srcOrd="1" destOrd="0" parTransId="{3F07C351-0060-49D9-BAA1-6C70B0D5ACBC}" sibTransId="{779C3D2E-E3E1-4D3D-9F6D-4E9406DD9FF6}"/>
    <dgm:cxn modelId="{8BF68875-9F13-4BA5-A565-B36A7F4513C9}" srcId="{8A229E2F-952C-4D38-8593-6395694309C8}" destId="{53518416-00B5-49B1-A91F-6E29CD7C3734}" srcOrd="0" destOrd="0" parTransId="{2FCCECA1-80E3-4271-9A7F-DB0D4D97BEAF}" sibTransId="{C5FBC3E7-E050-44F3-82F3-4B1BA4E971A3}"/>
    <dgm:cxn modelId="{EB146311-CB4E-425E-830C-F5FCEA8A0F86}" type="presOf" srcId="{142B1167-FC99-480C-ABDD-410EF85A8436}" destId="{11B2CCBE-E289-4F4B-B04A-29D7B7C78887}" srcOrd="0" destOrd="0" presId="urn:microsoft.com/office/officeart/2008/layout/PictureStrips"/>
    <dgm:cxn modelId="{2A5C8EED-5700-4808-AACA-F6C46CE14421}" type="presOf" srcId="{8A229E2F-952C-4D38-8593-6395694309C8}" destId="{B3316B08-F46D-4E37-BB46-78BE274578E0}" srcOrd="0" destOrd="0" presId="urn:microsoft.com/office/officeart/2008/layout/PictureStrips"/>
    <dgm:cxn modelId="{1AD4AFE5-5F65-4566-AB1A-83E997A255A3}" type="presParOf" srcId="{B3316B08-F46D-4E37-BB46-78BE274578E0}" destId="{2ED347BC-5A00-4CC2-97C0-7E36CF418FBC}" srcOrd="0" destOrd="0" presId="urn:microsoft.com/office/officeart/2008/layout/PictureStrips"/>
    <dgm:cxn modelId="{440123D5-B072-4082-88A6-3F42A9F0FF44}" type="presParOf" srcId="{2ED347BC-5A00-4CC2-97C0-7E36CF418FBC}" destId="{3DD2CF73-8ECF-43D9-BA51-636A2C0772FD}" srcOrd="0" destOrd="0" presId="urn:microsoft.com/office/officeart/2008/layout/PictureStrips"/>
    <dgm:cxn modelId="{FA85C185-DB3C-4E58-ABA2-47C2A5610088}" type="presParOf" srcId="{2ED347BC-5A00-4CC2-97C0-7E36CF418FBC}" destId="{69CEC9B3-EF8C-47B9-9230-973D2E1A5F63}" srcOrd="1" destOrd="0" presId="urn:microsoft.com/office/officeart/2008/layout/PictureStrips"/>
    <dgm:cxn modelId="{88E565FD-50D6-4125-A5E6-238B70D00A7C}" type="presParOf" srcId="{B3316B08-F46D-4E37-BB46-78BE274578E0}" destId="{9C15E8BB-612E-460F-8E66-87840F82FB56}" srcOrd="1" destOrd="0" presId="urn:microsoft.com/office/officeart/2008/layout/PictureStrips"/>
    <dgm:cxn modelId="{8227C4C6-4F79-410A-8284-2D6F5B79D136}" type="presParOf" srcId="{B3316B08-F46D-4E37-BB46-78BE274578E0}" destId="{E6816B92-CF72-4B0C-BCFC-EC90A24AE7E7}" srcOrd="2" destOrd="0" presId="urn:microsoft.com/office/officeart/2008/layout/PictureStrips"/>
    <dgm:cxn modelId="{D7099695-AA83-4563-AE2F-D33B28AA45B1}" type="presParOf" srcId="{E6816B92-CF72-4B0C-BCFC-EC90A24AE7E7}" destId="{11B2CCBE-E289-4F4B-B04A-29D7B7C78887}" srcOrd="0" destOrd="0" presId="urn:microsoft.com/office/officeart/2008/layout/PictureStrips"/>
    <dgm:cxn modelId="{938BFDE7-6E21-4B13-A347-236067E3F248}" type="presParOf" srcId="{E6816B92-CF72-4B0C-BCFC-EC90A24AE7E7}" destId="{19A4C56D-0C91-4478-8EAC-4EDD52D71711}" srcOrd="1" destOrd="0" presId="urn:microsoft.com/office/officeart/2008/layout/PictureStrips"/>
    <dgm:cxn modelId="{268164D7-8956-4D17-B744-7139F2B76A8B}" type="presParOf" srcId="{B3316B08-F46D-4E37-BB46-78BE274578E0}" destId="{EE88F68A-7D38-4F99-A032-546B312527B6}" srcOrd="3" destOrd="0" presId="urn:microsoft.com/office/officeart/2008/layout/PictureStrips"/>
    <dgm:cxn modelId="{F3D1EB64-F243-47A5-95B0-2D2A87B970FF}" type="presParOf" srcId="{B3316B08-F46D-4E37-BB46-78BE274578E0}" destId="{95D49671-79D1-4626-A2EE-3F2C2DB9EDB6}" srcOrd="4" destOrd="0" presId="urn:microsoft.com/office/officeart/2008/layout/PictureStrips"/>
    <dgm:cxn modelId="{9E476313-5765-49B0-8DCB-0E8D741FFB6F}" type="presParOf" srcId="{95D49671-79D1-4626-A2EE-3F2C2DB9EDB6}" destId="{F3501871-BA5A-411C-9F75-CD26B8D363FC}" srcOrd="0" destOrd="0" presId="urn:microsoft.com/office/officeart/2008/layout/PictureStrips"/>
    <dgm:cxn modelId="{B3B626E4-3C90-40CB-AE0E-2567E7954DB8}" type="presParOf" srcId="{95D49671-79D1-4626-A2EE-3F2C2DB9EDB6}" destId="{1A146B14-BA04-41C9-A6DA-42E4A7CA9598}" srcOrd="1" destOrd="0" presId="urn:microsoft.com/office/officeart/2008/layout/PictureStrips"/>
    <dgm:cxn modelId="{59B64B6B-2AA9-44CB-98D3-8DCC641F474B}" type="presParOf" srcId="{B3316B08-F46D-4E37-BB46-78BE274578E0}" destId="{B17DA0A4-58D4-4FDE-AF47-D1300E4F0FEA}" srcOrd="5" destOrd="0" presId="urn:microsoft.com/office/officeart/2008/layout/PictureStrips"/>
    <dgm:cxn modelId="{2AD6F8B5-391B-4711-AB69-2DD04FB6F061}" type="presParOf" srcId="{B3316B08-F46D-4E37-BB46-78BE274578E0}" destId="{D1182BCA-319E-4708-B181-33D9F3E56E41}" srcOrd="6" destOrd="0" presId="urn:microsoft.com/office/officeart/2008/layout/PictureStrips"/>
    <dgm:cxn modelId="{0BB3CBCF-34BE-422D-A1F0-D40DD4F8A251}" type="presParOf" srcId="{D1182BCA-319E-4708-B181-33D9F3E56E41}" destId="{0E9BD33E-03B7-4EDA-9D2E-A793ED2FFC3A}" srcOrd="0" destOrd="0" presId="urn:microsoft.com/office/officeart/2008/layout/PictureStrips"/>
    <dgm:cxn modelId="{C34DF271-D10C-4164-86E0-5D8FA109B845}" type="presParOf" srcId="{D1182BCA-319E-4708-B181-33D9F3E56E41}" destId="{31C7FB09-F16C-4203-9816-249D7DFF4F0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81D86E-91C0-4953-9139-A535118E6711}"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S"/>
        </a:p>
      </dgm:t>
    </dgm:pt>
    <dgm:pt modelId="{50143F77-0F0D-47ED-AA89-D1EABE658463}">
      <dgm:prSet phldrT="[Texto]" custT="1"/>
      <dgm:spPr/>
      <dgm:t>
        <a:bodyPr/>
        <a:lstStyle/>
        <a:p>
          <a:r>
            <a:rPr lang="es-ES" sz="2800" b="0" i="0" dirty="0" smtClean="0">
              <a:solidFill>
                <a:schemeClr val="tx1"/>
              </a:solidFill>
              <a:latin typeface="Work Sans" panose="00000500000000000000" pitchFamily="50" charset="0"/>
            </a:rPr>
            <a:t>La toma de decisiones éticas de una persona con un alto cargo a nivel estatal cuando se enfrenta con problemas instruccionales se basa en las Teorías de responsabilidad social empresarial.  </a:t>
          </a:r>
          <a:endParaRPr lang="es-ES" sz="2800" dirty="0">
            <a:solidFill>
              <a:schemeClr val="tx1"/>
            </a:solidFill>
            <a:latin typeface="Work Sans" panose="00000500000000000000" pitchFamily="50" charset="0"/>
          </a:endParaRPr>
        </a:p>
      </dgm:t>
    </dgm:pt>
    <dgm:pt modelId="{6525E9DA-C69B-409A-97EA-2D2BBD18FF42}" type="parTrans" cxnId="{D0CBEF3A-C4BB-4610-AE10-B84CDF1451FC}">
      <dgm:prSet/>
      <dgm:spPr/>
      <dgm:t>
        <a:bodyPr/>
        <a:lstStyle/>
        <a:p>
          <a:endParaRPr lang="es-ES"/>
        </a:p>
      </dgm:t>
    </dgm:pt>
    <dgm:pt modelId="{44941765-6CEB-4189-9478-5F6EFC9EE19C}" type="sibTrans" cxnId="{D0CBEF3A-C4BB-4610-AE10-B84CDF1451FC}">
      <dgm:prSet/>
      <dgm:spPr/>
      <dgm:t>
        <a:bodyPr/>
        <a:lstStyle/>
        <a:p>
          <a:endParaRPr lang="es-ES"/>
        </a:p>
      </dgm:t>
    </dgm:pt>
    <dgm:pt modelId="{82BFC389-D88F-414F-A9A2-996B61558B68}">
      <dgm:prSet phldrT="[Texto]" custT="1"/>
      <dgm:spPr/>
      <dgm:t>
        <a:bodyPr/>
        <a:lstStyle/>
        <a:p>
          <a:r>
            <a:rPr lang="es-ES" sz="1400" b="0" i="0" u="sng" dirty="0" smtClean="0">
              <a:solidFill>
                <a:schemeClr val="tx1"/>
              </a:solidFill>
              <a:latin typeface="Work Sans" panose="00000500000000000000" pitchFamily="50" charset="0"/>
            </a:rPr>
            <a:t>La teoría de los Lideres</a:t>
          </a:r>
          <a:r>
            <a:rPr lang="es-ES" sz="1400" b="0" i="0" dirty="0" smtClean="0">
              <a:solidFill>
                <a:schemeClr val="tx1"/>
              </a:solidFill>
              <a:latin typeface="Work Sans" panose="00000500000000000000" pitchFamily="50" charset="0"/>
            </a:rPr>
            <a:t> sostiene que los funcionarios son agentes de cambio y que su única responsabilidad ética es cuidar y proteger el patrimonio cultural, sin violar ley o participar en prácticas  fraudulentas.</a:t>
          </a:r>
          <a:endParaRPr lang="es-ES" sz="1400" dirty="0">
            <a:solidFill>
              <a:schemeClr val="tx1"/>
            </a:solidFill>
            <a:latin typeface="Work Sans" panose="00000500000000000000" pitchFamily="50" charset="0"/>
          </a:endParaRPr>
        </a:p>
      </dgm:t>
    </dgm:pt>
    <dgm:pt modelId="{4177C4DA-A697-4A19-8929-7F9E3F2D9586}" type="parTrans" cxnId="{E22DC549-FBE0-4C97-92AD-E7817FC10CDD}">
      <dgm:prSet/>
      <dgm:spPr/>
      <dgm:t>
        <a:bodyPr/>
        <a:lstStyle/>
        <a:p>
          <a:endParaRPr lang="es-ES"/>
        </a:p>
      </dgm:t>
    </dgm:pt>
    <dgm:pt modelId="{2B297828-CB32-4250-A9DD-5A5D6A0642EC}" type="sibTrans" cxnId="{E22DC549-FBE0-4C97-92AD-E7817FC10CDD}">
      <dgm:prSet/>
      <dgm:spPr/>
      <dgm:t>
        <a:bodyPr/>
        <a:lstStyle/>
        <a:p>
          <a:endParaRPr lang="es-ES"/>
        </a:p>
      </dgm:t>
    </dgm:pt>
    <dgm:pt modelId="{C0E4ECA7-C8BE-4F0D-ABBC-3A742A4E626E}">
      <dgm:prSet phldrT="[Texto]" custT="1"/>
      <dgm:spPr/>
      <dgm:t>
        <a:bodyPr/>
        <a:lstStyle/>
        <a:p>
          <a:r>
            <a:rPr lang="es-ES" sz="1400" b="0" i="0" u="sng" dirty="0" smtClean="0">
              <a:solidFill>
                <a:schemeClr val="tx1"/>
              </a:solidFill>
              <a:latin typeface="Work Sans" panose="00000500000000000000" pitchFamily="50" charset="0"/>
            </a:rPr>
            <a:t>La teoría del contrato social.</a:t>
          </a:r>
          <a:r>
            <a:rPr lang="es-ES" sz="1400" b="0" i="0" dirty="0" smtClean="0">
              <a:solidFill>
                <a:schemeClr val="tx1"/>
              </a:solidFill>
              <a:latin typeface="Work Sans" panose="00000500000000000000" pitchFamily="50" charset="0"/>
            </a:rPr>
            <a:t> Establece que la entidad tiene responsabilidad ética con todos los miembros de la sociedad, lo que permite que las instituciones existan con base a un contrato social. La naturaleza de dicho instrumento, debe mejorar las condiciones económicas de los clientes y empleados. Sin contaminar el medio ambiente y agotar sus recursos; el uso indebido del poder político y el trato inhumano de sus empleados. Asimismo, fortalecer los mecanismos de control con el objeto de mitigar prácticas fraudulentas. Así como también consolidar el respeto por sus empleados y los relacionados.</a:t>
          </a:r>
          <a:endParaRPr lang="es-ES" sz="1400" dirty="0">
            <a:solidFill>
              <a:schemeClr val="tx1"/>
            </a:solidFill>
            <a:latin typeface="Work Sans" panose="00000500000000000000" pitchFamily="50" charset="0"/>
          </a:endParaRPr>
        </a:p>
      </dgm:t>
    </dgm:pt>
    <dgm:pt modelId="{B7834C2C-E57C-4D30-864C-582C5F888357}" type="parTrans" cxnId="{34079AC8-7D35-455B-8250-70398B70B5A0}">
      <dgm:prSet/>
      <dgm:spPr/>
      <dgm:t>
        <a:bodyPr/>
        <a:lstStyle/>
        <a:p>
          <a:endParaRPr lang="es-ES"/>
        </a:p>
      </dgm:t>
    </dgm:pt>
    <dgm:pt modelId="{9018202C-464E-429A-9B2C-DA276104C247}" type="sibTrans" cxnId="{34079AC8-7D35-455B-8250-70398B70B5A0}">
      <dgm:prSet/>
      <dgm:spPr/>
      <dgm:t>
        <a:bodyPr/>
        <a:lstStyle/>
        <a:p>
          <a:endParaRPr lang="es-ES"/>
        </a:p>
      </dgm:t>
    </dgm:pt>
    <dgm:pt modelId="{72005908-5D56-4B92-AF1A-57794159F82D}">
      <dgm:prSet phldrT="[Texto]" custT="1"/>
      <dgm:spPr/>
      <dgm:t>
        <a:bodyPr/>
        <a:lstStyle/>
        <a:p>
          <a:r>
            <a:rPr lang="es-ES" sz="1400" b="0" i="0" u="sng" dirty="0" smtClean="0">
              <a:solidFill>
                <a:schemeClr val="tx1"/>
              </a:solidFill>
              <a:latin typeface="Work Sans" panose="00000500000000000000" pitchFamily="50" charset="0"/>
            </a:rPr>
            <a:t>La teoría del grupo de interés.</a:t>
          </a:r>
          <a:r>
            <a:rPr lang="es-ES" sz="1400" b="0" i="0" dirty="0" smtClean="0">
              <a:solidFill>
                <a:schemeClr val="tx1"/>
              </a:solidFill>
              <a:latin typeface="Work Sans" panose="00000500000000000000" pitchFamily="50" charset="0"/>
            </a:rPr>
            <a:t> Sostiene que los altos lideres tienen una responsabilidad ética al manejar una institución. Para el beneficio de todos sus grupos de interés. (,empleados, clientes, proveedores y comunidad local).</a:t>
          </a:r>
          <a:endParaRPr lang="es-ES" sz="1400" dirty="0">
            <a:solidFill>
              <a:schemeClr val="tx1"/>
            </a:solidFill>
            <a:latin typeface="Work Sans" panose="00000500000000000000" pitchFamily="50" charset="0"/>
          </a:endParaRPr>
        </a:p>
      </dgm:t>
    </dgm:pt>
    <dgm:pt modelId="{B16AFEE7-4F89-45E3-B279-D61B1735B5C5}" type="parTrans" cxnId="{4F8CD923-B356-442C-A5B9-F622DCD375D2}">
      <dgm:prSet/>
      <dgm:spPr/>
      <dgm:t>
        <a:bodyPr/>
        <a:lstStyle/>
        <a:p>
          <a:endParaRPr lang="es-ES"/>
        </a:p>
      </dgm:t>
    </dgm:pt>
    <dgm:pt modelId="{F1849BA9-C92F-4BA1-8162-36F490052E79}" type="sibTrans" cxnId="{4F8CD923-B356-442C-A5B9-F622DCD375D2}">
      <dgm:prSet/>
      <dgm:spPr/>
      <dgm:t>
        <a:bodyPr/>
        <a:lstStyle/>
        <a:p>
          <a:endParaRPr lang="es-ES"/>
        </a:p>
      </dgm:t>
    </dgm:pt>
    <dgm:pt modelId="{4CDC34DB-F5A5-4E64-B5FE-0A36078A0B85}" type="pres">
      <dgm:prSet presAssocID="{6981D86E-91C0-4953-9139-A535118E6711}" presName="composite" presStyleCnt="0">
        <dgm:presLayoutVars>
          <dgm:chMax val="1"/>
          <dgm:dir/>
          <dgm:resizeHandles val="exact"/>
        </dgm:presLayoutVars>
      </dgm:prSet>
      <dgm:spPr/>
    </dgm:pt>
    <dgm:pt modelId="{826681A9-A85A-463B-ABF8-7941ABFE7806}" type="pres">
      <dgm:prSet presAssocID="{50143F77-0F0D-47ED-AA89-D1EABE658463}" presName="roof" presStyleLbl="dkBgShp" presStyleIdx="0" presStyleCnt="2"/>
      <dgm:spPr/>
      <dgm:t>
        <a:bodyPr/>
        <a:lstStyle/>
        <a:p>
          <a:endParaRPr lang="es-ES"/>
        </a:p>
      </dgm:t>
    </dgm:pt>
    <dgm:pt modelId="{6517E5E9-5DDE-4BF9-B00F-8FB7DE095A9F}" type="pres">
      <dgm:prSet presAssocID="{50143F77-0F0D-47ED-AA89-D1EABE658463}" presName="pillars" presStyleCnt="0"/>
      <dgm:spPr/>
    </dgm:pt>
    <dgm:pt modelId="{78127C26-7EFC-4B2A-A73E-0BF9DB7E47A8}" type="pres">
      <dgm:prSet presAssocID="{50143F77-0F0D-47ED-AA89-D1EABE658463}" presName="pillar1" presStyleLbl="node1" presStyleIdx="0" presStyleCnt="3">
        <dgm:presLayoutVars>
          <dgm:bulletEnabled val="1"/>
        </dgm:presLayoutVars>
      </dgm:prSet>
      <dgm:spPr/>
      <dgm:t>
        <a:bodyPr/>
        <a:lstStyle/>
        <a:p>
          <a:endParaRPr lang="es-ES"/>
        </a:p>
      </dgm:t>
    </dgm:pt>
    <dgm:pt modelId="{235357B4-5407-4FC4-B4B2-AE95439DA25D}" type="pres">
      <dgm:prSet presAssocID="{C0E4ECA7-C8BE-4F0D-ABBC-3A742A4E626E}" presName="pillarX" presStyleLbl="node1" presStyleIdx="1" presStyleCnt="3">
        <dgm:presLayoutVars>
          <dgm:bulletEnabled val="1"/>
        </dgm:presLayoutVars>
      </dgm:prSet>
      <dgm:spPr/>
      <dgm:t>
        <a:bodyPr/>
        <a:lstStyle/>
        <a:p>
          <a:endParaRPr lang="es-ES"/>
        </a:p>
      </dgm:t>
    </dgm:pt>
    <dgm:pt modelId="{1E0BB4E9-14C0-4AE8-BD3D-3FEF9275F0BF}" type="pres">
      <dgm:prSet presAssocID="{72005908-5D56-4B92-AF1A-57794159F82D}" presName="pillarX" presStyleLbl="node1" presStyleIdx="2" presStyleCnt="3">
        <dgm:presLayoutVars>
          <dgm:bulletEnabled val="1"/>
        </dgm:presLayoutVars>
      </dgm:prSet>
      <dgm:spPr/>
      <dgm:t>
        <a:bodyPr/>
        <a:lstStyle/>
        <a:p>
          <a:endParaRPr lang="es-ES"/>
        </a:p>
      </dgm:t>
    </dgm:pt>
    <dgm:pt modelId="{3FC29EC9-1966-4F9F-8C73-DC82E1221202}" type="pres">
      <dgm:prSet presAssocID="{50143F77-0F0D-47ED-AA89-D1EABE658463}" presName="base" presStyleLbl="dkBgShp" presStyleIdx="1" presStyleCnt="2"/>
      <dgm:spPr/>
    </dgm:pt>
  </dgm:ptLst>
  <dgm:cxnLst>
    <dgm:cxn modelId="{3C905711-60D9-4292-BF4D-97F8CB85BEEB}" type="presOf" srcId="{6981D86E-91C0-4953-9139-A535118E6711}" destId="{4CDC34DB-F5A5-4E64-B5FE-0A36078A0B85}" srcOrd="0" destOrd="0" presId="urn:microsoft.com/office/officeart/2005/8/layout/hList3"/>
    <dgm:cxn modelId="{E22DC549-FBE0-4C97-92AD-E7817FC10CDD}" srcId="{50143F77-0F0D-47ED-AA89-D1EABE658463}" destId="{82BFC389-D88F-414F-A9A2-996B61558B68}" srcOrd="0" destOrd="0" parTransId="{4177C4DA-A697-4A19-8929-7F9E3F2D9586}" sibTransId="{2B297828-CB32-4250-A9DD-5A5D6A0642EC}"/>
    <dgm:cxn modelId="{34079AC8-7D35-455B-8250-70398B70B5A0}" srcId="{50143F77-0F0D-47ED-AA89-D1EABE658463}" destId="{C0E4ECA7-C8BE-4F0D-ABBC-3A742A4E626E}" srcOrd="1" destOrd="0" parTransId="{B7834C2C-E57C-4D30-864C-582C5F888357}" sibTransId="{9018202C-464E-429A-9B2C-DA276104C247}"/>
    <dgm:cxn modelId="{D0CBEF3A-C4BB-4610-AE10-B84CDF1451FC}" srcId="{6981D86E-91C0-4953-9139-A535118E6711}" destId="{50143F77-0F0D-47ED-AA89-D1EABE658463}" srcOrd="0" destOrd="0" parTransId="{6525E9DA-C69B-409A-97EA-2D2BBD18FF42}" sibTransId="{44941765-6CEB-4189-9478-5F6EFC9EE19C}"/>
    <dgm:cxn modelId="{09A5937A-E662-47FE-9029-711768AF86A8}" type="presOf" srcId="{50143F77-0F0D-47ED-AA89-D1EABE658463}" destId="{826681A9-A85A-463B-ABF8-7941ABFE7806}" srcOrd="0" destOrd="0" presId="urn:microsoft.com/office/officeart/2005/8/layout/hList3"/>
    <dgm:cxn modelId="{A30F300C-059E-4157-ACCA-91A268BA735D}" type="presOf" srcId="{82BFC389-D88F-414F-A9A2-996B61558B68}" destId="{78127C26-7EFC-4B2A-A73E-0BF9DB7E47A8}" srcOrd="0" destOrd="0" presId="urn:microsoft.com/office/officeart/2005/8/layout/hList3"/>
    <dgm:cxn modelId="{EF059E52-04FF-4809-941D-A9D59B0DD69A}" type="presOf" srcId="{72005908-5D56-4B92-AF1A-57794159F82D}" destId="{1E0BB4E9-14C0-4AE8-BD3D-3FEF9275F0BF}" srcOrd="0" destOrd="0" presId="urn:microsoft.com/office/officeart/2005/8/layout/hList3"/>
    <dgm:cxn modelId="{A39319B2-6E6F-4C0F-BC8B-20F04D4C3192}" type="presOf" srcId="{C0E4ECA7-C8BE-4F0D-ABBC-3A742A4E626E}" destId="{235357B4-5407-4FC4-B4B2-AE95439DA25D}" srcOrd="0" destOrd="0" presId="urn:microsoft.com/office/officeart/2005/8/layout/hList3"/>
    <dgm:cxn modelId="{4F8CD923-B356-442C-A5B9-F622DCD375D2}" srcId="{50143F77-0F0D-47ED-AA89-D1EABE658463}" destId="{72005908-5D56-4B92-AF1A-57794159F82D}" srcOrd="2" destOrd="0" parTransId="{B16AFEE7-4F89-45E3-B279-D61B1735B5C5}" sibTransId="{F1849BA9-C92F-4BA1-8162-36F490052E79}"/>
    <dgm:cxn modelId="{9190C3CE-9C58-43B5-B995-BF9A88709E6C}" type="presParOf" srcId="{4CDC34DB-F5A5-4E64-B5FE-0A36078A0B85}" destId="{826681A9-A85A-463B-ABF8-7941ABFE7806}" srcOrd="0" destOrd="0" presId="urn:microsoft.com/office/officeart/2005/8/layout/hList3"/>
    <dgm:cxn modelId="{6CFA40A3-3000-4A21-8588-BA4223B1D8BC}" type="presParOf" srcId="{4CDC34DB-F5A5-4E64-B5FE-0A36078A0B85}" destId="{6517E5E9-5DDE-4BF9-B00F-8FB7DE095A9F}" srcOrd="1" destOrd="0" presId="urn:microsoft.com/office/officeart/2005/8/layout/hList3"/>
    <dgm:cxn modelId="{051D2E6E-80F6-4F12-A858-60D853CF5451}" type="presParOf" srcId="{6517E5E9-5DDE-4BF9-B00F-8FB7DE095A9F}" destId="{78127C26-7EFC-4B2A-A73E-0BF9DB7E47A8}" srcOrd="0" destOrd="0" presId="urn:microsoft.com/office/officeart/2005/8/layout/hList3"/>
    <dgm:cxn modelId="{F1C5192E-686D-4839-B5F4-05FAF23A3203}" type="presParOf" srcId="{6517E5E9-5DDE-4BF9-B00F-8FB7DE095A9F}" destId="{235357B4-5407-4FC4-B4B2-AE95439DA25D}" srcOrd="1" destOrd="0" presId="urn:microsoft.com/office/officeart/2005/8/layout/hList3"/>
    <dgm:cxn modelId="{A3426C38-218D-47DA-BA7F-FAB9B0B8C169}" type="presParOf" srcId="{6517E5E9-5DDE-4BF9-B00F-8FB7DE095A9F}" destId="{1E0BB4E9-14C0-4AE8-BD3D-3FEF9275F0BF}" srcOrd="2" destOrd="0" presId="urn:microsoft.com/office/officeart/2005/8/layout/hList3"/>
    <dgm:cxn modelId="{3F5138EB-0662-4399-A988-1A80C8A5A776}" type="presParOf" srcId="{4CDC34DB-F5A5-4E64-B5FE-0A36078A0B85}" destId="{3FC29EC9-1966-4F9F-8C73-DC82E122120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F682C-7CCB-4140-BAB5-93809E689ED0}">
      <dsp:nvSpPr>
        <dsp:cNvPr id="0" name=""/>
        <dsp:cNvSpPr/>
      </dsp:nvSpPr>
      <dsp:spPr>
        <a:xfrm>
          <a:off x="-3913454" y="-600895"/>
          <a:ext cx="4663977" cy="4663977"/>
        </a:xfrm>
        <a:prstGeom prst="blockArc">
          <a:avLst>
            <a:gd name="adj1" fmla="val 18900000"/>
            <a:gd name="adj2" fmla="val 2700000"/>
            <a:gd name="adj3" fmla="val 46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62D1D-C80A-4FB0-9D77-9FE94418F942}">
      <dsp:nvSpPr>
        <dsp:cNvPr id="0" name=""/>
        <dsp:cNvSpPr/>
      </dsp:nvSpPr>
      <dsp:spPr>
        <a:xfrm>
          <a:off x="482648" y="346218"/>
          <a:ext cx="6598005" cy="6924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622" tIns="40640" rIns="40640" bIns="40640" numCol="1" spcCol="1270" anchor="ctr" anchorCtr="0">
          <a:noAutofit/>
        </a:bodyPr>
        <a:lstStyle/>
        <a:p>
          <a:pPr lvl="0" algn="l" defTabSz="711200">
            <a:lnSpc>
              <a:spcPct val="90000"/>
            </a:lnSpc>
            <a:spcBef>
              <a:spcPct val="0"/>
            </a:spcBef>
            <a:spcAft>
              <a:spcPct val="35000"/>
            </a:spcAft>
          </a:pPr>
          <a:r>
            <a:rPr lang="es-ES" sz="1600" b="0" i="0" kern="1200" dirty="0" smtClean="0">
              <a:solidFill>
                <a:schemeClr val="tx1"/>
              </a:solidFill>
              <a:latin typeface="Work Sans" panose="00000500000000000000" pitchFamily="50" charset="0"/>
            </a:rPr>
            <a:t>La palabra ética proviene del griego </a:t>
          </a:r>
          <a:r>
            <a:rPr lang="es-ES" sz="1600" b="0" i="0" kern="1200" dirty="0" err="1" smtClean="0">
              <a:solidFill>
                <a:schemeClr val="tx1"/>
              </a:solidFill>
              <a:latin typeface="Work Sans" panose="00000500000000000000" pitchFamily="50" charset="0"/>
            </a:rPr>
            <a:t>ethos</a:t>
          </a:r>
          <a:r>
            <a:rPr lang="es-ES" sz="1600" b="0" i="0" kern="1200" dirty="0" smtClean="0">
              <a:solidFill>
                <a:schemeClr val="tx1"/>
              </a:solidFill>
              <a:latin typeface="Work Sans" panose="00000500000000000000" pitchFamily="50" charset="0"/>
            </a:rPr>
            <a:t> y significaba estancia, lugar donde se habita, manera de ser, carácter</a:t>
          </a:r>
          <a:endParaRPr lang="es-ES" sz="1600" kern="1200" dirty="0">
            <a:solidFill>
              <a:schemeClr val="tx1"/>
            </a:solidFill>
            <a:latin typeface="Work Sans" panose="00000500000000000000" pitchFamily="50" charset="0"/>
          </a:endParaRPr>
        </a:p>
      </dsp:txBody>
      <dsp:txXfrm>
        <a:off x="482648" y="346218"/>
        <a:ext cx="6598005" cy="692437"/>
      </dsp:txXfrm>
    </dsp:sp>
    <dsp:sp modelId="{707F53B2-EA28-49AF-8DFE-4544E603D360}">
      <dsp:nvSpPr>
        <dsp:cNvPr id="0" name=""/>
        <dsp:cNvSpPr/>
      </dsp:nvSpPr>
      <dsp:spPr>
        <a:xfrm>
          <a:off x="49874" y="259663"/>
          <a:ext cx="865546" cy="86554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D9AF1-025F-45F9-8FE0-0EA7A55E9241}">
      <dsp:nvSpPr>
        <dsp:cNvPr id="0" name=""/>
        <dsp:cNvSpPr/>
      </dsp:nvSpPr>
      <dsp:spPr>
        <a:xfrm>
          <a:off x="734348" y="1384874"/>
          <a:ext cx="6346304" cy="692437"/>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622" tIns="40640" rIns="40640" bIns="40640" numCol="1" spcCol="1270" anchor="ctr" anchorCtr="0">
          <a:noAutofit/>
        </a:bodyPr>
        <a:lstStyle/>
        <a:p>
          <a:pPr lvl="0" algn="l" defTabSz="711200">
            <a:lnSpc>
              <a:spcPct val="90000"/>
            </a:lnSpc>
            <a:spcBef>
              <a:spcPct val="0"/>
            </a:spcBef>
            <a:spcAft>
              <a:spcPct val="35000"/>
            </a:spcAft>
          </a:pPr>
          <a:r>
            <a:rPr lang="es-ES" sz="1600" b="0" i="0" kern="1200" dirty="0" smtClean="0">
              <a:solidFill>
                <a:schemeClr val="tx1"/>
              </a:solidFill>
              <a:latin typeface="Work Sans" panose="00000500000000000000" pitchFamily="50" charset="0"/>
            </a:rPr>
            <a:t>Es como una segunda naturaleza, una naturaleza de carácter moldeable y adquirido, no heredada biológicamente. </a:t>
          </a:r>
          <a:endParaRPr lang="es-ES" sz="1600" kern="1200" dirty="0">
            <a:solidFill>
              <a:schemeClr val="tx1"/>
            </a:solidFill>
            <a:latin typeface="Work Sans" panose="00000500000000000000" pitchFamily="50" charset="0"/>
          </a:endParaRPr>
        </a:p>
      </dsp:txBody>
      <dsp:txXfrm>
        <a:off x="734348" y="1384874"/>
        <a:ext cx="6346304" cy="692437"/>
      </dsp:txXfrm>
    </dsp:sp>
    <dsp:sp modelId="{D255D62C-AA3F-4F81-93F0-9E2C0F1951BD}">
      <dsp:nvSpPr>
        <dsp:cNvPr id="0" name=""/>
        <dsp:cNvSpPr/>
      </dsp:nvSpPr>
      <dsp:spPr>
        <a:xfrm>
          <a:off x="301575" y="1298319"/>
          <a:ext cx="865546" cy="865546"/>
        </a:xfrm>
        <a:prstGeom prst="ellipse">
          <a:avLst/>
        </a:prstGeom>
        <a:solidFill>
          <a:schemeClr val="lt1">
            <a:hueOff val="0"/>
            <a:satOff val="0"/>
            <a:lumOff val="0"/>
            <a:alphaOff val="0"/>
          </a:schemeClr>
        </a:solidFill>
        <a:ln w="25400" cap="flat"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dsp:style>
    </dsp:sp>
    <dsp:sp modelId="{6AAADFEE-626B-40E0-A543-05C172D301B2}">
      <dsp:nvSpPr>
        <dsp:cNvPr id="0" name=""/>
        <dsp:cNvSpPr/>
      </dsp:nvSpPr>
      <dsp:spPr>
        <a:xfrm>
          <a:off x="482648" y="2423530"/>
          <a:ext cx="6598005" cy="692437"/>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622" tIns="40640" rIns="40640" bIns="40640" numCol="1" spcCol="1270" anchor="ctr" anchorCtr="0">
          <a:noAutofit/>
        </a:bodyPr>
        <a:lstStyle/>
        <a:p>
          <a:pPr lvl="0" algn="l" defTabSz="711200">
            <a:lnSpc>
              <a:spcPct val="90000"/>
            </a:lnSpc>
            <a:spcBef>
              <a:spcPct val="0"/>
            </a:spcBef>
            <a:spcAft>
              <a:spcPct val="35000"/>
            </a:spcAft>
          </a:pPr>
          <a:r>
            <a:rPr lang="es-ES" sz="1600" b="0" i="0" kern="1200" dirty="0" smtClean="0">
              <a:solidFill>
                <a:schemeClr val="tx1"/>
              </a:solidFill>
              <a:latin typeface="Work Sans" panose="00000500000000000000" pitchFamily="50" charset="0"/>
            </a:rPr>
            <a:t>Es la manera de ser que se construye mediante la creación de hábitos que desarrollamos como parte de nuestro carácter.</a:t>
          </a:r>
          <a:endParaRPr lang="es-ES" sz="1600" kern="1200" dirty="0">
            <a:solidFill>
              <a:schemeClr val="tx1"/>
            </a:solidFill>
            <a:latin typeface="Work Sans" panose="00000500000000000000" pitchFamily="50" charset="0"/>
          </a:endParaRPr>
        </a:p>
      </dsp:txBody>
      <dsp:txXfrm>
        <a:off x="482648" y="2423530"/>
        <a:ext cx="6598005" cy="692437"/>
      </dsp:txXfrm>
    </dsp:sp>
    <dsp:sp modelId="{22682B2B-CCCE-4C9C-9B7C-355CDF123504}">
      <dsp:nvSpPr>
        <dsp:cNvPr id="0" name=""/>
        <dsp:cNvSpPr/>
      </dsp:nvSpPr>
      <dsp:spPr>
        <a:xfrm>
          <a:off x="49874" y="2336975"/>
          <a:ext cx="865546" cy="865546"/>
        </a:xfrm>
        <a:prstGeom prst="ellipse">
          <a:avLst/>
        </a:prstGeom>
        <a:solidFill>
          <a:schemeClr val="lt1">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2CF73-8ECF-43D9-BA51-636A2C0772FD}">
      <dsp:nvSpPr>
        <dsp:cNvPr id="0" name=""/>
        <dsp:cNvSpPr/>
      </dsp:nvSpPr>
      <dsp:spPr>
        <a:xfrm>
          <a:off x="209738" y="1235381"/>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Egoísmo </a:t>
          </a:r>
          <a:r>
            <a:rPr lang="es-ES" sz="1400" b="0" i="0" kern="1200" dirty="0" smtClean="0">
              <a:latin typeface="Work Sans" panose="00000500000000000000" pitchFamily="50" charset="0"/>
            </a:rPr>
            <a:t>Lo que es mejor para un determinado individuo, está bien.</a:t>
          </a:r>
          <a:endParaRPr lang="es-ES" sz="1400" kern="1200" dirty="0">
            <a:latin typeface="Work Sans" panose="00000500000000000000" pitchFamily="50" charset="0"/>
          </a:endParaRPr>
        </a:p>
      </dsp:txBody>
      <dsp:txXfrm>
        <a:off x="209738" y="1235381"/>
        <a:ext cx="4916247" cy="1536327"/>
      </dsp:txXfrm>
    </dsp:sp>
    <dsp:sp modelId="{69CEC9B3-EF8C-47B9-9230-973D2E1A5F63}">
      <dsp:nvSpPr>
        <dsp:cNvPr id="0" name=""/>
        <dsp:cNvSpPr/>
      </dsp:nvSpPr>
      <dsp:spPr>
        <a:xfrm>
          <a:off x="4895" y="1013467"/>
          <a:ext cx="1075429" cy="1613143"/>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2CCBE-E289-4F4B-B04A-29D7B7C78887}">
      <dsp:nvSpPr>
        <dsp:cNvPr id="0" name=""/>
        <dsp:cNvSpPr/>
      </dsp:nvSpPr>
      <dsp:spPr>
        <a:xfrm>
          <a:off x="5608972" y="1235381"/>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Ley natural</a:t>
          </a:r>
          <a:r>
            <a:rPr lang="es-ES" sz="1400" b="0" i="0" kern="1200" dirty="0" smtClean="0">
              <a:latin typeface="Work Sans" panose="00000500000000000000" pitchFamily="50" charset="0"/>
            </a:rPr>
            <a:t> Los seres humanos deben promover su propia salud y vida, multiplicarse, buscar el conocimiento del mundo, y de Dios. Buscar relaciones estrechas con otras personas y someterse a la autoridad legítima.</a:t>
          </a:r>
          <a:endParaRPr lang="es-ES" sz="1400" kern="1200" dirty="0">
            <a:latin typeface="Work Sans" panose="00000500000000000000" pitchFamily="50" charset="0"/>
          </a:endParaRPr>
        </a:p>
      </dsp:txBody>
      <dsp:txXfrm>
        <a:off x="5608972" y="1235381"/>
        <a:ext cx="4916247" cy="1536327"/>
      </dsp:txXfrm>
    </dsp:sp>
    <dsp:sp modelId="{19A4C56D-0C91-4478-8EAC-4EDD52D71711}">
      <dsp:nvSpPr>
        <dsp:cNvPr id="0" name=""/>
        <dsp:cNvSpPr/>
      </dsp:nvSpPr>
      <dsp:spPr>
        <a:xfrm>
          <a:off x="5404128" y="1013467"/>
          <a:ext cx="1075429" cy="1613143"/>
        </a:xfrm>
        <a:prstGeom prst="rect">
          <a:avLst/>
        </a:prstGeom>
        <a:solidFill>
          <a:schemeClr val="accent4">
            <a:tint val="50000"/>
            <a:hueOff val="3596065"/>
            <a:satOff val="-16735"/>
            <a:lumOff val="-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01871-BA5A-411C-9F75-CD26B8D363FC}">
      <dsp:nvSpPr>
        <dsp:cNvPr id="0" name=""/>
        <dsp:cNvSpPr/>
      </dsp:nvSpPr>
      <dsp:spPr>
        <a:xfrm>
          <a:off x="209738" y="3169447"/>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Utilitarismo </a:t>
          </a:r>
          <a:r>
            <a:rPr lang="es-ES" sz="1400" b="0" i="0" kern="1200" dirty="0" smtClean="0">
              <a:latin typeface="Work Sans" panose="00000500000000000000" pitchFamily="50" charset="0"/>
            </a:rPr>
            <a:t>Son correctas aquellas acciones que generan el mayor beneficio para el mayor número de personas.</a:t>
          </a:r>
          <a:endParaRPr lang="es-ES" sz="1400" kern="1200" dirty="0">
            <a:latin typeface="Work Sans" panose="00000500000000000000" pitchFamily="50" charset="0"/>
          </a:endParaRPr>
        </a:p>
      </dsp:txBody>
      <dsp:txXfrm>
        <a:off x="209738" y="3169447"/>
        <a:ext cx="4916247" cy="1536327"/>
      </dsp:txXfrm>
    </dsp:sp>
    <dsp:sp modelId="{1A146B14-BA04-41C9-A6DA-42E4A7CA9598}">
      <dsp:nvSpPr>
        <dsp:cNvPr id="0" name=""/>
        <dsp:cNvSpPr/>
      </dsp:nvSpPr>
      <dsp:spPr>
        <a:xfrm>
          <a:off x="4895" y="2947533"/>
          <a:ext cx="1075429" cy="1613143"/>
        </a:xfrm>
        <a:prstGeom prst="rect">
          <a:avLst/>
        </a:prstGeom>
        <a:solidFill>
          <a:schemeClr val="accent4">
            <a:tint val="50000"/>
            <a:hueOff val="7192130"/>
            <a:satOff val="-33471"/>
            <a:lumOff val="-14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BD33E-03B7-4EDA-9D2E-A793ED2FFC3A}">
      <dsp:nvSpPr>
        <dsp:cNvPr id="0" name=""/>
        <dsp:cNvSpPr/>
      </dsp:nvSpPr>
      <dsp:spPr>
        <a:xfrm>
          <a:off x="5608972" y="3169447"/>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Respecto a las personas</a:t>
          </a:r>
          <a:r>
            <a:rPr lang="es-ES" sz="1400" b="0" i="0" kern="1200" dirty="0" smtClean="0">
              <a:latin typeface="Work Sans" panose="00000500000000000000" pitchFamily="50" charset="0"/>
            </a:rPr>
            <a:t> Las personas deben tratarse como un fin y no como un medio para lograr un fin. Las acciones son correctas si todos adoptan la regla moral que se da por hecho, mediante la acción.</a:t>
          </a:r>
          <a:endParaRPr lang="es-ES" sz="1400" kern="1200" dirty="0">
            <a:latin typeface="Work Sans" panose="00000500000000000000" pitchFamily="50" charset="0"/>
          </a:endParaRPr>
        </a:p>
      </dsp:txBody>
      <dsp:txXfrm>
        <a:off x="5608972" y="3169447"/>
        <a:ext cx="4916247" cy="1536327"/>
      </dsp:txXfrm>
    </dsp:sp>
    <dsp:sp modelId="{31C7FB09-F16C-4203-9816-249D7DFF4F0C}">
      <dsp:nvSpPr>
        <dsp:cNvPr id="0" name=""/>
        <dsp:cNvSpPr/>
      </dsp:nvSpPr>
      <dsp:spPr>
        <a:xfrm>
          <a:off x="5404128" y="2947533"/>
          <a:ext cx="1075429" cy="1613143"/>
        </a:xfrm>
        <a:prstGeom prst="rect">
          <a:avLst/>
        </a:prstGeom>
        <a:solidFill>
          <a:schemeClr val="accent4">
            <a:tint val="50000"/>
            <a:hueOff val="10788194"/>
            <a:satOff val="-50206"/>
            <a:lumOff val="-2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81A9-A85A-463B-ABF8-7941ABFE7806}">
      <dsp:nvSpPr>
        <dsp:cNvPr id="0" name=""/>
        <dsp:cNvSpPr/>
      </dsp:nvSpPr>
      <dsp:spPr>
        <a:xfrm>
          <a:off x="0" y="0"/>
          <a:ext cx="11397342" cy="1551214"/>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i="0" kern="1200" dirty="0" smtClean="0">
              <a:solidFill>
                <a:schemeClr val="tx1"/>
              </a:solidFill>
              <a:latin typeface="Work Sans" panose="00000500000000000000" pitchFamily="50" charset="0"/>
            </a:rPr>
            <a:t>La toma de decisiones éticas de una persona con un alto cargo a nivel estatal cuando se enfrenta con problemas instruccionales se basa en las Teorías de responsabilidad social empresarial.  </a:t>
          </a:r>
          <a:endParaRPr lang="es-ES" sz="2800" kern="1200" dirty="0">
            <a:solidFill>
              <a:schemeClr val="tx1"/>
            </a:solidFill>
            <a:latin typeface="Work Sans" panose="00000500000000000000" pitchFamily="50" charset="0"/>
          </a:endParaRPr>
        </a:p>
      </dsp:txBody>
      <dsp:txXfrm>
        <a:off x="0" y="0"/>
        <a:ext cx="11397342" cy="1551214"/>
      </dsp:txXfrm>
    </dsp:sp>
    <dsp:sp modelId="{78127C26-7EFC-4B2A-A73E-0BF9DB7E47A8}">
      <dsp:nvSpPr>
        <dsp:cNvPr id="0" name=""/>
        <dsp:cNvSpPr/>
      </dsp:nvSpPr>
      <dsp:spPr>
        <a:xfrm>
          <a:off x="5565" y="1551214"/>
          <a:ext cx="3795403" cy="325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i="0" u="sng" kern="1200" dirty="0" smtClean="0">
              <a:solidFill>
                <a:schemeClr val="tx1"/>
              </a:solidFill>
              <a:latin typeface="Work Sans" panose="00000500000000000000" pitchFamily="50" charset="0"/>
            </a:rPr>
            <a:t>La teoría de los Lideres</a:t>
          </a:r>
          <a:r>
            <a:rPr lang="es-ES" sz="1400" b="0" i="0" kern="1200" dirty="0" smtClean="0">
              <a:solidFill>
                <a:schemeClr val="tx1"/>
              </a:solidFill>
              <a:latin typeface="Work Sans" panose="00000500000000000000" pitchFamily="50" charset="0"/>
            </a:rPr>
            <a:t> sostiene que los funcionarios son agentes de cambio y que su única responsabilidad ética es cuidar y proteger el patrimonio cultural, sin violar ley o participar en prácticas  fraudulentas.</a:t>
          </a:r>
          <a:endParaRPr lang="es-ES" sz="1400" kern="1200" dirty="0">
            <a:solidFill>
              <a:schemeClr val="tx1"/>
            </a:solidFill>
            <a:latin typeface="Work Sans" panose="00000500000000000000" pitchFamily="50" charset="0"/>
          </a:endParaRPr>
        </a:p>
      </dsp:txBody>
      <dsp:txXfrm>
        <a:off x="5565" y="1551214"/>
        <a:ext cx="3795403" cy="3257549"/>
      </dsp:txXfrm>
    </dsp:sp>
    <dsp:sp modelId="{235357B4-5407-4FC4-B4B2-AE95439DA25D}">
      <dsp:nvSpPr>
        <dsp:cNvPr id="0" name=""/>
        <dsp:cNvSpPr/>
      </dsp:nvSpPr>
      <dsp:spPr>
        <a:xfrm>
          <a:off x="3800969" y="1551214"/>
          <a:ext cx="3795403" cy="3257549"/>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i="0" u="sng" kern="1200" dirty="0" smtClean="0">
              <a:solidFill>
                <a:schemeClr val="tx1"/>
              </a:solidFill>
              <a:latin typeface="Work Sans" panose="00000500000000000000" pitchFamily="50" charset="0"/>
            </a:rPr>
            <a:t>La teoría del contrato social.</a:t>
          </a:r>
          <a:r>
            <a:rPr lang="es-ES" sz="1400" b="0" i="0" kern="1200" dirty="0" smtClean="0">
              <a:solidFill>
                <a:schemeClr val="tx1"/>
              </a:solidFill>
              <a:latin typeface="Work Sans" panose="00000500000000000000" pitchFamily="50" charset="0"/>
            </a:rPr>
            <a:t> Establece que la entidad tiene responsabilidad ética con todos los miembros de la sociedad, lo que permite que las instituciones existan con base a un contrato social. La naturaleza de dicho instrumento, debe mejorar las condiciones económicas de los clientes y empleados. Sin contaminar el medio ambiente y agotar sus recursos; el uso indebido del poder político y el trato inhumano de sus empleados. Asimismo, fortalecer los mecanismos de control con el objeto de mitigar prácticas fraudulentas. Así como también consolidar el respeto por sus empleados y los relacionados.</a:t>
          </a:r>
          <a:endParaRPr lang="es-ES" sz="1400" kern="1200" dirty="0">
            <a:solidFill>
              <a:schemeClr val="tx1"/>
            </a:solidFill>
            <a:latin typeface="Work Sans" panose="00000500000000000000" pitchFamily="50" charset="0"/>
          </a:endParaRPr>
        </a:p>
      </dsp:txBody>
      <dsp:txXfrm>
        <a:off x="3800969" y="1551214"/>
        <a:ext cx="3795403" cy="3257549"/>
      </dsp:txXfrm>
    </dsp:sp>
    <dsp:sp modelId="{1E0BB4E9-14C0-4AE8-BD3D-3FEF9275F0BF}">
      <dsp:nvSpPr>
        <dsp:cNvPr id="0" name=""/>
        <dsp:cNvSpPr/>
      </dsp:nvSpPr>
      <dsp:spPr>
        <a:xfrm>
          <a:off x="7596372" y="1551214"/>
          <a:ext cx="3795403" cy="3257549"/>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i="0" u="sng" kern="1200" dirty="0" smtClean="0">
              <a:solidFill>
                <a:schemeClr val="tx1"/>
              </a:solidFill>
              <a:latin typeface="Work Sans" panose="00000500000000000000" pitchFamily="50" charset="0"/>
            </a:rPr>
            <a:t>La teoría del grupo de interés.</a:t>
          </a:r>
          <a:r>
            <a:rPr lang="es-ES" sz="1400" b="0" i="0" kern="1200" dirty="0" smtClean="0">
              <a:solidFill>
                <a:schemeClr val="tx1"/>
              </a:solidFill>
              <a:latin typeface="Work Sans" panose="00000500000000000000" pitchFamily="50" charset="0"/>
            </a:rPr>
            <a:t> Sostiene que los altos lideres tienen una responsabilidad ética al manejar una institución. Para el beneficio de todos sus grupos de interés. (,empleados, clientes, proveedores y comunidad local).</a:t>
          </a:r>
          <a:endParaRPr lang="es-ES" sz="1400" kern="1200" dirty="0">
            <a:solidFill>
              <a:schemeClr val="tx1"/>
            </a:solidFill>
            <a:latin typeface="Work Sans" panose="00000500000000000000" pitchFamily="50" charset="0"/>
          </a:endParaRPr>
        </a:p>
      </dsp:txBody>
      <dsp:txXfrm>
        <a:off x="7596372" y="1551214"/>
        <a:ext cx="3795403" cy="3257549"/>
      </dsp:txXfrm>
    </dsp:sp>
    <dsp:sp modelId="{3FC29EC9-1966-4F9F-8C73-DC82E1221202}">
      <dsp:nvSpPr>
        <dsp:cNvPr id="0" name=""/>
        <dsp:cNvSpPr/>
      </dsp:nvSpPr>
      <dsp:spPr>
        <a:xfrm>
          <a:off x="0" y="4808764"/>
          <a:ext cx="11397342" cy="361949"/>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37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15" name="Google Shape;15;p10"/>
          <p:cNvPicPr preferRelativeResize="0"/>
          <p:nvPr/>
        </p:nvPicPr>
        <p:blipFill rotWithShape="1">
          <a:blip r:embed="rId2">
            <a:alphaModFix/>
          </a:blip>
          <a:srcRect/>
          <a:stretch/>
        </p:blipFill>
        <p:spPr>
          <a:xfrm>
            <a:off x="1" y="-150"/>
            <a:ext cx="12191998" cy="68582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a:spLocks noGrp="1"/>
          </p:cNvSpPr>
          <p:nvPr>
            <p:ph type="pic" idx="2"/>
          </p:nvPr>
        </p:nvSpPr>
        <p:spPr>
          <a:xfrm>
            <a:off x="5183188" y="987425"/>
            <a:ext cx="6172200" cy="4873625"/>
          </a:xfrm>
          <a:prstGeom prst="rect">
            <a:avLst/>
          </a:prstGeom>
          <a:noFill/>
          <a:ln>
            <a:noFill/>
          </a:ln>
        </p:spPr>
      </p:sp>
      <p:sp>
        <p:nvSpPr>
          <p:cNvPr id="80" name="Google Shape;80;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18" name="Google Shape;1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29" name="Google Shape;29;p12"/>
          <p:cNvPicPr preferRelativeResize="0"/>
          <p:nvPr/>
        </p:nvPicPr>
        <p:blipFill rotWithShape="1">
          <a:blip r:embed="rId2">
            <a:alphaModFix/>
          </a:blip>
          <a:srcRect/>
          <a:stretch/>
        </p:blipFill>
        <p:spPr>
          <a:xfrm>
            <a:off x="266" y="0"/>
            <a:ext cx="12191733" cy="68581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30"/>
        <p:cNvGrpSpPr/>
        <p:nvPr/>
      </p:nvGrpSpPr>
      <p:grpSpPr>
        <a:xfrm>
          <a:off x="0" y="0"/>
          <a:ext cx="0" cy="0"/>
          <a:chOff x="0" y="0"/>
          <a:chExt cx="0" cy="0"/>
        </a:xfrm>
      </p:grpSpPr>
      <p:pic>
        <p:nvPicPr>
          <p:cNvPr id="31" name="Google Shape;31;p13"/>
          <p:cNvPicPr preferRelativeResize="0"/>
          <p:nvPr/>
        </p:nvPicPr>
        <p:blipFill rotWithShape="1">
          <a:blip r:embed="rId2">
            <a:alphaModFix/>
          </a:blip>
          <a:srcRect/>
          <a:stretch/>
        </p:blipFill>
        <p:spPr>
          <a:xfrm>
            <a:off x="0" y="-150"/>
            <a:ext cx="12192000" cy="6858298"/>
          </a:xfrm>
          <a:prstGeom prst="rect">
            <a:avLst/>
          </a:prstGeom>
          <a:noFill/>
          <a:ln>
            <a:noFill/>
          </a:ln>
        </p:spPr>
      </p:pic>
      <p:sp>
        <p:nvSpPr>
          <p:cNvPr id="32" name="Google Shape;3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37" name="Google Shape;37;p13"/>
          <p:cNvPicPr preferRelativeResize="0"/>
          <p:nvPr/>
        </p:nvPicPr>
        <p:blipFill rotWithShape="1">
          <a:blip r:embed="rId3">
            <a:alphaModFix/>
          </a:blip>
          <a:srcRect/>
          <a:stretch/>
        </p:blipFill>
        <p:spPr>
          <a:xfrm>
            <a:off x="266" y="0"/>
            <a:ext cx="12191733" cy="68581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44" name="Google Shape;44;p14"/>
          <p:cNvPicPr preferRelativeResize="0"/>
          <p:nvPr/>
        </p:nvPicPr>
        <p:blipFill rotWithShape="1">
          <a:blip r:embed="rId2">
            <a:alphaModFix/>
          </a:blip>
          <a:srcRect/>
          <a:stretch/>
        </p:blipFill>
        <p:spPr>
          <a:xfrm>
            <a:off x="0" y="-150"/>
            <a:ext cx="12192000" cy="68582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6"/>
        <p:cNvGrpSpPr/>
        <p:nvPr/>
      </p:nvGrpSpPr>
      <p:grpSpPr>
        <a:xfrm>
          <a:off x="0" y="0"/>
          <a:ext cx="0" cy="0"/>
          <a:chOff x="0" y="0"/>
          <a:chExt cx="0" cy="0"/>
        </a:xfrm>
      </p:grpSpPr>
      <p:sp>
        <p:nvSpPr>
          <p:cNvPr id="67" name="Google Shape;6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888888"/>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888888"/>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888888"/>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888888"/>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888888"/>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888888"/>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888888"/>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miguelarino.com/2010/10/14/decisiones-estrategicas-y-decisiones-operativ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efiempresa.com/blog/efiempresa-transacciones-on-line/" TargetMode="External"/><Relationship Id="rId5" Type="http://schemas.openxmlformats.org/officeDocument/2006/relationships/hyperlink" Target="https://efiempresa.com/blog/efiempresa-plataforma-de-comercio-electronico/" TargetMode="External"/><Relationship Id="rId4" Type="http://schemas.openxmlformats.org/officeDocument/2006/relationships/hyperlink" Target="https://efiempresa.com/blog/el-comercio-en-las-americas-y-las-pequenas-y-medianas-empres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Rectángulo 1"/>
          <p:cNvSpPr/>
          <p:nvPr/>
        </p:nvSpPr>
        <p:spPr>
          <a:xfrm>
            <a:off x="7474509" y="499255"/>
            <a:ext cx="4471096" cy="461665"/>
          </a:xfrm>
          <a:prstGeom prst="rect">
            <a:avLst/>
          </a:prstGeom>
        </p:spPr>
        <p:txBody>
          <a:bodyPr wrap="none">
            <a:spAutoFit/>
          </a:bodyPr>
          <a:lstStyle/>
          <a:p>
            <a:pPr algn="ctr"/>
            <a:r>
              <a:rPr lang="es-MX" sz="2400" b="1" dirty="0">
                <a:latin typeface="Work Sans" panose="00000500000000000000" pitchFamily="50" charset="0"/>
              </a:rPr>
              <a:t>Ética en el Contexto Digital </a:t>
            </a:r>
            <a:endParaRPr lang="es-ES" sz="19900" b="1" dirty="0">
              <a:latin typeface="Work Sans" panose="00000500000000000000" pitchFamily="50" charset="0"/>
            </a:endParaRPr>
          </a:p>
        </p:txBody>
      </p:sp>
      <p:sp>
        <p:nvSpPr>
          <p:cNvPr id="3" name="Rectángulo 2"/>
          <p:cNvSpPr/>
          <p:nvPr/>
        </p:nvSpPr>
        <p:spPr>
          <a:xfrm>
            <a:off x="7474509" y="4174554"/>
            <a:ext cx="4604657" cy="2062103"/>
          </a:xfrm>
          <a:prstGeom prst="rect">
            <a:avLst/>
          </a:prstGeom>
        </p:spPr>
        <p:txBody>
          <a:bodyPr wrap="square">
            <a:spAutoFit/>
          </a:bodyPr>
          <a:lstStyle/>
          <a:p>
            <a:pPr algn="ctr"/>
            <a:r>
              <a:rPr lang="es-MX" sz="1600" b="1" dirty="0">
                <a:latin typeface="Work Sans" panose="00000500000000000000" pitchFamily="50" charset="0"/>
              </a:rPr>
              <a:t>Programa para la transformación del ser y la mitigación del riesgo psicosocial </a:t>
            </a:r>
          </a:p>
          <a:p>
            <a:pPr algn="ctr"/>
            <a:endParaRPr lang="es-MX" sz="1600" b="1" dirty="0">
              <a:latin typeface="Work Sans" panose="00000500000000000000" pitchFamily="50" charset="0"/>
            </a:endParaRPr>
          </a:p>
          <a:p>
            <a:pPr algn="ctr"/>
            <a:r>
              <a:rPr lang="es-MX" sz="1600" b="1" dirty="0">
                <a:latin typeface="Work Sans" panose="00000500000000000000" pitchFamily="50" charset="0"/>
              </a:rPr>
              <a:t>Grupo de Gestión Humana (SST)</a:t>
            </a:r>
          </a:p>
          <a:p>
            <a:pPr algn="ctr"/>
            <a:endParaRPr lang="es-MX" sz="1600" b="1" dirty="0">
              <a:latin typeface="Work Sans" panose="00000500000000000000" pitchFamily="50" charset="0"/>
            </a:endParaRPr>
          </a:p>
          <a:p>
            <a:pPr algn="ctr"/>
            <a:r>
              <a:rPr lang="es-MX" sz="1600" b="1" dirty="0">
                <a:latin typeface="Work Sans" panose="00000500000000000000" pitchFamily="50" charset="0"/>
              </a:rPr>
              <a:t>Claudia Lozada Ramírez </a:t>
            </a:r>
          </a:p>
          <a:p>
            <a:pPr algn="ctr"/>
            <a:r>
              <a:rPr lang="es-MX" sz="1600" b="1" dirty="0">
                <a:latin typeface="Work Sans" panose="00000500000000000000" pitchFamily="50" charset="0"/>
              </a:rPr>
              <a:t>Especialista en Psicología de la Seguridad y Salud en el Trabajo </a:t>
            </a:r>
            <a:endParaRPr lang="es-CO" sz="1600" b="1" dirty="0">
              <a:latin typeface="Work Sans" panose="00000500000000000000" pitchFamily="50" charset="0"/>
            </a:endParaRPr>
          </a:p>
        </p:txBody>
      </p:sp>
      <p:sp>
        <p:nvSpPr>
          <p:cNvPr id="4" name="Rectángulo 3"/>
          <p:cNvSpPr/>
          <p:nvPr/>
        </p:nvSpPr>
        <p:spPr>
          <a:xfrm>
            <a:off x="6999514" y="2296570"/>
            <a:ext cx="5370427" cy="646331"/>
          </a:xfrm>
          <a:prstGeom prst="rect">
            <a:avLst/>
          </a:prstGeom>
        </p:spPr>
        <p:txBody>
          <a:bodyPr wrap="square">
            <a:spAutoFit/>
          </a:bodyPr>
          <a:lstStyle/>
          <a:p>
            <a:pPr algn="ctr"/>
            <a:r>
              <a:rPr lang="es-ES" sz="1800" b="1" dirty="0">
                <a:latin typeface="Work Sans" panose="00000500000000000000" pitchFamily="50" charset="0"/>
              </a:rPr>
              <a:t>¿Cómo Influye la Ética Tecnológica en la Gestión Institucional?</a:t>
            </a:r>
            <a:endParaRPr lang="es-ES" sz="1800" b="1" dirty="0">
              <a:latin typeface="Work Sans" panose="00000500000000000000" pitchFamily="50" charset="0"/>
            </a:endParaRPr>
          </a:p>
        </p:txBody>
      </p:sp>
      <p:pic>
        <p:nvPicPr>
          <p:cNvPr id="5" name="Imagen 4"/>
          <p:cNvPicPr>
            <a:picLocks noChangeAspect="1"/>
          </p:cNvPicPr>
          <p:nvPr/>
        </p:nvPicPr>
        <p:blipFill>
          <a:blip r:embed="rId3"/>
          <a:stretch>
            <a:fillRect/>
          </a:stretch>
        </p:blipFill>
        <p:spPr>
          <a:xfrm>
            <a:off x="8586666" y="1047848"/>
            <a:ext cx="2380342" cy="1161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chemeClr val="tx1"/>
                </a:solidFill>
                <a:latin typeface="Work Sans" panose="00000500000000000000" pitchFamily="50" charset="0"/>
                <a:ea typeface="Verdana"/>
                <a:cs typeface="Verdana"/>
                <a:sym typeface="Verdana"/>
              </a:rPr>
              <a:t>Ética Empresarial </a:t>
            </a:r>
            <a:endParaRPr lang="es-CO" dirty="0"/>
          </a:p>
        </p:txBody>
      </p:sp>
      <p:graphicFrame>
        <p:nvGraphicFramePr>
          <p:cNvPr id="4" name="Diagrama 3"/>
          <p:cNvGraphicFramePr/>
          <p:nvPr>
            <p:extLst>
              <p:ext uri="{D42A27DB-BD31-4B8C-83A1-F6EECF244321}">
                <p14:modId xmlns:p14="http://schemas.microsoft.com/office/powerpoint/2010/main" val="4128474154"/>
              </p:ext>
            </p:extLst>
          </p:nvPr>
        </p:nvGraphicFramePr>
        <p:xfrm>
          <a:off x="522515" y="1393372"/>
          <a:ext cx="11397342" cy="517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76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CO" b="1" dirty="0"/>
              <a:t>Ética de la Información</a:t>
            </a:r>
          </a:p>
        </p:txBody>
      </p:sp>
      <p:sp>
        <p:nvSpPr>
          <p:cNvPr id="3" name="Marcador de texto 2"/>
          <p:cNvSpPr>
            <a:spLocks noGrp="1"/>
          </p:cNvSpPr>
          <p:nvPr>
            <p:ph type="body" idx="1"/>
          </p:nvPr>
        </p:nvSpPr>
        <p:spPr/>
        <p:txBody>
          <a:bodyPr>
            <a:normAutofit/>
          </a:bodyPr>
          <a:lstStyle/>
          <a:p>
            <a:r>
              <a:rPr lang="es-ES" dirty="0"/>
              <a:t>El manejo ético de la información en sus fases de registro, procesamiento, almacenamiento y distribución  forman parte del activo intelectual </a:t>
            </a:r>
            <a:r>
              <a:rPr lang="es-ES" dirty="0" smtClean="0"/>
              <a:t>de la institución. </a:t>
            </a:r>
            <a:r>
              <a:rPr lang="es-ES" dirty="0"/>
              <a:t>La tecnología de la información al servicio de la gestión </a:t>
            </a:r>
            <a:r>
              <a:rPr lang="es-ES" dirty="0" smtClean="0"/>
              <a:t>institucional, </a:t>
            </a:r>
            <a:r>
              <a:rPr lang="es-ES" dirty="0"/>
              <a:t>se encuentra inmersa en una serie de dilemas éticos tales </a:t>
            </a:r>
            <a:r>
              <a:rPr lang="es-ES" dirty="0" smtClean="0"/>
              <a:t>como:</a:t>
            </a:r>
          </a:p>
          <a:p>
            <a:pPr fontAlgn="base">
              <a:buFont typeface="Wingdings" panose="05000000000000000000" pitchFamily="2" charset="2"/>
              <a:buChar char="ü"/>
            </a:pPr>
            <a:r>
              <a:rPr lang="es-ES" dirty="0" smtClean="0"/>
              <a:t>Privacidad</a:t>
            </a:r>
          </a:p>
          <a:p>
            <a:pPr fontAlgn="base">
              <a:buFont typeface="Wingdings" panose="05000000000000000000" pitchFamily="2" charset="2"/>
              <a:buChar char="ü"/>
            </a:pPr>
            <a:r>
              <a:rPr lang="es-ES" dirty="0" smtClean="0"/>
              <a:t>Exactitud</a:t>
            </a:r>
            <a:endParaRPr lang="es-ES" dirty="0"/>
          </a:p>
          <a:p>
            <a:pPr fontAlgn="base">
              <a:buFont typeface="Wingdings" panose="05000000000000000000" pitchFamily="2" charset="2"/>
              <a:buChar char="ü"/>
            </a:pPr>
            <a:r>
              <a:rPr lang="es-ES" dirty="0"/>
              <a:t>Derecho de </a:t>
            </a:r>
            <a:r>
              <a:rPr lang="es-ES" dirty="0" err="1" smtClean="0"/>
              <a:t>propiedadAccesibilidad</a:t>
            </a:r>
            <a:endParaRPr lang="es-ES" dirty="0" smtClean="0"/>
          </a:p>
          <a:p>
            <a:pPr fontAlgn="base">
              <a:buFont typeface="Wingdings" panose="05000000000000000000" pitchFamily="2" charset="2"/>
              <a:buChar char="ü"/>
            </a:pPr>
            <a:r>
              <a:rPr lang="es-ES" dirty="0" smtClean="0"/>
              <a:t>Accesibilidad </a:t>
            </a:r>
            <a:endParaRPr lang="es-ES" dirty="0"/>
          </a:p>
          <a:p>
            <a:endParaRPr lang="es-CO" dirty="0"/>
          </a:p>
        </p:txBody>
      </p:sp>
    </p:spTree>
    <p:extLst>
      <p:ext uri="{BB962C8B-B14F-4D97-AF65-F5344CB8AC3E}">
        <p14:creationId xmlns:p14="http://schemas.microsoft.com/office/powerpoint/2010/main" val="257228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Ética de la Información</a:t>
            </a:r>
            <a:endParaRPr lang="es-CO" dirty="0"/>
          </a:p>
        </p:txBody>
      </p:sp>
      <p:sp>
        <p:nvSpPr>
          <p:cNvPr id="3" name="Marcador de texto 2"/>
          <p:cNvSpPr>
            <a:spLocks noGrp="1"/>
          </p:cNvSpPr>
          <p:nvPr>
            <p:ph type="body" idx="1"/>
          </p:nvPr>
        </p:nvSpPr>
        <p:spPr/>
        <p:txBody>
          <a:bodyPr>
            <a:normAutofit fontScale="92500" lnSpcReduction="20000"/>
          </a:bodyPr>
          <a:lstStyle/>
          <a:p>
            <a:pPr fontAlgn="base"/>
            <a:r>
              <a:rPr lang="es-ES" u="sng" dirty="0"/>
              <a:t>Privacidad</a:t>
            </a:r>
            <a:r>
              <a:rPr lang="es-ES" dirty="0"/>
              <a:t>. La información privada de una persona tanto a nivel personal como de sus relaciones </a:t>
            </a:r>
            <a:r>
              <a:rPr lang="es-ES" dirty="0" smtClean="0"/>
              <a:t>laborales debe</a:t>
            </a:r>
            <a:r>
              <a:rPr lang="es-ES" dirty="0"/>
              <a:t> ser salvaguardada. Para ello deben establecerse condiciones mínimas.</a:t>
            </a:r>
          </a:p>
          <a:p>
            <a:pPr fontAlgn="base"/>
            <a:r>
              <a:rPr lang="es-ES" u="sng" dirty="0"/>
              <a:t>Exactitud</a:t>
            </a:r>
            <a:r>
              <a:rPr lang="es-ES" dirty="0"/>
              <a:t>. Establecer mecanismos de control de autenticidad, fidelidad y exactitud de la información y medidas para los reparos y compensación.</a:t>
            </a:r>
          </a:p>
          <a:p>
            <a:pPr fontAlgn="base"/>
            <a:r>
              <a:rPr lang="es-ES" u="sng" dirty="0"/>
              <a:t>Derecho de propiedad.</a:t>
            </a:r>
            <a:r>
              <a:rPr lang="es-ES" dirty="0"/>
              <a:t> Establecer los lineamientos  y control para el manejo de la información, parámetros de precios, licencias, marcas y canales de distribución. Tal como las rutas tanto físicas como digitales, al igual que los niveles de aprobación y certificación digital.</a:t>
            </a:r>
          </a:p>
          <a:p>
            <a:pPr fontAlgn="base"/>
            <a:r>
              <a:rPr lang="es-ES" u="sng" dirty="0"/>
              <a:t>Accesibilidad.</a:t>
            </a:r>
            <a:r>
              <a:rPr lang="es-ES" dirty="0"/>
              <a:t> La política de seguridad, los niveles de acceso físico y digitales, los perfiles de usuarios y responsables por unidad </a:t>
            </a:r>
            <a:r>
              <a:rPr lang="es-ES" dirty="0" smtClean="0"/>
              <a:t>institucional.</a:t>
            </a:r>
            <a:endParaRPr lang="es-ES" dirty="0"/>
          </a:p>
        </p:txBody>
      </p:sp>
    </p:spTree>
    <p:extLst>
      <p:ext uri="{BB962C8B-B14F-4D97-AF65-F5344CB8AC3E}">
        <p14:creationId xmlns:p14="http://schemas.microsoft.com/office/powerpoint/2010/main" val="176515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Ética de la Información</a:t>
            </a:r>
            <a:endParaRPr lang="es-CO" dirty="0"/>
          </a:p>
        </p:txBody>
      </p:sp>
      <p:sp>
        <p:nvSpPr>
          <p:cNvPr id="3" name="Marcador de texto 2"/>
          <p:cNvSpPr>
            <a:spLocks noGrp="1"/>
          </p:cNvSpPr>
          <p:nvPr>
            <p:ph type="body" idx="1"/>
          </p:nvPr>
        </p:nvSpPr>
        <p:spPr/>
        <p:txBody>
          <a:bodyPr>
            <a:normAutofit lnSpcReduction="10000"/>
          </a:bodyPr>
          <a:lstStyle/>
          <a:p>
            <a:pPr fontAlgn="base"/>
            <a:r>
              <a:rPr lang="es-ES" dirty="0"/>
              <a:t>La tecnología de la información tiene efectos positivos sobre la eficiencia y efectividad en la </a:t>
            </a:r>
            <a:r>
              <a:rPr lang="es-ES" dirty="0" smtClean="0"/>
              <a:t>gestión institucional. </a:t>
            </a:r>
            <a:r>
              <a:rPr lang="es-ES" dirty="0"/>
              <a:t>Son éstos lo que la </a:t>
            </a:r>
            <a:r>
              <a:rPr lang="es-ES" dirty="0" smtClean="0"/>
              <a:t>convierten </a:t>
            </a:r>
            <a:r>
              <a:rPr lang="es-ES" dirty="0"/>
              <a:t>también en un elemento de mayor complejidad para el manejo de la privacidad de las personas. En virtud de que los individuos durante el registro, procesamiento, almacenamiento y recuperación de la información tienden al uso no autorizado de la misma. </a:t>
            </a:r>
          </a:p>
          <a:p>
            <a:pPr fontAlgn="base"/>
            <a:r>
              <a:rPr lang="es-ES" dirty="0"/>
              <a:t>Por otra parte el auge y crecimiento de la sociedad del conocimiento y las comunidades de usuarios en las redes sociales y con las aplicaciones digitales, constituyen espacios de información que prueban la </a:t>
            </a:r>
            <a:r>
              <a:rPr lang="es-ES" b="1" dirty="0"/>
              <a:t>ética y tecnología</a:t>
            </a:r>
            <a:r>
              <a:rPr lang="es-ES" dirty="0"/>
              <a:t>.</a:t>
            </a:r>
          </a:p>
        </p:txBody>
      </p:sp>
    </p:spTree>
    <p:extLst>
      <p:ext uri="{BB962C8B-B14F-4D97-AF65-F5344CB8AC3E}">
        <p14:creationId xmlns:p14="http://schemas.microsoft.com/office/powerpoint/2010/main" val="32591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Ética de la Información</a:t>
            </a:r>
            <a:endParaRPr lang="es-CO" dirty="0"/>
          </a:p>
        </p:txBody>
      </p:sp>
      <p:sp>
        <p:nvSpPr>
          <p:cNvPr id="3" name="Marcador de texto 2"/>
          <p:cNvSpPr>
            <a:spLocks noGrp="1"/>
          </p:cNvSpPr>
          <p:nvPr>
            <p:ph type="body" idx="1"/>
          </p:nvPr>
        </p:nvSpPr>
        <p:spPr/>
        <p:txBody>
          <a:bodyPr>
            <a:normAutofit fontScale="85000" lnSpcReduction="20000"/>
          </a:bodyPr>
          <a:lstStyle/>
          <a:p>
            <a:pPr fontAlgn="base"/>
            <a:r>
              <a:rPr lang="es-ES" dirty="0"/>
              <a:t>Entre algunos de los aspectos importantes de privacidad que se debaten en las </a:t>
            </a:r>
            <a:r>
              <a:rPr lang="es-ES" dirty="0" smtClean="0"/>
              <a:t>entidades </a:t>
            </a:r>
            <a:r>
              <a:rPr lang="es-ES" dirty="0"/>
              <a:t>y en los órganos y entes de los gobiernos están:</a:t>
            </a:r>
          </a:p>
          <a:p>
            <a:pPr fontAlgn="base"/>
            <a:r>
              <a:rPr lang="es-ES" dirty="0"/>
              <a:t>Acceso a las conversaciones por correo electrónico y a los registros digitales privados de los individuos.</a:t>
            </a:r>
          </a:p>
          <a:p>
            <a:pPr fontAlgn="base"/>
            <a:r>
              <a:rPr lang="es-ES" dirty="0"/>
              <a:t>Reunir y compartir información sobre individuos, obtenida de sus visitas a </a:t>
            </a:r>
            <a:r>
              <a:rPr lang="es-ES" dirty="0" err="1"/>
              <a:t>newgroups</a:t>
            </a:r>
            <a:r>
              <a:rPr lang="es-ES" dirty="0"/>
              <a:t> y páginas web.</a:t>
            </a:r>
          </a:p>
          <a:p>
            <a:pPr fontAlgn="base"/>
            <a:r>
              <a:rPr lang="es-ES" dirty="0"/>
              <a:t>Realizar seguimiento de las personas mediante los servicios que ofrecen las aplicaciones de Smartphone y App.</a:t>
            </a:r>
          </a:p>
          <a:p>
            <a:pPr fontAlgn="base"/>
            <a:r>
              <a:rPr lang="es-ES" dirty="0"/>
              <a:t>Utilizar información de los clientes para comercializar servicios empresariales adicionales.</a:t>
            </a:r>
          </a:p>
          <a:p>
            <a:pPr fontAlgn="base"/>
            <a:r>
              <a:rPr lang="es-ES" dirty="0"/>
              <a:t>Reunir números telefónicos y otra información personal para construir perfiles individuales de los clientes (archivos personales no autorizados).</a:t>
            </a:r>
          </a:p>
        </p:txBody>
      </p:sp>
    </p:spTree>
    <p:extLst>
      <p:ext uri="{BB962C8B-B14F-4D97-AF65-F5344CB8AC3E}">
        <p14:creationId xmlns:p14="http://schemas.microsoft.com/office/powerpoint/2010/main" val="347729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CO" b="1" dirty="0"/>
              <a:t>Delito informático</a:t>
            </a:r>
          </a:p>
        </p:txBody>
      </p:sp>
      <p:sp>
        <p:nvSpPr>
          <p:cNvPr id="3" name="Marcador de texto 2"/>
          <p:cNvSpPr>
            <a:spLocks noGrp="1"/>
          </p:cNvSpPr>
          <p:nvPr>
            <p:ph type="body" idx="1"/>
          </p:nvPr>
        </p:nvSpPr>
        <p:spPr/>
        <p:txBody>
          <a:bodyPr>
            <a:normAutofit lnSpcReduction="10000"/>
          </a:bodyPr>
          <a:lstStyle/>
          <a:p>
            <a:pPr fontAlgn="base"/>
            <a:r>
              <a:rPr lang="es-ES" dirty="0"/>
              <a:t>El delito informático es la amenaza causada por las acciones delictivas e irresponsables de los usuarios de tecnología.  Estos se han convertido en un desafío importante del manejo </a:t>
            </a:r>
            <a:r>
              <a:rPr lang="es-ES" dirty="0" smtClean="0"/>
              <a:t>institucional </a:t>
            </a:r>
            <a:r>
              <a:rPr lang="es-ES" dirty="0"/>
              <a:t>de la </a:t>
            </a:r>
            <a:r>
              <a:rPr lang="es-ES" b="1" dirty="0"/>
              <a:t>ética tecnológica</a:t>
            </a:r>
            <a:r>
              <a:rPr lang="es-ES" dirty="0"/>
              <a:t>.</a:t>
            </a:r>
          </a:p>
          <a:p>
            <a:pPr fontAlgn="base"/>
            <a:r>
              <a:rPr lang="es-ES" dirty="0"/>
              <a:t>Las amenazas a la integridad, seguridad, y calidad de los sistemas de información, requiere el desarrollo e implementación de medidas de control. Estas son necesarias para reforzar la </a:t>
            </a:r>
            <a:r>
              <a:rPr lang="es-ES" b="1" dirty="0"/>
              <a:t>ética tecnológica </a:t>
            </a:r>
            <a:r>
              <a:rPr lang="es-ES" dirty="0"/>
              <a:t>y mitigar los delitos informáticos.</a:t>
            </a:r>
          </a:p>
          <a:p>
            <a:r>
              <a:rPr lang="es-ES" dirty="0"/>
              <a:t/>
            </a:r>
            <a:br>
              <a:rPr lang="es-ES" dirty="0"/>
            </a:br>
            <a:endParaRPr lang="es-CO" dirty="0"/>
          </a:p>
        </p:txBody>
      </p:sp>
    </p:spTree>
    <p:extLst>
      <p:ext uri="{BB962C8B-B14F-4D97-AF65-F5344CB8AC3E}">
        <p14:creationId xmlns:p14="http://schemas.microsoft.com/office/powerpoint/2010/main" val="351445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Conclusiones </a:t>
            </a:r>
            <a:endParaRPr lang="es-CO" b="1" dirty="0"/>
          </a:p>
        </p:txBody>
      </p:sp>
      <p:sp>
        <p:nvSpPr>
          <p:cNvPr id="3" name="Marcador de texto 2"/>
          <p:cNvSpPr>
            <a:spLocks noGrp="1"/>
          </p:cNvSpPr>
          <p:nvPr>
            <p:ph type="body" idx="1"/>
          </p:nvPr>
        </p:nvSpPr>
        <p:spPr/>
        <p:txBody>
          <a:bodyPr>
            <a:normAutofit fontScale="92500" lnSpcReduction="10000"/>
          </a:bodyPr>
          <a:lstStyle/>
          <a:p>
            <a:pPr>
              <a:buFont typeface="Wingdings" panose="05000000000000000000" pitchFamily="2" charset="2"/>
              <a:buChar char="ü"/>
            </a:pPr>
            <a:r>
              <a:rPr lang="es-ES" dirty="0" smtClean="0"/>
              <a:t>La </a:t>
            </a:r>
            <a:r>
              <a:rPr lang="es-ES" dirty="0"/>
              <a:t>tecnología de la información puede tener muchos efectos benéficos sobre la sociedad. Se puede utilizar la tecnología para solucionar problemas humanos y sociales; como diagnóstico médicos, instrucción asistida por computador. También, en la  planificación del sector oficial, control de calidad del entorno y aplicación de la </a:t>
            </a:r>
            <a:r>
              <a:rPr lang="es-ES" dirty="0" smtClean="0"/>
              <a:t>ley.</a:t>
            </a:r>
          </a:p>
          <a:p>
            <a:pPr>
              <a:buFont typeface="Wingdings" panose="05000000000000000000" pitchFamily="2" charset="2"/>
              <a:buChar char="ü"/>
            </a:pPr>
            <a:r>
              <a:rPr lang="es-ES" dirty="0"/>
              <a:t>De acuerdo al rol que ocupan dentro de la </a:t>
            </a:r>
            <a:r>
              <a:rPr lang="es-ES" dirty="0" smtClean="0"/>
              <a:t>entidad </a:t>
            </a:r>
            <a:r>
              <a:rPr lang="es-ES" dirty="0"/>
              <a:t>quienes operan la tecnología, deben apegarse a la </a:t>
            </a:r>
            <a:r>
              <a:rPr lang="es-ES" b="1" dirty="0"/>
              <a:t>ética tecnológica</a:t>
            </a:r>
            <a:r>
              <a:rPr lang="es-ES" dirty="0"/>
              <a:t>. Mediante la cual se establezcan las políticas, normas y procedimientos de seguridad. También </a:t>
            </a:r>
            <a:r>
              <a:rPr lang="es-ES" dirty="0" smtClean="0"/>
              <a:t>el Grupo de Gestión Humano </a:t>
            </a:r>
            <a:r>
              <a:rPr lang="es-ES" dirty="0"/>
              <a:t>en su proceso de inducción debe contemplar cuidadosamente la participación de la unidad responsable en materia de seguridad de información.</a:t>
            </a:r>
            <a:endParaRPr lang="es-CO" dirty="0"/>
          </a:p>
        </p:txBody>
      </p:sp>
    </p:spTree>
    <p:extLst>
      <p:ext uri="{BB962C8B-B14F-4D97-AF65-F5344CB8AC3E}">
        <p14:creationId xmlns:p14="http://schemas.microsoft.com/office/powerpoint/2010/main" val="347254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Conclusiones</a:t>
            </a:r>
            <a:endParaRPr lang="es-CO" dirty="0"/>
          </a:p>
        </p:txBody>
      </p:sp>
      <p:sp>
        <p:nvSpPr>
          <p:cNvPr id="3" name="Marcador de texto 2"/>
          <p:cNvSpPr>
            <a:spLocks noGrp="1"/>
          </p:cNvSpPr>
          <p:nvPr>
            <p:ph type="body" idx="1"/>
          </p:nvPr>
        </p:nvSpPr>
        <p:spPr/>
        <p:txBody>
          <a:bodyPr/>
          <a:lstStyle/>
          <a:p>
            <a:pPr fontAlgn="base">
              <a:buFont typeface="Wingdings" panose="05000000000000000000" pitchFamily="2" charset="2"/>
              <a:buChar char="ü"/>
            </a:pPr>
            <a:r>
              <a:rPr lang="es-ES" dirty="0"/>
              <a:t>El nuevo talento humano debe adherirse a las políticas de seguridad y suscribir todos aquellos instrumentos diseñados e implementados. Por cuanto estos forman parte del cuerpo normativo en materia de seguridad de información y responsabilidad </a:t>
            </a:r>
            <a:r>
              <a:rPr lang="es-ES" smtClean="0"/>
              <a:t>ética.</a:t>
            </a:r>
          </a:p>
          <a:p>
            <a:pPr fontAlgn="base">
              <a:buFont typeface="Wingdings" panose="05000000000000000000" pitchFamily="2" charset="2"/>
              <a:buChar char="ü"/>
            </a:pPr>
            <a:r>
              <a:rPr lang="es-ES" smtClean="0"/>
              <a:t>Para </a:t>
            </a:r>
            <a:r>
              <a:rPr lang="es-ES" dirty="0"/>
              <a:t>finalizar, la Ética y la  Tecnología van de la mano, la ética ésta por encima de todo. En virtud de que guía a todas ciencias y a la tecnología en su capacidad de servicio. Los avances importantes en todos los campos, para que sean realmente beneficiosos deben cuidar lo ético.</a:t>
            </a:r>
          </a:p>
        </p:txBody>
      </p:sp>
    </p:spTree>
    <p:extLst>
      <p:ext uri="{BB962C8B-B14F-4D97-AF65-F5344CB8AC3E}">
        <p14:creationId xmlns:p14="http://schemas.microsoft.com/office/powerpoint/2010/main" val="271987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a:stretch/>
        </p:blipFill>
        <p:spPr>
          <a:xfrm>
            <a:off x="0" y="2601157"/>
            <a:ext cx="12191999" cy="6858000"/>
          </a:xfrm>
          <a:prstGeom prst="rect">
            <a:avLst/>
          </a:prstGeom>
          <a:noFill/>
          <a:ln>
            <a:noFill/>
          </a:ln>
        </p:spPr>
      </p:pic>
      <p:sp>
        <p:nvSpPr>
          <p:cNvPr id="105" name="Google Shape;105;p2"/>
          <p:cNvSpPr txBox="1"/>
          <p:nvPr/>
        </p:nvSpPr>
        <p:spPr>
          <a:xfrm>
            <a:off x="749908" y="1335776"/>
            <a:ext cx="7571971" cy="9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s-MX" sz="3500" b="1" i="0" u="none" strike="noStrike" cap="none" dirty="0" smtClean="0">
              <a:solidFill>
                <a:schemeClr val="lt1"/>
              </a:solidFill>
              <a:latin typeface="Verdana"/>
              <a:ea typeface="Verdana"/>
              <a:cs typeface="Verdana"/>
              <a:sym typeface="Verdana"/>
            </a:endParaRPr>
          </a:p>
          <a:p>
            <a:pPr marL="0" marR="0" lvl="0" indent="0" algn="l" rtl="0">
              <a:spcBef>
                <a:spcPts val="0"/>
              </a:spcBef>
              <a:spcAft>
                <a:spcPts val="0"/>
              </a:spcAft>
              <a:buNone/>
            </a:pPr>
            <a:endParaRPr sz="1800" dirty="0">
              <a:solidFill>
                <a:schemeClr val="dk1"/>
              </a:solidFill>
              <a:latin typeface="Verdana"/>
              <a:ea typeface="Verdana"/>
              <a:cs typeface="Verdana"/>
              <a:sym typeface="Verdana"/>
            </a:endParaRPr>
          </a:p>
        </p:txBody>
      </p:sp>
      <p:cxnSp>
        <p:nvCxnSpPr>
          <p:cNvPr id="106" name="Google Shape;106;p2"/>
          <p:cNvCxnSpPr/>
          <p:nvPr/>
        </p:nvCxnSpPr>
        <p:spPr>
          <a:xfrm>
            <a:off x="0" y="3619741"/>
            <a:ext cx="6595782" cy="0"/>
          </a:xfrm>
          <a:prstGeom prst="straightConnector1">
            <a:avLst/>
          </a:prstGeom>
          <a:noFill/>
          <a:ln w="9525" cap="flat" cmpd="sng">
            <a:solidFill>
              <a:srgbClr val="4B3C8C"/>
            </a:solidFill>
            <a:prstDash val="solid"/>
            <a:miter lim="800000"/>
            <a:headEnd type="none" w="sm" len="sm"/>
            <a:tailEnd type="none" w="sm" len="sm"/>
          </a:ln>
        </p:spPr>
      </p:cxnSp>
      <p:graphicFrame>
        <p:nvGraphicFramePr>
          <p:cNvPr id="2" name="Diagrama 1"/>
          <p:cNvGraphicFramePr/>
          <p:nvPr>
            <p:extLst>
              <p:ext uri="{D42A27DB-BD31-4B8C-83A1-F6EECF244321}">
                <p14:modId xmlns:p14="http://schemas.microsoft.com/office/powerpoint/2010/main" val="3318571864"/>
              </p:ext>
            </p:extLst>
          </p:nvPr>
        </p:nvGraphicFramePr>
        <p:xfrm>
          <a:off x="1195544" y="2643281"/>
          <a:ext cx="7126335" cy="3462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1055914" y="936171"/>
            <a:ext cx="7010400" cy="1015663"/>
          </a:xfrm>
          <a:prstGeom prst="rect">
            <a:avLst/>
          </a:prstGeom>
          <a:noFill/>
        </p:spPr>
        <p:txBody>
          <a:bodyPr wrap="square" rtlCol="0">
            <a:spAutoFit/>
          </a:bodyPr>
          <a:lstStyle/>
          <a:p>
            <a:r>
              <a:rPr lang="es-CO" sz="6000" b="1" dirty="0">
                <a:latin typeface="Work Sans" panose="00000500000000000000" pitchFamily="50" charset="0"/>
              </a:rPr>
              <a:t>Ética Tecnológica</a:t>
            </a:r>
            <a:endParaRPr lang="es-CO" sz="6000" dirty="0">
              <a:latin typeface="Work Sans" panose="00000500000000000000"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1" y="177554"/>
            <a:ext cx="12191999" cy="6858000"/>
          </a:xfrm>
          <a:prstGeom prst="rect">
            <a:avLst/>
          </a:prstGeom>
          <a:noFill/>
          <a:ln>
            <a:noFill/>
          </a:ln>
        </p:spPr>
      </p:pic>
      <p:sp>
        <p:nvSpPr>
          <p:cNvPr id="112" name="Google Shape;112;p3"/>
          <p:cNvSpPr txBox="1"/>
          <p:nvPr/>
        </p:nvSpPr>
        <p:spPr>
          <a:xfrm>
            <a:off x="865910" y="1587550"/>
            <a:ext cx="7252854" cy="3267264"/>
          </a:xfrm>
          <a:prstGeom prst="rect">
            <a:avLst/>
          </a:prstGeom>
          <a:noFill/>
          <a:ln>
            <a:noFill/>
          </a:ln>
        </p:spPr>
        <p:txBody>
          <a:bodyPr spcFirstLastPara="1" wrap="square" lIns="91425" tIns="45700" rIns="91425" bIns="45700" anchor="b" anchorCtr="0">
            <a:noAutofit/>
          </a:bodyPr>
          <a:lstStyle/>
          <a:p>
            <a:pPr marR="0" lvl="0" algn="l" rtl="0">
              <a:lnSpc>
                <a:spcPct val="150000"/>
              </a:lnSpc>
              <a:spcBef>
                <a:spcPts val="0"/>
              </a:spcBef>
              <a:spcAft>
                <a:spcPts val="0"/>
              </a:spcAft>
              <a:buClr>
                <a:schemeClr val="lt1"/>
              </a:buClr>
              <a:buSzPts val="1800"/>
            </a:pPr>
            <a:endParaRPr dirty="0"/>
          </a:p>
        </p:txBody>
      </p:sp>
      <p:graphicFrame>
        <p:nvGraphicFramePr>
          <p:cNvPr id="2" name="Diagrama 1"/>
          <p:cNvGraphicFramePr/>
          <p:nvPr>
            <p:extLst>
              <p:ext uri="{D42A27DB-BD31-4B8C-83A1-F6EECF244321}">
                <p14:modId xmlns:p14="http://schemas.microsoft.com/office/powerpoint/2010/main" val="2869486421"/>
              </p:ext>
            </p:extLst>
          </p:nvPr>
        </p:nvGraphicFramePr>
        <p:xfrm>
          <a:off x="464456" y="931071"/>
          <a:ext cx="10530115" cy="5719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1464128" y="756553"/>
            <a:ext cx="6879771" cy="830997"/>
          </a:xfrm>
          <a:prstGeom prst="rect">
            <a:avLst/>
          </a:prstGeom>
          <a:noFill/>
        </p:spPr>
        <p:txBody>
          <a:bodyPr wrap="square" rtlCol="0">
            <a:spAutoFit/>
          </a:bodyPr>
          <a:lstStyle/>
          <a:p>
            <a:r>
              <a:rPr lang="es-CO" sz="4800" b="1" dirty="0" smtClean="0">
                <a:latin typeface="Work Sans" panose="00000500000000000000" pitchFamily="50" charset="0"/>
              </a:rPr>
              <a:t>Fundamentos Éticos </a:t>
            </a:r>
            <a:endParaRPr lang="es-CO" sz="4800" b="1" dirty="0">
              <a:latin typeface="Work Sans" panose="00000500000000000000"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118" name="Google Shape;118;p4"/>
          <p:cNvSpPr txBox="1">
            <a:spLocks noGrp="1"/>
          </p:cNvSpPr>
          <p:nvPr>
            <p:ph type="title"/>
          </p:nvPr>
        </p:nvSpPr>
        <p:spPr>
          <a:xfrm>
            <a:off x="1150303" y="1572491"/>
            <a:ext cx="8102754" cy="185650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8800"/>
              <a:buFont typeface="Verdana"/>
              <a:buNone/>
            </a:pPr>
            <a:r>
              <a:rPr lang="es-CO" b="1" dirty="0" smtClean="0">
                <a:solidFill>
                  <a:schemeClr val="lt1"/>
                </a:solidFill>
                <a:latin typeface="Work Sans" panose="00000500000000000000" pitchFamily="50" charset="0"/>
                <a:ea typeface="Verdana"/>
                <a:cs typeface="Verdana"/>
                <a:sym typeface="Verdana"/>
              </a:rPr>
              <a:t>La Tecnología </a:t>
            </a:r>
            <a:endParaRPr b="1" dirty="0">
              <a:solidFill>
                <a:schemeClr val="lt1"/>
              </a:solidFill>
              <a:latin typeface="Work Sans" panose="00000500000000000000" pitchFamily="50" charset="0"/>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0" name="Google Shape;120;p4"/>
          <p:cNvSpPr txBox="1"/>
          <p:nvPr/>
        </p:nvSpPr>
        <p:spPr>
          <a:xfrm>
            <a:off x="1150303" y="4071383"/>
            <a:ext cx="6913042" cy="1856510"/>
          </a:xfrm>
          <a:prstGeom prst="rect">
            <a:avLst/>
          </a:prstGeom>
          <a:noFill/>
          <a:ln>
            <a:noFill/>
          </a:ln>
        </p:spPr>
        <p:txBody>
          <a:bodyPr spcFirstLastPara="1" wrap="square" lIns="68575" tIns="34275" rIns="68575" bIns="34275" anchor="ctr" anchorCtr="0">
            <a:noAutofit/>
          </a:bodyPr>
          <a:lstStyle/>
          <a:p>
            <a:pPr lvl="0">
              <a:buClr>
                <a:schemeClr val="dk1"/>
              </a:buClr>
              <a:buSzPts val="1400"/>
            </a:pPr>
            <a:r>
              <a:rPr lang="es-ES" sz="2000" dirty="0">
                <a:solidFill>
                  <a:schemeClr val="bg1"/>
                </a:solidFill>
                <a:latin typeface="Work Sans" panose="00000500000000000000" pitchFamily="50" charset="0"/>
              </a:rPr>
              <a:t>Es la aplicación de conocimiento científico en la solución de problemas prácticos. La Tecnología es el conjunto de conocimientos técnicos, ordenado científicamente para diseñar y crear bienes y servicios.</a:t>
            </a:r>
            <a:endParaRPr sz="2800" dirty="0">
              <a:solidFill>
                <a:schemeClr val="bg1"/>
              </a:solidFill>
              <a:latin typeface="Work Sans" panose="00000500000000000000" pitchFamily="50" charset="0"/>
              <a:ea typeface="Verdana"/>
              <a:cs typeface="Verdana"/>
              <a:sym typeface="Verdana"/>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8" name="Google Shape;128;p5"/>
          <p:cNvSpPr txBox="1">
            <a:spLocks noGrp="1"/>
          </p:cNvSpPr>
          <p:nvPr>
            <p:ph type="title"/>
          </p:nvPr>
        </p:nvSpPr>
        <p:spPr>
          <a:xfrm>
            <a:off x="1150303" y="852055"/>
            <a:ext cx="8076824" cy="10702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MX" sz="3600" b="1" dirty="0" smtClean="0">
                <a:solidFill>
                  <a:schemeClr val="lt1"/>
                </a:solidFill>
                <a:latin typeface="Work Sans" panose="00000500000000000000" pitchFamily="50" charset="0"/>
              </a:rPr>
              <a:t>La Ética Aplicada a la Tecnología </a:t>
            </a:r>
            <a:endParaRPr sz="6600" dirty="0">
              <a:latin typeface="Work Sans" panose="00000500000000000000" pitchFamily="50" charset="0"/>
            </a:endParaRPr>
          </a:p>
        </p:txBody>
      </p:sp>
      <p:sp>
        <p:nvSpPr>
          <p:cNvPr id="129" name="Google Shape;129;p5"/>
          <p:cNvSpPr txBox="1"/>
          <p:nvPr/>
        </p:nvSpPr>
        <p:spPr>
          <a:xfrm>
            <a:off x="377416" y="1842895"/>
            <a:ext cx="9234669" cy="4753495"/>
          </a:xfrm>
          <a:prstGeom prst="rect">
            <a:avLst/>
          </a:prstGeom>
          <a:noFill/>
          <a:ln>
            <a:noFill/>
          </a:ln>
        </p:spPr>
        <p:txBody>
          <a:bodyPr spcFirstLastPara="1" wrap="square" lIns="68575" tIns="34275" rIns="68575" bIns="34275" anchor="ctr" anchorCtr="0">
            <a:noAutofit/>
          </a:bodyPr>
          <a:lstStyle/>
          <a:p>
            <a:pPr marL="285750" lvl="0" indent="-285750">
              <a:buClr>
                <a:schemeClr val="dk1"/>
              </a:buClr>
              <a:buSzPts val="1400"/>
              <a:buFont typeface="Wingdings" panose="05000000000000000000" pitchFamily="2" charset="2"/>
              <a:buChar char="ü"/>
            </a:pPr>
            <a:r>
              <a:rPr lang="es-ES" dirty="0">
                <a:solidFill>
                  <a:schemeClr val="tx1"/>
                </a:solidFill>
                <a:latin typeface="Work Sans" panose="00000500000000000000" pitchFamily="50" charset="0"/>
              </a:rPr>
              <a:t>La ética permite orientar la conducta humana en la tecnología, orienta y guía las acciones del ser humano. Su objeto es definir cómo comportarse ante diversas experiencias en beneficio propio y en el de los </a:t>
            </a:r>
            <a:r>
              <a:rPr lang="es-ES" dirty="0" smtClean="0">
                <a:solidFill>
                  <a:schemeClr val="tx1"/>
                </a:solidFill>
                <a:latin typeface="Work Sans" panose="00000500000000000000" pitchFamily="50" charset="0"/>
              </a:rPr>
              <a:t>demás.</a:t>
            </a:r>
          </a:p>
          <a:p>
            <a:pPr lvl="0">
              <a:buClr>
                <a:schemeClr val="dk1"/>
              </a:buClr>
              <a:buSzPts val="1400"/>
            </a:pPr>
            <a:endParaRPr lang="es-ES" dirty="0" smtClean="0">
              <a:solidFill>
                <a:schemeClr val="tx1"/>
              </a:solidFill>
              <a:latin typeface="Work Sans" panose="00000500000000000000" pitchFamily="50" charset="0"/>
            </a:endParaRPr>
          </a:p>
          <a:p>
            <a:pPr marL="285750" lvl="0" indent="-285750">
              <a:buClr>
                <a:schemeClr val="dk1"/>
              </a:buClr>
              <a:buSzPts val="1400"/>
              <a:buFont typeface="Wingdings" panose="05000000000000000000" pitchFamily="2" charset="2"/>
              <a:buChar char="ü"/>
            </a:pPr>
            <a:r>
              <a:rPr lang="es-ES" dirty="0" smtClean="0">
                <a:solidFill>
                  <a:schemeClr val="tx1"/>
                </a:solidFill>
                <a:latin typeface="Work Sans" panose="00000500000000000000" pitchFamily="50" charset="0"/>
              </a:rPr>
              <a:t>La</a:t>
            </a:r>
            <a:r>
              <a:rPr lang="es-ES" dirty="0">
                <a:solidFill>
                  <a:schemeClr val="tx1"/>
                </a:solidFill>
                <a:latin typeface="Work Sans" panose="00000500000000000000" pitchFamily="50" charset="0"/>
              </a:rPr>
              <a:t> </a:t>
            </a:r>
            <a:r>
              <a:rPr lang="es-ES" b="1" dirty="0">
                <a:solidFill>
                  <a:schemeClr val="tx1"/>
                </a:solidFill>
                <a:latin typeface="Work Sans" panose="00000500000000000000" pitchFamily="50" charset="0"/>
              </a:rPr>
              <a:t>ética tecnológica</a:t>
            </a:r>
            <a:r>
              <a:rPr lang="es-ES" dirty="0">
                <a:solidFill>
                  <a:schemeClr val="tx1"/>
                </a:solidFill>
                <a:latin typeface="Work Sans" panose="00000500000000000000" pitchFamily="50" charset="0"/>
              </a:rPr>
              <a:t>  involucra muchas </a:t>
            </a:r>
            <a:r>
              <a:rPr lang="es-ES" u="sng" dirty="0">
                <a:solidFill>
                  <a:schemeClr val="tx1"/>
                </a:solidFill>
                <a:latin typeface="Work Sans" panose="00000500000000000000" pitchFamily="50" charset="0"/>
                <a:hlinkClick r:id="rId4"/>
              </a:rPr>
              <a:t>decisiones estratégicas</a:t>
            </a:r>
            <a:r>
              <a:rPr lang="es-ES" dirty="0">
                <a:solidFill>
                  <a:schemeClr val="tx1"/>
                </a:solidFill>
                <a:latin typeface="Work Sans" panose="00000500000000000000" pitchFamily="50" charset="0"/>
              </a:rPr>
              <a:t>, como inversión en recursos humanos, modernización, desarrollo y servicios de productos. Las amenazas y oportunidades, pueden afectar de manera significativa el desempeño, caracterizándose por su singularidad, complejidad y </a:t>
            </a:r>
            <a:r>
              <a:rPr lang="es-ES" dirty="0" smtClean="0">
                <a:solidFill>
                  <a:schemeClr val="tx1"/>
                </a:solidFill>
                <a:latin typeface="Work Sans" panose="00000500000000000000" pitchFamily="50" charset="0"/>
              </a:rPr>
              <a:t>velocidad.</a:t>
            </a:r>
          </a:p>
          <a:p>
            <a:pPr lvl="0">
              <a:buClr>
                <a:schemeClr val="dk1"/>
              </a:buClr>
              <a:buSzPts val="1400"/>
            </a:pPr>
            <a:endParaRPr lang="es-ES" dirty="0" smtClean="0">
              <a:solidFill>
                <a:schemeClr val="tx1"/>
              </a:solidFill>
              <a:latin typeface="Work Sans" panose="00000500000000000000" pitchFamily="50" charset="0"/>
            </a:endParaRPr>
          </a:p>
          <a:p>
            <a:pPr marL="285750" lvl="0" indent="-285750">
              <a:buClr>
                <a:schemeClr val="dk1"/>
              </a:buClr>
              <a:buSzPts val="1400"/>
              <a:buFont typeface="Wingdings" panose="05000000000000000000" pitchFamily="2" charset="2"/>
              <a:buChar char="ü"/>
            </a:pPr>
            <a:r>
              <a:rPr lang="es-ES" dirty="0" smtClean="0">
                <a:solidFill>
                  <a:schemeClr val="tx1"/>
                </a:solidFill>
                <a:latin typeface="Work Sans" panose="00000500000000000000" pitchFamily="50" charset="0"/>
              </a:rPr>
              <a:t>La </a:t>
            </a:r>
            <a:r>
              <a:rPr lang="es-ES" dirty="0">
                <a:solidFill>
                  <a:schemeClr val="tx1"/>
                </a:solidFill>
                <a:latin typeface="Work Sans" panose="00000500000000000000" pitchFamily="50" charset="0"/>
              </a:rPr>
              <a:t>revolución de la información ha magnificado la capacidad para adquirir, manipular, almacenar y comunicar información. La </a:t>
            </a:r>
            <a:r>
              <a:rPr lang="es-ES" b="1" dirty="0">
                <a:solidFill>
                  <a:schemeClr val="tx1"/>
                </a:solidFill>
                <a:latin typeface="Work Sans" panose="00000500000000000000" pitchFamily="50" charset="0"/>
              </a:rPr>
              <a:t>ética tecnológica</a:t>
            </a:r>
            <a:r>
              <a:rPr lang="es-ES" dirty="0">
                <a:solidFill>
                  <a:schemeClr val="tx1"/>
                </a:solidFill>
                <a:latin typeface="Work Sans" panose="00000500000000000000" pitchFamily="50" charset="0"/>
              </a:rPr>
              <a:t> juega un papel fundamental en este proceso. Incluso el internet ha permitido simplificar la vida de la sociedad</a:t>
            </a:r>
            <a:r>
              <a:rPr lang="es-ES" dirty="0" smtClean="0">
                <a:solidFill>
                  <a:schemeClr val="tx1"/>
                </a:solidFill>
                <a:latin typeface="Work Sans" panose="00000500000000000000" pitchFamily="50" charset="0"/>
              </a:rPr>
              <a:t>.</a:t>
            </a:r>
          </a:p>
          <a:p>
            <a:pPr fontAlgn="base"/>
            <a:endParaRPr lang="es-ES" dirty="0">
              <a:solidFill>
                <a:schemeClr val="tx1"/>
              </a:solidFill>
              <a:latin typeface="Work Sans" panose="00000500000000000000" pitchFamily="50" charset="0"/>
            </a:endParaRPr>
          </a:p>
          <a:p>
            <a:pPr lvl="0">
              <a:buClr>
                <a:schemeClr val="dk1"/>
              </a:buClr>
              <a:buSzPts val="1400"/>
            </a:pPr>
            <a:endParaRPr sz="1800" dirty="0">
              <a:solidFill>
                <a:schemeClr val="lt1"/>
              </a:solidFill>
              <a:latin typeface="Helvetica Neue"/>
              <a:ea typeface="Helvetica Neue"/>
              <a:cs typeface="Helvetica Neue"/>
              <a:sym typeface="Helvetica Neue"/>
            </a:endParaRP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8" name="Google Shape;128;p5"/>
          <p:cNvSpPr txBox="1">
            <a:spLocks noGrp="1"/>
          </p:cNvSpPr>
          <p:nvPr>
            <p:ph type="title"/>
          </p:nvPr>
        </p:nvSpPr>
        <p:spPr>
          <a:xfrm>
            <a:off x="1150303" y="852055"/>
            <a:ext cx="8076824" cy="10702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MX" sz="3600" b="1" dirty="0" smtClean="0">
                <a:solidFill>
                  <a:schemeClr val="lt1"/>
                </a:solidFill>
                <a:latin typeface="Work Sans" panose="00000500000000000000" pitchFamily="50" charset="0"/>
              </a:rPr>
              <a:t>La Ética Aplicada a la Tecnología </a:t>
            </a:r>
            <a:endParaRPr sz="6600" dirty="0">
              <a:latin typeface="Work Sans" panose="00000500000000000000" pitchFamily="50" charset="0"/>
            </a:endParaRPr>
          </a:p>
        </p:txBody>
      </p:sp>
      <p:sp>
        <p:nvSpPr>
          <p:cNvPr id="129" name="Google Shape;129;p5"/>
          <p:cNvSpPr txBox="1"/>
          <p:nvPr/>
        </p:nvSpPr>
        <p:spPr>
          <a:xfrm>
            <a:off x="355645" y="1657830"/>
            <a:ext cx="9234669" cy="4688541"/>
          </a:xfrm>
          <a:prstGeom prst="rect">
            <a:avLst/>
          </a:prstGeom>
          <a:noFill/>
          <a:ln>
            <a:noFill/>
          </a:ln>
        </p:spPr>
        <p:txBody>
          <a:bodyPr spcFirstLastPara="1" wrap="square" lIns="68575" tIns="34275" rIns="68575" bIns="34275" anchor="ctr" anchorCtr="0">
            <a:noAutofit/>
          </a:bodyPr>
          <a:lstStyle/>
          <a:p>
            <a:pPr marL="285750" indent="-285750" fontAlgn="base">
              <a:buFont typeface="Wingdings" panose="05000000000000000000" pitchFamily="2" charset="2"/>
              <a:buChar char="ü"/>
            </a:pPr>
            <a:r>
              <a:rPr lang="es-ES" sz="1600" dirty="0" smtClean="0">
                <a:solidFill>
                  <a:schemeClr val="tx1"/>
                </a:solidFill>
                <a:latin typeface="Work Sans" panose="00000500000000000000" pitchFamily="50" charset="0"/>
              </a:rPr>
              <a:t>El </a:t>
            </a:r>
            <a:r>
              <a:rPr lang="es-ES" sz="1600" dirty="0">
                <a:solidFill>
                  <a:schemeClr val="tx1"/>
                </a:solidFill>
                <a:latin typeface="Work Sans" panose="00000500000000000000" pitchFamily="50" charset="0"/>
              </a:rPr>
              <a:t>internet y la </a:t>
            </a:r>
            <a:r>
              <a:rPr lang="es-ES" sz="1600" u="sng" dirty="0">
                <a:solidFill>
                  <a:schemeClr val="tx1"/>
                </a:solidFill>
                <a:latin typeface="Work Sans" panose="00000500000000000000" pitchFamily="50" charset="0"/>
                <a:hlinkClick r:id="rId4"/>
              </a:rPr>
              <a:t>globalización </a:t>
            </a:r>
            <a:r>
              <a:rPr lang="es-ES" sz="1600" dirty="0">
                <a:solidFill>
                  <a:schemeClr val="tx1"/>
                </a:solidFill>
                <a:latin typeface="Work Sans" panose="00000500000000000000" pitchFamily="50" charset="0"/>
              </a:rPr>
              <a:t>sin las barreras del tiempo y del espacio permiten a las empresas realizar actos de </a:t>
            </a:r>
            <a:r>
              <a:rPr lang="es-ES" sz="1600" u="sng" dirty="0">
                <a:solidFill>
                  <a:schemeClr val="tx1"/>
                </a:solidFill>
                <a:latin typeface="Work Sans" panose="00000500000000000000" pitchFamily="50" charset="0"/>
                <a:hlinkClick r:id="rId5"/>
              </a:rPr>
              <a:t>comercio </a:t>
            </a:r>
            <a:r>
              <a:rPr lang="es-ES" sz="1600" dirty="0">
                <a:solidFill>
                  <a:schemeClr val="tx1"/>
                </a:solidFill>
                <a:latin typeface="Work Sans" panose="00000500000000000000" pitchFamily="50" charset="0"/>
              </a:rPr>
              <a:t>y</a:t>
            </a:r>
            <a:r>
              <a:rPr lang="es-ES" sz="1600" u="sng" dirty="0">
                <a:solidFill>
                  <a:schemeClr val="tx1"/>
                </a:solidFill>
                <a:latin typeface="Work Sans" panose="00000500000000000000" pitchFamily="50" charset="0"/>
                <a:hlinkClick r:id="rId6"/>
              </a:rPr>
              <a:t> transacciones electrónicas</a:t>
            </a:r>
            <a:r>
              <a:rPr lang="es-ES" sz="1600" dirty="0">
                <a:solidFill>
                  <a:schemeClr val="tx1"/>
                </a:solidFill>
                <a:latin typeface="Work Sans" panose="00000500000000000000" pitchFamily="50" charset="0"/>
              </a:rPr>
              <a:t>.  Lo cual propicia una </a:t>
            </a:r>
            <a:r>
              <a:rPr lang="es-ES" sz="1600" b="1" dirty="0">
                <a:solidFill>
                  <a:schemeClr val="tx1"/>
                </a:solidFill>
                <a:latin typeface="Work Sans" panose="00000500000000000000" pitchFamily="50" charset="0"/>
              </a:rPr>
              <a:t>ética tecnológica</a:t>
            </a:r>
            <a:r>
              <a:rPr lang="es-ES" sz="1600" dirty="0">
                <a:solidFill>
                  <a:schemeClr val="tx1"/>
                </a:solidFill>
                <a:latin typeface="Work Sans" panose="00000500000000000000" pitchFamily="50" charset="0"/>
              </a:rPr>
              <a:t> en las empresas, que se traduce en prácticas éticas y no </a:t>
            </a:r>
            <a:r>
              <a:rPr lang="es-ES" sz="1600" dirty="0" smtClean="0">
                <a:solidFill>
                  <a:schemeClr val="tx1"/>
                </a:solidFill>
                <a:latin typeface="Work Sans" panose="00000500000000000000" pitchFamily="50" charset="0"/>
              </a:rPr>
              <a:t>éticas.</a:t>
            </a:r>
          </a:p>
          <a:p>
            <a:pPr marL="285750" indent="-285750" fontAlgn="base">
              <a:buFont typeface="Wingdings" panose="05000000000000000000" pitchFamily="2" charset="2"/>
              <a:buChar char="ü"/>
            </a:pPr>
            <a:endParaRPr lang="es-ES" sz="1600" dirty="0">
              <a:solidFill>
                <a:schemeClr val="tx1"/>
              </a:solidFill>
              <a:latin typeface="Work Sans" panose="00000500000000000000" pitchFamily="50" charset="0"/>
            </a:endParaRPr>
          </a:p>
          <a:p>
            <a:pPr marL="285750" indent="-285750" fontAlgn="base">
              <a:buFont typeface="Wingdings" panose="05000000000000000000" pitchFamily="2" charset="2"/>
              <a:buChar char="ü"/>
            </a:pPr>
            <a:r>
              <a:rPr lang="es-ES" sz="1600" dirty="0" smtClean="0">
                <a:latin typeface="Work Sans" panose="00000500000000000000" pitchFamily="50" charset="0"/>
              </a:rPr>
              <a:t>Por </a:t>
            </a:r>
            <a:r>
              <a:rPr lang="es-ES" sz="1600" dirty="0">
                <a:latin typeface="Work Sans" panose="00000500000000000000" pitchFamily="50" charset="0"/>
              </a:rPr>
              <a:t>esta razón, es importante comprender las dimensiones de la ética al trabajar en una empresa y en la utilidad de la tecnología de la información (TI). Los usuarios finales y los profesionales de TI juegan un papel importante en la ética </a:t>
            </a:r>
            <a:r>
              <a:rPr lang="es-ES" sz="1600" dirty="0" smtClean="0">
                <a:latin typeface="Work Sans" panose="00000500000000000000" pitchFamily="50" charset="0"/>
              </a:rPr>
              <a:t>empresarial.</a:t>
            </a:r>
          </a:p>
          <a:p>
            <a:pPr marL="285750" indent="-285750" fontAlgn="base">
              <a:buFont typeface="Wingdings" panose="05000000000000000000" pitchFamily="2" charset="2"/>
              <a:buChar char="ü"/>
            </a:pPr>
            <a:endParaRPr lang="es-ES" sz="1600" dirty="0">
              <a:latin typeface="Work Sans" panose="00000500000000000000" pitchFamily="50" charset="0"/>
            </a:endParaRPr>
          </a:p>
          <a:p>
            <a:pPr marL="285750" indent="-285750" fontAlgn="base">
              <a:buFont typeface="Wingdings" panose="05000000000000000000" pitchFamily="2" charset="2"/>
              <a:buChar char="ü"/>
            </a:pPr>
            <a:r>
              <a:rPr lang="es-ES" sz="1600" dirty="0" smtClean="0">
                <a:latin typeface="Work Sans" panose="00000500000000000000" pitchFamily="50" charset="0"/>
              </a:rPr>
              <a:t>La </a:t>
            </a:r>
            <a:r>
              <a:rPr lang="es-ES" sz="1600" dirty="0">
                <a:latin typeface="Work Sans" panose="00000500000000000000" pitchFamily="50" charset="0"/>
              </a:rPr>
              <a:t>utilidad que los empleados dan a los recursos tecnológicos versus los controles implementados, son el catalizador de la </a:t>
            </a:r>
            <a:r>
              <a:rPr lang="es-ES" sz="1600" b="1" dirty="0">
                <a:latin typeface="Work Sans" panose="00000500000000000000" pitchFamily="50" charset="0"/>
              </a:rPr>
              <a:t>ética tecnológica</a:t>
            </a:r>
            <a:r>
              <a:rPr lang="es-ES" sz="1600" dirty="0">
                <a:latin typeface="Work Sans" panose="00000500000000000000" pitchFamily="50" charset="0"/>
              </a:rPr>
              <a:t>. Ejemplo de ello es la utilidad de los PC, en asuntos personales en horas laborales. También que se realicen copias de software de la empresa para uso personal. Incluso ofrecer en venta a otras empresas la información de los clientes entre otras prácticas.</a:t>
            </a: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48641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6"/>
          <p:cNvPicPr preferRelativeResize="0"/>
          <p:nvPr/>
        </p:nvPicPr>
        <p:blipFill rotWithShape="1">
          <a:blip r:embed="rId3">
            <a:alphaModFix/>
          </a:blip>
          <a:srcRect/>
          <a:stretch/>
        </p:blipFill>
        <p:spPr>
          <a:xfrm>
            <a:off x="0" y="0"/>
            <a:ext cx="12191999" cy="6858000"/>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1" y="0"/>
            <a:ext cx="12191999" cy="6858000"/>
          </a:xfrm>
          <a:prstGeom prst="rect">
            <a:avLst/>
          </a:prstGeom>
          <a:noFill/>
          <a:ln>
            <a:noFill/>
          </a:ln>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1150303" y="658332"/>
            <a:ext cx="6047451" cy="10702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Verdana"/>
              <a:buNone/>
            </a:pPr>
            <a:r>
              <a:rPr lang="es-CO" b="1" dirty="0" smtClean="0">
                <a:solidFill>
                  <a:schemeClr val="lt1"/>
                </a:solidFill>
                <a:latin typeface="Work Sans" panose="00000500000000000000" pitchFamily="50" charset="0"/>
                <a:ea typeface="Verdana"/>
                <a:cs typeface="Verdana"/>
                <a:sym typeface="Verdana"/>
              </a:rPr>
              <a:t>Ética Empresarial </a:t>
            </a:r>
            <a:endParaRPr b="1" dirty="0">
              <a:solidFill>
                <a:schemeClr val="lt1"/>
              </a:solidFill>
              <a:latin typeface="Work Sans" panose="00000500000000000000" pitchFamily="50"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sp>
        <p:nvSpPr>
          <p:cNvPr id="141" name="Google Shape;141;p6"/>
          <p:cNvSpPr txBox="1"/>
          <p:nvPr/>
        </p:nvSpPr>
        <p:spPr>
          <a:xfrm>
            <a:off x="2284871" y="1839686"/>
            <a:ext cx="7283672" cy="4584850"/>
          </a:xfrm>
          <a:prstGeom prst="rect">
            <a:avLst/>
          </a:prstGeom>
          <a:noFill/>
          <a:ln>
            <a:noFill/>
          </a:ln>
        </p:spPr>
        <p:txBody>
          <a:bodyPr spcFirstLastPara="1" wrap="square" lIns="68575" tIns="34275" rIns="68575" bIns="34275" anchor="ctr" anchorCtr="0">
            <a:noAutofit/>
          </a:bodyPr>
          <a:lstStyle/>
          <a:p>
            <a:pPr marL="285750" lvl="0" indent="-196850">
              <a:buClr>
                <a:schemeClr val="dk1"/>
              </a:buClr>
              <a:buSzPts val="1400"/>
            </a:pPr>
            <a:r>
              <a:rPr lang="es-ES" sz="2400" dirty="0">
                <a:latin typeface="Work Sans" panose="00000500000000000000" pitchFamily="50" charset="0"/>
              </a:rPr>
              <a:t>La </a:t>
            </a:r>
            <a:r>
              <a:rPr lang="es-ES" sz="2400" b="1" dirty="0">
                <a:latin typeface="Work Sans" panose="00000500000000000000" pitchFamily="50" charset="0"/>
              </a:rPr>
              <a:t>ética tecnológica</a:t>
            </a:r>
            <a:r>
              <a:rPr lang="es-ES" sz="2400" dirty="0">
                <a:latin typeface="Work Sans" panose="00000500000000000000" pitchFamily="50" charset="0"/>
              </a:rPr>
              <a:t> empresarial puede subdividirse en dos </a:t>
            </a:r>
            <a:r>
              <a:rPr lang="es-ES" sz="2400" dirty="0" smtClean="0">
                <a:latin typeface="Work Sans" panose="00000500000000000000" pitchFamily="50" charset="0"/>
              </a:rPr>
              <a:t>áreas: </a:t>
            </a:r>
          </a:p>
          <a:p>
            <a:pPr marL="285750" lvl="0" indent="-196850">
              <a:buClr>
                <a:schemeClr val="dk1"/>
              </a:buClr>
              <a:buSzPts val="1400"/>
            </a:pPr>
            <a:endParaRPr lang="es-ES" sz="2400" dirty="0" smtClean="0">
              <a:latin typeface="Work Sans" panose="00000500000000000000" pitchFamily="50" charset="0"/>
            </a:endParaRPr>
          </a:p>
          <a:p>
            <a:pPr marL="374650" lvl="0" indent="-285750">
              <a:buClr>
                <a:schemeClr val="dk1"/>
              </a:buClr>
              <a:buSzPts val="1400"/>
              <a:buFont typeface="Wingdings" panose="05000000000000000000" pitchFamily="2" charset="2"/>
              <a:buChar char="ü"/>
            </a:pPr>
            <a:r>
              <a:rPr lang="es-ES" sz="2400" dirty="0" smtClean="0">
                <a:latin typeface="Work Sans" panose="00000500000000000000" pitchFamily="50" charset="0"/>
              </a:rPr>
              <a:t>La </a:t>
            </a:r>
            <a:r>
              <a:rPr lang="es-ES" sz="2400" dirty="0">
                <a:latin typeface="Work Sans" panose="00000500000000000000" pitchFamily="50" charset="0"/>
              </a:rPr>
              <a:t>primera se relaciona con las prácticas ilegales no éticas que son cuestionables a </a:t>
            </a:r>
            <a:r>
              <a:rPr lang="es-ES" sz="2400" dirty="0" smtClean="0">
                <a:latin typeface="Work Sans" panose="00000500000000000000" pitchFamily="50" charset="0"/>
              </a:rPr>
              <a:t>una persona que ejerce un cargo alto en la entidad.</a:t>
            </a:r>
            <a:r>
              <a:rPr lang="es-ES" sz="2400" dirty="0">
                <a:latin typeface="Work Sans" panose="00000500000000000000" pitchFamily="50" charset="0"/>
              </a:rPr>
              <a:t> </a:t>
            </a:r>
            <a:endParaRPr lang="es-ES" sz="2400" dirty="0">
              <a:latin typeface="Work Sans" panose="00000500000000000000" pitchFamily="50" charset="0"/>
            </a:endParaRPr>
          </a:p>
          <a:p>
            <a:pPr marL="374650" lvl="0" indent="-285750">
              <a:buClr>
                <a:schemeClr val="dk1"/>
              </a:buClr>
              <a:buSzPts val="1400"/>
              <a:buFont typeface="Wingdings" panose="05000000000000000000" pitchFamily="2" charset="2"/>
              <a:buChar char="ü"/>
            </a:pPr>
            <a:endParaRPr lang="es-ES" sz="2400" dirty="0" smtClean="0">
              <a:latin typeface="Work Sans" panose="00000500000000000000" pitchFamily="50" charset="0"/>
            </a:endParaRPr>
          </a:p>
          <a:p>
            <a:pPr marL="374650" lvl="0" indent="-285750">
              <a:buClr>
                <a:schemeClr val="dk1"/>
              </a:buClr>
              <a:buSzPts val="1400"/>
              <a:buFont typeface="Wingdings" panose="05000000000000000000" pitchFamily="2" charset="2"/>
              <a:buChar char="ü"/>
            </a:pPr>
            <a:r>
              <a:rPr lang="es-ES" sz="2400" dirty="0" smtClean="0">
                <a:latin typeface="Work Sans" panose="00000500000000000000" pitchFamily="50" charset="0"/>
              </a:rPr>
              <a:t>La </a:t>
            </a:r>
            <a:r>
              <a:rPr lang="es-ES" sz="2400" dirty="0">
                <a:latin typeface="Work Sans" panose="00000500000000000000" pitchFamily="50" charset="0"/>
              </a:rPr>
              <a:t>segunda son aquellas preguntas que los </a:t>
            </a:r>
            <a:r>
              <a:rPr lang="es-ES" sz="2400" dirty="0" smtClean="0">
                <a:latin typeface="Work Sans" panose="00000500000000000000" pitchFamily="50" charset="0"/>
              </a:rPr>
              <a:t>jefes o personas con cargos altos dentro de un organigrama se </a:t>
            </a:r>
            <a:r>
              <a:rPr lang="es-ES" sz="2400" dirty="0">
                <a:latin typeface="Work Sans" panose="00000500000000000000" pitchFamily="50" charset="0"/>
              </a:rPr>
              <a:t>plantean como parte de su toma de decisiones en la dinámica diaria de una </a:t>
            </a:r>
            <a:r>
              <a:rPr lang="es-ES" sz="2400" dirty="0" smtClean="0">
                <a:latin typeface="Work Sans" panose="00000500000000000000" pitchFamily="50" charset="0"/>
              </a:rPr>
              <a:t>entidad.</a:t>
            </a:r>
            <a:endParaRPr sz="2400" dirty="0">
              <a:solidFill>
                <a:schemeClr val="lt1"/>
              </a:solidFill>
              <a:latin typeface="Work Sans" panose="00000500000000000000" pitchFamily="50" charset="0"/>
              <a:ea typeface="Verdana"/>
              <a:cs typeface="Verdana"/>
              <a:sym typeface="Verdana"/>
            </a:endParaRPr>
          </a:p>
        </p:txBody>
      </p:sp>
      <p:pic>
        <p:nvPicPr>
          <p:cNvPr id="142" name="Google Shape;142;p6"/>
          <p:cNvPicPr preferRelativeResize="0"/>
          <p:nvPr/>
        </p:nvPicPr>
        <p:blipFill rotWithShape="1">
          <a:blip r:embed="rId5">
            <a:alphaModFix/>
          </a:blip>
          <a:srcRect l="26328" r="20104"/>
          <a:stretch/>
        </p:blipFill>
        <p:spPr>
          <a:xfrm>
            <a:off x="0" y="1728596"/>
            <a:ext cx="1763625" cy="49385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148" name="Google Shape;148;p7"/>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49" name="Google Shape;149;p7"/>
          <p:cNvSpPr txBox="1">
            <a:spLocks noGrp="1"/>
          </p:cNvSpPr>
          <p:nvPr>
            <p:ph type="title"/>
          </p:nvPr>
        </p:nvSpPr>
        <p:spPr>
          <a:xfrm>
            <a:off x="1150303" y="852055"/>
            <a:ext cx="5653169" cy="839910"/>
          </a:xfrm>
          <a:prstGeom prst="rect">
            <a:avLst/>
          </a:prstGeom>
          <a:noFill/>
          <a:ln>
            <a:noFill/>
          </a:ln>
        </p:spPr>
        <p:txBody>
          <a:bodyPr spcFirstLastPara="1" wrap="square" lIns="91425" tIns="45700" rIns="91425" bIns="45700" anchor="ctr" anchorCtr="0">
            <a:noAutofit/>
          </a:bodyPr>
          <a:lstStyle/>
          <a:p>
            <a:pPr lvl="0">
              <a:buClr>
                <a:srgbClr val="4B3C8C"/>
              </a:buClr>
              <a:buSzPts val="2200"/>
            </a:pPr>
            <a:r>
              <a:rPr lang="es-CO" sz="4000" b="1" dirty="0">
                <a:solidFill>
                  <a:schemeClr val="tx1"/>
                </a:solidFill>
                <a:latin typeface="Work Sans" panose="00000500000000000000" pitchFamily="50" charset="0"/>
                <a:ea typeface="Verdana"/>
                <a:cs typeface="Verdana"/>
                <a:sym typeface="Verdana"/>
              </a:rPr>
              <a:t>Ética Empresarial </a:t>
            </a:r>
            <a:endParaRPr sz="3600" b="1" dirty="0">
              <a:solidFill>
                <a:schemeClr val="tx1"/>
              </a:solidFill>
              <a:latin typeface="Verdana"/>
              <a:ea typeface="Verdana"/>
              <a:cs typeface="Verdana"/>
              <a:sym typeface="Verdana"/>
            </a:endParaRPr>
          </a:p>
        </p:txBody>
      </p:sp>
      <p:cxnSp>
        <p:nvCxnSpPr>
          <p:cNvPr id="150" name="Google Shape;150;p7"/>
          <p:cNvCxnSpPr/>
          <p:nvPr/>
        </p:nvCxnSpPr>
        <p:spPr>
          <a:xfrm>
            <a:off x="-96982" y="1700886"/>
            <a:ext cx="5874327" cy="0"/>
          </a:xfrm>
          <a:prstGeom prst="straightConnector1">
            <a:avLst/>
          </a:prstGeom>
          <a:noFill/>
          <a:ln w="9525" cap="flat" cmpd="sng">
            <a:solidFill>
              <a:srgbClr val="4B3C8C"/>
            </a:solidFill>
            <a:prstDash val="solid"/>
            <a:miter lim="800000"/>
            <a:headEnd type="none" w="sm" len="sm"/>
            <a:tailEnd type="none" w="sm" len="sm"/>
          </a:ln>
        </p:spPr>
      </p:cxnSp>
      <p:sp>
        <p:nvSpPr>
          <p:cNvPr id="151" name="Google Shape;151;p7"/>
          <p:cNvSpPr txBox="1"/>
          <p:nvPr/>
        </p:nvSpPr>
        <p:spPr>
          <a:xfrm>
            <a:off x="2284871" y="2771150"/>
            <a:ext cx="6784178" cy="392684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Helvetica Neue"/>
              <a:buNone/>
            </a:pPr>
            <a:r>
              <a:rPr lang="es-MX" sz="2200" b="1">
                <a:solidFill>
                  <a:schemeClr val="lt1"/>
                </a:solidFill>
                <a:latin typeface="Helvetica Neue"/>
                <a:ea typeface="Helvetica Neue"/>
                <a:cs typeface="Helvetica Neue"/>
                <a:sym typeface="Helvetica Neue"/>
              </a:rPr>
              <a:t>Aumento del presupuesto del sector Cultura: </a:t>
            </a:r>
            <a:endParaRPr/>
          </a:p>
          <a:p>
            <a:pPr marL="0" marR="0" lvl="0" indent="0" algn="l" rtl="0">
              <a:lnSpc>
                <a:spcPct val="100000"/>
              </a:lnSpc>
              <a:spcBef>
                <a:spcPts val="0"/>
              </a:spcBef>
              <a:spcAft>
                <a:spcPts val="0"/>
              </a:spcAft>
              <a:buClr>
                <a:schemeClr val="lt1"/>
              </a:buClr>
              <a:buSzPts val="1400"/>
              <a:buFont typeface="Helvetica Neue"/>
              <a:buNone/>
            </a:pPr>
            <a:r>
              <a:rPr lang="es-MX" sz="1600">
                <a:solidFill>
                  <a:schemeClr val="lt1"/>
                </a:solidFill>
                <a:latin typeface="Helvetica Neue"/>
                <a:ea typeface="Helvetica Neue"/>
                <a:cs typeface="Helvetica Neue"/>
                <a:sym typeface="Helvetica Neue"/>
              </a:rPr>
              <a:t>obtuvimos el presupuesto más alto para la cultura en la historia del Ministerio para la vigencia 2023. De esta manera, el Sector actualmente cuenta con $702.000 millones y, con la adición presupuestal de $100.000 millones que se encuentra en trámite en el Congreso, se logrará un aumento del 44%.</a:t>
            </a:r>
            <a:endParaRPr/>
          </a:p>
          <a:p>
            <a:pPr marL="0" marR="0" lvl="0" indent="0" algn="l" rtl="0">
              <a:lnSpc>
                <a:spcPct val="100000"/>
              </a:lnSpc>
              <a:spcBef>
                <a:spcPts val="0"/>
              </a:spcBef>
              <a:spcAft>
                <a:spcPts val="0"/>
              </a:spcAft>
              <a:buClr>
                <a:schemeClr val="dk1"/>
              </a:buClr>
              <a:buSzPts val="1400"/>
              <a:buFont typeface="Helvetica Neue"/>
              <a:buNone/>
            </a:pPr>
            <a:endParaRPr sz="16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lt1"/>
              </a:buClr>
              <a:buSzPts val="1400"/>
              <a:buFont typeface="Helvetica Neue"/>
              <a:buNone/>
            </a:pPr>
            <a:r>
              <a:rPr lang="es-MX" sz="2200" b="1">
                <a:solidFill>
                  <a:schemeClr val="lt1"/>
                </a:solidFill>
                <a:latin typeface="Helvetica Neue"/>
                <a:ea typeface="Helvetica Neue"/>
                <a:cs typeface="Helvetica Neue"/>
                <a:sym typeface="Helvetica Neue"/>
              </a:rPr>
              <a:t>Reformulación de las políticas de fomento público a la cultura: </a:t>
            </a:r>
            <a:endParaRPr/>
          </a:p>
          <a:p>
            <a:pPr marL="0" marR="0" lvl="0" indent="0" algn="l" rtl="0">
              <a:lnSpc>
                <a:spcPct val="100000"/>
              </a:lnSpc>
              <a:spcBef>
                <a:spcPts val="0"/>
              </a:spcBef>
              <a:spcAft>
                <a:spcPts val="0"/>
              </a:spcAft>
              <a:buClr>
                <a:schemeClr val="lt1"/>
              </a:buClr>
              <a:buSzPts val="1400"/>
              <a:buFont typeface="Helvetica Neue"/>
              <a:buNone/>
            </a:pPr>
            <a:r>
              <a:rPr lang="es-MX" sz="1600">
                <a:solidFill>
                  <a:schemeClr val="lt1"/>
                </a:solidFill>
                <a:latin typeface="Helvetica Neue"/>
                <a:ea typeface="Helvetica Neue"/>
                <a:cs typeface="Helvetica Neue"/>
                <a:sym typeface="Helvetica Neue"/>
              </a:rPr>
              <a:t>Reformulamos los Programas Nacionales de Estímulos y Concertación Cultural, a partir de un proceso de revisión y escucha con agentes culturales, artistas, creadores, sabedores y gestores, en función de tres aspectos: participación de territorios históricamente excluidos, simplificación de la aplicación y enfocar las convocatorias en las artes y la creatividad  para la consolidación de la cultura de paz. </a:t>
            </a:r>
            <a:endParaRPr/>
          </a:p>
          <a:p>
            <a:pPr marL="0" marR="0" lvl="0" indent="0" algn="l" rtl="0">
              <a:lnSpc>
                <a:spcPct val="100000"/>
              </a:lnSpc>
              <a:spcBef>
                <a:spcPts val="0"/>
              </a:spcBef>
              <a:spcAft>
                <a:spcPts val="0"/>
              </a:spcAft>
              <a:buClr>
                <a:schemeClr val="dk1"/>
              </a:buClr>
              <a:buSzPts val="1400"/>
              <a:buFont typeface="Helvetica Neue"/>
              <a:buNone/>
            </a:pPr>
            <a:endParaRPr sz="13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endParaRPr sz="13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endParaRPr sz="12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endParaRPr sz="1500">
              <a:solidFill>
                <a:schemeClr val="lt1"/>
              </a:solidFill>
              <a:latin typeface="Helvetica Neue"/>
              <a:ea typeface="Helvetica Neue"/>
              <a:cs typeface="Helvetica Neue"/>
              <a:sym typeface="Helvetica Neue"/>
            </a:endParaRPr>
          </a:p>
          <a:p>
            <a:pPr marL="285750" marR="0" lvl="0" indent="-196850" algn="l" rtl="0">
              <a:lnSpc>
                <a:spcPct val="100000"/>
              </a:lnSpc>
              <a:spcBef>
                <a:spcPts val="0"/>
              </a:spcBef>
              <a:spcAft>
                <a:spcPts val="0"/>
              </a:spcAft>
              <a:buClr>
                <a:schemeClr val="dk1"/>
              </a:buClr>
              <a:buSzPts val="1400"/>
              <a:buFont typeface="Arial"/>
              <a:buNone/>
            </a:pPr>
            <a:endParaRPr sz="1500">
              <a:solidFill>
                <a:schemeClr val="lt1"/>
              </a:solidFill>
              <a:latin typeface="Helvetica Neue"/>
              <a:ea typeface="Helvetica Neue"/>
              <a:cs typeface="Helvetica Neue"/>
              <a:sym typeface="Helvetica Neue"/>
            </a:endParaRPr>
          </a:p>
          <a:p>
            <a:pPr marL="285750" marR="0" lvl="0" indent="-196850" algn="l" rtl="0">
              <a:lnSpc>
                <a:spcPct val="100000"/>
              </a:lnSpc>
              <a:spcBef>
                <a:spcPts val="0"/>
              </a:spcBef>
              <a:spcAft>
                <a:spcPts val="0"/>
              </a:spcAft>
              <a:buClr>
                <a:schemeClr val="dk1"/>
              </a:buClr>
              <a:buSzPts val="1400"/>
              <a:buFont typeface="Arial"/>
              <a:buNone/>
            </a:pPr>
            <a:endParaRPr sz="1500">
              <a:solidFill>
                <a:schemeClr val="lt1"/>
              </a:solidFill>
              <a:latin typeface="Helvetica Neue"/>
              <a:ea typeface="Helvetica Neue"/>
              <a:cs typeface="Helvetica Neue"/>
              <a:sym typeface="Helvetica Neue"/>
            </a:endParaRPr>
          </a:p>
        </p:txBody>
      </p:sp>
      <p:pic>
        <p:nvPicPr>
          <p:cNvPr id="153" name="Google Shape;153;p7"/>
          <p:cNvPicPr preferRelativeResize="0"/>
          <p:nvPr/>
        </p:nvPicPr>
        <p:blipFill rotWithShape="1">
          <a:blip r:embed="rId4">
            <a:alphaModFix/>
          </a:blip>
          <a:srcRect l="76588" t="10621" r="3463" b="3749"/>
          <a:stretch/>
        </p:blipFill>
        <p:spPr>
          <a:xfrm>
            <a:off x="10436001" y="1687011"/>
            <a:ext cx="1741706" cy="4990536"/>
          </a:xfrm>
          <a:prstGeom prst="rect">
            <a:avLst/>
          </a:prstGeom>
          <a:noFill/>
          <a:ln>
            <a:noFill/>
          </a:ln>
        </p:spPr>
      </p:pic>
      <p:pic>
        <p:nvPicPr>
          <p:cNvPr id="2" name="Imagen 1"/>
          <p:cNvPicPr>
            <a:picLocks noChangeAspect="1"/>
          </p:cNvPicPr>
          <p:nvPr/>
        </p:nvPicPr>
        <p:blipFill>
          <a:blip r:embed="rId5"/>
          <a:stretch>
            <a:fillRect/>
          </a:stretch>
        </p:blipFill>
        <p:spPr>
          <a:xfrm>
            <a:off x="759916" y="1600687"/>
            <a:ext cx="8908545" cy="4441371"/>
          </a:xfrm>
          <a:prstGeom prst="rect">
            <a:avLst/>
          </a:prstGeom>
        </p:spPr>
      </p:pic>
      <p:sp>
        <p:nvSpPr>
          <p:cNvPr id="3" name="CuadroTexto 2"/>
          <p:cNvSpPr txBox="1"/>
          <p:nvPr/>
        </p:nvSpPr>
        <p:spPr>
          <a:xfrm>
            <a:off x="300767" y="5900782"/>
            <a:ext cx="11248975" cy="738664"/>
          </a:xfrm>
          <a:prstGeom prst="rect">
            <a:avLst/>
          </a:prstGeom>
          <a:noFill/>
        </p:spPr>
        <p:txBody>
          <a:bodyPr wrap="square" rtlCol="0">
            <a:spAutoFit/>
          </a:bodyPr>
          <a:lstStyle/>
          <a:p>
            <a:r>
              <a:rPr lang="es-CO" dirty="0"/>
              <a:t>https://efiempresa.com/blog/efiempresa-etica-tecnologica/#:~:text=La%20%C3%A9tica%20tecnol%C3%B3gica%20involucra%20muchas,su%20singularidad%2C%20complejidad%20y%20velocidad.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chemeClr val="tx1"/>
                </a:solidFill>
                <a:latin typeface="Work Sans" panose="00000500000000000000" pitchFamily="50" charset="0"/>
                <a:ea typeface="Verdana"/>
                <a:cs typeface="Verdana"/>
                <a:sym typeface="Verdana"/>
              </a:rPr>
              <a:t>Ética Empresarial </a:t>
            </a:r>
            <a:endParaRPr lang="es-CO" dirty="0"/>
          </a:p>
        </p:txBody>
      </p:sp>
      <p:sp>
        <p:nvSpPr>
          <p:cNvPr id="3" name="Marcador de texto 2"/>
          <p:cNvSpPr>
            <a:spLocks noGrp="1"/>
          </p:cNvSpPr>
          <p:nvPr>
            <p:ph type="body" idx="1"/>
          </p:nvPr>
        </p:nvSpPr>
        <p:spPr/>
        <p:txBody>
          <a:bodyPr/>
          <a:lstStyle/>
          <a:p>
            <a:pPr algn="just"/>
            <a:r>
              <a:rPr lang="es-ES" sz="4000" dirty="0">
                <a:latin typeface="Work Sans" panose="00000500000000000000" pitchFamily="50" charset="0"/>
              </a:rPr>
              <a:t>Los aspectos de seguridad </a:t>
            </a:r>
            <a:r>
              <a:rPr lang="es-ES" sz="4000" dirty="0" smtClean="0">
                <a:latin typeface="Work Sans" panose="00000500000000000000" pitchFamily="50" charset="0"/>
              </a:rPr>
              <a:t>de los funcionarios, </a:t>
            </a:r>
            <a:r>
              <a:rPr lang="es-ES" sz="4000" dirty="0">
                <a:latin typeface="Work Sans" panose="00000500000000000000" pitchFamily="50" charset="0"/>
              </a:rPr>
              <a:t>seguridad de los registros de la </a:t>
            </a:r>
            <a:r>
              <a:rPr lang="es-ES" sz="4000" dirty="0" smtClean="0">
                <a:latin typeface="Work Sans" panose="00000500000000000000" pitchFamily="50" charset="0"/>
              </a:rPr>
              <a:t>institución </a:t>
            </a:r>
            <a:r>
              <a:rPr lang="es-ES" sz="4000" dirty="0">
                <a:latin typeface="Work Sans" panose="00000500000000000000" pitchFamily="50" charset="0"/>
              </a:rPr>
              <a:t>y seguridad en el trabajo han sido las principales áreas de controversia ética con respecto a la tecnología de la información</a:t>
            </a:r>
            <a:r>
              <a:rPr lang="es-ES" sz="4000" dirty="0" smtClean="0">
                <a:latin typeface="Work Sans" panose="00000500000000000000" pitchFamily="50" charset="0"/>
              </a:rPr>
              <a:t>.</a:t>
            </a:r>
          </a:p>
          <a:p>
            <a:endParaRPr lang="es-CO" dirty="0"/>
          </a:p>
        </p:txBody>
      </p:sp>
    </p:spTree>
    <p:extLst>
      <p:ext uri="{BB962C8B-B14F-4D97-AF65-F5344CB8AC3E}">
        <p14:creationId xmlns:p14="http://schemas.microsoft.com/office/powerpoint/2010/main" val="360527174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_dlc_DocId xmlns="ae9388c0-b1e2-40ea-b6a8-c51c7913cbd2">H7EN5MXTHQNV-1513-610</_dlc_DocId>
    <_dlc_DocIdUrl xmlns="ae9388c0-b1e2-40ea-b6a8-c51c7913cbd2">
      <Url>https://mng.mincultura.gov.co/ministerio/recursos-humanos/_layouts/15/DocIdRedir.aspx?ID=H7EN5MXTHQNV-1513-610</Url>
      <Description>H7EN5MXTHQNV-1513-610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C2D27B-5524-4BF9-A263-592084AE3F38}"/>
</file>

<file path=customXml/itemProps2.xml><?xml version="1.0" encoding="utf-8"?>
<ds:datastoreItem xmlns:ds="http://schemas.openxmlformats.org/officeDocument/2006/customXml" ds:itemID="{23B47E6E-67BE-4ED2-A5FA-1394FF6C5CE4}"/>
</file>

<file path=customXml/itemProps3.xml><?xml version="1.0" encoding="utf-8"?>
<ds:datastoreItem xmlns:ds="http://schemas.openxmlformats.org/officeDocument/2006/customXml" ds:itemID="{96A12EF0-A12C-4B49-9E9E-FC1BA5538595}"/>
</file>

<file path=customXml/itemProps4.xml><?xml version="1.0" encoding="utf-8"?>
<ds:datastoreItem xmlns:ds="http://schemas.openxmlformats.org/officeDocument/2006/customXml" ds:itemID="{2C2AB40C-5456-4143-B215-D4526E211AC9}"/>
</file>

<file path=docProps/app.xml><?xml version="1.0" encoding="utf-8"?>
<Properties xmlns="http://schemas.openxmlformats.org/officeDocument/2006/extended-properties" xmlns:vt="http://schemas.openxmlformats.org/officeDocument/2006/docPropsVTypes">
  <TotalTime>405</TotalTime>
  <Words>743</Words>
  <Application>Microsoft Office PowerPoint</Application>
  <PresentationFormat>Panorámica</PresentationFormat>
  <Paragraphs>91</Paragraphs>
  <Slides>18</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Work Sans</vt:lpstr>
      <vt:lpstr>Arial</vt:lpstr>
      <vt:lpstr>Helvetica Neue</vt:lpstr>
      <vt:lpstr>Wingdings</vt:lpstr>
      <vt:lpstr>Verdana</vt:lpstr>
      <vt:lpstr>Tema de Office</vt:lpstr>
      <vt:lpstr>Presentación de PowerPoint</vt:lpstr>
      <vt:lpstr>Presentación de PowerPoint</vt:lpstr>
      <vt:lpstr>Presentación de PowerPoint</vt:lpstr>
      <vt:lpstr>La Tecnología </vt:lpstr>
      <vt:lpstr>La Ética Aplicada a la Tecnología </vt:lpstr>
      <vt:lpstr>La Ética Aplicada a la Tecnología </vt:lpstr>
      <vt:lpstr>Ética Empresarial </vt:lpstr>
      <vt:lpstr>Ética Empresarial </vt:lpstr>
      <vt:lpstr>Ética Empresarial </vt:lpstr>
      <vt:lpstr>Ética Empresarial </vt:lpstr>
      <vt:lpstr>Ética de la Información</vt:lpstr>
      <vt:lpstr>Ética de la Información</vt:lpstr>
      <vt:lpstr>Ética de la Información</vt:lpstr>
      <vt:lpstr>Ética de la Información</vt:lpstr>
      <vt:lpstr>Delito informático</vt:lpstr>
      <vt:lpstr>Conclusiones </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Claudia Lozada Ramirez</cp:lastModifiedBy>
  <cp:revision>14</cp:revision>
  <dcterms:created xsi:type="dcterms:W3CDTF">2023-05-08T00:34:42Z</dcterms:created>
  <dcterms:modified xsi:type="dcterms:W3CDTF">2023-08-15T20:01:45Z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e75a8bb2-63e8-4dd1-8979-1c5d106e689f</vt:lpwstr>
  </property>
</Properties>
</file>