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3.xml" ContentType="application/vnd.openxmlformats-officedocument.drawingml.diagramData+xml"/>
  <Override PartName="/ppt/diagrams/data16.xml" ContentType="application/vnd.openxmlformats-officedocument.drawingml.diagramData+xml"/>
  <Override PartName="/ppt/diagrams/data17.xml" ContentType="application/vnd.openxmlformats-officedocument.drawingml.diagramData+xml"/>
  <Override PartName="/ppt/diagrams/data18.xml" ContentType="application/vnd.openxmlformats-officedocument.drawingml.diagramData+xml"/>
  <Override PartName="/ppt/diagrams/data19.xml" ContentType="application/vnd.openxmlformats-officedocument.drawingml.diagramData+xml"/>
  <Override PartName="/ppt/diagrams/data4.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1.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2.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15.xml" ContentType="application/vnd.openxmlformats-officedocument.drawingml.diagramData+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rawing15.xml" ContentType="application/vnd.ms-office.drawingml.diagramDrawing+xml"/>
  <Override PartName="/ppt/diagrams/drawing9.xml" ContentType="application/vnd.ms-office.drawingml.diagramDrawing+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layout11.xml" ContentType="application/vnd.openxmlformats-officedocument.drawingml.diagramLayout+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quickStyle11.xml" ContentType="application/vnd.openxmlformats-officedocument.drawingml.diagramStyle+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colors11.xml" ContentType="application/vnd.openxmlformats-officedocument.drawingml.diagramColors+xml"/>
  <Override PartName="/ppt/diagrams/quickStyle9.xml" ContentType="application/vnd.openxmlformats-officedocument.drawingml.diagramStyle+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layout9.xml" ContentType="application/vnd.openxmlformats-officedocument.drawingml.diagramLayout+xml"/>
  <Override PartName="/ppt/diagrams/drawing11.xml" ContentType="application/vnd.ms-office.drawingml.diagramDrawing+xml"/>
  <Override PartName="/ppt/diagrams/layout10.xml" ContentType="application/vnd.openxmlformats-officedocument.drawingml.diagramLayout+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quickStyle10.xml" ContentType="application/vnd.openxmlformats-officedocument.drawingml.diagramStyle+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colors9.xml" ContentType="application/vnd.openxmlformats-officedocument.drawingml.diagramColors+xml"/>
  <Override PartName="/ppt/diagrams/drawing13.xml" ContentType="application/vnd.ms-office.drawingml.diagramDrawing+xml"/>
  <Override PartName="/ppt/diagrams/colors10.xml" ContentType="application/vnd.openxmlformats-officedocument.drawingml.diagramColors+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rawing10.xml" ContentType="application/vnd.ms-office.drawingml.diagramDrawing+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notesMasters/notesMaster1.xml" ContentType="application/vnd.openxmlformats-officedocument.presentationml.notesMaster+xml"/>
  <Override PartName="/ppt/theme/theme1.xml" ContentType="application/vnd.openxmlformats-officedocument.theme+xml"/>
  <Override PartName="/ppt/diagrams/layout1.xml" ContentType="application/vnd.openxmlformats-officedocument.drawingml.diagramLayout+xml"/>
  <Override PartName="/ppt/diagrams/layout19.xml" ContentType="application/vnd.openxmlformats-officedocument.drawingml.diagramLayou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sldIdLst>
    <p:sldId id="256" r:id="rId5"/>
    <p:sldId id="261" r:id="rId6"/>
    <p:sldId id="311" r:id="rId7"/>
    <p:sldId id="313" r:id="rId8"/>
    <p:sldId id="312" r:id="rId9"/>
    <p:sldId id="300" r:id="rId10"/>
    <p:sldId id="301" r:id="rId11"/>
    <p:sldId id="302" r:id="rId12"/>
    <p:sldId id="303" r:id="rId13"/>
    <p:sldId id="314" r:id="rId14"/>
    <p:sldId id="304" r:id="rId15"/>
    <p:sldId id="305" r:id="rId16"/>
    <p:sldId id="306" r:id="rId17"/>
    <p:sldId id="307" r:id="rId18"/>
    <p:sldId id="308" r:id="rId19"/>
    <p:sldId id="309" r:id="rId20"/>
    <p:sldId id="310" r:id="rId21"/>
    <p:sldId id="315" r:id="rId22"/>
    <p:sldId id="316" r:id="rId23"/>
    <p:sldId id="317" r:id="rId2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96"/>
    <p:restoredTop sz="94710"/>
  </p:normalViewPr>
  <p:slideViewPr>
    <p:cSldViewPr snapToGrid="0" snapToObjects="1">
      <p:cViewPr varScale="1">
        <p:scale>
          <a:sx n="105" d="100"/>
          <a:sy n="105" d="100"/>
        </p:scale>
        <p:origin x="10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openxmlformats.org/officeDocument/2006/relationships/customXml" Target="../customXml/item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dgm:spPr/>
      <dgm:t>
        <a:bodyPr/>
        <a:lstStyle/>
        <a:p>
          <a:pPr algn="just"/>
          <a:r>
            <a:rPr lang="es-ES" b="0" i="0" dirty="0"/>
            <a:t>Los impedimentos y las recusaciones son instituciones de naturaleza procedimental, concebidas con el propósito de asegurar principios sustantivos de cara al recto cumplimiento de la función pública – Art. 209 C.P.</a:t>
          </a:r>
          <a:endParaRPr lang="es-CO"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b)</a:t>
          </a:r>
          <a:r>
            <a:rPr lang="es-ES" sz="2800" b="0" i="0" dirty="0"/>
            <a:t> Haber conocido del asunto, en oportunidad anterior, el servidor, su cónyuge, compañero permanente o alguno de sus parientes indicados en el numeral precedente</a:t>
          </a:r>
        </a:p>
        <a:p>
          <a:pPr algn="just"/>
          <a:r>
            <a:rPr lang="es-ES" sz="2800" b="0" i="0" dirty="0"/>
            <a:t>c) Ser el servidor, su cónyuge, compañero permanente o alguno de sus parientes arriba indicados, curador o tutor de persona interesada en el asunto.</a:t>
          </a:r>
        </a:p>
        <a:p>
          <a:pPr algn="just"/>
          <a:r>
            <a:rPr lang="es-ES" sz="2800" b="0" i="0" dirty="0"/>
            <a:t>d) Ser alguno de los interesados en la actuación administrativa: representante, apoderado, dependiente, mandatario o administrador de los negocios del servidor público.</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e) </a:t>
          </a:r>
          <a:r>
            <a:rPr lang="es-ES" sz="2800" b="0" i="0" dirty="0"/>
            <a:t>Existir litigio o controversia ante autoridades administrativas o jurisdiccionales entre el servidor, su cónyuge, compañero permanente, o alguno de sus parientes indicados en el numeral 1, y cualquiera de los interesados en la actuación, su representante o apoderado.</a:t>
          </a:r>
        </a:p>
        <a:p>
          <a:pPr algn="just"/>
          <a:r>
            <a:rPr lang="es-ES" sz="2800" b="0" i="0" dirty="0"/>
            <a:t>f) Haber formulado alguno de los interesados en la actuación, su representante o apoderado, denuncia penal contra el servidor, su cónyuge, compañero permanente, o pariente hasta el segundo grado de consanguinidad, segundo de afinidad o primero civil, antes de iniciarse la actuación administrativa; o después, siempre que la denuncia se refiera a hechos ajenos a la actuación y que el denunciado se halle vinculado a la investigación penal.</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h) </a:t>
          </a:r>
          <a:r>
            <a:rPr lang="es-ES" sz="2800" b="0" i="0" dirty="0"/>
            <a:t>Haber formulado el servidor, su cónyuge, compañero permanente o pariente hasta el segundo grado de consanguinidad, segundo de afinidad o primero civil, denuncia penal contra una de las personas interesadas en la actuación administrativa o su representante o apoderado, o estar aquellos legitimados para intervenir como parte civil en el respectivo proceso penal.</a:t>
          </a:r>
        </a:p>
        <a:p>
          <a:pPr algn="just"/>
          <a:r>
            <a:rPr lang="es-ES" sz="2800" b="0" i="0" dirty="0"/>
            <a:t>i) Existir enemistad grave por hechos ajenos a la actuación administrativa, o amistad entrañable entre el servidor y alguna de las personas interesadas en la actuación administrativa, su representante o apoderado.</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j) </a:t>
          </a:r>
          <a:r>
            <a:rPr lang="es-ES" sz="2800" b="0" i="0" dirty="0"/>
            <a:t>Ser el servidor, su cónyuge, compañero permanente o alguno de sus parientes en segundo grado de consanguinidad, primero de afinidad o primero civil, acreedor o deudor de alguna de las personas interesadas en la actuación administrativa, su representante o apoderado, salvo cuando se trate de persona de derecho público, establecimiento de crédito o sociedad anónima.</a:t>
          </a:r>
        </a:p>
        <a:p>
          <a:pPr algn="just"/>
          <a:r>
            <a:rPr lang="es-ES" sz="2800" b="0" i="0" dirty="0"/>
            <a:t>k) Ser el servidor, su cónyuge, compañero permanente o alguno de sus parientes indicados en el numeral anterior, socio de alguna de las personas interesadas en la actuación administrativa o su representante o apoderado en sociedad de personas.</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l) </a:t>
          </a:r>
          <a:r>
            <a:rPr lang="es-ES" sz="2800" b="0" i="0" dirty="0"/>
            <a:t>Haber dado el servidor consejo o concepto por fuera de la actuación administrativa sobre las cuestiones materia de la misma, o haber intervenido en esta como apoderado, Agente del Ministerio Público, perito o testigo. Sin embargo, no tendrán el carácter de concepto las referencias o explicaciones que el servidor público haga sobre el contenido de una decisión tomada por la administración.</a:t>
          </a:r>
        </a:p>
        <a:p>
          <a:pPr algn="just"/>
          <a:r>
            <a:rPr lang="es-ES" sz="2800" b="0" i="0" dirty="0"/>
            <a:t>m) Ser el servidor, su cónyuge, compañero permanente o alguno de sus parientes indicados en el numeral 1, heredero o legatario de alguna de las personas interesadas en la actuación administrativa.</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n) </a:t>
          </a:r>
          <a:r>
            <a:rPr lang="es-ES" sz="2800" b="0" i="0" dirty="0"/>
            <a:t>Tener el servidor, su cónyuge, compañero permanente o alguno de sus parientes en segundo grado de consanguinidad o primero civil, decisión administrativa pendiente en que se controvierta la misma cuestión jurídica que él debe resolver.</a:t>
          </a:r>
        </a:p>
        <a:p>
          <a:pPr algn="just"/>
          <a:r>
            <a:rPr lang="es-CO" sz="2800" dirty="0"/>
            <a:t>ñ) </a:t>
          </a:r>
          <a:r>
            <a:rPr lang="es-ES" sz="2800" b="0" i="0" dirty="0"/>
            <a:t>Haber hecho parte de listas de candidatos a cuerpos colegiados de elección popular inscritas o integradas también por el interesado en el período electoral coincidente con la actuación administrativa o en alguno de los dos períodos anteriores.</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o) </a:t>
          </a:r>
          <a:r>
            <a:rPr lang="es-ES" sz="2800" b="0" i="0" dirty="0"/>
            <a:t>Haber sido recomendado por el interesado en la actuación para llegar al cargo que ocupa el servidor público o haber sido señalado por este como referencia con el mismo fin.</a:t>
          </a:r>
        </a:p>
        <a:p>
          <a:pPr algn="just"/>
          <a:r>
            <a:rPr lang="es-ES" sz="2800" b="0" i="0" dirty="0"/>
            <a:t>p) Dentro del año anterior, haber tenido interés directo o haber actuado como representante, asesor, presidente, gerente, director, miembro de Junta Directiva o socio de gremio, sindicato, sociedad, asociación o grupo social o económico interesado en el asunto objeto de definición.</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CO" sz="2800" dirty="0"/>
            <a:t>En caso de </a:t>
          </a:r>
          <a:r>
            <a:rPr lang="es-ES" sz="2800" b="0" i="1" dirty="0"/>
            <a:t>impedimento el servidor enviará dentro de los tres (3) días siguientes a su conocimiento la actuación con escrito motivado al superior, o si no lo tuviere, a la cabeza del respectivo sector administrativo. A falta de todos los anteriores, al Procurador General de la Nación cuando se trate de autoridades nacionales o del Alcalde Mayor del Distrito Capital, o al procurador regional en el caso de las autoridades territoriales.</a:t>
          </a:r>
        </a:p>
        <a:p>
          <a:pPr algn="just"/>
          <a:endParaRPr lang="es-ES" sz="2800" b="0" i="1" dirty="0"/>
        </a:p>
        <a:p>
          <a:pPr algn="just"/>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X="-386">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b="0" i="1" dirty="0"/>
            <a:t>La autoridad competente decidirá de plano sobre el impedimento dentro de los diez (10) días siguientes a la fecha de su recibo. Si acepta el impedimento, determinará a quién corresponde el conocimiento del asunto, pudiendo, si es preciso, designar un funcionario ad hoc. En el mismo acto ordenará la entrega del expediente.</a:t>
          </a:r>
          <a:endParaRPr lang="es-ES" sz="2800" b="0" i="0" dirty="0"/>
        </a:p>
        <a:p>
          <a:pPr algn="just"/>
          <a:r>
            <a:rPr lang="es-ES" sz="2800" b="0" i="1" dirty="0"/>
            <a:t>Cuando cualquier persona presente una recusación, el recusado manifestará si acepta o no la causal invocada, dentro de los cinco (5) días siguientes a la fecha de su formulación. Vencido este término, se seguirá el trámite señalado en el inciso anterior.</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X="-386">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b="0" i="1" dirty="0"/>
            <a:t>La actuación administrativa se suspenderá desde la manifestación del impedimento o desde la presentación de la recusación, hasta cuando se decida. </a:t>
          </a:r>
          <a:r>
            <a:rPr lang="es-ES" sz="2800" b="0" i="1"/>
            <a:t>Sin embargo, el cómputo de los términos para que proceda el silencio administrativo se reiniciará una vez vencidos los plazos a que hace referencia el inciso 1 de este Artículo.”</a:t>
          </a:r>
          <a:endParaRPr lang="es-ES" sz="2800" b="0" i="0"/>
        </a:p>
        <a:p>
          <a:pPr algn="just"/>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X="-386">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dgm:spPr/>
      <dgm:t>
        <a:bodyPr/>
        <a:lstStyle/>
        <a:p>
          <a:pPr algn="just"/>
          <a:r>
            <a:rPr lang="es-ES" b="0" i="0" dirty="0"/>
            <a:t>En términos generales es aquella cualidad de concurrencia antagónica entre el interés particular y el interés público que afecta la decisión a tomar y obliga a declararse impedido a quien deba tomarla. (concepto DAFP- 186251 de 2021)</a:t>
          </a:r>
          <a:endParaRPr lang="es-CO"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dgm:spPr/>
      <dgm:t>
        <a:bodyPr/>
        <a:lstStyle/>
        <a:p>
          <a:pPr algn="just"/>
          <a:r>
            <a:rPr lang="es-ES" b="0" i="0" dirty="0"/>
            <a:t>Son circunstancias que afectan al juez, toda vez que estas circunstancias –causales- pretenden garantizar la imparcialidad en el procedimiento; para lo cual, la ley ha establecido los mecanismos de defensa para lograr el apartamiento del juez en el conocimiento de un caso para que este se pueda desarrollar con todas las garantías del caso. </a:t>
          </a:r>
          <a:endParaRPr lang="es-CO"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dgm:spPr/>
      <dgm:t>
        <a:bodyPr/>
        <a:lstStyle/>
        <a:p>
          <a:pPr algn="just"/>
          <a:r>
            <a:rPr lang="es-ES" b="0" i="0" dirty="0"/>
            <a:t>El impedimento tiene lugar cuando la autoridad, ex </a:t>
          </a:r>
          <a:r>
            <a:rPr lang="es-ES" b="0" i="0" dirty="0" err="1"/>
            <a:t>officio</a:t>
          </a:r>
          <a:r>
            <a:rPr lang="es-ES" b="0" i="0" dirty="0"/>
            <a:t>, abandona la dirección de un proceso, mientras que la recusación se presenta a instancia de alguno de los sujetos procesales, precisamente ante la negativa del funcionario para sustraerse del conocimiento de un caso.</a:t>
          </a:r>
          <a:endParaRPr lang="es-CO"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dgm:spPr/>
      <dgm:t>
        <a:bodyPr/>
        <a:lstStyle/>
        <a:p>
          <a:pPr algn="just"/>
          <a:r>
            <a:rPr lang="es-ES" i="1" dirty="0"/>
            <a:t>Un conflicto de interés puede ser detectado, informado y desarticulado voluntariamente, antes que, con ocasión de su existencia se provoquen irregularidades o corrupción</a:t>
          </a:r>
          <a:r>
            <a:rPr lang="es-ES" dirty="0"/>
            <a:t>. (Guía de administración conflicto de intereses – servidores públicos, versión 1, año 2016) </a:t>
          </a:r>
          <a:endParaRPr lang="es-CO"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dgm:spPr/>
      <dgm:t>
        <a:bodyPr/>
        <a:lstStyle/>
        <a:p>
          <a:pPr algn="just"/>
          <a:r>
            <a:rPr lang="es-ES" dirty="0"/>
            <a:t>De esta acepción se puede deducir que, si el servidor público no se declara impedido estando incurso en una de las causales establecidas en el artículo 11 de la Ley 1437 de 2011 (CPACA), pueda ser recusado.   </a:t>
          </a:r>
          <a:endParaRPr lang="es-CO"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Art 11. Conflictos de interés, causales de impedimento y recusación.</a:t>
          </a:r>
        </a:p>
        <a:p>
          <a:pPr algn="just"/>
          <a:r>
            <a:rPr lang="es-ES" sz="2800" dirty="0"/>
            <a:t>Cuando el interés general propio de la función pública entre en conflicto  con el interés particular y directo del servidor público, este deberá declararse impedido. Todo servidor que deba adelantar o sustanciar actuaciones administrativas, realizar investigaciones, practicar pruebas o emitir decisiones definitivas, podrá ser recusado sino manifiesta su impedimento, conforme a:   </a:t>
          </a:r>
        </a:p>
        <a:p>
          <a:pPr algn="just"/>
          <a:r>
            <a:rPr lang="es-ES" sz="2800" dirty="0"/>
            <a:t>    </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dirty="0"/>
            <a:t>Art 11. Conflictos de interés, causales de impedimento y recusación.</a:t>
          </a:r>
        </a:p>
        <a:p>
          <a:pPr algn="just"/>
          <a:r>
            <a:rPr lang="es-ES" sz="2800" dirty="0"/>
            <a:t> a) </a:t>
          </a:r>
          <a:r>
            <a:rPr lang="es-ES" sz="2800" b="0" i="0" dirty="0"/>
            <a:t>Tener interés particular y directo en la regulación, gestión, control o decisión del asunto, o tenerlo su cónyuge, compañero o compañera permanente, o alguno de sus parientes dentro del cuarto grado de consanguinidad, segundo de afinidad o primero civil, o su socio o socios de hecho o de derecho.</a:t>
          </a:r>
          <a:r>
            <a:rPr lang="es-ES" sz="2800" dirty="0"/>
            <a:t>   </a:t>
          </a:r>
          <a:endParaRPr lang="es-CO" sz="2800" dirty="0"/>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Y="281">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ECFF079-25AA-417A-A473-0EE9DFD9AA0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C1D8FA3E-4142-45C8-B8BE-0DE01A15D312}">
      <dgm:prSet phldrT="[Texto]" custT="1"/>
      <dgm:spPr/>
      <dgm:t>
        <a:bodyPr/>
        <a:lstStyle/>
        <a:p>
          <a:pPr algn="just"/>
          <a:r>
            <a:rPr lang="es-ES" sz="2800" u="sng" dirty="0"/>
            <a:t>CONSANGUINIDAD</a:t>
          </a:r>
        </a:p>
        <a:p>
          <a:pPr algn="just"/>
          <a:r>
            <a:rPr lang="es-ES" sz="2800" dirty="0"/>
            <a:t>Primer grado: padres / hijos</a:t>
          </a:r>
        </a:p>
        <a:p>
          <a:pPr algn="just"/>
          <a:r>
            <a:rPr lang="es-ES" sz="2800" dirty="0"/>
            <a:t>Segundo grado: Abuelos / nietos / hermanos</a:t>
          </a:r>
        </a:p>
        <a:p>
          <a:pPr algn="just"/>
          <a:r>
            <a:rPr lang="es-ES" sz="2800" dirty="0"/>
            <a:t>Tercer grado: tíos / sobrinos / bisabuelos / nietos</a:t>
          </a:r>
        </a:p>
        <a:p>
          <a:pPr algn="just"/>
          <a:r>
            <a:rPr lang="es-ES" sz="2800" dirty="0"/>
            <a:t>Cuarto grado: primos </a:t>
          </a:r>
        </a:p>
        <a:p>
          <a:pPr algn="just"/>
          <a:r>
            <a:rPr lang="es-ES" sz="2800" u="sng" dirty="0"/>
            <a:t>AFINIDAD</a:t>
          </a:r>
        </a:p>
        <a:p>
          <a:pPr algn="just"/>
          <a:r>
            <a:rPr lang="es-ES" sz="2800" u="none" dirty="0"/>
            <a:t>Primer grado: cónyuge / suegros </a:t>
          </a:r>
        </a:p>
        <a:p>
          <a:pPr algn="just"/>
          <a:r>
            <a:rPr lang="es-CO" sz="2800" u="none" dirty="0"/>
            <a:t>Segundo grado: cónyuge de los hermanos</a:t>
          </a:r>
        </a:p>
        <a:p>
          <a:pPr algn="just"/>
          <a:r>
            <a:rPr lang="es-CO" sz="2800" u="none" dirty="0"/>
            <a:t>Tercer grado: cónyuge de los tíos / cónyuge sobrinos /  </a:t>
          </a:r>
        </a:p>
      </dgm:t>
    </dgm:pt>
    <dgm:pt modelId="{6FACCEA3-9BE7-4A48-B2D4-2C7BC4F04179}" type="parTrans" cxnId="{90192ACB-81A3-4DEF-8B73-BEDC4C7342FF}">
      <dgm:prSet/>
      <dgm:spPr/>
      <dgm:t>
        <a:bodyPr/>
        <a:lstStyle/>
        <a:p>
          <a:endParaRPr lang="es-CO"/>
        </a:p>
      </dgm:t>
    </dgm:pt>
    <dgm:pt modelId="{2371CC18-3113-45D3-AF7D-59AD23A0EEFB}" type="sibTrans" cxnId="{90192ACB-81A3-4DEF-8B73-BEDC4C7342FF}">
      <dgm:prSet/>
      <dgm:spPr/>
      <dgm:t>
        <a:bodyPr/>
        <a:lstStyle/>
        <a:p>
          <a:endParaRPr lang="es-CO"/>
        </a:p>
      </dgm:t>
    </dgm:pt>
    <dgm:pt modelId="{360B2B6D-267D-43A5-AAC1-6360DC44F155}" type="pres">
      <dgm:prSet presAssocID="{0ECFF079-25AA-417A-A473-0EE9DFD9AA04}" presName="Name0" presStyleCnt="0">
        <dgm:presLayoutVars>
          <dgm:dir/>
          <dgm:resizeHandles val="exact"/>
        </dgm:presLayoutVars>
      </dgm:prSet>
      <dgm:spPr/>
    </dgm:pt>
    <dgm:pt modelId="{171627FD-4619-4201-B453-14CAF079A575}" type="pres">
      <dgm:prSet presAssocID="{C1D8FA3E-4142-45C8-B8BE-0DE01A15D312}" presName="node" presStyleLbl="node1" presStyleIdx="0" presStyleCnt="1" custScaleX="100098" custLinFactNeighborX="49" custLinFactNeighborY="-92">
        <dgm:presLayoutVars>
          <dgm:bulletEnabled val="1"/>
        </dgm:presLayoutVars>
      </dgm:prSet>
      <dgm:spPr/>
    </dgm:pt>
  </dgm:ptLst>
  <dgm:cxnLst>
    <dgm:cxn modelId="{22BB667E-6B2A-4198-9083-B8CC3C9E22D2}" type="presOf" srcId="{C1D8FA3E-4142-45C8-B8BE-0DE01A15D312}" destId="{171627FD-4619-4201-B453-14CAF079A575}" srcOrd="0" destOrd="0" presId="urn:microsoft.com/office/officeart/2005/8/layout/hList6"/>
    <dgm:cxn modelId="{4D3BCDB2-EAB3-4F95-9C65-B2C9B61E9C71}" type="presOf" srcId="{0ECFF079-25AA-417A-A473-0EE9DFD9AA04}" destId="{360B2B6D-267D-43A5-AAC1-6360DC44F155}" srcOrd="0" destOrd="0" presId="urn:microsoft.com/office/officeart/2005/8/layout/hList6"/>
    <dgm:cxn modelId="{90192ACB-81A3-4DEF-8B73-BEDC4C7342FF}" srcId="{0ECFF079-25AA-417A-A473-0EE9DFD9AA04}" destId="{C1D8FA3E-4142-45C8-B8BE-0DE01A15D312}" srcOrd="0" destOrd="0" parTransId="{6FACCEA3-9BE7-4A48-B2D4-2C7BC4F04179}" sibTransId="{2371CC18-3113-45D3-AF7D-59AD23A0EEFB}"/>
    <dgm:cxn modelId="{15A357AD-DFD7-48CD-AF59-9D2BD34E3D05}" type="presParOf" srcId="{360B2B6D-267D-43A5-AAC1-6360DC44F155}" destId="{171627FD-4619-4201-B453-14CAF079A575}"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317408" y="-2317408"/>
          <a:ext cx="5418667" cy="1005348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0" tIns="0" rIns="240109" bIns="0" numCol="1" spcCol="1270" anchor="ctr" anchorCtr="0">
          <a:noAutofit/>
        </a:bodyPr>
        <a:lstStyle/>
        <a:p>
          <a:pPr marL="0" lvl="0" indent="0" algn="just" defTabSz="1689100">
            <a:lnSpc>
              <a:spcPct val="90000"/>
            </a:lnSpc>
            <a:spcBef>
              <a:spcPct val="0"/>
            </a:spcBef>
            <a:spcAft>
              <a:spcPct val="35000"/>
            </a:spcAft>
            <a:buNone/>
          </a:pPr>
          <a:r>
            <a:rPr lang="es-ES" sz="3800" b="0" i="0" kern="1200" dirty="0"/>
            <a:t>Los impedimentos y las recusaciones son instituciones de naturaleza procedimental, concebidas con el propósito de asegurar principios sustantivos de cara al recto cumplimiento de la función pública – Art. 209 C.P.</a:t>
          </a:r>
          <a:endParaRPr lang="es-CO" sz="3800" kern="1200" dirty="0"/>
        </a:p>
      </dsp:txBody>
      <dsp:txXfrm rot="5400000">
        <a:off x="0" y="1083733"/>
        <a:ext cx="10053483" cy="325120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802352" y="-2796793"/>
          <a:ext cx="5796947" cy="1139053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b)</a:t>
          </a:r>
          <a:r>
            <a:rPr lang="es-ES" sz="2800" b="0" i="0" kern="1200" dirty="0"/>
            <a:t> Haber conocido del asunto, en oportunidad anterior, el servidor, su cónyuge, compañero permanente o alguno de sus parientes indicados en el numeral precedente</a:t>
          </a:r>
        </a:p>
        <a:p>
          <a:pPr marL="0" lvl="0" indent="0" algn="just" defTabSz="1244600">
            <a:lnSpc>
              <a:spcPct val="90000"/>
            </a:lnSpc>
            <a:spcBef>
              <a:spcPct val="0"/>
            </a:spcBef>
            <a:spcAft>
              <a:spcPct val="35000"/>
            </a:spcAft>
            <a:buNone/>
          </a:pPr>
          <a:r>
            <a:rPr lang="es-ES" sz="2800" b="0" i="0" kern="1200" dirty="0"/>
            <a:t>c) Ser el servidor, su cónyuge, compañero permanente o alguno de sus parientes arriba indicados, curador o tutor de persona interesada en el asunto.</a:t>
          </a:r>
        </a:p>
        <a:p>
          <a:pPr marL="0" lvl="0" indent="0" algn="just" defTabSz="1244600">
            <a:lnSpc>
              <a:spcPct val="90000"/>
            </a:lnSpc>
            <a:spcBef>
              <a:spcPct val="0"/>
            </a:spcBef>
            <a:spcAft>
              <a:spcPct val="35000"/>
            </a:spcAft>
            <a:buNone/>
          </a:pPr>
          <a:r>
            <a:rPr lang="es-ES" sz="2800" b="0" i="0" kern="1200" dirty="0"/>
            <a:t>d) Ser alguno de los interesados en la actuación administrativa: representante, apoderado, dependiente, mandatario o administrador de los negocios del servidor público.</a:t>
          </a:r>
          <a:endParaRPr lang="es-CO" sz="2800" kern="1200" dirty="0"/>
        </a:p>
      </dsp:txBody>
      <dsp:txXfrm rot="5400000">
        <a:off x="5559" y="1159389"/>
        <a:ext cx="11390533" cy="347816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7214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e) </a:t>
          </a:r>
          <a:r>
            <a:rPr lang="es-ES" sz="2800" b="0" i="0" kern="1200" dirty="0"/>
            <a:t>Existir litigio o controversia ante autoridades administrativas o jurisdiccionales entre el servidor, su cónyuge, compañero permanente, o alguno de sus parientes indicados en el numeral 1, y cualquiera de los interesados en la actuación, su representante o apoderado.</a:t>
          </a:r>
        </a:p>
        <a:p>
          <a:pPr marL="0" lvl="0" indent="0" algn="just" defTabSz="1244600">
            <a:lnSpc>
              <a:spcPct val="90000"/>
            </a:lnSpc>
            <a:spcBef>
              <a:spcPct val="0"/>
            </a:spcBef>
            <a:spcAft>
              <a:spcPct val="35000"/>
            </a:spcAft>
            <a:buNone/>
          </a:pPr>
          <a:r>
            <a:rPr lang="es-ES" sz="2800" b="0" i="0" kern="1200" dirty="0"/>
            <a:t>f) Haber formulado alguno de los interesados en la actuación, su representante o apoderado, denuncia penal contra el servidor, su cónyuge, compañero permanente, o pariente hasta el segundo grado de consanguinidad, segundo de afinidad o primero civil, antes de iniciarse la actuación administrativa; o después, siempre que la denuncia se refiera a hechos ajenos a la actuación y que el denunciado se halle vinculado a la investigación penal.</a:t>
          </a:r>
          <a:endParaRPr lang="es-CO" sz="2800" kern="1200" dirty="0"/>
        </a:p>
      </dsp:txBody>
      <dsp:txXfrm rot="5400000">
        <a:off x="5840" y="1206937"/>
        <a:ext cx="11967288" cy="362081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7214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h) </a:t>
          </a:r>
          <a:r>
            <a:rPr lang="es-ES" sz="2800" b="0" i="0" kern="1200" dirty="0"/>
            <a:t>Haber formulado el servidor, su cónyuge, compañero permanente o pariente hasta el segundo grado de consanguinidad, segundo de afinidad o primero civil, denuncia penal contra una de las personas interesadas en la actuación administrativa o su representante o apoderado, o estar aquellos legitimados para intervenir como parte civil en el respectivo proceso penal.</a:t>
          </a:r>
        </a:p>
        <a:p>
          <a:pPr marL="0" lvl="0" indent="0" algn="just" defTabSz="1244600">
            <a:lnSpc>
              <a:spcPct val="90000"/>
            </a:lnSpc>
            <a:spcBef>
              <a:spcPct val="0"/>
            </a:spcBef>
            <a:spcAft>
              <a:spcPct val="35000"/>
            </a:spcAft>
            <a:buNone/>
          </a:pPr>
          <a:r>
            <a:rPr lang="es-ES" sz="2800" b="0" i="0" kern="1200" dirty="0"/>
            <a:t>i) Existir enemistad grave por hechos ajenos a la actuación administrativa, o amistad entrañable entre el servidor y alguna de las personas interesadas en la actuación administrativa, su representante o apoderado.</a:t>
          </a:r>
          <a:endParaRPr lang="es-CO" sz="2800" kern="1200" dirty="0"/>
        </a:p>
      </dsp:txBody>
      <dsp:txXfrm rot="5400000">
        <a:off x="5840" y="1206937"/>
        <a:ext cx="11967288" cy="362081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7214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j) </a:t>
          </a:r>
          <a:r>
            <a:rPr lang="es-ES" sz="2800" b="0" i="0" kern="1200" dirty="0"/>
            <a:t>Ser el servidor, su cónyuge, compañero permanente o alguno de sus parientes en segundo grado de consanguinidad, primero de afinidad o primero civil, acreedor o deudor de alguna de las personas interesadas en la actuación administrativa, su representante o apoderado, salvo cuando se trate de persona de derecho público, establecimiento de crédito o sociedad anónima.</a:t>
          </a:r>
        </a:p>
        <a:p>
          <a:pPr marL="0" lvl="0" indent="0" algn="just" defTabSz="1244600">
            <a:lnSpc>
              <a:spcPct val="90000"/>
            </a:lnSpc>
            <a:spcBef>
              <a:spcPct val="0"/>
            </a:spcBef>
            <a:spcAft>
              <a:spcPct val="35000"/>
            </a:spcAft>
            <a:buNone/>
          </a:pPr>
          <a:r>
            <a:rPr lang="es-ES" sz="2800" b="0" i="0" kern="1200" dirty="0"/>
            <a:t>k) Ser el servidor, su cónyuge, compañero permanente o alguno de sus parientes indicados en el numeral anterior, socio de alguna de las personas interesadas en la actuación administrativa o su representante o apoderado en sociedad de personas.</a:t>
          </a:r>
          <a:endParaRPr lang="es-CO" sz="2800" kern="1200" dirty="0"/>
        </a:p>
      </dsp:txBody>
      <dsp:txXfrm rot="5400000">
        <a:off x="5840" y="1206937"/>
        <a:ext cx="11967288" cy="362081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7214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l) </a:t>
          </a:r>
          <a:r>
            <a:rPr lang="es-ES" sz="2800" b="0" i="0" kern="1200" dirty="0"/>
            <a:t>Haber dado el servidor consejo o concepto por fuera de la actuación administrativa sobre las cuestiones materia de la misma, o haber intervenido en esta como apoderado, Agente del Ministerio Público, perito o testigo. Sin embargo, no tendrán el carácter de concepto las referencias o explicaciones que el servidor público haga sobre el contenido de una decisión tomada por la administración.</a:t>
          </a:r>
        </a:p>
        <a:p>
          <a:pPr marL="0" lvl="0" indent="0" algn="just" defTabSz="1244600">
            <a:lnSpc>
              <a:spcPct val="90000"/>
            </a:lnSpc>
            <a:spcBef>
              <a:spcPct val="0"/>
            </a:spcBef>
            <a:spcAft>
              <a:spcPct val="35000"/>
            </a:spcAft>
            <a:buNone/>
          </a:pPr>
          <a:r>
            <a:rPr lang="es-ES" sz="2800" b="0" i="0" kern="1200" dirty="0"/>
            <a:t>m) Ser el servidor, su cónyuge, compañero permanente o alguno de sus parientes indicados en el numeral 1, heredero o legatario de alguna de las personas interesadas en la actuación administrativa.</a:t>
          </a:r>
          <a:endParaRPr lang="es-CO" sz="2800" kern="1200" dirty="0"/>
        </a:p>
      </dsp:txBody>
      <dsp:txXfrm rot="5400000">
        <a:off x="5840" y="1206937"/>
        <a:ext cx="11967288" cy="362081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7214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n) </a:t>
          </a:r>
          <a:r>
            <a:rPr lang="es-ES" sz="2800" b="0" i="0" kern="1200" dirty="0"/>
            <a:t>Tener el servidor, su cónyuge, compañero permanente o alguno de sus parientes en segundo grado de consanguinidad o primero civil, decisión administrativa pendiente en que se controvierta la misma cuestión jurídica que él debe resolver.</a:t>
          </a:r>
        </a:p>
        <a:p>
          <a:pPr marL="0" lvl="0" indent="0" algn="just" defTabSz="1244600">
            <a:lnSpc>
              <a:spcPct val="90000"/>
            </a:lnSpc>
            <a:spcBef>
              <a:spcPct val="0"/>
            </a:spcBef>
            <a:spcAft>
              <a:spcPct val="35000"/>
            </a:spcAft>
            <a:buNone/>
          </a:pPr>
          <a:r>
            <a:rPr lang="es-CO" sz="2800" kern="1200" dirty="0"/>
            <a:t>ñ) </a:t>
          </a:r>
          <a:r>
            <a:rPr lang="es-ES" sz="2800" b="0" i="0" kern="1200" dirty="0"/>
            <a:t>Haber hecho parte de listas de candidatos a cuerpos colegiados de elección popular inscritas o integradas también por el interesado en el período electoral coincidente con la actuación administrativa o en alguno de los dos períodos anteriores.</a:t>
          </a:r>
          <a:endParaRPr lang="es-CO" sz="2800" kern="1200" dirty="0"/>
        </a:p>
      </dsp:txBody>
      <dsp:txXfrm rot="5400000">
        <a:off x="5840" y="1206937"/>
        <a:ext cx="11967288" cy="362081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7214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o) </a:t>
          </a:r>
          <a:r>
            <a:rPr lang="es-ES" sz="2800" b="0" i="0" kern="1200" dirty="0"/>
            <a:t>Haber sido recomendado por el interesado en la actuación para llegar al cargo que ocupa el servidor público o haber sido señalado por este como referencia con el mismo fin.</a:t>
          </a:r>
        </a:p>
        <a:p>
          <a:pPr marL="0" lvl="0" indent="0" algn="just" defTabSz="1244600">
            <a:lnSpc>
              <a:spcPct val="90000"/>
            </a:lnSpc>
            <a:spcBef>
              <a:spcPct val="0"/>
            </a:spcBef>
            <a:spcAft>
              <a:spcPct val="35000"/>
            </a:spcAft>
            <a:buNone/>
          </a:pPr>
          <a:r>
            <a:rPr lang="es-ES" sz="2800" b="0" i="0" kern="1200" dirty="0"/>
            <a:t>p) Dentro del año anterior, haber tenido interés directo o haber actuado como representante, asesor, presidente, gerente, director, miembro de Junta Directiva o socio de gremio, sindicato, sociedad, asociación o grupo social o económico interesado en el asunto objeto de definición.</a:t>
          </a:r>
          <a:endParaRPr lang="es-CO" sz="2800" kern="1200" dirty="0"/>
        </a:p>
      </dsp:txBody>
      <dsp:txXfrm rot="5400000">
        <a:off x="5840" y="1206937"/>
        <a:ext cx="11967288" cy="362081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6630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CO" sz="2800" kern="1200" dirty="0"/>
            <a:t>En caso de </a:t>
          </a:r>
          <a:r>
            <a:rPr lang="es-ES" sz="2800" b="0" i="1" kern="1200" dirty="0"/>
            <a:t>impedimento el servidor enviará dentro de los tres (3) días siguientes a su conocimiento la actuación con escrito motivado al superior, o si no lo tuviere, a la cabeza del respectivo sector administrativo. A falta de todos los anteriores, al Procurador General de la Nación cuando se trate de autoridades nacionales o del Alcalde Mayor del Distrito Capital, o al procurador regional en el caso de las autoridades territoriales.</a:t>
          </a:r>
        </a:p>
        <a:p>
          <a:pPr marL="0" lvl="0" indent="0" algn="just" defTabSz="1244600">
            <a:lnSpc>
              <a:spcPct val="90000"/>
            </a:lnSpc>
            <a:spcBef>
              <a:spcPct val="0"/>
            </a:spcBef>
            <a:spcAft>
              <a:spcPct val="35000"/>
            </a:spcAft>
            <a:buNone/>
          </a:pPr>
          <a:endParaRPr lang="es-ES" sz="2800" b="0" i="1" kern="1200" dirty="0"/>
        </a:p>
        <a:p>
          <a:pPr marL="0" lvl="0" indent="0" algn="just" defTabSz="1244600">
            <a:lnSpc>
              <a:spcPct val="90000"/>
            </a:lnSpc>
            <a:spcBef>
              <a:spcPct val="0"/>
            </a:spcBef>
            <a:spcAft>
              <a:spcPct val="35000"/>
            </a:spcAft>
            <a:buNone/>
          </a:pPr>
          <a:endParaRPr lang="es-CO" sz="2800" kern="1200" dirty="0"/>
        </a:p>
      </dsp:txBody>
      <dsp:txXfrm rot="5400000">
        <a:off x="0" y="1206937"/>
        <a:ext cx="11967288" cy="362081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6630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b="0" i="1" kern="1200" dirty="0"/>
            <a:t>La autoridad competente decidirá de plano sobre el impedimento dentro de los diez (10) días siguientes a la fecha de su recibo. Si acepta el impedimento, determinará a quién corresponde el conocimiento del asunto, pudiendo, si es preciso, designar un funcionario ad hoc. En el mismo acto ordenará la entrega del expediente.</a:t>
          </a:r>
          <a:endParaRPr lang="es-ES" sz="2800" b="0" i="0" kern="1200" dirty="0"/>
        </a:p>
        <a:p>
          <a:pPr marL="0" lvl="0" indent="0" algn="just" defTabSz="1244600">
            <a:lnSpc>
              <a:spcPct val="90000"/>
            </a:lnSpc>
            <a:spcBef>
              <a:spcPct val="0"/>
            </a:spcBef>
            <a:spcAft>
              <a:spcPct val="35000"/>
            </a:spcAft>
            <a:buNone/>
          </a:pPr>
          <a:r>
            <a:rPr lang="es-ES" sz="2800" b="0" i="1" kern="1200" dirty="0"/>
            <a:t>Cuando cualquier persona presente una recusación, el recusado manifestará si acepta o no la causal invocada, dentro de los cinco (5) días siguientes a la fecha de su formulación. Vencido este término, se seguirá el trámite señalado en el inciso anterior.</a:t>
          </a:r>
          <a:endParaRPr lang="es-CO" sz="2800" kern="1200" dirty="0"/>
        </a:p>
      </dsp:txBody>
      <dsp:txXfrm rot="5400000">
        <a:off x="0" y="1206937"/>
        <a:ext cx="11967288" cy="362081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966300" y="-2966300"/>
          <a:ext cx="6034687" cy="1196728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b="0" i="1" kern="1200" dirty="0"/>
            <a:t>La actuación administrativa se suspenderá desde la manifestación del impedimento o desde la presentación de la recusación, hasta cuando se decida. </a:t>
          </a:r>
          <a:r>
            <a:rPr lang="es-ES" sz="2800" b="0" i="1" kern="1200"/>
            <a:t>Sin embargo, el cómputo de los términos para que proceda el silencio administrativo se reiniciará una vez vencidos los plazos a que hace referencia el inciso 1 de este Artículo.”</a:t>
          </a:r>
          <a:endParaRPr lang="es-ES" sz="2800" b="0" i="0" kern="1200"/>
        </a:p>
        <a:p>
          <a:pPr marL="0" lvl="0" indent="0" algn="just" defTabSz="1244600">
            <a:lnSpc>
              <a:spcPct val="90000"/>
            </a:lnSpc>
            <a:spcBef>
              <a:spcPct val="0"/>
            </a:spcBef>
            <a:spcAft>
              <a:spcPct val="35000"/>
            </a:spcAft>
            <a:buNone/>
          </a:pPr>
          <a:endParaRPr lang="es-CO" sz="2800" kern="1200" dirty="0"/>
        </a:p>
      </dsp:txBody>
      <dsp:txXfrm rot="5400000">
        <a:off x="0" y="1206937"/>
        <a:ext cx="11967288" cy="36208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317408" y="-2317408"/>
          <a:ext cx="5418667" cy="1005348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0" tIns="0" rIns="240109" bIns="0" numCol="1" spcCol="1270" anchor="ctr" anchorCtr="0">
          <a:noAutofit/>
        </a:bodyPr>
        <a:lstStyle/>
        <a:p>
          <a:pPr marL="0" lvl="0" indent="0" algn="just" defTabSz="1689100">
            <a:lnSpc>
              <a:spcPct val="90000"/>
            </a:lnSpc>
            <a:spcBef>
              <a:spcPct val="0"/>
            </a:spcBef>
            <a:spcAft>
              <a:spcPct val="35000"/>
            </a:spcAft>
            <a:buNone/>
          </a:pPr>
          <a:r>
            <a:rPr lang="es-ES" sz="3800" b="0" i="0" kern="1200" dirty="0"/>
            <a:t>En términos generales es aquella cualidad de concurrencia antagónica entre el interés particular y el interés público que afecta la decisión a tomar y obliga a declararse impedido a quien deba tomarla. (concepto DAFP- 186251 de 2021)</a:t>
          </a:r>
          <a:endParaRPr lang="es-CO" sz="3800" kern="1200" dirty="0"/>
        </a:p>
      </dsp:txBody>
      <dsp:txXfrm rot="5400000">
        <a:off x="0" y="1083733"/>
        <a:ext cx="10053483" cy="32512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317408" y="-2317408"/>
          <a:ext cx="5418667" cy="1005348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210344" bIns="0" numCol="1" spcCol="1270" anchor="ctr" anchorCtr="0">
          <a:noAutofit/>
        </a:bodyPr>
        <a:lstStyle/>
        <a:p>
          <a:pPr marL="0" lvl="0" indent="0" algn="just" defTabSz="1466850">
            <a:lnSpc>
              <a:spcPct val="90000"/>
            </a:lnSpc>
            <a:spcBef>
              <a:spcPct val="0"/>
            </a:spcBef>
            <a:spcAft>
              <a:spcPct val="35000"/>
            </a:spcAft>
            <a:buNone/>
          </a:pPr>
          <a:r>
            <a:rPr lang="es-ES" sz="3300" b="0" i="0" kern="1200" dirty="0"/>
            <a:t>Son circunstancias que afectan al juez, toda vez que estas circunstancias –causales- pretenden garantizar la imparcialidad en el procedimiento; para lo cual, la ley ha establecido los mecanismos de defensa para lograr el apartamiento del juez en el conocimiento de un caso para que este se pueda desarrollar con todas las garantías del caso. </a:t>
          </a:r>
          <a:endParaRPr lang="es-CO" sz="3300" kern="1200" dirty="0"/>
        </a:p>
      </dsp:txBody>
      <dsp:txXfrm rot="5400000">
        <a:off x="0" y="1083733"/>
        <a:ext cx="10053483" cy="32512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317408" y="-2317408"/>
          <a:ext cx="5418667" cy="1005348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0" tIns="0" rIns="240109" bIns="0" numCol="1" spcCol="1270" anchor="ctr" anchorCtr="0">
          <a:noAutofit/>
        </a:bodyPr>
        <a:lstStyle/>
        <a:p>
          <a:pPr marL="0" lvl="0" indent="0" algn="just" defTabSz="1689100">
            <a:lnSpc>
              <a:spcPct val="90000"/>
            </a:lnSpc>
            <a:spcBef>
              <a:spcPct val="0"/>
            </a:spcBef>
            <a:spcAft>
              <a:spcPct val="35000"/>
            </a:spcAft>
            <a:buNone/>
          </a:pPr>
          <a:r>
            <a:rPr lang="es-ES" sz="3800" b="0" i="0" kern="1200" dirty="0"/>
            <a:t>El impedimento tiene lugar cuando la autoridad, ex </a:t>
          </a:r>
          <a:r>
            <a:rPr lang="es-ES" sz="3800" b="0" i="0" kern="1200" dirty="0" err="1"/>
            <a:t>officio</a:t>
          </a:r>
          <a:r>
            <a:rPr lang="es-ES" sz="3800" b="0" i="0" kern="1200" dirty="0"/>
            <a:t>, abandona la dirección de un proceso, mientras que la recusación se presenta a instancia de alguno de los sujetos procesales, precisamente ante la negativa del funcionario para sustraerse del conocimiento de un caso.</a:t>
          </a:r>
          <a:endParaRPr lang="es-CO" sz="3800" kern="1200" dirty="0"/>
        </a:p>
      </dsp:txBody>
      <dsp:txXfrm rot="5400000">
        <a:off x="0" y="1083733"/>
        <a:ext cx="10053483" cy="32512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317408" y="-2317408"/>
          <a:ext cx="5418667" cy="1005348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0" tIns="0" rIns="240109" bIns="0" numCol="1" spcCol="1270" anchor="ctr" anchorCtr="0">
          <a:noAutofit/>
        </a:bodyPr>
        <a:lstStyle/>
        <a:p>
          <a:pPr marL="0" lvl="0" indent="0" algn="just" defTabSz="1689100">
            <a:lnSpc>
              <a:spcPct val="90000"/>
            </a:lnSpc>
            <a:spcBef>
              <a:spcPct val="0"/>
            </a:spcBef>
            <a:spcAft>
              <a:spcPct val="35000"/>
            </a:spcAft>
            <a:buNone/>
          </a:pPr>
          <a:r>
            <a:rPr lang="es-ES" sz="3800" i="1" kern="1200" dirty="0"/>
            <a:t>Un conflicto de interés puede ser detectado, informado y desarticulado voluntariamente, antes que, con ocasión de su existencia se provoquen irregularidades o corrupción</a:t>
          </a:r>
          <a:r>
            <a:rPr lang="es-ES" sz="3800" kern="1200" dirty="0"/>
            <a:t>. (Guía de administración conflicto de intereses – servidores públicos, versión 1, año 2016) </a:t>
          </a:r>
          <a:endParaRPr lang="es-CO" sz="3800" kern="1200" dirty="0"/>
        </a:p>
      </dsp:txBody>
      <dsp:txXfrm rot="5400000">
        <a:off x="0" y="1083733"/>
        <a:ext cx="10053483" cy="32512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317408" y="-2317408"/>
          <a:ext cx="5418667" cy="1005348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0" tIns="0" rIns="263922" bIns="0" numCol="1" spcCol="1270" anchor="ctr" anchorCtr="0">
          <a:noAutofit/>
        </a:bodyPr>
        <a:lstStyle/>
        <a:p>
          <a:pPr marL="0" lvl="0" indent="0" algn="just" defTabSz="1866900">
            <a:lnSpc>
              <a:spcPct val="90000"/>
            </a:lnSpc>
            <a:spcBef>
              <a:spcPct val="0"/>
            </a:spcBef>
            <a:spcAft>
              <a:spcPct val="35000"/>
            </a:spcAft>
            <a:buNone/>
          </a:pPr>
          <a:r>
            <a:rPr lang="es-ES" sz="4200" kern="1200" dirty="0"/>
            <a:t>De esta acepción se puede deducir que, si el servidor público no se declara impedido estando incurso en una de las causales establecidas en el artículo 11 de la Ley 1437 de 2011 (CPACA), pueda ser recusado.   </a:t>
          </a:r>
          <a:endParaRPr lang="es-CO" sz="4200" kern="1200" dirty="0"/>
        </a:p>
      </dsp:txBody>
      <dsp:txXfrm rot="5400000">
        <a:off x="0" y="1083733"/>
        <a:ext cx="10053483" cy="32512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317408" y="-2312507"/>
          <a:ext cx="5418667" cy="10043681"/>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Art 11. Conflictos de interés, causales de impedimento y recusación.</a:t>
          </a:r>
        </a:p>
        <a:p>
          <a:pPr marL="0" lvl="0" indent="0" algn="just" defTabSz="1244600">
            <a:lnSpc>
              <a:spcPct val="90000"/>
            </a:lnSpc>
            <a:spcBef>
              <a:spcPct val="0"/>
            </a:spcBef>
            <a:spcAft>
              <a:spcPct val="35000"/>
            </a:spcAft>
            <a:buNone/>
          </a:pPr>
          <a:r>
            <a:rPr lang="es-ES" sz="2800" kern="1200" dirty="0"/>
            <a:t>Cuando el interés general propio de la función pública entre en conflicto  con el interés particular y directo del servidor público, este deberá declararse impedido. Todo servidor que deba adelantar o sustanciar actuaciones administrativas, realizar investigaciones, practicar pruebas o emitir decisiones definitivas, podrá ser recusado sino manifiesta su impedimento, conforme a:   </a:t>
          </a:r>
        </a:p>
        <a:p>
          <a:pPr marL="0" lvl="0" indent="0" algn="just" defTabSz="1244600">
            <a:lnSpc>
              <a:spcPct val="90000"/>
            </a:lnSpc>
            <a:spcBef>
              <a:spcPct val="0"/>
            </a:spcBef>
            <a:spcAft>
              <a:spcPct val="35000"/>
            </a:spcAft>
            <a:buNone/>
          </a:pPr>
          <a:r>
            <a:rPr lang="es-ES" sz="2800" kern="1200" dirty="0"/>
            <a:t>    </a:t>
          </a:r>
          <a:endParaRPr lang="es-CO" sz="2800" kern="1200" dirty="0"/>
        </a:p>
      </dsp:txBody>
      <dsp:txXfrm rot="5400000">
        <a:off x="4901" y="1083733"/>
        <a:ext cx="10043681" cy="325120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2317408" y="-2312507"/>
          <a:ext cx="5418667" cy="10043681"/>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kern="1200" dirty="0"/>
            <a:t>Art 11. Conflictos de interés, causales de impedimento y recusación.</a:t>
          </a:r>
        </a:p>
        <a:p>
          <a:pPr marL="0" lvl="0" indent="0" algn="just" defTabSz="1244600">
            <a:lnSpc>
              <a:spcPct val="90000"/>
            </a:lnSpc>
            <a:spcBef>
              <a:spcPct val="0"/>
            </a:spcBef>
            <a:spcAft>
              <a:spcPct val="35000"/>
            </a:spcAft>
            <a:buNone/>
          </a:pPr>
          <a:r>
            <a:rPr lang="es-ES" sz="2800" kern="1200" dirty="0"/>
            <a:t> a) </a:t>
          </a:r>
          <a:r>
            <a:rPr lang="es-ES" sz="2800" b="0" i="0" kern="1200" dirty="0"/>
            <a:t>Tener interés particular y directo en la regulación, gestión, control o decisión del asunto, o tenerlo su cónyuge, compañero o compañera permanente, o alguno de sus parientes dentro del cuarto grado de consanguinidad, segundo de afinidad o primero civil, o su socio o socios de hecho o de derecho.</a:t>
          </a:r>
          <a:r>
            <a:rPr lang="es-ES" sz="2800" kern="1200" dirty="0"/>
            <a:t>   </a:t>
          </a:r>
          <a:endParaRPr lang="es-CO" sz="2800" kern="1200" dirty="0"/>
        </a:p>
      </dsp:txBody>
      <dsp:txXfrm rot="5400000">
        <a:off x="4901" y="1083733"/>
        <a:ext cx="10043681" cy="325120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627FD-4619-4201-B453-14CAF079A575}">
      <dsp:nvSpPr>
        <dsp:cNvPr id="0" name=""/>
        <dsp:cNvSpPr/>
      </dsp:nvSpPr>
      <dsp:spPr>
        <a:xfrm rot="16200000">
          <a:off x="3016637" y="-3005007"/>
          <a:ext cx="5905311" cy="11915326"/>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just" defTabSz="1244600">
            <a:lnSpc>
              <a:spcPct val="90000"/>
            </a:lnSpc>
            <a:spcBef>
              <a:spcPct val="0"/>
            </a:spcBef>
            <a:spcAft>
              <a:spcPct val="35000"/>
            </a:spcAft>
            <a:buNone/>
          </a:pPr>
          <a:r>
            <a:rPr lang="es-ES" sz="2800" u="sng" kern="1200" dirty="0"/>
            <a:t>CONSANGUINIDAD</a:t>
          </a:r>
        </a:p>
        <a:p>
          <a:pPr marL="0" lvl="0" indent="0" algn="just" defTabSz="1244600">
            <a:lnSpc>
              <a:spcPct val="90000"/>
            </a:lnSpc>
            <a:spcBef>
              <a:spcPct val="0"/>
            </a:spcBef>
            <a:spcAft>
              <a:spcPct val="35000"/>
            </a:spcAft>
            <a:buNone/>
          </a:pPr>
          <a:r>
            <a:rPr lang="es-ES" sz="2800" kern="1200" dirty="0"/>
            <a:t>Primer grado: padres / hijos</a:t>
          </a:r>
        </a:p>
        <a:p>
          <a:pPr marL="0" lvl="0" indent="0" algn="just" defTabSz="1244600">
            <a:lnSpc>
              <a:spcPct val="90000"/>
            </a:lnSpc>
            <a:spcBef>
              <a:spcPct val="0"/>
            </a:spcBef>
            <a:spcAft>
              <a:spcPct val="35000"/>
            </a:spcAft>
            <a:buNone/>
          </a:pPr>
          <a:r>
            <a:rPr lang="es-ES" sz="2800" kern="1200" dirty="0"/>
            <a:t>Segundo grado: Abuelos / nietos / hermanos</a:t>
          </a:r>
        </a:p>
        <a:p>
          <a:pPr marL="0" lvl="0" indent="0" algn="just" defTabSz="1244600">
            <a:lnSpc>
              <a:spcPct val="90000"/>
            </a:lnSpc>
            <a:spcBef>
              <a:spcPct val="0"/>
            </a:spcBef>
            <a:spcAft>
              <a:spcPct val="35000"/>
            </a:spcAft>
            <a:buNone/>
          </a:pPr>
          <a:r>
            <a:rPr lang="es-ES" sz="2800" kern="1200" dirty="0"/>
            <a:t>Tercer grado: tíos / sobrinos / bisabuelos / nietos</a:t>
          </a:r>
        </a:p>
        <a:p>
          <a:pPr marL="0" lvl="0" indent="0" algn="just" defTabSz="1244600">
            <a:lnSpc>
              <a:spcPct val="90000"/>
            </a:lnSpc>
            <a:spcBef>
              <a:spcPct val="0"/>
            </a:spcBef>
            <a:spcAft>
              <a:spcPct val="35000"/>
            </a:spcAft>
            <a:buNone/>
          </a:pPr>
          <a:r>
            <a:rPr lang="es-ES" sz="2800" kern="1200" dirty="0"/>
            <a:t>Cuarto grado: primos </a:t>
          </a:r>
        </a:p>
        <a:p>
          <a:pPr marL="0" lvl="0" indent="0" algn="just" defTabSz="1244600">
            <a:lnSpc>
              <a:spcPct val="90000"/>
            </a:lnSpc>
            <a:spcBef>
              <a:spcPct val="0"/>
            </a:spcBef>
            <a:spcAft>
              <a:spcPct val="35000"/>
            </a:spcAft>
            <a:buNone/>
          </a:pPr>
          <a:r>
            <a:rPr lang="es-ES" sz="2800" u="sng" kern="1200" dirty="0"/>
            <a:t>AFINIDAD</a:t>
          </a:r>
        </a:p>
        <a:p>
          <a:pPr marL="0" lvl="0" indent="0" algn="just" defTabSz="1244600">
            <a:lnSpc>
              <a:spcPct val="90000"/>
            </a:lnSpc>
            <a:spcBef>
              <a:spcPct val="0"/>
            </a:spcBef>
            <a:spcAft>
              <a:spcPct val="35000"/>
            </a:spcAft>
            <a:buNone/>
          </a:pPr>
          <a:r>
            <a:rPr lang="es-ES" sz="2800" u="none" kern="1200" dirty="0"/>
            <a:t>Primer grado: cónyuge / suegros </a:t>
          </a:r>
        </a:p>
        <a:p>
          <a:pPr marL="0" lvl="0" indent="0" algn="just" defTabSz="1244600">
            <a:lnSpc>
              <a:spcPct val="90000"/>
            </a:lnSpc>
            <a:spcBef>
              <a:spcPct val="0"/>
            </a:spcBef>
            <a:spcAft>
              <a:spcPct val="35000"/>
            </a:spcAft>
            <a:buNone/>
          </a:pPr>
          <a:r>
            <a:rPr lang="es-CO" sz="2800" u="none" kern="1200" dirty="0"/>
            <a:t>Segundo grado: cónyuge de los hermanos</a:t>
          </a:r>
        </a:p>
        <a:p>
          <a:pPr marL="0" lvl="0" indent="0" algn="just" defTabSz="1244600">
            <a:lnSpc>
              <a:spcPct val="90000"/>
            </a:lnSpc>
            <a:spcBef>
              <a:spcPct val="0"/>
            </a:spcBef>
            <a:spcAft>
              <a:spcPct val="35000"/>
            </a:spcAft>
            <a:buNone/>
          </a:pPr>
          <a:r>
            <a:rPr lang="es-CO" sz="2800" u="none" kern="1200" dirty="0"/>
            <a:t>Tercer grado: cónyuge de los tíos / cónyuge sobrinos /  </a:t>
          </a:r>
        </a:p>
      </dsp:txBody>
      <dsp:txXfrm rot="5400000">
        <a:off x="11630" y="1181062"/>
        <a:ext cx="11915326" cy="3543187"/>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94D3CB-0ECE-034A-8E6D-B50B6AB6AFD2}" type="datetimeFigureOut">
              <a:rPr lang="es-CO" smtClean="0"/>
              <a:t>15/08/2023</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8C14B-48A8-0342-8CD1-89C64783CB21}" type="slidenum">
              <a:rPr lang="es-CO" smtClean="0"/>
              <a:t>‹Nº›</a:t>
            </a:fld>
            <a:endParaRPr lang="es-CO"/>
          </a:p>
        </p:txBody>
      </p:sp>
    </p:spTree>
    <p:extLst>
      <p:ext uri="{BB962C8B-B14F-4D97-AF65-F5344CB8AC3E}">
        <p14:creationId xmlns:p14="http://schemas.microsoft.com/office/powerpoint/2010/main" val="3333585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19032C-75E4-8241-B620-9777B12C20D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091D0938-DE44-5948-BE65-A0F43B3390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2D14CF83-C110-4541-9142-1C0358468CC4}"/>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5" name="Marcador de pie de página 4">
            <a:extLst>
              <a:ext uri="{FF2B5EF4-FFF2-40B4-BE49-F238E27FC236}">
                <a16:creationId xmlns:a16="http://schemas.microsoft.com/office/drawing/2014/main" id="{6D716EE6-FF5F-6045-9D84-50F45F30E7C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7232129-96FF-A04E-A0E8-6FC994259FA4}"/>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3620801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BBA628-A94E-C442-95B5-2D9CE8A8E17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3411FD9-5290-984A-94C3-97B82F37A7F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32BD9D2-C3A2-D943-B56B-9831F50D6DA7}"/>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5" name="Marcador de pie de página 4">
            <a:extLst>
              <a:ext uri="{FF2B5EF4-FFF2-40B4-BE49-F238E27FC236}">
                <a16:creationId xmlns:a16="http://schemas.microsoft.com/office/drawing/2014/main" id="{633B853E-464F-9643-94C7-95DA6759E5B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9A16CD9-8325-6143-9038-0BBDC0974468}"/>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336365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D840FCC-86A6-7248-83B6-C2A852B5F9D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D8690DA5-F013-2340-964E-45DA7F86F85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6E4B120-BB95-B04F-B47A-7AFBC13D272D}"/>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5" name="Marcador de pie de página 4">
            <a:extLst>
              <a:ext uri="{FF2B5EF4-FFF2-40B4-BE49-F238E27FC236}">
                <a16:creationId xmlns:a16="http://schemas.microsoft.com/office/drawing/2014/main" id="{10F26B87-72F5-2A4C-BB14-149128B2CEB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236F565-3B76-FC44-8CD9-9838DC4B2120}"/>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152495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6E6A77-5CE7-1847-987A-1C42DAEAE38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1ACFEC5-CEB7-4B4A-85CF-B1B0DB10955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48EE199-13A4-2845-8830-BEEECB20A199}"/>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5" name="Marcador de pie de página 4">
            <a:extLst>
              <a:ext uri="{FF2B5EF4-FFF2-40B4-BE49-F238E27FC236}">
                <a16:creationId xmlns:a16="http://schemas.microsoft.com/office/drawing/2014/main" id="{889EC871-0F38-C746-AD3D-80982A48FE5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D34F7FB-D5C7-1F48-A8B2-847D07A4CE89}"/>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327074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59310D-B0A0-8542-B411-FC52CE6CE08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421240A-0733-2F49-A5CE-0AAFA53137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94EFA08-F4D5-4046-916C-1FC845611F7B}"/>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5" name="Marcador de pie de página 4">
            <a:extLst>
              <a:ext uri="{FF2B5EF4-FFF2-40B4-BE49-F238E27FC236}">
                <a16:creationId xmlns:a16="http://schemas.microsoft.com/office/drawing/2014/main" id="{0643AFE7-6978-CD4C-BAD0-252C67F359E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262036E-A47F-C941-9A62-76950C07002A}"/>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2242590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5F87DA-2D0B-0642-8156-5E65C0460A5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C00926D-F047-484F-A79D-536C48636D4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04EBA115-81F3-2444-B7C2-06FA191A820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DF1F543-159A-3C46-A088-849E7B87E777}"/>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6" name="Marcador de pie de página 5">
            <a:extLst>
              <a:ext uri="{FF2B5EF4-FFF2-40B4-BE49-F238E27FC236}">
                <a16:creationId xmlns:a16="http://schemas.microsoft.com/office/drawing/2014/main" id="{A2D22A3F-FF51-4F49-9286-3D3AEF4737FE}"/>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F7AA131-0776-4E4C-BBE8-8D9D12298A8C}"/>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1659515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CB93E0-9FB5-524C-93AE-F805A0DCFBB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5479B7F-51F6-614D-A828-E8CB36AAE0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BA0D4FF-1D63-B249-BA80-29374C35400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695F6A6A-C769-C340-8271-D5E5496562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B6FED08-C4CE-1B45-88C8-E5DC16AB531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ACA4968B-B42F-FC41-A40D-4DBDE4327996}"/>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8" name="Marcador de pie de página 7">
            <a:extLst>
              <a:ext uri="{FF2B5EF4-FFF2-40B4-BE49-F238E27FC236}">
                <a16:creationId xmlns:a16="http://schemas.microsoft.com/office/drawing/2014/main" id="{80A2D4A9-4412-0946-B259-3056CF32CF09}"/>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ED68C39D-A524-644A-AFC5-DD7801A9EA36}"/>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67848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2DF78A-D1A6-E947-8B43-083B87F94BB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C44A59F3-B194-0A41-B967-D2C6DC8D8D89}"/>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4" name="Marcador de pie de página 3">
            <a:extLst>
              <a:ext uri="{FF2B5EF4-FFF2-40B4-BE49-F238E27FC236}">
                <a16:creationId xmlns:a16="http://schemas.microsoft.com/office/drawing/2014/main" id="{EBB8E010-B152-FE42-AAC0-4249DFEEFBC9}"/>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A4AD2A7F-7F38-9049-AC2A-B7848E9F5ECB}"/>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899299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9620CF1-F787-1E45-9A89-86CF87C7E802}"/>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3" name="Marcador de pie de página 2">
            <a:extLst>
              <a:ext uri="{FF2B5EF4-FFF2-40B4-BE49-F238E27FC236}">
                <a16:creationId xmlns:a16="http://schemas.microsoft.com/office/drawing/2014/main" id="{16399252-78F3-AF49-88D1-A1CD1B18098D}"/>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FACF38B2-3063-0E4D-BE51-092856E67EA3}"/>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3869107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11A070-D91A-A146-AAD1-98029F820C6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D7F0A65-83C7-8C45-B138-32FAFAA5AF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41F6D734-DE60-5948-904E-2CAE3DBC68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671157F-42A4-E642-A42C-C227BA2E4555}"/>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6" name="Marcador de pie de página 5">
            <a:extLst>
              <a:ext uri="{FF2B5EF4-FFF2-40B4-BE49-F238E27FC236}">
                <a16:creationId xmlns:a16="http://schemas.microsoft.com/office/drawing/2014/main" id="{50F46CF1-8AD2-1941-85BD-E789BD9C758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2CA46EB-8BE4-E44D-B008-BFA8813BA048}"/>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61540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32F2B8-6D1C-3941-9BCE-485C44564B1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C9007C2B-B4DB-2E40-A330-3099B453B3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B6184656-09F0-0347-BC9B-32AA64E2A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77A5225-38DA-504B-8274-3B2CD5EB8FE3}"/>
              </a:ext>
            </a:extLst>
          </p:cNvPr>
          <p:cNvSpPr>
            <a:spLocks noGrp="1"/>
          </p:cNvSpPr>
          <p:nvPr>
            <p:ph type="dt" sz="half" idx="10"/>
          </p:nvPr>
        </p:nvSpPr>
        <p:spPr/>
        <p:txBody>
          <a:bodyPr/>
          <a:lstStyle/>
          <a:p>
            <a:fld id="{3D490D22-E94C-EA4B-AD13-F4A2B4CAEBFE}" type="datetimeFigureOut">
              <a:rPr lang="es-CO" smtClean="0"/>
              <a:t>15/08/2023</a:t>
            </a:fld>
            <a:endParaRPr lang="es-CO"/>
          </a:p>
        </p:txBody>
      </p:sp>
      <p:sp>
        <p:nvSpPr>
          <p:cNvPr id="6" name="Marcador de pie de página 5">
            <a:extLst>
              <a:ext uri="{FF2B5EF4-FFF2-40B4-BE49-F238E27FC236}">
                <a16:creationId xmlns:a16="http://schemas.microsoft.com/office/drawing/2014/main" id="{19E3FF4F-44DD-EA47-8951-7E9932C7344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BEEA4F0-E716-7B46-9EC1-70ED45CD1D57}"/>
              </a:ext>
            </a:extLst>
          </p:cNvPr>
          <p:cNvSpPr>
            <a:spLocks noGrp="1"/>
          </p:cNvSpPr>
          <p:nvPr>
            <p:ph type="sldNum" sz="quarter" idx="12"/>
          </p:nvPr>
        </p:nvSpPr>
        <p:spPr/>
        <p:txBody>
          <a:bodyPr/>
          <a:lstStyle/>
          <a:p>
            <a:fld id="{0CAE4E06-29E8-AC48-9B13-DD692103BDED}" type="slidenum">
              <a:rPr lang="es-CO" smtClean="0"/>
              <a:t>‹Nº›</a:t>
            </a:fld>
            <a:endParaRPr lang="es-CO"/>
          </a:p>
        </p:txBody>
      </p:sp>
    </p:spTree>
    <p:extLst>
      <p:ext uri="{BB962C8B-B14F-4D97-AF65-F5344CB8AC3E}">
        <p14:creationId xmlns:p14="http://schemas.microsoft.com/office/powerpoint/2010/main" val="150995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A6F3CA3-8902-954A-9BCC-6B7F66D7C9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EE0D97B-4851-0146-AE89-E87CBD362D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8162C8E-3930-044C-A611-7950122E80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90D22-E94C-EA4B-AD13-F4A2B4CAEBFE}" type="datetimeFigureOut">
              <a:rPr lang="es-CO" smtClean="0"/>
              <a:t>15/08/2023</a:t>
            </a:fld>
            <a:endParaRPr lang="es-CO"/>
          </a:p>
        </p:txBody>
      </p:sp>
      <p:sp>
        <p:nvSpPr>
          <p:cNvPr id="5" name="Marcador de pie de página 4">
            <a:extLst>
              <a:ext uri="{FF2B5EF4-FFF2-40B4-BE49-F238E27FC236}">
                <a16:creationId xmlns:a16="http://schemas.microsoft.com/office/drawing/2014/main" id="{B4D6FACF-E019-CD43-8329-E15A0845BA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D09C6DF0-4D1B-4E45-B6F2-40193E57B6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E4E06-29E8-AC48-9B13-DD692103BDED}" type="slidenum">
              <a:rPr lang="es-CO" smtClean="0"/>
              <a:t>‹Nº›</a:t>
            </a:fld>
            <a:endParaRPr lang="es-CO"/>
          </a:p>
        </p:txBody>
      </p:sp>
    </p:spTree>
    <p:extLst>
      <p:ext uri="{BB962C8B-B14F-4D97-AF65-F5344CB8AC3E}">
        <p14:creationId xmlns:p14="http://schemas.microsoft.com/office/powerpoint/2010/main" val="4247926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Un grupo de personas sentadas en un sillón&#10;&#10;Descripción generada automáticamente con confianza media">
            <a:extLst>
              <a:ext uri="{FF2B5EF4-FFF2-40B4-BE49-F238E27FC236}">
                <a16:creationId xmlns:a16="http://schemas.microsoft.com/office/drawing/2014/main" id="{0EA9C363-872A-7947-AAFC-B9567764B8D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 y="-1"/>
            <a:ext cx="7405187" cy="6858000"/>
          </a:xfrm>
          <a:prstGeom prst="rect">
            <a:avLst/>
          </a:prstGeom>
        </p:spPr>
      </p:pic>
      <p:pic>
        <p:nvPicPr>
          <p:cNvPr id="5" name="Imagen 4">
            <a:extLst>
              <a:ext uri="{FF2B5EF4-FFF2-40B4-BE49-F238E27FC236}">
                <a16:creationId xmlns:a16="http://schemas.microsoft.com/office/drawing/2014/main" id="{228F36E1-03CF-0F43-8273-6FAB9246930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32522" y="-1"/>
            <a:ext cx="11926956" cy="6857999"/>
          </a:xfrm>
          <a:prstGeom prst="rect">
            <a:avLst/>
          </a:prstGeom>
        </p:spPr>
      </p:pic>
      <p:sp>
        <p:nvSpPr>
          <p:cNvPr id="9" name="CuadroTexto 8">
            <a:extLst>
              <a:ext uri="{FF2B5EF4-FFF2-40B4-BE49-F238E27FC236}">
                <a16:creationId xmlns:a16="http://schemas.microsoft.com/office/drawing/2014/main" id="{25DE02F9-AB1D-344E-8588-C62380614D57}"/>
              </a:ext>
            </a:extLst>
          </p:cNvPr>
          <p:cNvSpPr txBox="1"/>
          <p:nvPr/>
        </p:nvSpPr>
        <p:spPr>
          <a:xfrm>
            <a:off x="5745021" y="2623195"/>
            <a:ext cx="5361709" cy="1200329"/>
          </a:xfrm>
          <a:prstGeom prst="rect">
            <a:avLst/>
          </a:prstGeom>
          <a:noFill/>
        </p:spPr>
        <p:txBody>
          <a:bodyPr wrap="square" rtlCol="0">
            <a:spAutoFit/>
          </a:bodyPr>
          <a:lstStyle/>
          <a:p>
            <a:pPr algn="ctr"/>
            <a:r>
              <a:rPr lang="es-ES" sz="3600" b="1" dirty="0">
                <a:latin typeface="Arial" panose="020B0604020202020204" pitchFamily="34" charset="0"/>
                <a:cs typeface="Arial" panose="020B0604020202020204" pitchFamily="34" charset="0"/>
              </a:rPr>
              <a:t>IMPEDIMENTOS Y RECUSACIONES</a:t>
            </a:r>
            <a:endParaRPr lang="es-CO" sz="3600" b="1" dirty="0">
              <a:latin typeface="Arial" panose="020B0604020202020204" pitchFamily="34" charset="0"/>
              <a:cs typeface="Arial" panose="020B0604020202020204" pitchFamily="34" charset="0"/>
            </a:endParaRPr>
          </a:p>
        </p:txBody>
      </p:sp>
      <p:pic>
        <p:nvPicPr>
          <p:cNvPr id="11" name="Imagen 10" descr="Icono&#10;&#10;Descripción generada automáticamente">
            <a:extLst>
              <a:ext uri="{FF2B5EF4-FFF2-40B4-BE49-F238E27FC236}">
                <a16:creationId xmlns:a16="http://schemas.microsoft.com/office/drawing/2014/main" id="{B5A88FCC-5BCB-FF4C-A36F-58E96F9B2E5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076849" y="5182371"/>
            <a:ext cx="1636015" cy="1038514"/>
          </a:xfrm>
          <a:prstGeom prst="rect">
            <a:avLst/>
          </a:prstGeom>
        </p:spPr>
      </p:pic>
      <p:pic>
        <p:nvPicPr>
          <p:cNvPr id="13" name="Imagen 12" descr="Forma, Círculo&#10;&#10;Descripción generada automáticamente">
            <a:extLst>
              <a:ext uri="{FF2B5EF4-FFF2-40B4-BE49-F238E27FC236}">
                <a16:creationId xmlns:a16="http://schemas.microsoft.com/office/drawing/2014/main" id="{1E241692-C293-6943-8649-81186EF4779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545773" y="3997037"/>
            <a:ext cx="1582882" cy="1582882"/>
          </a:xfrm>
          <a:prstGeom prst="rect">
            <a:avLst/>
          </a:prstGeom>
        </p:spPr>
      </p:pic>
      <p:pic>
        <p:nvPicPr>
          <p:cNvPr id="15" name="Imagen 14" descr="Dibujo en blanco y negro&#10;&#10;Descripción generada automáticamente con confianza media">
            <a:extLst>
              <a:ext uri="{FF2B5EF4-FFF2-40B4-BE49-F238E27FC236}">
                <a16:creationId xmlns:a16="http://schemas.microsoft.com/office/drawing/2014/main" id="{D3ECA1A3-F14C-0940-B8F8-97364B720E95}"/>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788807" y="4543702"/>
            <a:ext cx="1076614" cy="638669"/>
          </a:xfrm>
          <a:prstGeom prst="rect">
            <a:avLst/>
          </a:prstGeom>
        </p:spPr>
      </p:pic>
    </p:spTree>
    <p:extLst>
      <p:ext uri="{BB962C8B-B14F-4D97-AF65-F5344CB8AC3E}">
        <p14:creationId xmlns:p14="http://schemas.microsoft.com/office/powerpoint/2010/main" val="4290000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4749"/>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584775"/>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GRADOS DE CONSANGUINIDAD Y AFINIDAD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3382240579"/>
              </p:ext>
            </p:extLst>
          </p:nvPr>
        </p:nvGraphicFramePr>
        <p:xfrm>
          <a:off x="265045" y="822550"/>
          <a:ext cx="11926956" cy="59053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0121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1811314492"/>
              </p:ext>
            </p:extLst>
          </p:nvPr>
        </p:nvGraphicFramePr>
        <p:xfrm>
          <a:off x="516194" y="930913"/>
          <a:ext cx="11401651" cy="57969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910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3673839872"/>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93392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1722305912"/>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4225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3837187305"/>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4300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68968352"/>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1876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1705434812"/>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0244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2127467615"/>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4610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523220"/>
          </a:xfrm>
          <a:prstGeom prst="rect">
            <a:avLst/>
          </a:prstGeom>
          <a:noFill/>
        </p:spPr>
        <p:txBody>
          <a:bodyPr wrap="square" rtlCol="0">
            <a:spAutoFit/>
          </a:bodyPr>
          <a:lstStyle/>
          <a:p>
            <a:r>
              <a:rPr lang="es-CO" sz="2800" b="1" dirty="0">
                <a:latin typeface="Arial" panose="020B0604020202020204" pitchFamily="34" charset="0"/>
                <a:cs typeface="Arial" panose="020B0604020202020204" pitchFamily="34" charset="0"/>
              </a:rPr>
              <a:t>TRAMITE DE LOS IMPEDIMENTOS Y RECUSACIONES</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2722152912"/>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05890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523220"/>
          </a:xfrm>
          <a:prstGeom prst="rect">
            <a:avLst/>
          </a:prstGeom>
          <a:noFill/>
        </p:spPr>
        <p:txBody>
          <a:bodyPr wrap="square" rtlCol="0">
            <a:spAutoFit/>
          </a:bodyPr>
          <a:lstStyle/>
          <a:p>
            <a:r>
              <a:rPr lang="es-CO" sz="2800" b="1" dirty="0">
                <a:latin typeface="Arial" panose="020B0604020202020204" pitchFamily="34" charset="0"/>
                <a:cs typeface="Arial" panose="020B0604020202020204" pitchFamily="34" charset="0"/>
              </a:rPr>
              <a:t>TRAMITE DE LOS IMPEDIMENTOS Y RECUSACIONES</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115013411"/>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6927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4125657618"/>
              </p:ext>
            </p:extLst>
          </p:nvPr>
        </p:nvGraphicFramePr>
        <p:xfrm>
          <a:off x="1864360" y="1309193"/>
          <a:ext cx="1005348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15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523220"/>
          </a:xfrm>
          <a:prstGeom prst="rect">
            <a:avLst/>
          </a:prstGeom>
          <a:noFill/>
        </p:spPr>
        <p:txBody>
          <a:bodyPr wrap="square" rtlCol="0">
            <a:spAutoFit/>
          </a:bodyPr>
          <a:lstStyle/>
          <a:p>
            <a:r>
              <a:rPr lang="es-CO" sz="2800" b="1" dirty="0">
                <a:latin typeface="Arial" panose="020B0604020202020204" pitchFamily="34" charset="0"/>
                <a:cs typeface="Arial" panose="020B0604020202020204" pitchFamily="34" charset="0"/>
              </a:rPr>
              <a:t>TRAMITE DE LOS IMPEDIMENTOS Y RECUSACIONES</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2302779000"/>
              </p:ext>
            </p:extLst>
          </p:nvPr>
        </p:nvGraphicFramePr>
        <p:xfrm>
          <a:off x="106517" y="693174"/>
          <a:ext cx="11978968" cy="6034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818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pPr algn="ctr"/>
            <a:r>
              <a:rPr lang="es-CO" sz="4000" b="1" dirty="0">
                <a:latin typeface="Arial" panose="020B0604020202020204" pitchFamily="34" charset="0"/>
                <a:cs typeface="Arial" panose="020B0604020202020204" pitchFamily="34" charset="0"/>
              </a:rPr>
              <a:t>IMPEDIMENTO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3433799619"/>
              </p:ext>
            </p:extLst>
          </p:nvPr>
        </p:nvGraphicFramePr>
        <p:xfrm>
          <a:off x="1864360" y="1309193"/>
          <a:ext cx="1005348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6509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pPr algn="ctr"/>
            <a:r>
              <a:rPr lang="es-CO" sz="4000" b="1" dirty="0">
                <a:latin typeface="Arial" panose="020B0604020202020204" pitchFamily="34" charset="0"/>
                <a:cs typeface="Arial" panose="020B0604020202020204" pitchFamily="34" charset="0"/>
              </a:rPr>
              <a:t>IMPEDIMENTO EN MATERIA PROCESAL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1515144062"/>
              </p:ext>
            </p:extLst>
          </p:nvPr>
        </p:nvGraphicFramePr>
        <p:xfrm>
          <a:off x="1864360" y="1309193"/>
          <a:ext cx="1005348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829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pPr algn="ctr"/>
            <a:r>
              <a:rPr lang="es-CO" sz="4000" b="1" dirty="0">
                <a:latin typeface="Arial" panose="020B0604020202020204" pitchFamily="34" charset="0"/>
                <a:cs typeface="Arial" panose="020B0604020202020204" pitchFamily="34" charset="0"/>
              </a:rPr>
              <a:t>IMPEDIMENTO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1759017417"/>
              </p:ext>
            </p:extLst>
          </p:nvPr>
        </p:nvGraphicFramePr>
        <p:xfrm>
          <a:off x="1864360" y="1309193"/>
          <a:ext cx="1005348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2364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3842826269"/>
              </p:ext>
            </p:extLst>
          </p:nvPr>
        </p:nvGraphicFramePr>
        <p:xfrm>
          <a:off x="1864360" y="1309193"/>
          <a:ext cx="1005348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3683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3265546380"/>
              </p:ext>
            </p:extLst>
          </p:nvPr>
        </p:nvGraphicFramePr>
        <p:xfrm>
          <a:off x="1864360" y="1309193"/>
          <a:ext cx="1005348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43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1431283089"/>
              </p:ext>
            </p:extLst>
          </p:nvPr>
        </p:nvGraphicFramePr>
        <p:xfrm>
          <a:off x="1864360" y="1309193"/>
          <a:ext cx="1005348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1509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Rectángulo&#10;&#10;Descripción generada automáticamente">
            <a:extLst>
              <a:ext uri="{FF2B5EF4-FFF2-40B4-BE49-F238E27FC236}">
                <a16:creationId xmlns:a16="http://schemas.microsoft.com/office/drawing/2014/main" id="{C9816E88-112B-B648-AEE3-3D43CDEE838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6516" y="-1"/>
            <a:ext cx="11926957" cy="6858000"/>
          </a:xfrm>
          <a:prstGeom prst="rect">
            <a:avLst/>
          </a:prstGeom>
        </p:spPr>
      </p:pic>
      <p:sp>
        <p:nvSpPr>
          <p:cNvPr id="5" name="CuadroTexto 4">
            <a:extLst>
              <a:ext uri="{FF2B5EF4-FFF2-40B4-BE49-F238E27FC236}">
                <a16:creationId xmlns:a16="http://schemas.microsoft.com/office/drawing/2014/main" id="{FB7FAC5E-D269-4138-9DF7-C0AB41ADF839}"/>
              </a:ext>
            </a:extLst>
          </p:cNvPr>
          <p:cNvSpPr txBox="1"/>
          <p:nvPr/>
        </p:nvSpPr>
        <p:spPr>
          <a:xfrm>
            <a:off x="2138516" y="111513"/>
            <a:ext cx="10053484" cy="707886"/>
          </a:xfrm>
          <a:prstGeom prst="rect">
            <a:avLst/>
          </a:prstGeom>
          <a:noFill/>
        </p:spPr>
        <p:txBody>
          <a:bodyPr wrap="square" rtlCol="0">
            <a:spAutoFit/>
          </a:bodyPr>
          <a:lstStyle/>
          <a:p>
            <a:r>
              <a:rPr lang="es-CO" sz="3200" b="1" dirty="0">
                <a:latin typeface="Arial" panose="020B0604020202020204" pitchFamily="34" charset="0"/>
                <a:cs typeface="Arial" panose="020B0604020202020204" pitchFamily="34" charset="0"/>
              </a:rPr>
              <a:t>LOS IMPEDIMENTOS Y LAS RECUSACIONES</a:t>
            </a:r>
            <a:r>
              <a:rPr lang="es-CO" sz="4000" b="1" dirty="0">
                <a:latin typeface="Arial" panose="020B0604020202020204" pitchFamily="34" charset="0"/>
                <a:cs typeface="Arial" panose="020B0604020202020204" pitchFamily="34" charset="0"/>
              </a:rPr>
              <a:t> </a:t>
            </a:r>
          </a:p>
        </p:txBody>
      </p:sp>
      <p:graphicFrame>
        <p:nvGraphicFramePr>
          <p:cNvPr id="6" name="Diagrama 5">
            <a:extLst>
              <a:ext uri="{FF2B5EF4-FFF2-40B4-BE49-F238E27FC236}">
                <a16:creationId xmlns:a16="http://schemas.microsoft.com/office/drawing/2014/main" id="{2A3E2C65-1791-6B08-D306-440EB086FBEC}"/>
              </a:ext>
            </a:extLst>
          </p:cNvPr>
          <p:cNvGraphicFramePr/>
          <p:nvPr>
            <p:extLst>
              <p:ext uri="{D42A27DB-BD31-4B8C-83A1-F6EECF244321}">
                <p14:modId xmlns:p14="http://schemas.microsoft.com/office/powerpoint/2010/main" val="2116138809"/>
              </p:ext>
            </p:extLst>
          </p:nvPr>
        </p:nvGraphicFramePr>
        <p:xfrm>
          <a:off x="1864360" y="1309193"/>
          <a:ext cx="1005348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623900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A81FD8BE8D33941B641A993FB072DFD" ma:contentTypeVersion="2" ma:contentTypeDescription="Crear nuevo documento." ma:contentTypeScope="" ma:versionID="9f7662088d0856d0939f17ddf85921f0">
  <xsd:schema xmlns:xsd="http://www.w3.org/2001/XMLSchema" xmlns:xs="http://www.w3.org/2001/XMLSchema" xmlns:p="http://schemas.microsoft.com/office/2006/metadata/properties" xmlns:ns1="http://schemas.microsoft.com/sharepoint/v3" xmlns:ns2="ae9388c0-b1e2-40ea-b6a8-c51c7913cbd2" targetNamespace="http://schemas.microsoft.com/office/2006/metadata/properties" ma:root="true" ma:fieldsID="2da0221a89756a2ec0c2db0b0b4be7e2" ns1:_="" ns2:_="">
    <xsd:import namespace="http://schemas.microsoft.com/sharepoint/v3"/>
    <xsd:import namespace="ae9388c0-b1e2-40ea-b6a8-c51c7913cbd2"/>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Fecha de inicio programada" ma:internalName="PublishingStartDate">
      <xsd:simpleType>
        <xsd:restriction base="dms:Unknown"/>
      </xsd:simpleType>
    </xsd:element>
    <xsd:element name="PublishingExpirationDate" ma:index="12" nillable="true" ma:displayName="Fecha de finalización programada"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9388c0-b1e2-40ea-b6a8-c51c7913cbd2"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e9388c0-b1e2-40ea-b6a8-c51c7913cbd2">H7EN5MXTHQNV-1513-611</_dlc_DocId>
    <_dlc_DocIdUrl xmlns="ae9388c0-b1e2-40ea-b6a8-c51c7913cbd2">
      <Url>https://mng.mincultura.gov.co/ministerio/recursos-humanos/_layouts/15/DocIdRedir.aspx?ID=H7EN5MXTHQNV-1513-611</Url>
      <Description>H7EN5MXTHQNV-1513-611</Description>
    </_dlc_DocIdUrl>
  </documentManagement>
</p:properties>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D3146E9C-ED8A-4FE3-B185-01126CEBF20F}"/>
</file>

<file path=customXml/itemProps2.xml><?xml version="1.0" encoding="utf-8"?>
<ds:datastoreItem xmlns:ds="http://schemas.openxmlformats.org/officeDocument/2006/customXml" ds:itemID="{3BF727C9-2931-4347-A129-058F70C754EB}"/>
</file>

<file path=customXml/itemProps3.xml><?xml version="1.0" encoding="utf-8"?>
<ds:datastoreItem xmlns:ds="http://schemas.openxmlformats.org/officeDocument/2006/customXml" ds:itemID="{738A4C81-F200-43E9-994B-1A67E657F55D}"/>
</file>

<file path=customXml/itemProps4.xml><?xml version="1.0" encoding="utf-8"?>
<ds:datastoreItem xmlns:ds="http://schemas.openxmlformats.org/officeDocument/2006/customXml" ds:itemID="{20D3FD90-1FCA-4CFF-AF5D-2927F0EE2FF4}"/>
</file>

<file path=docProps/app.xml><?xml version="1.0" encoding="utf-8"?>
<Properties xmlns="http://schemas.openxmlformats.org/officeDocument/2006/extended-properties" xmlns:vt="http://schemas.openxmlformats.org/officeDocument/2006/docPropsVTypes">
  <TotalTime>1204</TotalTime>
  <Words>1488</Words>
  <Application>Microsoft Office PowerPoint</Application>
  <PresentationFormat>Panorámica</PresentationFormat>
  <Paragraphs>59</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CARMEN YANETH PIEDRAHITA POSADA</dc:creator>
  <cp:lastModifiedBy>Jose Vicente Nieto Bonilla</cp:lastModifiedBy>
  <cp:revision>65</cp:revision>
  <dcterms:created xsi:type="dcterms:W3CDTF">2021-12-29T14:14:49Z</dcterms:created>
  <dcterms:modified xsi:type="dcterms:W3CDTF">2023-08-15T19:59:18Z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0x0101006A81FD8BE8D33941B641A993FB072DFD</vt:lpwstr>
  </property>
  <property fmtid="{D5CDD505-2E9C-101B-9397-08002B2CF9AE}" pid="3" name="_dlc_DocIdItemGuid">
    <vt:lpwstr>015d9f61-e315-407c-a2e3-89593ceea171</vt:lpwstr>
  </property>
</Properties>
</file>