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72" r:id="rId11"/>
    <p:sldId id="273" r:id="rId12"/>
    <p:sldId id="271" r:id="rId13"/>
    <p:sldId id="270" r:id="rId14"/>
    <p:sldId id="268" r:id="rId15"/>
    <p:sldId id="267" r:id="rId16"/>
    <p:sldId id="269" r:id="rId17"/>
    <p:sldId id="26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45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36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23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60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682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9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2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46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5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50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6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9192" y="3828084"/>
            <a:ext cx="5505855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MX" sz="3200" dirty="0">
                <a:solidFill>
                  <a:srgbClr val="FC1477"/>
                </a:solidFill>
              </a:rPr>
              <a:t>Principio de planeación en la estructuración de los procesos contractuales</a:t>
            </a:r>
            <a:br>
              <a:rPr lang="es-MX" sz="3200" dirty="0">
                <a:solidFill>
                  <a:srgbClr val="FC1477"/>
                </a:solidFill>
              </a:rPr>
            </a:br>
            <a:br>
              <a:rPr lang="es-MX" sz="32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Por Camilo Andrés Cuadros Pantoja</a:t>
            </a:r>
            <a:br>
              <a:rPr lang="es-MX" sz="13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Abogado. Especialista en Derecho Administrativo. Magister en Derecho Público</a:t>
            </a:r>
            <a:br>
              <a:rPr lang="es-MX" sz="3200" dirty="0">
                <a:solidFill>
                  <a:srgbClr val="FC1477"/>
                </a:solidFill>
              </a:rPr>
            </a:br>
            <a:endParaRPr sz="3000" dirty="0"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437" y="0"/>
            <a:ext cx="32535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519192" y="4730909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31 de agosto de 2006, </a:t>
            </a:r>
            <a:r>
              <a:rPr lang="es-MX" sz="1200" u="sng" dirty="0" err="1"/>
              <a:t>exp</a:t>
            </a:r>
            <a:r>
              <a:rPr lang="es-MX" sz="12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Deber de las entidades de establecer previamente: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“i) la verdadera necesidad de la celebración del respectivo contrato; (</a:t>
            </a:r>
            <a:r>
              <a:rPr lang="es-MX" sz="1200" dirty="0" err="1"/>
              <a:t>ii</a:t>
            </a:r>
            <a:r>
              <a:rPr lang="es-MX" sz="1200" dirty="0"/>
              <a:t>) las opciones o modalidades existentes para satisfacer esa necesidad y las razones que justifiquen la preferencia por la modalidad o tipo contractual que se escoja; la (</a:t>
            </a:r>
            <a:r>
              <a:rPr lang="es-MX" sz="1200" dirty="0" err="1"/>
              <a:t>iii</a:t>
            </a:r>
            <a:r>
              <a:rPr lang="es-MX" sz="1200" dirty="0"/>
              <a:t>) las calidades, especificaciones, cantidades y demás características que puedan o deban reunir los bienes, las obras, los servicios, etc., cuya contratación, adquisición o disposición se haya determinado necesaria, lo cual, según el caso, deberá incluir también la elaboración de los diseños, planos, análisis técnicos, etc.; (</a:t>
            </a:r>
            <a:r>
              <a:rPr lang="es-MX" sz="1200" dirty="0" err="1"/>
              <a:t>iv</a:t>
            </a:r>
            <a:r>
              <a:rPr lang="es-MX" sz="1200" dirty="0"/>
              <a:t>) los costos, valores y alternativas que, a precios de mercado reales, podría demandar la celebración y ejecución de esa clase de contrato, consultando las cantidades, especificaciones, cantidades de los bienes, obras, servicios, etc., que se pretende y requiere contratar, así como la modalidad u opciones escogidas o contempladas para el efecto (…)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1643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u="sng" dirty="0"/>
              <a:t>Sentencia Consejo de Estado, Sección Tercera, 31 de agosto de 2006, </a:t>
            </a:r>
            <a:r>
              <a:rPr lang="es-MX" sz="1300" u="sng" dirty="0" err="1"/>
              <a:t>exp</a:t>
            </a:r>
            <a:r>
              <a:rPr lang="es-MX" sz="13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(v) la disponibilidad de recursos o la capacidad financiera de la entidad contratante, para asumir las obligaciones de pago que se deriven de la celebración de ese pretendido contrato; (vi) la existencia y disponibilidad, en el mercado nacional o internacional, de proveedores, constructores, profesionales, etc., en condiciones de atender los requerimientos y satisfacer las necesidades de la entidad contratante; (</a:t>
            </a:r>
            <a:r>
              <a:rPr lang="es-MX" sz="1300" dirty="0" err="1"/>
              <a:t>vii</a:t>
            </a:r>
            <a:r>
              <a:rPr lang="es-MX" sz="1300" dirty="0"/>
              <a:t>) los procedimientos, trámites y requisitos de que deban satisfacerse, reunirse u obtenerse para llevar a cabo la selección del respectivo contratista y la consiguiente celebración del contrato que se pretenda celebrar.” </a:t>
            </a:r>
            <a:endParaRPr sz="13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94580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1 de diciembre de 2008, </a:t>
            </a:r>
            <a:r>
              <a:rPr lang="es-MX" sz="1200" u="sng" dirty="0" err="1"/>
              <a:t>exp</a:t>
            </a:r>
            <a:r>
              <a:rPr lang="es-MX" sz="1200" u="sng" dirty="0"/>
              <a:t>. 15.603.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“(…) </a:t>
            </a:r>
            <a:r>
              <a:rPr lang="es-MX" sz="1200" b="1" u="sng" dirty="0"/>
              <a:t>La elaboración de diseños, planos del proyecto y estudios completos son indispensables para conocer el monto de la inversión y de esta manera determinar el procedimiento de selección que debe cumplirse</a:t>
            </a:r>
            <a:r>
              <a:rPr lang="es-MX" sz="1200" dirty="0"/>
              <a:t>, con lo cual se evita la pretermisión de las reglas y requisitos escogidos para la escogencia del contratista que resultan esenciales para adelantar la contratación en condiciones de validez y de otra parte para impedir que se pongan en riesgo los recursos públicos, puesto que </a:t>
            </a:r>
            <a:r>
              <a:rPr lang="es-MX" sz="1200" b="1" u="sng" dirty="0"/>
              <a:t>de no contratar con los documentos técnicos tampoco se conocerá el alcance del proyecto y fácilmente podría incurrirse en una contratación por un mayor valor del que realmente se requiere invertir en el respectivo proyecto</a:t>
            </a:r>
            <a:r>
              <a:rPr lang="es-MX" sz="1200" dirty="0"/>
              <a:t>. Lo anterior evidencia, sin lugar a duda que la Administración está en el deber de satisfacer a plenitud los requisitos técnicos exigidos por la ley, previamente a adelantar el procedimiento de selección, con lo cual se garantiza la legalidad de los actos que expida a fin de seleccionar al contraritas que colaborará con la administración en el cumplimiento de los cometidos de interés público”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408738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Planes de desarrollo y planes de inversiones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Plan anual de adquisiciones, disponibilidad presupuestal y registro.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Estudios (necesidad, justificación, mercado), proyecto y diseños previos. Determinación del impacto socioeconómico y ambiental.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Matriz de riesgos.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Licencias y actuaciones previas (títulos, disposición de predios)</a:t>
            </a:r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Instrumentos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07626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2F0C11-C0EF-409B-B927-F352E3A47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17"/>
          <a:stretch/>
        </p:blipFill>
        <p:spPr>
          <a:xfrm>
            <a:off x="5486046" y="8358"/>
            <a:ext cx="3657954" cy="4414785"/>
          </a:xfrm>
          <a:prstGeom prst="rect">
            <a:avLst/>
          </a:prstGeom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57271" y="963624"/>
            <a:ext cx="4374709" cy="3556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Ajustar el contrato a las necesidades de cada entidad para el cumplimiento del objetivo que tiene planteado el servidor público.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Disponer de recursos suficientes para solventar las prestaciones que se dejarán a cargo del contratista.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Contar con los estudios de soporte requeridos para estructurar los alcances técnicos y jurídicos del contrato, así como para definir las condiciones (objeto, especificaciones técnicas, plazo y valor) en que debe ser ejecutado.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022" y="45204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757272" y="187967"/>
            <a:ext cx="4374708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398559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1400" dirty="0"/>
              <a:t>Conocer los riesgos que implica para las partes la ejecución del objeto contractual y la asignación desde el pliego de condiciones y consecuentemente en la minuta del contrato correspondiente.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Haber obtenido los bienes (predios, equipos edificaciones), permisos o licencias que demande la ejecución del contrato, o ha dado inicio al trámite para su obtención oportuna de acuerdo con el cronograma de ejecución contractual. 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Tener definido el esquema que implementará para hacerle seguimiento y control a la actividad del contratista para el buen cumplimiento del objeto contractual.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19083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Principio de planeación como deber del proponente/contratista: la buena fe contractual no sólo se predica en la ejecución del contrato sino también en las etapas de formación que preceden.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Procedimientos desiertos, postergación o anulación de la satisfacción del interés general.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Responsabilidad del estado y del servidor público por detrimento patrimonial, reconocimiento de mayores costos, desequilibrio de la ecuación económica del contrato y el incumplimiento contractual (por parte del estado o del contratista).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Validez del contrato. Bajo eventuales circunstancias que pueden llegar afectar el objeto o la causa lícita.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Consecuencias de inobservancia del principio</a:t>
            </a:r>
          </a:p>
        </p:txBody>
      </p:sp>
    </p:spTree>
    <p:extLst>
      <p:ext uri="{BB962C8B-B14F-4D97-AF65-F5344CB8AC3E}">
        <p14:creationId xmlns:p14="http://schemas.microsoft.com/office/powerpoint/2010/main" val="32751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74550" y="2021525"/>
            <a:ext cx="85206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7775" y="1423503"/>
            <a:ext cx="39612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Concepción genérica.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Marco Jurídico.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Principio de planeación en la contratación estatal. Instrumentos.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Consecuencias jurídicas de su inobservancia.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0"/>
            <a:ext cx="3429005" cy="514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10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877775" y="535297"/>
            <a:ext cx="3961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Temario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36428" y="16728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Del acto de planear, planificar; propio de la actividad administrativa. Implica la representación de un futuro deseado y la búsqueda de los mecanismos para lograrlo.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i="1" dirty="0"/>
              <a:t>La planeación es la función administrativa que determina por anticipado cuáles son los objetivos que deben alcanzarse y qué debe hacerse para conseguirlos. Se trata, entonces, de un modelo teórico para la acción futura. </a:t>
            </a:r>
            <a:r>
              <a:rPr lang="es-MX" sz="1400" dirty="0"/>
              <a:t>(Chiavenato)</a:t>
            </a:r>
            <a:r>
              <a:rPr lang="es-MX" sz="1400" i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Objetivos, metas y procedimientos.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64781" y="1290084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Situación actual  –  Situación anhelada  –  Situación posible (innovación)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Poder de decisión para encaminar acciones y correctivos.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Principios de la planeación administrativa: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Racionalidad: 	sentido lógico, orden de las acciones, optimización de recursos.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Previsión: 	reducción de incertidumbre.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Universalidad: 	deber de abarcar todo, como un proceso global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Unidad: 	congruencia, coordinación y armonización.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Continuidad: 	proceso ininterrumpido con planes corto, mediano y largo plazo.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425093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5266143" y="1322240"/>
            <a:ext cx="3501851" cy="29028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Fases de la planificación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Investigación y diagnostico.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Formulación de estrategias.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Táctica operacional de ejecución y gestión. 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Seguimiento, control y evaluación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3;p15">
            <a:extLst>
              <a:ext uri="{FF2B5EF4-FFF2-40B4-BE49-F238E27FC236}">
                <a16:creationId xmlns:a16="http://schemas.microsoft.com/office/drawing/2014/main" id="{9A33F92F-5801-4851-A4A5-23AB28B482AC}"/>
              </a:ext>
            </a:extLst>
          </p:cNvPr>
          <p:cNvSpPr txBox="1">
            <a:spLocks/>
          </p:cNvSpPr>
          <p:nvPr/>
        </p:nvSpPr>
        <p:spPr>
          <a:xfrm>
            <a:off x="960009" y="1322240"/>
            <a:ext cx="3501851" cy="29028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s-MX" sz="1400" u="sng" dirty="0"/>
              <a:t>Clasificación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Indicativa o imperativa.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Estratégica u operativa.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Largo, mediano o corto plazo.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Nacional, regional, municipal, local o sectorial.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Social o económica.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9302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43048" r="10963"/>
          <a:stretch/>
        </p:blipFill>
        <p:spPr>
          <a:xfrm flipH="1">
            <a:off x="1" y="0"/>
            <a:ext cx="3429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679163" y="289577"/>
            <a:ext cx="39612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FF0000"/>
                </a:solidFill>
              </a:rPr>
              <a:t>Principio de planeación en la contratación estatal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508744" y="1162493"/>
            <a:ext cx="5458047" cy="3026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Concepto inherente al Estado Social de Derecho y de la concreción de los fines del Estado. </a:t>
            </a:r>
            <a:r>
              <a:rPr lang="es-MX" sz="1400" i="1" dirty="0"/>
              <a:t>“Es una técnica encaminada a lograr un uso eficiente de los recursos y cumplimiento de intervención del Estado para la fijación y determinación de políticas económicas y sociales.” </a:t>
            </a:r>
            <a:r>
              <a:rPr lang="es-MX" sz="1400" dirty="0"/>
              <a:t>(Carlos Atehortúa)</a:t>
            </a:r>
            <a:endParaRPr lang="es-MX" sz="1400" i="1" dirty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Gerencia pública cuyo objetivo es analizar la factibilidad y eficiencia de las actuaciones estatales: </a:t>
            </a:r>
            <a:r>
              <a:rPr lang="es-MX" sz="1400" dirty="0">
                <a:solidFill>
                  <a:srgbClr val="002060"/>
                </a:solidFill>
              </a:rPr>
              <a:t>selección de contratistas, celebración de contratos, ejecución y liquidación. 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Objetivo: evitar la improvisación para lograr una eficiente y continua prestación de los servicios públicos.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998" y="4360276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C3252C3F-06B4-47BC-BB2E-D18DBAC7910A}"/>
              </a:ext>
            </a:extLst>
          </p:cNvPr>
          <p:cNvSpPr txBox="1">
            <a:spLocks/>
          </p:cNvSpPr>
          <p:nvPr/>
        </p:nvSpPr>
        <p:spPr>
          <a:xfrm>
            <a:off x="5715001" y="4737994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>
                <a:solidFill>
                  <a:srgbClr val="FC1477"/>
                </a:solidFill>
              </a:rPr>
              <a:t>Plantilla de solicitud de procedimiento contractual</a:t>
            </a:r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93135" y="13987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Funciones: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Evitar la improvisación en la gestión pública.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Impedir el despilfarro y malversación de los recursos públicos.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Facilitar la adecuada adopción de políticas públicas.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Permitir a la administración pública actuar bajo propósitos claros, objetivos y metas.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que los planes y programas se cumplan efectivamente, y se cuente para ellos la destinación de recursos suficientes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a los contratistas el pago oportuno de los valores pactados en los contratos.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396584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94144" y="1256988"/>
            <a:ext cx="8071316" cy="3044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Constitucional: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No se encuentra expresamente enunciado como principio en la carta política de 1991, pero se relaciona con los artículos 209, 339 y 341 (principio y deber estatal). Coordinación de todas las actuaciones administrativas a través de los planes de desarrollo con la participación de todos los organismos de planeación de todos los niveles. Sentencia C-882 de 2001 de la Corte Constitucional.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Legal: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Numerales 6, 7, 11 -14 del artículo 25 y el numeral 3 del artículo 26 de la ley 80.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Artículos 4 y 5 de la ley 1150 de 2007.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 87 de la ley 1474 de 2011. Maduración de proyectos.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Decreto reglamentario 1082 de 2015, artículos 2.2.1.1.1.4.1., 2.2.1.1.2.1.1. y 2.2.1.2.1.5.1.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Jurisprudencia del Consejo de Estado.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Manual de buenas prácticas para la contratación pública – DNP.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331323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En cabeza de la entidad recae la obligación de delimitar el objeto, para lo cual se exige estudios, proyectos, diseños, y demás análisis que permita centrar la necesidad de la administración.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Es necesario contar con toda la información previa como si la misma entidad fuera a ejecutar el proyecto.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Valores a prevalecer: Interés general, buen funcionamiento administrativo y salvaguarda del patrimonio público.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¿La indebida planeación afecta la validez del contrato? Sentencia Consejo de Estado, Sección Tercera, 1 de diciembre de 2008, </a:t>
            </a:r>
            <a:r>
              <a:rPr lang="es-MX" sz="1400" dirty="0" err="1"/>
              <a:t>exp</a:t>
            </a:r>
            <a:r>
              <a:rPr lang="es-MX" sz="1400" dirty="0"/>
              <a:t>. 15.603.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13393446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H7EN5MXTHQNV-1513-284</_dlc_DocId>
    <_dlc_DocIdUrl xmlns="ae9388c0-b1e2-40ea-b6a8-c51c7913cbd2">
      <Url>https://mng.mincultura.gov.co/ministerio/recursos-humanos/_layouts/15/DocIdRedir.aspx?ID=H7EN5MXTHQNV-1513-284</Url>
      <Description>H7EN5MXTHQNV-1513-284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4CC76E3-9A81-4139-8E6B-4D02A9BF687D}"/>
</file>

<file path=customXml/itemProps2.xml><?xml version="1.0" encoding="utf-8"?>
<ds:datastoreItem xmlns:ds="http://schemas.openxmlformats.org/officeDocument/2006/customXml" ds:itemID="{15E38338-5D72-475E-AFB4-E2EF02DF12B5}"/>
</file>

<file path=customXml/itemProps3.xml><?xml version="1.0" encoding="utf-8"?>
<ds:datastoreItem xmlns:ds="http://schemas.openxmlformats.org/officeDocument/2006/customXml" ds:itemID="{97053D6E-F388-4271-9348-53B341DDFF11}"/>
</file>

<file path=customXml/itemProps4.xml><?xml version="1.0" encoding="utf-8"?>
<ds:datastoreItem xmlns:ds="http://schemas.openxmlformats.org/officeDocument/2006/customXml" ds:itemID="{8BB72991-10B0-4CC9-9B78-D99F81AE3EFC}"/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1719</Words>
  <Application>Microsoft Office PowerPoint</Application>
  <PresentationFormat>Presentación en pantalla (16:9)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Wingdings</vt:lpstr>
      <vt:lpstr>Simple Light</vt:lpstr>
      <vt:lpstr>Principio de planeación en la estructuración de los procesos contractuales  Por Camilo Andrés Cuadros Pantoja Abogado. Especialista en Derecho Administrativo. Magister en Derecho Público </vt:lpstr>
      <vt:lpstr>Principio de planeación en la contratación estatal</vt:lpstr>
      <vt:lpstr>Concepción genérica de planeación</vt:lpstr>
      <vt:lpstr>Concepción genérica de planeación</vt:lpstr>
      <vt:lpstr>Concepción genérica de planeación</vt:lpstr>
      <vt:lpstr>Principio de planeación en la contratación estatal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 de planeación en la contratación estatal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solicitud de procedimiento contractual</dc:title>
  <dc:creator>Andres Cano</dc:creator>
  <cp:lastModifiedBy>Camilo Cuadros</cp:lastModifiedBy>
  <cp:revision>51</cp:revision>
  <dcterms:modified xsi:type="dcterms:W3CDTF">2022-07-14T16:42:00Z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f158b84d-0c70-4026-96e4-c40d3ad70eca</vt:lpwstr>
  </property>
</Properties>
</file>