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" panose="020B0604020202020204" pitchFamily="34" charset="0"/>
      <p:regular r:id="rId16"/>
      <p:bold r:id="rId17"/>
      <p:italic r:id="rId18"/>
      <p:boldItalic r:id="rId19"/>
    </p:embeddedFont>
    <p:embeddedFont>
      <p:font typeface="Arimo Bold" panose="020B07040202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</p:embeddedFont>
    <p:embeddedFont>
      <p:font typeface="Open Sans Bold" panose="020B0604020202020204" charset="0"/>
      <p:regular r:id="rId27"/>
    </p:embeddedFont>
    <p:embeddedFont>
      <p:font typeface="Telegraf" panose="020B0604020202020204" charset="0"/>
      <p:regular r:id="rId28"/>
    </p:embeddedFont>
    <p:embeddedFont>
      <p:font typeface="Telegraf Bold" panose="020B0604020202020204" charset="0"/>
      <p:regular r:id="rId29"/>
    </p:embeddedFont>
    <p:embeddedFont>
      <p:font typeface="Telegraf Bold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50735" y="-774700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8648699"/>
            <a:ext cx="18288000" cy="1595909"/>
            <a:chOff x="0" y="0"/>
            <a:chExt cx="2507534" cy="396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7534" cy="396348"/>
            </a:xfrm>
            <a:custGeom>
              <a:avLst/>
              <a:gdLst/>
              <a:ahLst/>
              <a:cxnLst/>
              <a:rect l="l" t="t" r="r" b="b"/>
              <a:pathLst>
                <a:path w="2507534" h="396348">
                  <a:moveTo>
                    <a:pt x="0" y="0"/>
                  </a:moveTo>
                  <a:lnTo>
                    <a:pt x="2507534" y="0"/>
                  </a:lnTo>
                  <a:lnTo>
                    <a:pt x="2507534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035706" y="768665"/>
            <a:ext cx="6482994" cy="84896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3702" y="7138690"/>
            <a:ext cx="5800626" cy="17909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949289"/>
            <a:ext cx="4736924" cy="95765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3212961"/>
            <a:ext cx="11353132" cy="3925729"/>
            <a:chOff x="0" y="0"/>
            <a:chExt cx="15137510" cy="523430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14300"/>
              <a:ext cx="15137510" cy="4432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809"/>
                </a:lnSpc>
              </a:pPr>
              <a:r>
                <a:rPr lang="en-US" sz="10674">
                  <a:solidFill>
                    <a:srgbClr val="FFFFFF"/>
                  </a:solidFill>
                  <a:latin typeface="Telegraf Bold Bold"/>
                </a:rPr>
                <a:t>¿Que es la comunicación?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391025"/>
              <a:ext cx="15137510" cy="83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Telegraf"/>
                </a:rPr>
                <a:t>Mara Lozano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70648" y="2333960"/>
            <a:ext cx="12116539" cy="76870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306092" y="-772531"/>
            <a:ext cx="22311063" cy="21221337"/>
            <a:chOff x="0" y="0"/>
            <a:chExt cx="29748084" cy="2829511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80810" y="8216835"/>
            <a:ext cx="3107190" cy="20701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5250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¿Qué debo tener en cuenta?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3477" y="3219586"/>
            <a:ext cx="10541045" cy="62217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792488" y="0"/>
            <a:ext cx="22311063" cy="21221337"/>
            <a:chOff x="0" y="0"/>
            <a:chExt cx="29748084" cy="2829511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95250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¿Qué debo tener en cuenta?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80810" y="8216835"/>
            <a:ext cx="3107190" cy="20701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93036" y="2470756"/>
            <a:ext cx="12501928" cy="70212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5250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¿Qué debo tener en cuenta?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8792488" y="0"/>
            <a:ext cx="22311063" cy="21221337"/>
            <a:chOff x="0" y="0"/>
            <a:chExt cx="29748084" cy="282951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80810" y="8216835"/>
            <a:ext cx="3107190" cy="20701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321801" cy="10287000"/>
          </a:xfrm>
          <a:prstGeom prst="rect">
            <a:avLst/>
          </a:prstGeom>
          <a:solidFill>
            <a:srgbClr val="004A98"/>
          </a:solidFill>
        </p:spPr>
      </p:sp>
      <p:grpSp>
        <p:nvGrpSpPr>
          <p:cNvPr id="3" name="Group 3"/>
          <p:cNvGrpSpPr/>
          <p:nvPr/>
        </p:nvGrpSpPr>
        <p:grpSpPr>
          <a:xfrm>
            <a:off x="-372645" y="4480134"/>
            <a:ext cx="9718565" cy="4889428"/>
            <a:chOff x="0" y="0"/>
            <a:chExt cx="12958087" cy="651923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608"/>
            <a:stretch>
              <a:fillRect/>
            </a:stretch>
          </p:blipFill>
          <p:spPr>
            <a:xfrm>
              <a:off x="0" y="990997"/>
              <a:ext cx="12907287" cy="552824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302"/>
            <a:stretch>
              <a:fillRect/>
            </a:stretch>
          </p:blipFill>
          <p:spPr>
            <a:xfrm>
              <a:off x="8587" y="0"/>
              <a:ext cx="12949499" cy="552824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24118" y="8648860"/>
            <a:ext cx="9321801" cy="1645560"/>
            <a:chOff x="0" y="0"/>
            <a:chExt cx="1362556" cy="396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62556" cy="396348"/>
            </a:xfrm>
            <a:custGeom>
              <a:avLst/>
              <a:gdLst/>
              <a:ahLst/>
              <a:cxnLst/>
              <a:rect l="l" t="t" r="r" b="b"/>
              <a:pathLst>
                <a:path w="1362556" h="396348">
                  <a:moveTo>
                    <a:pt x="0" y="0"/>
                  </a:moveTo>
                  <a:lnTo>
                    <a:pt x="1362556" y="0"/>
                  </a:lnTo>
                  <a:lnTo>
                    <a:pt x="1362556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481" y="3822556"/>
            <a:ext cx="7228839" cy="592764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463372" y="1164590"/>
            <a:ext cx="6795928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3199">
                <a:solidFill>
                  <a:srgbClr val="011C50"/>
                </a:solidFill>
                <a:latin typeface="Telegraf Bold"/>
              </a:rPr>
              <a:t>•Establece contacto visual </a:t>
            </a:r>
          </a:p>
          <a:p>
            <a:pPr>
              <a:lnSpc>
                <a:spcPts val="4159"/>
              </a:lnSpc>
            </a:pPr>
            <a:r>
              <a:rPr lang="en-US" sz="3199">
                <a:solidFill>
                  <a:srgbClr val="011C50"/>
                </a:solidFill>
                <a:latin typeface="Arimo Bold"/>
              </a:rPr>
              <a:t>•Habla 25% y escucha 75%</a:t>
            </a:r>
          </a:p>
          <a:p>
            <a:pPr marL="0" lvl="0" indent="0" algn="l">
              <a:lnSpc>
                <a:spcPts val="4159"/>
              </a:lnSpc>
            </a:pPr>
            <a:endParaRPr lang="en-US" sz="3199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463372" y="2359434"/>
            <a:ext cx="6795928" cy="316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24">
                <a:solidFill>
                  <a:srgbClr val="011C50"/>
                </a:solidFill>
                <a:latin typeface="Telegraf Bold"/>
              </a:rPr>
              <a:t>•Realiza gestos circulares y suaves</a:t>
            </a:r>
          </a:p>
          <a:p>
            <a:pPr>
              <a:lnSpc>
                <a:spcPts val="4192"/>
              </a:lnSpc>
            </a:pPr>
            <a:r>
              <a:rPr lang="en-US" sz="3224">
                <a:solidFill>
                  <a:srgbClr val="011C50"/>
                </a:solidFill>
                <a:latin typeface="Arimo Bold"/>
              </a:rPr>
              <a:t>•Postura estable, abierta y de acercamiento</a:t>
            </a:r>
          </a:p>
          <a:p>
            <a:pPr>
              <a:lnSpc>
                <a:spcPts val="4192"/>
              </a:lnSpc>
            </a:pPr>
            <a:endParaRPr lang="en-US" sz="3224">
              <a:solidFill>
                <a:srgbClr val="011C50"/>
              </a:solidFill>
              <a:latin typeface="Arimo Bold"/>
            </a:endParaRPr>
          </a:p>
          <a:p>
            <a:pPr marL="0" lvl="0" indent="0" algn="l">
              <a:lnSpc>
                <a:spcPts val="4192"/>
              </a:lnSpc>
            </a:pPr>
            <a:endParaRPr lang="en-US" sz="3224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63372" y="4576198"/>
            <a:ext cx="6795928" cy="316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011C50"/>
                </a:solidFill>
                <a:latin typeface="Telegraf Bold"/>
              </a:rPr>
              <a:t>•Voz serena y firme</a:t>
            </a:r>
          </a:p>
          <a:p>
            <a:pPr>
              <a:lnSpc>
                <a:spcPts val="416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•Evita gritar o susurrar</a:t>
            </a:r>
          </a:p>
          <a:p>
            <a:pPr>
              <a:lnSpc>
                <a:spcPts val="416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•Siempre muéstrate seguro y relajado</a:t>
            </a:r>
          </a:p>
          <a:p>
            <a:pPr>
              <a:lnSpc>
                <a:spcPts val="416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•Trasmite confianza y respeto</a:t>
            </a:r>
          </a:p>
          <a:p>
            <a:pPr marL="0" lvl="0" indent="0" algn="l">
              <a:lnSpc>
                <a:spcPts val="4160"/>
              </a:lnSpc>
            </a:pPr>
            <a:endParaRPr lang="en-US" sz="3200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81262" y="952500"/>
            <a:ext cx="7559277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9"/>
              </a:lnSpc>
            </a:pPr>
            <a:r>
              <a:rPr lang="en-US" sz="6424">
                <a:solidFill>
                  <a:srgbClr val="FFFFFF"/>
                </a:solidFill>
                <a:latin typeface="Telegraf Bold Bold"/>
              </a:rPr>
              <a:t>Claves lenguaje no verbal asertivo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35899" y="1028700"/>
            <a:ext cx="11429442" cy="85720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42985" y="-363375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29839" y="2669540"/>
            <a:ext cx="5762803" cy="67725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7374" y="1359448"/>
            <a:ext cx="5800626" cy="17909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8"/>
          <a:srcRect l="4668" t="11425" r="5560" b="2566"/>
          <a:stretch/>
        </p:blipFill>
        <p:spPr>
          <a:xfrm>
            <a:off x="1523999" y="3201825"/>
            <a:ext cx="9525001" cy="53706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962025"/>
            <a:ext cx="1181655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004A98"/>
                </a:solidFill>
                <a:latin typeface="Telegraf Bold Bold"/>
              </a:rPr>
              <a:t>Elementos de la comunicación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975364"/>
            <a:chOff x="0" y="0"/>
            <a:chExt cx="1913890" cy="311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11380"/>
            </a:xfrm>
            <a:custGeom>
              <a:avLst/>
              <a:gdLst/>
              <a:ahLst/>
              <a:cxnLst/>
              <a:rect l="l" t="t" r="r" b="b"/>
              <a:pathLst>
                <a:path w="1913890" h="311380">
                  <a:moveTo>
                    <a:pt x="0" y="0"/>
                  </a:moveTo>
                  <a:lnTo>
                    <a:pt x="1913890" y="0"/>
                  </a:lnTo>
                  <a:lnTo>
                    <a:pt x="1913890" y="311380"/>
                  </a:lnTo>
                  <a:lnTo>
                    <a:pt x="0" y="311380"/>
                  </a:lnTo>
                  <a:close/>
                </a:path>
              </a:pathLst>
            </a:custGeom>
            <a:solidFill>
              <a:srgbClr val="004A9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356103" y="5783761"/>
            <a:ext cx="8439982" cy="470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80"/>
              </a:lnSpc>
            </a:pPr>
            <a:endParaRPr/>
          </a:p>
          <a:p>
            <a:pPr>
              <a:lnSpc>
                <a:spcPts val="12480"/>
              </a:lnSpc>
            </a:pPr>
            <a:r>
              <a:rPr lang="en-US" sz="9600">
                <a:solidFill>
                  <a:srgbClr val="011C50"/>
                </a:solidFill>
                <a:latin typeface="Arimo Bold"/>
              </a:rPr>
              <a:t>•No verbal</a:t>
            </a:r>
          </a:p>
          <a:p>
            <a:pPr marL="0" lvl="0" indent="0" algn="l">
              <a:lnSpc>
                <a:spcPts val="12480"/>
              </a:lnSpc>
            </a:pPr>
            <a:endParaRPr lang="en-US" sz="9600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8356103" y="6390537"/>
            <a:ext cx="8903197" cy="0"/>
          </a:xfrm>
          <a:prstGeom prst="line">
            <a:avLst/>
          </a:prstGeom>
          <a:ln w="9525" cap="rnd">
            <a:solidFill>
              <a:srgbClr val="004A9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2640" y="2976635"/>
            <a:ext cx="5588407" cy="3723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2640" y="6563724"/>
            <a:ext cx="5588407" cy="37232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952500"/>
            <a:ext cx="16230600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Telegraf Bold"/>
              </a:rPr>
              <a:t>Tipos de comunicación</a:t>
            </a:r>
          </a:p>
          <a:p>
            <a:pPr>
              <a:lnSpc>
                <a:spcPts val="7679"/>
              </a:lnSpc>
            </a:pPr>
            <a:endParaRPr lang="en-US" sz="6399">
              <a:solidFill>
                <a:srgbClr val="FFFFFF"/>
              </a:solidFill>
              <a:latin typeface="Telegra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56103" y="4000389"/>
            <a:ext cx="8439982" cy="158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39"/>
              </a:lnSpc>
              <a:spcBef>
                <a:spcPct val="0"/>
              </a:spcBef>
            </a:pPr>
            <a:r>
              <a:rPr lang="en-US" sz="9799">
                <a:solidFill>
                  <a:srgbClr val="011C50"/>
                </a:solidFill>
                <a:latin typeface="Open Sans Bold"/>
              </a:rPr>
              <a:t>•Verbal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691" y="0"/>
            <a:ext cx="8186309" cy="10287000"/>
            <a:chOff x="0" y="0"/>
            <a:chExt cx="276919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9196" cy="3479800"/>
            </a:xfrm>
            <a:custGeom>
              <a:avLst/>
              <a:gdLst/>
              <a:ahLst/>
              <a:cxnLst/>
              <a:rect l="l" t="t" r="r" b="b"/>
              <a:pathLst>
                <a:path w="2769196" h="3479800">
                  <a:moveTo>
                    <a:pt x="0" y="0"/>
                  </a:moveTo>
                  <a:lnTo>
                    <a:pt x="2769196" y="0"/>
                  </a:lnTo>
                  <a:lnTo>
                    <a:pt x="276919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4A9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01690" y="7911360"/>
            <a:ext cx="8186309" cy="2405273"/>
            <a:chOff x="0" y="0"/>
            <a:chExt cx="1362556" cy="3963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2556" cy="396348"/>
            </a:xfrm>
            <a:custGeom>
              <a:avLst/>
              <a:gdLst/>
              <a:ahLst/>
              <a:cxnLst/>
              <a:rect l="l" t="t" r="r" b="b"/>
              <a:pathLst>
                <a:path w="1362556" h="396348">
                  <a:moveTo>
                    <a:pt x="0" y="0"/>
                  </a:moveTo>
                  <a:lnTo>
                    <a:pt x="1362556" y="0"/>
                  </a:lnTo>
                  <a:lnTo>
                    <a:pt x="1362556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4429" y="3530441"/>
            <a:ext cx="9183841" cy="62517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5771" y="1636408"/>
            <a:ext cx="6121535" cy="27164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25771" y="4353218"/>
            <a:ext cx="6121535" cy="35581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952500"/>
            <a:ext cx="8115300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11C50"/>
                </a:solidFill>
                <a:latin typeface="Telegraf Bold"/>
              </a:rPr>
              <a:t>Comunicación no verbal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-102833"/>
            <a:ext cx="7056402" cy="105713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99970" y="1779423"/>
            <a:ext cx="6356016" cy="19624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375899" y="3457647"/>
            <a:ext cx="6057900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Open Sans"/>
              </a:rPr>
              <a:t>Elabora una lista de cinco gestos y movimientos corporales y explica su significado.</a:t>
            </a:r>
          </a:p>
          <a:p>
            <a:pPr algn="ctr">
              <a:lnSpc>
                <a:spcPts val="3840"/>
              </a:lnSpc>
            </a:pPr>
            <a:endParaRPr lang="en-US" sz="3200">
              <a:solidFill>
                <a:srgbClr val="011C50"/>
              </a:solidFill>
              <a:latin typeface="Open Sans"/>
            </a:endParaRPr>
          </a:p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Ejemplo </a:t>
            </a:r>
          </a:p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Arrugar la nariz al entrar a un habitación </a:t>
            </a:r>
          </a:p>
          <a:p>
            <a:pPr algn="ctr">
              <a:lnSpc>
                <a:spcPts val="3840"/>
              </a:lnSpc>
            </a:pPr>
            <a:endParaRPr lang="en-US" sz="3200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75899" y="1878830"/>
            <a:ext cx="68834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11C50"/>
                </a:solidFill>
                <a:latin typeface="Telegraf Bold"/>
              </a:rPr>
              <a:t>Ejercicio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-8815762" y="-1098369"/>
            <a:ext cx="22311063" cy="21221337"/>
            <a:chOff x="0" y="0"/>
            <a:chExt cx="29748084" cy="282951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7725"/>
            <a:ext cx="1036747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"/>
              </a:rPr>
              <a:t>Comunicación agresiva</a:t>
            </a:r>
          </a:p>
        </p:txBody>
      </p:sp>
      <p:pic>
        <p:nvPicPr>
          <p:cNvPr id="4" name="Comunicación asertiva_ Los 5 pasos">
            <a:hlinkClick r:id="" action="ppaction://media"/>
            <a:extLst>
              <a:ext uri="{FF2B5EF4-FFF2-40B4-BE49-F238E27FC236}">
                <a16:creationId xmlns:a16="http://schemas.microsoft.com/office/drawing/2014/main" id="{8D42CABC-3FC7-4791-91F5-63928CB6F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2171700"/>
            <a:ext cx="14427200" cy="811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5484" y="2984345"/>
            <a:ext cx="10234701" cy="627395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847725"/>
            <a:ext cx="1580919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Comparación estilos comunicación</a:t>
            </a:r>
          </a:p>
        </p:txBody>
      </p:sp>
      <p:grpSp>
        <p:nvGrpSpPr>
          <p:cNvPr id="4" name="Group 4"/>
          <p:cNvGrpSpPr/>
          <p:nvPr/>
        </p:nvGrpSpPr>
        <p:grpSpPr>
          <a:xfrm rot="4174703">
            <a:off x="6341484" y="2024743"/>
            <a:ext cx="22311063" cy="21221337"/>
            <a:chOff x="0" y="0"/>
            <a:chExt cx="29748084" cy="282951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476712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"/>
              </a:rPr>
              <a:t>¿Qué es la comunicación asertiva?</a:t>
            </a:r>
          </a:p>
        </p:txBody>
      </p:sp>
      <p:pic>
        <p:nvPicPr>
          <p:cNvPr id="4" name="¿Eres asertivo_ (1)">
            <a:hlinkClick r:id="" action="ppaction://media"/>
            <a:extLst>
              <a:ext uri="{FF2B5EF4-FFF2-40B4-BE49-F238E27FC236}">
                <a16:creationId xmlns:a16="http://schemas.microsoft.com/office/drawing/2014/main" id="{E964D598-E76C-4004-B9C1-65EB9B9B3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793" y="2324101"/>
            <a:ext cx="14133689" cy="795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15762" y="-1098369"/>
            <a:ext cx="22311063" cy="21221337"/>
            <a:chOff x="0" y="0"/>
            <a:chExt cx="29748084" cy="282951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6909585" cy="8597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968659" y="5372100"/>
            <a:ext cx="6057900" cy="38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Open Sans"/>
              </a:rPr>
              <a:t>Lograr un equilibrio entre la autenticidad y el respeto. </a:t>
            </a:r>
          </a:p>
          <a:p>
            <a:pPr algn="ctr">
              <a:lnSpc>
                <a:spcPts val="3840"/>
              </a:lnSpc>
            </a:pPr>
            <a:endParaRPr lang="en-US" sz="3200">
              <a:solidFill>
                <a:srgbClr val="011C50"/>
              </a:solidFill>
              <a:latin typeface="Open Sans"/>
            </a:endParaRPr>
          </a:p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Arimo"/>
              </a:rPr>
              <a:t>La asertividad nos ayuda a no sentirnos culpables por decir lo que pensamos, lo que sentimos y lo que queremos.</a:t>
            </a:r>
          </a:p>
          <a:p>
            <a:pPr algn="ctr">
              <a:lnSpc>
                <a:spcPts val="3840"/>
              </a:lnSpc>
            </a:pPr>
            <a:endParaRPr lang="en-US" sz="3200">
              <a:solidFill>
                <a:srgbClr val="011C50"/>
              </a:solidFill>
              <a:latin typeface="Arim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75899" y="952500"/>
            <a:ext cx="6883401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¿Qué requerimos para comunicarnos asertivamente?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9f7662088d0856d0939f17ddf85921f0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H7EN5MXTHQNV-1513-259</_dlc_DocId>
    <_dlc_DocIdUrl xmlns="ae9388c0-b1e2-40ea-b6a8-c51c7913cbd2">
      <Url>https://mng.mincultura.gov.co/ministerio/recursos-humanos/_layouts/15/DocIdRedir.aspx?ID=H7EN5MXTHQNV-1513-259</Url>
      <Description>H7EN5MXTHQNV-1513-259</Description>
    </_dlc_DocIdUrl>
  </documentManagement>
</p:properties>
</file>

<file path=customXml/itemProps1.xml><?xml version="1.0" encoding="utf-8"?>
<ds:datastoreItem xmlns:ds="http://schemas.openxmlformats.org/officeDocument/2006/customXml" ds:itemID="{ED97B33D-0AAC-4DD8-BDB3-FF8373076228}"/>
</file>

<file path=customXml/itemProps2.xml><?xml version="1.0" encoding="utf-8"?>
<ds:datastoreItem xmlns:ds="http://schemas.openxmlformats.org/officeDocument/2006/customXml" ds:itemID="{8BB0FDC4-061C-4BFF-8904-7239F70773A0}"/>
</file>

<file path=customXml/itemProps3.xml><?xml version="1.0" encoding="utf-8"?>
<ds:datastoreItem xmlns:ds="http://schemas.openxmlformats.org/officeDocument/2006/customXml" ds:itemID="{80DEF355-0813-4AF1-BBFE-4360CD6EB6C1}"/>
</file>

<file path=customXml/itemProps4.xml><?xml version="1.0" encoding="utf-8"?>
<ds:datastoreItem xmlns:ds="http://schemas.openxmlformats.org/officeDocument/2006/customXml" ds:itemID="{FF942703-89E4-4F19-912A-80577188CA94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171</Words>
  <Application>Microsoft Office PowerPoint</Application>
  <PresentationFormat>Personalizado</PresentationFormat>
  <Paragraphs>32</Paragraphs>
  <Slides>14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Open Sans Bold</vt:lpstr>
      <vt:lpstr>Calibri</vt:lpstr>
      <vt:lpstr>Arial</vt:lpstr>
      <vt:lpstr>Telegraf Bold</vt:lpstr>
      <vt:lpstr>Telegraf</vt:lpstr>
      <vt:lpstr>Arimo Bold</vt:lpstr>
      <vt:lpstr>Arimo</vt:lpstr>
      <vt:lpstr>Open Sans</vt:lpstr>
      <vt:lpstr>Telegraf Bold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¿Que es la comunicación?</dc:title>
  <dc:creator>usuario1</dc:creator>
  <cp:lastModifiedBy>usuario1</cp:lastModifiedBy>
  <cp:revision>3</cp:revision>
  <dcterms:created xsi:type="dcterms:W3CDTF">2006-08-16T00:00:00Z</dcterms:created>
  <dcterms:modified xsi:type="dcterms:W3CDTF">2022-02-16T22:04:47Z</dcterms:modified>
  <dc:identifier>DAE4jTEI6WI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167eadf4-3e84-4e9c-880f-615ee4e3dd6f</vt:lpwstr>
  </property>
</Properties>
</file>