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2"/>
  </p:notesMasterIdLst>
  <p:sldIdLst>
    <p:sldId id="1196" r:id="rId2"/>
    <p:sldId id="1156" r:id="rId3"/>
    <p:sldId id="1158" r:id="rId4"/>
    <p:sldId id="1197" r:id="rId5"/>
    <p:sldId id="1217" r:id="rId6"/>
    <p:sldId id="1218" r:id="rId7"/>
    <p:sldId id="1159" r:id="rId8"/>
    <p:sldId id="1214" r:id="rId9"/>
    <p:sldId id="1161" r:id="rId10"/>
    <p:sldId id="1187" r:id="rId11"/>
    <p:sldId id="1200" r:id="rId12"/>
    <p:sldId id="1201" r:id="rId13"/>
    <p:sldId id="1178" r:id="rId14"/>
    <p:sldId id="1202" r:id="rId15"/>
    <p:sldId id="1203" r:id="rId16"/>
    <p:sldId id="1190" r:id="rId17"/>
    <p:sldId id="1204" r:id="rId18"/>
    <p:sldId id="1206" r:id="rId19"/>
    <p:sldId id="1205" r:id="rId20"/>
    <p:sldId id="1207" r:id="rId21"/>
    <p:sldId id="1185" r:id="rId22"/>
    <p:sldId id="1209" r:id="rId23"/>
    <p:sldId id="1208" r:id="rId24"/>
    <p:sldId id="1211" r:id="rId25"/>
    <p:sldId id="1212" r:id="rId26"/>
    <p:sldId id="1213" r:id="rId27"/>
    <p:sldId id="1210" r:id="rId28"/>
    <p:sldId id="1191" r:id="rId29"/>
    <p:sldId id="1216" r:id="rId30"/>
    <p:sldId id="1184" r:id="rId31"/>
  </p:sldIdLst>
  <p:sldSz cx="14400213" cy="8640763"/>
  <p:notesSz cx="6858000" cy="9144000"/>
  <p:defaultTextStyle>
    <a:defPPr>
      <a:defRPr lang="es-ES"/>
    </a:defPPr>
    <a:lvl1pPr marL="0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1pPr>
    <a:lvl2pPr marL="552983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2pPr>
    <a:lvl3pPr marL="1105967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3pPr>
    <a:lvl4pPr marL="1658950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4pPr>
    <a:lvl5pPr marL="2211934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5pPr>
    <a:lvl6pPr marL="2764917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6pPr>
    <a:lvl7pPr marL="3317900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7pPr>
    <a:lvl8pPr marL="3870884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8pPr>
    <a:lvl9pPr marL="4423867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F63"/>
    <a:srgbClr val="3366CC"/>
    <a:srgbClr val="6699FF"/>
    <a:srgbClr val="FF6600"/>
    <a:srgbClr val="800080"/>
    <a:srgbClr val="2F5597"/>
    <a:srgbClr val="FFFFFF"/>
    <a:srgbClr val="4472C4"/>
    <a:srgbClr val="000000"/>
    <a:srgbClr val="D84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89981" autoAdjust="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2DAC-6A05-4095-B76D-4AFFE9B9FCC6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E882-E95D-4394-9D37-6008EDCF9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3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1pPr>
    <a:lvl2pPr marL="552983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2pPr>
    <a:lvl3pPr marL="1105967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3pPr>
    <a:lvl4pPr marL="1658950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4pPr>
    <a:lvl5pPr marL="2211934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5pPr>
    <a:lvl6pPr marL="2764917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6pPr>
    <a:lvl7pPr marL="3317900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7pPr>
    <a:lvl8pPr marL="3870884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8pPr>
    <a:lvl9pPr marL="4423867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414125"/>
            <a:ext cx="10800160" cy="3008266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538401"/>
            <a:ext cx="10800160" cy="2086184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04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20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60041"/>
            <a:ext cx="3105046" cy="732264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60041"/>
            <a:ext cx="9135135" cy="732264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4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42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154191"/>
            <a:ext cx="12420184" cy="3594317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782512"/>
            <a:ext cx="12420184" cy="189016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46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300203"/>
            <a:ext cx="6120091" cy="5482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300203"/>
            <a:ext cx="6120091" cy="5482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5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60041"/>
            <a:ext cx="12420184" cy="16701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2118188"/>
            <a:ext cx="6091965" cy="103809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3156278"/>
            <a:ext cx="6091965" cy="4642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2118188"/>
            <a:ext cx="6121966" cy="103809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3156278"/>
            <a:ext cx="6121966" cy="4642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7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9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79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76051"/>
            <a:ext cx="4644443" cy="201617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244111"/>
            <a:ext cx="7290108" cy="614054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592229"/>
            <a:ext cx="4644443" cy="480242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9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76051"/>
            <a:ext cx="4644443" cy="201617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244111"/>
            <a:ext cx="7290108" cy="614054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592229"/>
            <a:ext cx="4644443" cy="480242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69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60041"/>
            <a:ext cx="12420184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300203"/>
            <a:ext cx="12420184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8008708"/>
            <a:ext cx="324004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8008708"/>
            <a:ext cx="48600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8008708"/>
            <a:ext cx="324004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0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879BF.7F0136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BC1060F-1D88-DA12-B4F9-BDEBA65BD39D}"/>
              </a:ext>
            </a:extLst>
          </p:cNvPr>
          <p:cNvSpPr/>
          <p:nvPr/>
        </p:nvSpPr>
        <p:spPr>
          <a:xfrm>
            <a:off x="8896440" y="0"/>
            <a:ext cx="5503773" cy="864076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584D5F-0E88-45F3-838B-0AFAAEFF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40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2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es-CO" altLang="es-CO" sz="12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9A2F42B-A23F-C495-61F6-C519B67C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762" cy="86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A0D2F33-CA25-19B1-5562-8322B12F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96325"/>
            <a:ext cx="14400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B75A26-F607-FE5E-605C-5DD42E308A7E}"/>
              </a:ext>
            </a:extLst>
          </p:cNvPr>
          <p:cNvSpPr/>
          <p:nvPr/>
        </p:nvSpPr>
        <p:spPr>
          <a:xfrm>
            <a:off x="8896440" y="-1"/>
            <a:ext cx="268704" cy="8640763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EB66948-30B3-A7AA-8EC8-770667A981C6}"/>
              </a:ext>
            </a:extLst>
          </p:cNvPr>
          <p:cNvGrpSpPr>
            <a:grpSpLocks noChangeAspect="1"/>
          </p:cNvGrpSpPr>
          <p:nvPr/>
        </p:nvGrpSpPr>
        <p:grpSpPr>
          <a:xfrm>
            <a:off x="10009906" y="1462113"/>
            <a:ext cx="3188293" cy="3082175"/>
            <a:chOff x="10538512" y="2294219"/>
            <a:chExt cx="2357541" cy="227907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ED3EFEE-FC7D-BBDC-A4F3-F6FC12A008A5}"/>
                </a:ext>
              </a:extLst>
            </p:cNvPr>
            <p:cNvSpPr/>
            <p:nvPr/>
          </p:nvSpPr>
          <p:spPr>
            <a:xfrm>
              <a:off x="10628792" y="2294219"/>
              <a:ext cx="2254691" cy="22546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178C879-20C1-244E-822C-1172D573A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38512" y="2318646"/>
              <a:ext cx="2357541" cy="2254647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C53060-0C4B-5A38-3F39-C4E5EF00C928}"/>
              </a:ext>
            </a:extLst>
          </p:cNvPr>
          <p:cNvSpPr txBox="1"/>
          <p:nvPr/>
        </p:nvSpPr>
        <p:spPr>
          <a:xfrm>
            <a:off x="9843277" y="5624277"/>
            <a:ext cx="368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chemeClr val="bg1"/>
                </a:solidFill>
                <a:effectLst/>
                <a:latin typeface="Work Sans" panose="00000500000000000000"/>
              </a:rPr>
              <a:t>Oficina Asesora de Planeación</a:t>
            </a:r>
          </a:p>
          <a:p>
            <a:pPr algn="ctr"/>
            <a:endParaRPr lang="es-ES" sz="2400" b="1" dirty="0">
              <a:solidFill>
                <a:schemeClr val="bg1"/>
              </a:solidFill>
              <a:latin typeface="Work Sans" panose="00000500000000000000"/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Work Sans" panose="00000500000000000000"/>
              </a:rPr>
              <a:t>Junio 2022</a:t>
            </a:r>
            <a:endParaRPr lang="es-ES" sz="2400" b="1" i="0" dirty="0">
              <a:solidFill>
                <a:schemeClr val="bg1"/>
              </a:solidFill>
              <a:effectLst/>
              <a:latin typeface="Work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0407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2.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Metodología para la administración del riesgo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92B9852F-EA8D-ABCA-BA86-E6ACC886E145}"/>
              </a:ext>
            </a:extLst>
          </p:cNvPr>
          <p:cNvSpPr>
            <a:spLocks noChangeAspect="1"/>
          </p:cNvSpPr>
          <p:nvPr/>
        </p:nvSpPr>
        <p:spPr>
          <a:xfrm>
            <a:off x="2130594" y="4272374"/>
            <a:ext cx="2097014" cy="1052115"/>
          </a:xfrm>
          <a:prstGeom prst="rightArrowCallout">
            <a:avLst>
              <a:gd name="adj1" fmla="val 18383"/>
              <a:gd name="adj2" fmla="val 27132"/>
              <a:gd name="adj3" fmla="val 24372"/>
              <a:gd name="adj4" fmla="val 71829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METODOLOGÍA PARA LA ADMINISTRACIÓN DEL RIESGO 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E44CD72-A6B3-5D6B-E125-D9743542C145}"/>
              </a:ext>
            </a:extLst>
          </p:cNvPr>
          <p:cNvSpPr>
            <a:spLocks noChangeAspect="1"/>
          </p:cNvSpPr>
          <p:nvPr/>
        </p:nvSpPr>
        <p:spPr>
          <a:xfrm>
            <a:off x="4349114" y="1885151"/>
            <a:ext cx="360218" cy="5826563"/>
          </a:xfrm>
          <a:prstGeom prst="leftBrace">
            <a:avLst/>
          </a:prstGeom>
          <a:ln w="28575">
            <a:solidFill>
              <a:srgbClr val="F42F6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Diagrama de flujo: datos almacenados 10">
            <a:extLst>
              <a:ext uri="{FF2B5EF4-FFF2-40B4-BE49-F238E27FC236}">
                <a16:creationId xmlns:a16="http://schemas.microsoft.com/office/drawing/2014/main" id="{FC1D1F2A-4A08-59D0-9BF5-D98CAB258337}"/>
              </a:ext>
            </a:extLst>
          </p:cNvPr>
          <p:cNvSpPr>
            <a:spLocks noChangeAspect="1"/>
          </p:cNvSpPr>
          <p:nvPr/>
        </p:nvSpPr>
        <p:spPr>
          <a:xfrm>
            <a:off x="4801698" y="1434002"/>
            <a:ext cx="2059709" cy="983571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Antes de iniciar la metodología</a:t>
            </a:r>
            <a:endParaRPr lang="es-MX" sz="1400" b="1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6739295-C9ED-0455-8052-A0A0B0CF4EFF}"/>
              </a:ext>
            </a:extLst>
          </p:cNvPr>
          <p:cNvSpPr>
            <a:spLocks noChangeAspect="1"/>
          </p:cNvSpPr>
          <p:nvPr/>
        </p:nvSpPr>
        <p:spPr>
          <a:xfrm>
            <a:off x="6579380" y="1434001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Visión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Modelo de Operación por Procesos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Objetivos Estratégicos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Planeación Institucional</a:t>
            </a:r>
          </a:p>
        </p:txBody>
      </p:sp>
      <p:sp>
        <p:nvSpPr>
          <p:cNvPr id="14" name="Diagrama de flujo: datos almacenados 13">
            <a:extLst>
              <a:ext uri="{FF2B5EF4-FFF2-40B4-BE49-F238E27FC236}">
                <a16:creationId xmlns:a16="http://schemas.microsoft.com/office/drawing/2014/main" id="{7B693ABD-B5D6-718A-FFF6-F902FFB2723E}"/>
              </a:ext>
            </a:extLst>
          </p:cNvPr>
          <p:cNvSpPr>
            <a:spLocks noChangeAspect="1"/>
          </p:cNvSpPr>
          <p:nvPr/>
        </p:nvSpPr>
        <p:spPr>
          <a:xfrm>
            <a:off x="5295837" y="2553589"/>
            <a:ext cx="1884218" cy="983571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Política de administración del riesgo</a:t>
            </a:r>
            <a:endParaRPr lang="es-MX" sz="1400" b="1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3FA14C7-D2C5-0B3F-6D9A-A53700BFB57E}"/>
              </a:ext>
            </a:extLst>
          </p:cNvPr>
          <p:cNvSpPr>
            <a:spLocks noChangeAspect="1"/>
          </p:cNvSpPr>
          <p:nvPr/>
        </p:nvSpPr>
        <p:spPr>
          <a:xfrm>
            <a:off x="6925736" y="2553588"/>
            <a:ext cx="3129382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1.1. Definir lineamientos, estrategias y criterios de la Política</a:t>
            </a:r>
          </a:p>
          <a:p>
            <a:r>
              <a:rPr lang="es-MX" sz="1200" dirty="0"/>
              <a:t>1.2. Establecer roles y responsabilidades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35D1C5B-5990-FD6A-20D2-47D9BAEE53EE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2818760"/>
            <a:ext cx="521854" cy="491322"/>
            <a:chOff x="3135744" y="1951736"/>
            <a:chExt cx="521854" cy="49132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F8E55611-9879-A7DF-FF3A-4E26072A38A5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4917789-7FFE-FC9B-43CC-974951F858BB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1</a:t>
              </a:r>
            </a:p>
          </p:txBody>
        </p:sp>
      </p:grpSp>
      <p:sp>
        <p:nvSpPr>
          <p:cNvPr id="20" name="Diagrama de flujo: datos almacenados 19">
            <a:extLst>
              <a:ext uri="{FF2B5EF4-FFF2-40B4-BE49-F238E27FC236}">
                <a16:creationId xmlns:a16="http://schemas.microsoft.com/office/drawing/2014/main" id="{FA811F20-CBC1-F65A-0C9F-3558837DF934}"/>
              </a:ext>
            </a:extLst>
          </p:cNvPr>
          <p:cNvSpPr>
            <a:spLocks noChangeAspect="1"/>
          </p:cNvSpPr>
          <p:nvPr/>
        </p:nvSpPr>
        <p:spPr>
          <a:xfrm>
            <a:off x="5295837" y="3688822"/>
            <a:ext cx="1884218" cy="1643670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Identificación de riesgos</a:t>
            </a:r>
            <a:endParaRPr lang="es-MX" sz="1400" b="1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829C5F4-9298-03B1-EBFF-8CD5B545FDDD}"/>
              </a:ext>
            </a:extLst>
          </p:cNvPr>
          <p:cNvSpPr>
            <a:spLocks noChangeAspect="1"/>
          </p:cNvSpPr>
          <p:nvPr/>
        </p:nvSpPr>
        <p:spPr>
          <a:xfrm>
            <a:off x="6925736" y="3688823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2.1. Establecimiento del Contexto</a:t>
            </a:r>
          </a:p>
          <a:p>
            <a:r>
              <a:rPr lang="es-MX" sz="1200" dirty="0"/>
              <a:t>2.2. Análisis de objetivos estratégicos y objetivos de los procesos</a:t>
            </a:r>
          </a:p>
          <a:p>
            <a:r>
              <a:rPr lang="es-MX" sz="1200" dirty="0"/>
              <a:t>2.3. </a:t>
            </a:r>
            <a:r>
              <a:rPr lang="es-ES" sz="1200" dirty="0"/>
              <a:t>Identificación de áreas de factores de riesgo</a:t>
            </a:r>
            <a:endParaRPr lang="es-MX" sz="1200" dirty="0"/>
          </a:p>
          <a:p>
            <a:r>
              <a:rPr lang="es-MX" sz="1200" dirty="0"/>
              <a:t>2.4. Descripción del riesgo</a:t>
            </a:r>
          </a:p>
          <a:p>
            <a:r>
              <a:rPr lang="es-MX" sz="1200" dirty="0"/>
              <a:t>2.5. Clasificación del riesgo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B68D9A-4530-BC7B-266F-FACD91BD8717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4264996"/>
            <a:ext cx="521854" cy="491322"/>
            <a:chOff x="3135744" y="1951736"/>
            <a:chExt cx="521854" cy="491322"/>
          </a:xfrm>
        </p:grpSpPr>
        <p:sp>
          <p:nvSpPr>
            <p:cNvPr id="23" name="Lágrima 22">
              <a:extLst>
                <a:ext uri="{FF2B5EF4-FFF2-40B4-BE49-F238E27FC236}">
                  <a16:creationId xmlns:a16="http://schemas.microsoft.com/office/drawing/2014/main" id="{11876A6D-F9F1-B342-F16E-05C4CA3F448E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840E209-CC67-E122-E787-5B2F0C354453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2</a:t>
              </a:r>
            </a:p>
          </p:txBody>
        </p:sp>
      </p:grpSp>
      <p:sp>
        <p:nvSpPr>
          <p:cNvPr id="25" name="Diagrama de flujo: datos almacenados 24">
            <a:extLst>
              <a:ext uri="{FF2B5EF4-FFF2-40B4-BE49-F238E27FC236}">
                <a16:creationId xmlns:a16="http://schemas.microsoft.com/office/drawing/2014/main" id="{9A949A26-DB00-3693-D0F9-0D0EFDF31595}"/>
              </a:ext>
            </a:extLst>
          </p:cNvPr>
          <p:cNvSpPr>
            <a:spLocks noChangeAspect="1"/>
          </p:cNvSpPr>
          <p:nvPr/>
        </p:nvSpPr>
        <p:spPr>
          <a:xfrm>
            <a:off x="5295837" y="5459841"/>
            <a:ext cx="1884218" cy="1643670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Valoración de riesgos</a:t>
            </a:r>
            <a:endParaRPr lang="es-MX" sz="1400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3F55BB-3EB7-D9CE-5CD9-219175FD30FF}"/>
              </a:ext>
            </a:extLst>
          </p:cNvPr>
          <p:cNvSpPr>
            <a:spLocks noChangeAspect="1"/>
          </p:cNvSpPr>
          <p:nvPr/>
        </p:nvSpPr>
        <p:spPr>
          <a:xfrm>
            <a:off x="6925736" y="5459842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3.1. Análisis de riesgos</a:t>
            </a:r>
          </a:p>
          <a:p>
            <a:r>
              <a:rPr lang="es-MX" sz="1200" dirty="0"/>
              <a:t>3.2. Evaluación de riesgos</a:t>
            </a:r>
          </a:p>
          <a:p>
            <a:r>
              <a:rPr lang="es-MX" sz="1200" dirty="0"/>
              <a:t>3.3. Tratamiento del riesgo</a:t>
            </a:r>
          </a:p>
          <a:p>
            <a:r>
              <a:rPr lang="es-MX" sz="1200" dirty="0"/>
              <a:t>3.4. Monitoreo a la matriz de riesgos</a:t>
            </a:r>
          </a:p>
          <a:p>
            <a:r>
              <a:rPr lang="es-MX" sz="1200" dirty="0"/>
              <a:t>3.5. Seguimiento a la matriz de riesgos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4C14884-4750-5B16-F466-495F5ED06106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6036015"/>
            <a:ext cx="521854" cy="491322"/>
            <a:chOff x="3135744" y="1951736"/>
            <a:chExt cx="521854" cy="491322"/>
          </a:xfrm>
        </p:grpSpPr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0ED2DFB0-C528-0CB8-E110-3D9285B15DE9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2BBAED2-AE56-70CA-12DA-D892E81C61C2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3</a:t>
              </a:r>
            </a:p>
          </p:txBody>
        </p:sp>
      </p:grpSp>
      <p:sp>
        <p:nvSpPr>
          <p:cNvPr id="30" name="Diagrama de flujo: datos almacenados 29">
            <a:extLst>
              <a:ext uri="{FF2B5EF4-FFF2-40B4-BE49-F238E27FC236}">
                <a16:creationId xmlns:a16="http://schemas.microsoft.com/office/drawing/2014/main" id="{2C8D0A8A-82FD-6A06-A5D2-2738E10670FE}"/>
              </a:ext>
            </a:extLst>
          </p:cNvPr>
          <p:cNvSpPr>
            <a:spLocks noChangeAspect="1"/>
          </p:cNvSpPr>
          <p:nvPr/>
        </p:nvSpPr>
        <p:spPr>
          <a:xfrm>
            <a:off x="4801698" y="7220119"/>
            <a:ext cx="2059709" cy="983571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Divulgación y consulta</a:t>
            </a:r>
            <a:endParaRPr lang="es-MX" sz="1400" b="1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B867A4C-8697-4464-8527-422F7A4EC15D}"/>
              </a:ext>
            </a:extLst>
          </p:cNvPr>
          <p:cNvSpPr>
            <a:spLocks noChangeAspect="1"/>
          </p:cNvSpPr>
          <p:nvPr/>
        </p:nvSpPr>
        <p:spPr>
          <a:xfrm>
            <a:off x="6579380" y="7220118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Divulgación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Sensibilización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Socialización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Capacitación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9460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2.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Metodología para la administración del riesgo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92B9852F-EA8D-ABCA-BA86-E6ACC886E145}"/>
              </a:ext>
            </a:extLst>
          </p:cNvPr>
          <p:cNvSpPr>
            <a:spLocks noChangeAspect="1"/>
          </p:cNvSpPr>
          <p:nvPr/>
        </p:nvSpPr>
        <p:spPr>
          <a:xfrm>
            <a:off x="2130594" y="4272374"/>
            <a:ext cx="2097014" cy="1052115"/>
          </a:xfrm>
          <a:prstGeom prst="rightArrowCallout">
            <a:avLst>
              <a:gd name="adj1" fmla="val 18383"/>
              <a:gd name="adj2" fmla="val 27132"/>
              <a:gd name="adj3" fmla="val 24372"/>
              <a:gd name="adj4" fmla="val 71829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METODOLOGÍA PARA LA ADMINISTRACIÓN DEL RIESGO 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E44CD72-A6B3-5D6B-E125-D9743542C145}"/>
              </a:ext>
            </a:extLst>
          </p:cNvPr>
          <p:cNvSpPr>
            <a:spLocks noChangeAspect="1"/>
          </p:cNvSpPr>
          <p:nvPr/>
        </p:nvSpPr>
        <p:spPr>
          <a:xfrm>
            <a:off x="4349114" y="1885151"/>
            <a:ext cx="360218" cy="5826563"/>
          </a:xfrm>
          <a:prstGeom prst="leftBrace">
            <a:avLst/>
          </a:prstGeom>
          <a:ln w="28575">
            <a:solidFill>
              <a:srgbClr val="F42F6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Diagrama de flujo: datos almacenados 10">
            <a:extLst>
              <a:ext uri="{FF2B5EF4-FFF2-40B4-BE49-F238E27FC236}">
                <a16:creationId xmlns:a16="http://schemas.microsoft.com/office/drawing/2014/main" id="{FC1D1F2A-4A08-59D0-9BF5-D98CAB258337}"/>
              </a:ext>
            </a:extLst>
          </p:cNvPr>
          <p:cNvSpPr>
            <a:spLocks noChangeAspect="1"/>
          </p:cNvSpPr>
          <p:nvPr/>
        </p:nvSpPr>
        <p:spPr>
          <a:xfrm>
            <a:off x="4801698" y="1434002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Antes de iniciar la metodología</a:t>
            </a:r>
            <a:endParaRPr lang="es-MX" sz="1400" b="1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6739295-C9ED-0455-8052-A0A0B0CF4EFF}"/>
              </a:ext>
            </a:extLst>
          </p:cNvPr>
          <p:cNvSpPr>
            <a:spLocks noChangeAspect="1"/>
          </p:cNvSpPr>
          <p:nvPr/>
        </p:nvSpPr>
        <p:spPr>
          <a:xfrm>
            <a:off x="6579380" y="1434001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Visión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Modelo de Operación por Procesos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Objetivos Estratégicos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Planeación Institucional</a:t>
            </a:r>
          </a:p>
        </p:txBody>
      </p:sp>
      <p:sp>
        <p:nvSpPr>
          <p:cNvPr id="14" name="Diagrama de flujo: datos almacenados 13">
            <a:extLst>
              <a:ext uri="{FF2B5EF4-FFF2-40B4-BE49-F238E27FC236}">
                <a16:creationId xmlns:a16="http://schemas.microsoft.com/office/drawing/2014/main" id="{7B693ABD-B5D6-718A-FFF6-F902FFB2723E}"/>
              </a:ext>
            </a:extLst>
          </p:cNvPr>
          <p:cNvSpPr>
            <a:spLocks noChangeAspect="1"/>
          </p:cNvSpPr>
          <p:nvPr/>
        </p:nvSpPr>
        <p:spPr>
          <a:xfrm>
            <a:off x="5295836" y="2553589"/>
            <a:ext cx="2202243" cy="983571"/>
          </a:xfrm>
          <a:prstGeom prst="flowChartOnlineStorag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600" b="1" dirty="0"/>
              <a:t>Política de administración del riesgo</a:t>
            </a:r>
            <a:endParaRPr lang="es-MX" sz="1600" b="1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3FA14C7-D2C5-0B3F-6D9A-A53700BFB57E}"/>
              </a:ext>
            </a:extLst>
          </p:cNvPr>
          <p:cNvSpPr>
            <a:spLocks noChangeAspect="1"/>
          </p:cNvSpPr>
          <p:nvPr/>
        </p:nvSpPr>
        <p:spPr>
          <a:xfrm>
            <a:off x="7183921" y="2553588"/>
            <a:ext cx="5445558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600" dirty="0"/>
              <a:t>1.1. Definir lineamientos, estrategias y criterios de la Política</a:t>
            </a:r>
          </a:p>
          <a:p>
            <a:r>
              <a:rPr lang="es-MX" sz="1600" dirty="0"/>
              <a:t>1.2. Establecer roles y responsabilidades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35D1C5B-5990-FD6A-20D2-47D9BAEE53EE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2818760"/>
            <a:ext cx="521854" cy="491322"/>
            <a:chOff x="3135744" y="1951736"/>
            <a:chExt cx="521854" cy="49132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F8E55611-9879-A7DF-FF3A-4E26072A38A5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4917789-7FFE-FC9B-43CC-974951F858BB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1</a:t>
              </a:r>
            </a:p>
          </p:txBody>
        </p:sp>
      </p:grpSp>
      <p:sp>
        <p:nvSpPr>
          <p:cNvPr id="20" name="Diagrama de flujo: datos almacenados 19">
            <a:extLst>
              <a:ext uri="{FF2B5EF4-FFF2-40B4-BE49-F238E27FC236}">
                <a16:creationId xmlns:a16="http://schemas.microsoft.com/office/drawing/2014/main" id="{FA811F20-CBC1-F65A-0C9F-3558837DF934}"/>
              </a:ext>
            </a:extLst>
          </p:cNvPr>
          <p:cNvSpPr>
            <a:spLocks noChangeAspect="1"/>
          </p:cNvSpPr>
          <p:nvPr/>
        </p:nvSpPr>
        <p:spPr>
          <a:xfrm>
            <a:off x="5295837" y="3688822"/>
            <a:ext cx="1884218" cy="1643670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Identificación de riesgos</a:t>
            </a:r>
            <a:endParaRPr lang="es-MX" sz="1400" b="1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829C5F4-9298-03B1-EBFF-8CD5B545FDDD}"/>
              </a:ext>
            </a:extLst>
          </p:cNvPr>
          <p:cNvSpPr>
            <a:spLocks noChangeAspect="1"/>
          </p:cNvSpPr>
          <p:nvPr/>
        </p:nvSpPr>
        <p:spPr>
          <a:xfrm>
            <a:off x="6925736" y="3688823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2.1. Establecimiento del Contexto</a:t>
            </a:r>
          </a:p>
          <a:p>
            <a:r>
              <a:rPr lang="es-MX" sz="1200" dirty="0"/>
              <a:t>2.2. Análisis de objetivos estratégicos y objetivos de los procesos</a:t>
            </a:r>
          </a:p>
          <a:p>
            <a:r>
              <a:rPr lang="es-MX" sz="1200" dirty="0"/>
              <a:t>2.3. </a:t>
            </a:r>
            <a:r>
              <a:rPr lang="es-ES" sz="1200" dirty="0"/>
              <a:t>Identificación de áreas de factores de riesgo</a:t>
            </a:r>
            <a:endParaRPr lang="es-MX" sz="1200" dirty="0"/>
          </a:p>
          <a:p>
            <a:r>
              <a:rPr lang="es-MX" sz="1200" dirty="0"/>
              <a:t>2.4. Descripción del riesgo</a:t>
            </a:r>
          </a:p>
          <a:p>
            <a:r>
              <a:rPr lang="es-MX" sz="1200" dirty="0"/>
              <a:t>2.5. Clasificación del riesgo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B68D9A-4530-BC7B-266F-FACD91BD8717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4264996"/>
            <a:ext cx="521854" cy="491322"/>
            <a:chOff x="3135744" y="1951736"/>
            <a:chExt cx="521854" cy="491322"/>
          </a:xfrm>
        </p:grpSpPr>
        <p:sp>
          <p:nvSpPr>
            <p:cNvPr id="23" name="Lágrima 22">
              <a:extLst>
                <a:ext uri="{FF2B5EF4-FFF2-40B4-BE49-F238E27FC236}">
                  <a16:creationId xmlns:a16="http://schemas.microsoft.com/office/drawing/2014/main" id="{11876A6D-F9F1-B342-F16E-05C4CA3F448E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840E209-CC67-E122-E787-5B2F0C354453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2</a:t>
              </a:r>
            </a:p>
          </p:txBody>
        </p:sp>
      </p:grpSp>
      <p:sp>
        <p:nvSpPr>
          <p:cNvPr id="25" name="Diagrama de flujo: datos almacenados 24">
            <a:extLst>
              <a:ext uri="{FF2B5EF4-FFF2-40B4-BE49-F238E27FC236}">
                <a16:creationId xmlns:a16="http://schemas.microsoft.com/office/drawing/2014/main" id="{9A949A26-DB00-3693-D0F9-0D0EFDF31595}"/>
              </a:ext>
            </a:extLst>
          </p:cNvPr>
          <p:cNvSpPr>
            <a:spLocks noChangeAspect="1"/>
          </p:cNvSpPr>
          <p:nvPr/>
        </p:nvSpPr>
        <p:spPr>
          <a:xfrm>
            <a:off x="5295837" y="5459841"/>
            <a:ext cx="1884218" cy="1643670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Valoración de riesgos</a:t>
            </a:r>
            <a:endParaRPr lang="es-MX" sz="1400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3F55BB-3EB7-D9CE-5CD9-219175FD30FF}"/>
              </a:ext>
            </a:extLst>
          </p:cNvPr>
          <p:cNvSpPr>
            <a:spLocks noChangeAspect="1"/>
          </p:cNvSpPr>
          <p:nvPr/>
        </p:nvSpPr>
        <p:spPr>
          <a:xfrm>
            <a:off x="6925736" y="5459842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3.1. Análisis de riesgos</a:t>
            </a:r>
          </a:p>
          <a:p>
            <a:r>
              <a:rPr lang="es-MX" sz="1200" dirty="0"/>
              <a:t>3.2. Evaluación de riesgos</a:t>
            </a:r>
          </a:p>
          <a:p>
            <a:r>
              <a:rPr lang="es-MX" sz="1200" dirty="0"/>
              <a:t>3.3. Tratamiento del riesgo</a:t>
            </a:r>
          </a:p>
          <a:p>
            <a:r>
              <a:rPr lang="es-MX" sz="1200" dirty="0"/>
              <a:t>3.4. Monitoreo a la matriz de riesgos</a:t>
            </a:r>
          </a:p>
          <a:p>
            <a:r>
              <a:rPr lang="es-MX" sz="1200" dirty="0"/>
              <a:t>3.5. Seguimiento a la matriz de riesgos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4C14884-4750-5B16-F466-495F5ED06106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6036015"/>
            <a:ext cx="521854" cy="491322"/>
            <a:chOff x="3135744" y="1951736"/>
            <a:chExt cx="521854" cy="491322"/>
          </a:xfrm>
        </p:grpSpPr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0ED2DFB0-C528-0CB8-E110-3D9285B15DE9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2BBAED2-AE56-70CA-12DA-D892E81C61C2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3</a:t>
              </a:r>
            </a:p>
          </p:txBody>
        </p:sp>
      </p:grpSp>
      <p:sp>
        <p:nvSpPr>
          <p:cNvPr id="30" name="Diagrama de flujo: datos almacenados 29">
            <a:extLst>
              <a:ext uri="{FF2B5EF4-FFF2-40B4-BE49-F238E27FC236}">
                <a16:creationId xmlns:a16="http://schemas.microsoft.com/office/drawing/2014/main" id="{2C8D0A8A-82FD-6A06-A5D2-2738E10670FE}"/>
              </a:ext>
            </a:extLst>
          </p:cNvPr>
          <p:cNvSpPr>
            <a:spLocks noChangeAspect="1"/>
          </p:cNvSpPr>
          <p:nvPr/>
        </p:nvSpPr>
        <p:spPr>
          <a:xfrm>
            <a:off x="4801698" y="7220119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Divulgación y consulta</a:t>
            </a:r>
            <a:endParaRPr lang="es-MX" sz="1400" b="1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B867A4C-8697-4464-8527-422F7A4EC15D}"/>
              </a:ext>
            </a:extLst>
          </p:cNvPr>
          <p:cNvSpPr>
            <a:spLocks noChangeAspect="1"/>
          </p:cNvSpPr>
          <p:nvPr/>
        </p:nvSpPr>
        <p:spPr>
          <a:xfrm>
            <a:off x="6579380" y="7220118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Divulgación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Sensibilización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Socialización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Capacitación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27541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2.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Metodología para la administración del riesgo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92B9852F-EA8D-ABCA-BA86-E6ACC886E145}"/>
              </a:ext>
            </a:extLst>
          </p:cNvPr>
          <p:cNvSpPr>
            <a:spLocks noChangeAspect="1"/>
          </p:cNvSpPr>
          <p:nvPr/>
        </p:nvSpPr>
        <p:spPr>
          <a:xfrm>
            <a:off x="2130594" y="4272374"/>
            <a:ext cx="2097014" cy="1052115"/>
          </a:xfrm>
          <a:prstGeom prst="rightArrowCallout">
            <a:avLst>
              <a:gd name="adj1" fmla="val 18383"/>
              <a:gd name="adj2" fmla="val 27132"/>
              <a:gd name="adj3" fmla="val 24372"/>
              <a:gd name="adj4" fmla="val 71829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METODOLOGÍA PARA LA ADMINISTRACIÓN DEL RIESGO 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E44CD72-A6B3-5D6B-E125-D9743542C145}"/>
              </a:ext>
            </a:extLst>
          </p:cNvPr>
          <p:cNvSpPr>
            <a:spLocks noChangeAspect="1"/>
          </p:cNvSpPr>
          <p:nvPr/>
        </p:nvSpPr>
        <p:spPr>
          <a:xfrm>
            <a:off x="4349114" y="1885151"/>
            <a:ext cx="360218" cy="5826563"/>
          </a:xfrm>
          <a:prstGeom prst="leftBrace">
            <a:avLst/>
          </a:prstGeom>
          <a:ln w="28575">
            <a:solidFill>
              <a:srgbClr val="F42F6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Diagrama de flujo: datos almacenados 10">
            <a:extLst>
              <a:ext uri="{FF2B5EF4-FFF2-40B4-BE49-F238E27FC236}">
                <a16:creationId xmlns:a16="http://schemas.microsoft.com/office/drawing/2014/main" id="{FC1D1F2A-4A08-59D0-9BF5-D98CAB258337}"/>
              </a:ext>
            </a:extLst>
          </p:cNvPr>
          <p:cNvSpPr>
            <a:spLocks noChangeAspect="1"/>
          </p:cNvSpPr>
          <p:nvPr/>
        </p:nvSpPr>
        <p:spPr>
          <a:xfrm>
            <a:off x="4801698" y="1434002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Antes de iniciar la metodología</a:t>
            </a:r>
            <a:endParaRPr lang="es-MX" sz="1400" b="1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6739295-C9ED-0455-8052-A0A0B0CF4EFF}"/>
              </a:ext>
            </a:extLst>
          </p:cNvPr>
          <p:cNvSpPr>
            <a:spLocks noChangeAspect="1"/>
          </p:cNvSpPr>
          <p:nvPr/>
        </p:nvSpPr>
        <p:spPr>
          <a:xfrm>
            <a:off x="6579380" y="1434001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Visión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Modelo de Operación por Procesos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Objetivos Estratégicos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Planeación Institucional</a:t>
            </a:r>
          </a:p>
        </p:txBody>
      </p:sp>
      <p:sp>
        <p:nvSpPr>
          <p:cNvPr id="14" name="Diagrama de flujo: datos almacenados 13">
            <a:extLst>
              <a:ext uri="{FF2B5EF4-FFF2-40B4-BE49-F238E27FC236}">
                <a16:creationId xmlns:a16="http://schemas.microsoft.com/office/drawing/2014/main" id="{7B693ABD-B5D6-718A-FFF6-F902FFB2723E}"/>
              </a:ext>
            </a:extLst>
          </p:cNvPr>
          <p:cNvSpPr>
            <a:spLocks noChangeAspect="1"/>
          </p:cNvSpPr>
          <p:nvPr/>
        </p:nvSpPr>
        <p:spPr>
          <a:xfrm>
            <a:off x="5295837" y="2553589"/>
            <a:ext cx="1884218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Política de administración del riesgo</a:t>
            </a:r>
            <a:endParaRPr lang="es-MX" sz="1400" b="1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3FA14C7-D2C5-0B3F-6D9A-A53700BFB57E}"/>
              </a:ext>
            </a:extLst>
          </p:cNvPr>
          <p:cNvSpPr>
            <a:spLocks noChangeAspect="1"/>
          </p:cNvSpPr>
          <p:nvPr/>
        </p:nvSpPr>
        <p:spPr>
          <a:xfrm>
            <a:off x="6925736" y="2553588"/>
            <a:ext cx="3129382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1.1. Definir lineamientos, estrategias y criterios de la Política</a:t>
            </a:r>
          </a:p>
          <a:p>
            <a:r>
              <a:rPr lang="es-MX" sz="1200" dirty="0"/>
              <a:t>1.2. Establecer roles y responsabilidades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35D1C5B-5990-FD6A-20D2-47D9BAEE53EE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2818760"/>
            <a:ext cx="521854" cy="491322"/>
            <a:chOff x="3135744" y="1951736"/>
            <a:chExt cx="521854" cy="49132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F8E55611-9879-A7DF-FF3A-4E26072A38A5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4917789-7FFE-FC9B-43CC-974951F858BB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1</a:t>
              </a:r>
            </a:p>
          </p:txBody>
        </p:sp>
      </p:grpSp>
      <p:sp>
        <p:nvSpPr>
          <p:cNvPr id="20" name="Diagrama de flujo: datos almacenados 19">
            <a:extLst>
              <a:ext uri="{FF2B5EF4-FFF2-40B4-BE49-F238E27FC236}">
                <a16:creationId xmlns:a16="http://schemas.microsoft.com/office/drawing/2014/main" id="{FA811F20-CBC1-F65A-0C9F-3558837DF934}"/>
              </a:ext>
            </a:extLst>
          </p:cNvPr>
          <p:cNvSpPr>
            <a:spLocks noChangeAspect="1"/>
          </p:cNvSpPr>
          <p:nvPr/>
        </p:nvSpPr>
        <p:spPr>
          <a:xfrm>
            <a:off x="5295837" y="3688822"/>
            <a:ext cx="2040878" cy="1643670"/>
          </a:xfrm>
          <a:prstGeom prst="flowChartOnlineStorag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600" b="1" dirty="0"/>
              <a:t>Identificación de riesgos</a:t>
            </a:r>
            <a:endParaRPr lang="es-MX" sz="1600" b="1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829C5F4-9298-03B1-EBFF-8CD5B545FDDD}"/>
              </a:ext>
            </a:extLst>
          </p:cNvPr>
          <p:cNvSpPr>
            <a:spLocks noChangeAspect="1"/>
          </p:cNvSpPr>
          <p:nvPr/>
        </p:nvSpPr>
        <p:spPr>
          <a:xfrm>
            <a:off x="7044072" y="3688823"/>
            <a:ext cx="6069502" cy="1643669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600" dirty="0"/>
              <a:t>2.1. Establecimiento del Contexto</a:t>
            </a:r>
          </a:p>
          <a:p>
            <a:r>
              <a:rPr lang="es-MX" sz="1600" dirty="0"/>
              <a:t>2.2. Análisis de objetivos estratégicos y objetivos de los procesos</a:t>
            </a:r>
          </a:p>
          <a:p>
            <a:r>
              <a:rPr lang="es-MX" sz="1600" dirty="0"/>
              <a:t>2.3. </a:t>
            </a:r>
            <a:r>
              <a:rPr lang="es-ES" sz="1600" dirty="0"/>
              <a:t>Identificación de áreas de factores de riesgo</a:t>
            </a:r>
            <a:endParaRPr lang="es-MX" sz="1600" dirty="0"/>
          </a:p>
          <a:p>
            <a:r>
              <a:rPr lang="es-MX" sz="1600" dirty="0"/>
              <a:t>2.4. Descripción del riesgo</a:t>
            </a:r>
          </a:p>
          <a:p>
            <a:r>
              <a:rPr lang="es-MX" sz="1600" dirty="0"/>
              <a:t>2.5. Clasificación del riesgo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B68D9A-4530-BC7B-266F-FACD91BD8717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4264996"/>
            <a:ext cx="521854" cy="491322"/>
            <a:chOff x="3135744" y="1951736"/>
            <a:chExt cx="521854" cy="491322"/>
          </a:xfrm>
        </p:grpSpPr>
        <p:sp>
          <p:nvSpPr>
            <p:cNvPr id="23" name="Lágrima 22">
              <a:extLst>
                <a:ext uri="{FF2B5EF4-FFF2-40B4-BE49-F238E27FC236}">
                  <a16:creationId xmlns:a16="http://schemas.microsoft.com/office/drawing/2014/main" id="{11876A6D-F9F1-B342-F16E-05C4CA3F448E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840E209-CC67-E122-E787-5B2F0C354453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2</a:t>
              </a:r>
            </a:p>
          </p:txBody>
        </p:sp>
      </p:grpSp>
      <p:sp>
        <p:nvSpPr>
          <p:cNvPr id="25" name="Diagrama de flujo: datos almacenados 24">
            <a:extLst>
              <a:ext uri="{FF2B5EF4-FFF2-40B4-BE49-F238E27FC236}">
                <a16:creationId xmlns:a16="http://schemas.microsoft.com/office/drawing/2014/main" id="{9A949A26-DB00-3693-D0F9-0D0EFDF31595}"/>
              </a:ext>
            </a:extLst>
          </p:cNvPr>
          <p:cNvSpPr>
            <a:spLocks noChangeAspect="1"/>
          </p:cNvSpPr>
          <p:nvPr/>
        </p:nvSpPr>
        <p:spPr>
          <a:xfrm>
            <a:off x="5295837" y="5459841"/>
            <a:ext cx="1884218" cy="1643670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Valoración de riesgos</a:t>
            </a:r>
            <a:endParaRPr lang="es-MX" sz="1400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3F55BB-3EB7-D9CE-5CD9-219175FD30FF}"/>
              </a:ext>
            </a:extLst>
          </p:cNvPr>
          <p:cNvSpPr>
            <a:spLocks noChangeAspect="1"/>
          </p:cNvSpPr>
          <p:nvPr/>
        </p:nvSpPr>
        <p:spPr>
          <a:xfrm>
            <a:off x="6925736" y="5459842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3.1. Análisis de riesgos</a:t>
            </a:r>
          </a:p>
          <a:p>
            <a:r>
              <a:rPr lang="es-MX" sz="1200" dirty="0"/>
              <a:t>3.2. Evaluación de riesgos</a:t>
            </a:r>
          </a:p>
          <a:p>
            <a:r>
              <a:rPr lang="es-MX" sz="1200" dirty="0"/>
              <a:t>3.3. Tratamiento del riesgo</a:t>
            </a:r>
          </a:p>
          <a:p>
            <a:r>
              <a:rPr lang="es-MX" sz="1200" dirty="0"/>
              <a:t>3.4. Monitoreo a la matriz de riesgos</a:t>
            </a:r>
          </a:p>
          <a:p>
            <a:r>
              <a:rPr lang="es-MX" sz="1200" dirty="0"/>
              <a:t>3.5. Seguimiento a la matriz de riesgos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4C14884-4750-5B16-F466-495F5ED06106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6036015"/>
            <a:ext cx="521854" cy="491322"/>
            <a:chOff x="3135744" y="1951736"/>
            <a:chExt cx="521854" cy="491322"/>
          </a:xfrm>
        </p:grpSpPr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0ED2DFB0-C528-0CB8-E110-3D9285B15DE9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2BBAED2-AE56-70CA-12DA-D892E81C61C2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3</a:t>
              </a:r>
            </a:p>
          </p:txBody>
        </p:sp>
      </p:grpSp>
      <p:sp>
        <p:nvSpPr>
          <p:cNvPr id="30" name="Diagrama de flujo: datos almacenados 29">
            <a:extLst>
              <a:ext uri="{FF2B5EF4-FFF2-40B4-BE49-F238E27FC236}">
                <a16:creationId xmlns:a16="http://schemas.microsoft.com/office/drawing/2014/main" id="{2C8D0A8A-82FD-6A06-A5D2-2738E10670FE}"/>
              </a:ext>
            </a:extLst>
          </p:cNvPr>
          <p:cNvSpPr>
            <a:spLocks noChangeAspect="1"/>
          </p:cNvSpPr>
          <p:nvPr/>
        </p:nvSpPr>
        <p:spPr>
          <a:xfrm>
            <a:off x="4801698" y="7220119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Divulgación y consulta</a:t>
            </a:r>
            <a:endParaRPr lang="es-MX" sz="1400" b="1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B867A4C-8697-4464-8527-422F7A4EC15D}"/>
              </a:ext>
            </a:extLst>
          </p:cNvPr>
          <p:cNvSpPr>
            <a:spLocks noChangeAspect="1"/>
          </p:cNvSpPr>
          <p:nvPr/>
        </p:nvSpPr>
        <p:spPr>
          <a:xfrm>
            <a:off x="6579380" y="7220118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Divulgación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Sensibilización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Socialización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Capacitación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23028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4" y="3383111"/>
            <a:ext cx="84924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ES" sz="66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658332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3.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72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. egoeraren arriskuen ilustrazioa">
            <a:extLst>
              <a:ext uri="{FF2B5EF4-FFF2-40B4-BE49-F238E27FC236}">
                <a16:creationId xmlns:a16="http://schemas.microsoft.com/office/drawing/2014/main" id="{58CBA92B-8269-0025-D352-431348A5D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r="1" b="19370"/>
          <a:stretch/>
        </p:blipFill>
        <p:spPr bwMode="auto">
          <a:xfrm>
            <a:off x="380005" y="405368"/>
            <a:ext cx="13640202" cy="78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77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. egoeraren arriskuen ilustrazioa">
            <a:extLst>
              <a:ext uri="{FF2B5EF4-FFF2-40B4-BE49-F238E27FC236}">
                <a16:creationId xmlns:a16="http://schemas.microsoft.com/office/drawing/2014/main" id="{58CBA92B-8269-0025-D352-431348A5D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r="1" b="19370"/>
          <a:stretch/>
        </p:blipFill>
        <p:spPr bwMode="auto">
          <a:xfrm>
            <a:off x="380005" y="405368"/>
            <a:ext cx="13640202" cy="78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F255D2F-C3BB-A9E3-B112-F05916562DB0}"/>
              </a:ext>
            </a:extLst>
          </p:cNvPr>
          <p:cNvSpPr/>
          <p:nvPr/>
        </p:nvSpPr>
        <p:spPr>
          <a:xfrm>
            <a:off x="1151071" y="699247"/>
            <a:ext cx="1753496" cy="1258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9D7C6C6-9996-5E9D-D9A6-3A1C18005007}"/>
              </a:ext>
            </a:extLst>
          </p:cNvPr>
          <p:cNvSpPr/>
          <p:nvPr/>
        </p:nvSpPr>
        <p:spPr>
          <a:xfrm>
            <a:off x="11501720" y="3691057"/>
            <a:ext cx="1753496" cy="1258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EFC8F44-66CA-1489-4949-3934C69C1DCC}"/>
              </a:ext>
            </a:extLst>
          </p:cNvPr>
          <p:cNvSpPr/>
          <p:nvPr/>
        </p:nvSpPr>
        <p:spPr>
          <a:xfrm>
            <a:off x="11019419" y="796066"/>
            <a:ext cx="2857946" cy="16488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54CB8A-FA21-FF92-8DAC-058375B4296F}"/>
              </a:ext>
            </a:extLst>
          </p:cNvPr>
          <p:cNvSpPr/>
          <p:nvPr/>
        </p:nvSpPr>
        <p:spPr>
          <a:xfrm>
            <a:off x="6718154" y="1755289"/>
            <a:ext cx="1930995" cy="16488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4AC384B-F1FF-D6E2-6C88-8461DD1345B0}"/>
              </a:ext>
            </a:extLst>
          </p:cNvPr>
          <p:cNvSpPr/>
          <p:nvPr/>
        </p:nvSpPr>
        <p:spPr>
          <a:xfrm>
            <a:off x="2438403" y="3485479"/>
            <a:ext cx="3865578" cy="2380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A84DFE-7CF7-CE37-9207-34673CCE7B36}"/>
              </a:ext>
            </a:extLst>
          </p:cNvPr>
          <p:cNvSpPr/>
          <p:nvPr/>
        </p:nvSpPr>
        <p:spPr>
          <a:xfrm>
            <a:off x="6895653" y="6791053"/>
            <a:ext cx="1753496" cy="1258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FB80ABC-E3D7-1B02-F6F9-2C61C674D4DA}"/>
              </a:ext>
            </a:extLst>
          </p:cNvPr>
          <p:cNvSpPr/>
          <p:nvPr/>
        </p:nvSpPr>
        <p:spPr>
          <a:xfrm>
            <a:off x="3485479" y="6110344"/>
            <a:ext cx="2366681" cy="17234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42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9D159B2-8E00-B0B4-2E6E-FD93C12CF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64" r="18354"/>
          <a:stretch/>
        </p:blipFill>
        <p:spPr>
          <a:xfrm>
            <a:off x="4268277" y="1195979"/>
            <a:ext cx="6111969" cy="73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lobo: flecha derecha 7">
            <a:extLst>
              <a:ext uri="{FF2B5EF4-FFF2-40B4-BE49-F238E27FC236}">
                <a16:creationId xmlns:a16="http://schemas.microsoft.com/office/drawing/2014/main" id="{B18483C0-B22F-EA1D-F47A-A02CD8366EB7}"/>
              </a:ext>
            </a:extLst>
          </p:cNvPr>
          <p:cNvSpPr>
            <a:spLocks noChangeAspect="1"/>
          </p:cNvSpPr>
          <p:nvPr/>
        </p:nvSpPr>
        <p:spPr>
          <a:xfrm>
            <a:off x="1609788" y="3400633"/>
            <a:ext cx="2344074" cy="1549810"/>
          </a:xfrm>
          <a:prstGeom prst="rightArrowCallout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RIESGO</a:t>
            </a:r>
            <a:endParaRPr lang="es-CO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64450CF4-C90F-3457-1FD5-C874964C77D7}"/>
              </a:ext>
            </a:extLst>
          </p:cNvPr>
          <p:cNvSpPr>
            <a:spLocks noChangeAspect="1"/>
          </p:cNvSpPr>
          <p:nvPr/>
        </p:nvSpPr>
        <p:spPr>
          <a:xfrm>
            <a:off x="6529194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A676D5A5-9160-F928-CED0-D4A72DBA3E14}"/>
              </a:ext>
            </a:extLst>
          </p:cNvPr>
          <p:cNvSpPr/>
          <p:nvPr/>
        </p:nvSpPr>
        <p:spPr>
          <a:xfrm>
            <a:off x="7331047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8CB87C55-C252-301D-E09E-FE6BDF0336BD}"/>
              </a:ext>
            </a:extLst>
          </p:cNvPr>
          <p:cNvSpPr/>
          <p:nvPr/>
        </p:nvSpPr>
        <p:spPr>
          <a:xfrm>
            <a:off x="4186920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igno más 12">
            <a:extLst>
              <a:ext uri="{FF2B5EF4-FFF2-40B4-BE49-F238E27FC236}">
                <a16:creationId xmlns:a16="http://schemas.microsoft.com/office/drawing/2014/main" id="{E7CFEFC3-78A5-6D26-1873-10830F41C80E}"/>
              </a:ext>
            </a:extLst>
          </p:cNvPr>
          <p:cNvSpPr>
            <a:spLocks noChangeAspect="1"/>
          </p:cNvSpPr>
          <p:nvPr/>
        </p:nvSpPr>
        <p:spPr>
          <a:xfrm>
            <a:off x="9666289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Diagrama de flujo: terminador 13">
            <a:extLst>
              <a:ext uri="{FF2B5EF4-FFF2-40B4-BE49-F238E27FC236}">
                <a16:creationId xmlns:a16="http://schemas.microsoft.com/office/drawing/2014/main" id="{5E7FBC4D-7A82-F777-1E9D-3BAE8B81F638}"/>
              </a:ext>
            </a:extLst>
          </p:cNvPr>
          <p:cNvSpPr/>
          <p:nvPr/>
        </p:nvSpPr>
        <p:spPr>
          <a:xfrm>
            <a:off x="10468142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CFC3256-43DD-3E39-A628-4F2FFB6EC25F}"/>
              </a:ext>
            </a:extLst>
          </p:cNvPr>
          <p:cNvSpPr/>
          <p:nvPr/>
        </p:nvSpPr>
        <p:spPr>
          <a:xfrm rot="16200000">
            <a:off x="5009874" y="3208023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2ED9C2-CB1A-984A-75E4-E702540AFAB3}"/>
              </a:ext>
            </a:extLst>
          </p:cNvPr>
          <p:cNvSpPr txBox="1"/>
          <p:nvPr/>
        </p:nvSpPr>
        <p:spPr>
          <a:xfrm>
            <a:off x="4578760" y="2579731"/>
            <a:ext cx="13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38CA8344-6906-89A0-5100-E15C5DD0C753}"/>
              </a:ext>
            </a:extLst>
          </p:cNvPr>
          <p:cNvSpPr/>
          <p:nvPr/>
        </p:nvSpPr>
        <p:spPr>
          <a:xfrm rot="16200000">
            <a:off x="8172764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00517E-FBA8-3EBF-9B4C-33A2A150AA38}"/>
              </a:ext>
            </a:extLst>
          </p:cNvPr>
          <p:cNvSpPr txBox="1"/>
          <p:nvPr/>
        </p:nvSpPr>
        <p:spPr>
          <a:xfrm>
            <a:off x="7558768" y="2579730"/>
            <a:ext cx="166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7B8A3A28-E966-A3FA-13E2-9942CDF415A4}"/>
              </a:ext>
            </a:extLst>
          </p:cNvPr>
          <p:cNvSpPr/>
          <p:nvPr/>
        </p:nvSpPr>
        <p:spPr>
          <a:xfrm rot="16200000">
            <a:off x="11302835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E9C6DE-6FFB-F6DD-2551-E16135B7D0F9}"/>
              </a:ext>
            </a:extLst>
          </p:cNvPr>
          <p:cNvSpPr txBox="1"/>
          <p:nvPr/>
        </p:nvSpPr>
        <p:spPr>
          <a:xfrm>
            <a:off x="10532690" y="2568972"/>
            <a:ext cx="20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1646BBDD-2FE4-E239-99E8-275154DC1054}"/>
              </a:ext>
            </a:extLst>
          </p:cNvPr>
          <p:cNvSpPr/>
          <p:nvPr/>
        </p:nvSpPr>
        <p:spPr>
          <a:xfrm rot="16200000">
            <a:off x="6571396" y="3503484"/>
            <a:ext cx="604907" cy="3263689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E5467E-9DC5-F93C-EE2C-E079FF1E65BA}"/>
              </a:ext>
            </a:extLst>
          </p:cNvPr>
          <p:cNvSpPr txBox="1"/>
          <p:nvPr/>
        </p:nvSpPr>
        <p:spPr>
          <a:xfrm>
            <a:off x="5328735" y="5518154"/>
            <a:ext cx="302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Lo que puede ocurrir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3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lobo: flecha derecha 7">
            <a:extLst>
              <a:ext uri="{FF2B5EF4-FFF2-40B4-BE49-F238E27FC236}">
                <a16:creationId xmlns:a16="http://schemas.microsoft.com/office/drawing/2014/main" id="{B18483C0-B22F-EA1D-F47A-A02CD8366EB7}"/>
              </a:ext>
            </a:extLst>
          </p:cNvPr>
          <p:cNvSpPr>
            <a:spLocks noChangeAspect="1"/>
          </p:cNvSpPr>
          <p:nvPr/>
        </p:nvSpPr>
        <p:spPr>
          <a:xfrm>
            <a:off x="1609788" y="3400633"/>
            <a:ext cx="2344074" cy="1549810"/>
          </a:xfrm>
          <a:prstGeom prst="rightArrowCallout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RIESGO</a:t>
            </a:r>
            <a:endParaRPr lang="es-CO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64450CF4-C90F-3457-1FD5-C874964C77D7}"/>
              </a:ext>
            </a:extLst>
          </p:cNvPr>
          <p:cNvSpPr>
            <a:spLocks noChangeAspect="1"/>
          </p:cNvSpPr>
          <p:nvPr/>
        </p:nvSpPr>
        <p:spPr>
          <a:xfrm>
            <a:off x="6529194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A676D5A5-9160-F928-CED0-D4A72DBA3E14}"/>
              </a:ext>
            </a:extLst>
          </p:cNvPr>
          <p:cNvSpPr/>
          <p:nvPr/>
        </p:nvSpPr>
        <p:spPr>
          <a:xfrm>
            <a:off x="7331047" y="3658191"/>
            <a:ext cx="2208621" cy="1035157"/>
          </a:xfrm>
          <a:prstGeom prst="flowChartTerminator">
            <a:avLst/>
          </a:prstGeom>
          <a:solidFill>
            <a:srgbClr val="6699FF"/>
          </a:solidFill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8CB87C55-C252-301D-E09E-FE6BDF0336BD}"/>
              </a:ext>
            </a:extLst>
          </p:cNvPr>
          <p:cNvSpPr/>
          <p:nvPr/>
        </p:nvSpPr>
        <p:spPr>
          <a:xfrm>
            <a:off x="4186920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igno más 12">
            <a:extLst>
              <a:ext uri="{FF2B5EF4-FFF2-40B4-BE49-F238E27FC236}">
                <a16:creationId xmlns:a16="http://schemas.microsoft.com/office/drawing/2014/main" id="{E7CFEFC3-78A5-6D26-1873-10830F41C80E}"/>
              </a:ext>
            </a:extLst>
          </p:cNvPr>
          <p:cNvSpPr>
            <a:spLocks noChangeAspect="1"/>
          </p:cNvSpPr>
          <p:nvPr/>
        </p:nvSpPr>
        <p:spPr>
          <a:xfrm>
            <a:off x="9666289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Diagrama de flujo: terminador 13">
            <a:extLst>
              <a:ext uri="{FF2B5EF4-FFF2-40B4-BE49-F238E27FC236}">
                <a16:creationId xmlns:a16="http://schemas.microsoft.com/office/drawing/2014/main" id="{5E7FBC4D-7A82-F777-1E9D-3BAE8B81F638}"/>
              </a:ext>
            </a:extLst>
          </p:cNvPr>
          <p:cNvSpPr/>
          <p:nvPr/>
        </p:nvSpPr>
        <p:spPr>
          <a:xfrm>
            <a:off x="10468142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CFC3256-43DD-3E39-A628-4F2FFB6EC25F}"/>
              </a:ext>
            </a:extLst>
          </p:cNvPr>
          <p:cNvSpPr/>
          <p:nvPr/>
        </p:nvSpPr>
        <p:spPr>
          <a:xfrm rot="16200000">
            <a:off x="5009874" y="3208023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2ED9C2-CB1A-984A-75E4-E702540AFAB3}"/>
              </a:ext>
            </a:extLst>
          </p:cNvPr>
          <p:cNvSpPr txBox="1"/>
          <p:nvPr/>
        </p:nvSpPr>
        <p:spPr>
          <a:xfrm>
            <a:off x="4578760" y="2579731"/>
            <a:ext cx="13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38CA8344-6906-89A0-5100-E15C5DD0C753}"/>
              </a:ext>
            </a:extLst>
          </p:cNvPr>
          <p:cNvSpPr/>
          <p:nvPr/>
        </p:nvSpPr>
        <p:spPr>
          <a:xfrm rot="16200000">
            <a:off x="8172764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00517E-FBA8-3EBF-9B4C-33A2A150AA38}"/>
              </a:ext>
            </a:extLst>
          </p:cNvPr>
          <p:cNvSpPr txBox="1"/>
          <p:nvPr/>
        </p:nvSpPr>
        <p:spPr>
          <a:xfrm>
            <a:off x="7558768" y="2579730"/>
            <a:ext cx="166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7B8A3A28-E966-A3FA-13E2-9942CDF415A4}"/>
              </a:ext>
            </a:extLst>
          </p:cNvPr>
          <p:cNvSpPr/>
          <p:nvPr/>
        </p:nvSpPr>
        <p:spPr>
          <a:xfrm rot="16200000">
            <a:off x="11302835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E9C6DE-6FFB-F6DD-2551-E16135B7D0F9}"/>
              </a:ext>
            </a:extLst>
          </p:cNvPr>
          <p:cNvSpPr txBox="1"/>
          <p:nvPr/>
        </p:nvSpPr>
        <p:spPr>
          <a:xfrm>
            <a:off x="10532690" y="2568972"/>
            <a:ext cx="20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1646BBDD-2FE4-E239-99E8-275154DC1054}"/>
              </a:ext>
            </a:extLst>
          </p:cNvPr>
          <p:cNvSpPr/>
          <p:nvPr/>
        </p:nvSpPr>
        <p:spPr>
          <a:xfrm rot="16200000">
            <a:off x="6571396" y="3503484"/>
            <a:ext cx="604907" cy="3263689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E5467E-9DC5-F93C-EE2C-E079FF1E65BA}"/>
              </a:ext>
            </a:extLst>
          </p:cNvPr>
          <p:cNvSpPr txBox="1"/>
          <p:nvPr/>
        </p:nvSpPr>
        <p:spPr>
          <a:xfrm>
            <a:off x="5328735" y="5518154"/>
            <a:ext cx="302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Lo que puede ocurrir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exágono 7">
            <a:extLst>
              <a:ext uri="{FF2B5EF4-FFF2-40B4-BE49-F238E27FC236}">
                <a16:creationId xmlns:a16="http://schemas.microsoft.com/office/drawing/2014/main" id="{E014DCF8-5DCB-BC9E-87DF-EF8303DD51F9}"/>
              </a:ext>
            </a:extLst>
          </p:cNvPr>
          <p:cNvSpPr>
            <a:spLocks noChangeAspect="1"/>
          </p:cNvSpPr>
          <p:nvPr/>
        </p:nvSpPr>
        <p:spPr>
          <a:xfrm>
            <a:off x="983194" y="3887912"/>
            <a:ext cx="2171458" cy="1021136"/>
          </a:xfrm>
          <a:prstGeom prst="hexagon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Posibilidad de…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E070F8F-A214-4243-C1AA-D8A99E0710BD}"/>
              </a:ext>
            </a:extLst>
          </p:cNvPr>
          <p:cNvSpPr/>
          <p:nvPr/>
        </p:nvSpPr>
        <p:spPr>
          <a:xfrm rot="16200000">
            <a:off x="441367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8E987-4FB6-F5D8-9CD0-326C91F43D20}"/>
              </a:ext>
            </a:extLst>
          </p:cNvPr>
          <p:cNvSpPr txBox="1"/>
          <p:nvPr/>
        </p:nvSpPr>
        <p:spPr>
          <a:xfrm>
            <a:off x="3869814" y="2095017"/>
            <a:ext cx="166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338B248-5887-E47C-4A68-AE4CB787A0B3}"/>
              </a:ext>
            </a:extLst>
          </p:cNvPr>
          <p:cNvSpPr/>
          <p:nvPr/>
        </p:nvSpPr>
        <p:spPr>
          <a:xfrm rot="16200000">
            <a:off x="7386224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78AA3C-BEE9-0A88-936A-865F74726BFC}"/>
              </a:ext>
            </a:extLst>
          </p:cNvPr>
          <p:cNvSpPr txBox="1"/>
          <p:nvPr/>
        </p:nvSpPr>
        <p:spPr>
          <a:xfrm>
            <a:off x="6866670" y="2095017"/>
            <a:ext cx="15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02DD5E7-F47D-332B-202B-569EB49532F8}"/>
              </a:ext>
            </a:extLst>
          </p:cNvPr>
          <p:cNvSpPr/>
          <p:nvPr/>
        </p:nvSpPr>
        <p:spPr>
          <a:xfrm rot="16200000">
            <a:off x="1115078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644EAC-1188-660F-B51A-BDA2DADB27FE}"/>
              </a:ext>
            </a:extLst>
          </p:cNvPr>
          <p:cNvSpPr txBox="1"/>
          <p:nvPr/>
        </p:nvSpPr>
        <p:spPr>
          <a:xfrm>
            <a:off x="10169544" y="2113290"/>
            <a:ext cx="248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A7D956-A812-3B0D-1CD1-3901E3CEA769}"/>
              </a:ext>
            </a:extLst>
          </p:cNvPr>
          <p:cNvSpPr txBox="1"/>
          <p:nvPr/>
        </p:nvSpPr>
        <p:spPr>
          <a:xfrm>
            <a:off x="9763251" y="4150867"/>
            <a:ext cx="335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7371A1-D18B-7F79-8314-F7917A3B2816}"/>
              </a:ext>
            </a:extLst>
          </p:cNvPr>
          <p:cNvSpPr txBox="1"/>
          <p:nvPr/>
        </p:nvSpPr>
        <p:spPr>
          <a:xfrm>
            <a:off x="3972905" y="4154279"/>
            <a:ext cx="149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32BB64-BD9F-077A-BCB7-87D81E21466A}"/>
              </a:ext>
            </a:extLst>
          </p:cNvPr>
          <p:cNvSpPr txBox="1"/>
          <p:nvPr/>
        </p:nvSpPr>
        <p:spPr>
          <a:xfrm>
            <a:off x="5760662" y="4168223"/>
            <a:ext cx="38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D974471D-7D12-420F-F319-70E65B51C357}"/>
              </a:ext>
            </a:extLst>
          </p:cNvPr>
          <p:cNvSpPr>
            <a:spLocks noChangeAspect="1"/>
          </p:cNvSpPr>
          <p:nvPr/>
        </p:nvSpPr>
        <p:spPr>
          <a:xfrm>
            <a:off x="3453144" y="418924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igno más 20">
            <a:extLst>
              <a:ext uri="{FF2B5EF4-FFF2-40B4-BE49-F238E27FC236}">
                <a16:creationId xmlns:a16="http://schemas.microsoft.com/office/drawing/2014/main" id="{31CAD712-F89D-3809-0E84-FAC74267D616}"/>
              </a:ext>
            </a:extLst>
          </p:cNvPr>
          <p:cNvSpPr>
            <a:spLocks noChangeAspect="1"/>
          </p:cNvSpPr>
          <p:nvPr/>
        </p:nvSpPr>
        <p:spPr>
          <a:xfrm>
            <a:off x="6054590" y="417188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igno más 21">
            <a:extLst>
              <a:ext uri="{FF2B5EF4-FFF2-40B4-BE49-F238E27FC236}">
                <a16:creationId xmlns:a16="http://schemas.microsoft.com/office/drawing/2014/main" id="{002D9781-F2E5-DDC8-6EB6-1B0C2E156A00}"/>
              </a:ext>
            </a:extLst>
          </p:cNvPr>
          <p:cNvSpPr>
            <a:spLocks noChangeAspect="1"/>
          </p:cNvSpPr>
          <p:nvPr/>
        </p:nvSpPr>
        <p:spPr>
          <a:xfrm>
            <a:off x="9325929" y="415086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Google Shape;7622;p85">
            <a:extLst>
              <a:ext uri="{FF2B5EF4-FFF2-40B4-BE49-F238E27FC236}">
                <a16:creationId xmlns:a16="http://schemas.microsoft.com/office/drawing/2014/main" id="{74F9EAAC-1961-9A23-D06C-5CFE83F0AA7D}"/>
              </a:ext>
            </a:extLst>
          </p:cNvPr>
          <p:cNvSpPr/>
          <p:nvPr/>
        </p:nvSpPr>
        <p:spPr>
          <a:xfrm rot="16200000">
            <a:off x="7339789" y="5116886"/>
            <a:ext cx="818701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</a:p>
        </p:txBody>
      </p:sp>
      <p:sp>
        <p:nvSpPr>
          <p:cNvPr id="24" name="Google Shape;7622;p85">
            <a:extLst>
              <a:ext uri="{FF2B5EF4-FFF2-40B4-BE49-F238E27FC236}">
                <a16:creationId xmlns:a16="http://schemas.microsoft.com/office/drawing/2014/main" id="{44606300-99F1-3374-466B-E61053F05C2E}"/>
              </a:ext>
            </a:extLst>
          </p:cNvPr>
          <p:cNvSpPr/>
          <p:nvPr/>
        </p:nvSpPr>
        <p:spPr>
          <a:xfrm rot="16200000">
            <a:off x="4367784" y="5120654"/>
            <a:ext cx="678337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</a:p>
        </p:txBody>
      </p:sp>
      <p:sp>
        <p:nvSpPr>
          <p:cNvPr id="25" name="Google Shape;7622;p85">
            <a:extLst>
              <a:ext uri="{FF2B5EF4-FFF2-40B4-BE49-F238E27FC236}">
                <a16:creationId xmlns:a16="http://schemas.microsoft.com/office/drawing/2014/main" id="{7FAAE596-46E3-4427-BA33-E2ECE4977980}"/>
              </a:ext>
            </a:extLst>
          </p:cNvPr>
          <p:cNvSpPr/>
          <p:nvPr/>
        </p:nvSpPr>
        <p:spPr>
          <a:xfrm rot="16200000">
            <a:off x="11057396" y="5102372"/>
            <a:ext cx="678337" cy="1927682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</a:p>
        </p:txBody>
      </p:sp>
    </p:spTree>
    <p:extLst>
      <p:ext uri="{BB962C8B-B14F-4D97-AF65-F5344CB8AC3E}">
        <p14:creationId xmlns:p14="http://schemas.microsoft.com/office/powerpoint/2010/main" val="7864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63352" y="3237597"/>
            <a:ext cx="7620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latin typeface="Work Sans" panose="00000500000000000000" pitchFamily="50" charset="0"/>
              </a:rPr>
              <a:t>Temas a abordar</a:t>
            </a:r>
            <a:endParaRPr lang="es-MX" sz="80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177;p89">
            <a:extLst>
              <a:ext uri="{FF2B5EF4-FFF2-40B4-BE49-F238E27FC236}">
                <a16:creationId xmlns:a16="http://schemas.microsoft.com/office/drawing/2014/main" id="{FB2FD5AC-BADE-40B4-B2EC-25F0E7B95BD2}"/>
              </a:ext>
            </a:extLst>
          </p:cNvPr>
          <p:cNvGrpSpPr>
            <a:grpSpLocks noChangeAspect="1"/>
          </p:cNvGrpSpPr>
          <p:nvPr/>
        </p:nvGrpSpPr>
        <p:grpSpPr>
          <a:xfrm>
            <a:off x="3521137" y="3767663"/>
            <a:ext cx="1588332" cy="1571481"/>
            <a:chOff x="946175" y="3619500"/>
            <a:chExt cx="296975" cy="293825"/>
          </a:xfrm>
          <a:solidFill>
            <a:srgbClr val="F42F63"/>
          </a:solidFill>
        </p:grpSpPr>
        <p:sp>
          <p:nvSpPr>
            <p:cNvPr id="17" name="Google Shape;9178;p89">
              <a:extLst>
                <a:ext uri="{FF2B5EF4-FFF2-40B4-BE49-F238E27FC236}">
                  <a16:creationId xmlns:a16="http://schemas.microsoft.com/office/drawing/2014/main" id="{0CF6371B-6F60-418A-AB20-770511B6F027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79;p89">
              <a:extLst>
                <a:ext uri="{FF2B5EF4-FFF2-40B4-BE49-F238E27FC236}">
                  <a16:creationId xmlns:a16="http://schemas.microsoft.com/office/drawing/2014/main" id="{F37B301C-C0B7-4F32-BD11-26A985131AD1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80;p89">
              <a:extLst>
                <a:ext uri="{FF2B5EF4-FFF2-40B4-BE49-F238E27FC236}">
                  <a16:creationId xmlns:a16="http://schemas.microsoft.com/office/drawing/2014/main" id="{29EF3D6E-D7F3-40AF-A90C-7766471C245B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81;p89">
              <a:extLst>
                <a:ext uri="{FF2B5EF4-FFF2-40B4-BE49-F238E27FC236}">
                  <a16:creationId xmlns:a16="http://schemas.microsoft.com/office/drawing/2014/main" id="{812CDA3D-51F9-4F2E-9D6A-265D266ACE91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82;p89">
              <a:extLst>
                <a:ext uri="{FF2B5EF4-FFF2-40B4-BE49-F238E27FC236}">
                  <a16:creationId xmlns:a16="http://schemas.microsoft.com/office/drawing/2014/main" id="{0060DF56-1E59-4DAC-A663-1E50C20044AF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83;p89">
              <a:extLst>
                <a:ext uri="{FF2B5EF4-FFF2-40B4-BE49-F238E27FC236}">
                  <a16:creationId xmlns:a16="http://schemas.microsoft.com/office/drawing/2014/main" id="{A3E6EB93-887F-436A-B37F-4DC56A6E9931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635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exágono 7">
            <a:extLst>
              <a:ext uri="{FF2B5EF4-FFF2-40B4-BE49-F238E27FC236}">
                <a16:creationId xmlns:a16="http://schemas.microsoft.com/office/drawing/2014/main" id="{E014DCF8-5DCB-BC9E-87DF-EF8303DD51F9}"/>
              </a:ext>
            </a:extLst>
          </p:cNvPr>
          <p:cNvSpPr>
            <a:spLocks noChangeAspect="1"/>
          </p:cNvSpPr>
          <p:nvPr/>
        </p:nvSpPr>
        <p:spPr>
          <a:xfrm>
            <a:off x="983194" y="3887912"/>
            <a:ext cx="2171458" cy="1021136"/>
          </a:xfrm>
          <a:prstGeom prst="hexagon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Posibilidad de…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E070F8F-A214-4243-C1AA-D8A99E0710BD}"/>
              </a:ext>
            </a:extLst>
          </p:cNvPr>
          <p:cNvSpPr/>
          <p:nvPr/>
        </p:nvSpPr>
        <p:spPr>
          <a:xfrm rot="16200000">
            <a:off x="441367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8E987-4FB6-F5D8-9CD0-326C91F43D20}"/>
              </a:ext>
            </a:extLst>
          </p:cNvPr>
          <p:cNvSpPr txBox="1"/>
          <p:nvPr/>
        </p:nvSpPr>
        <p:spPr>
          <a:xfrm>
            <a:off x="3869814" y="2095017"/>
            <a:ext cx="166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338B248-5887-E47C-4A68-AE4CB787A0B3}"/>
              </a:ext>
            </a:extLst>
          </p:cNvPr>
          <p:cNvSpPr/>
          <p:nvPr/>
        </p:nvSpPr>
        <p:spPr>
          <a:xfrm rot="16200000">
            <a:off x="7386224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78AA3C-BEE9-0A88-936A-865F74726BFC}"/>
              </a:ext>
            </a:extLst>
          </p:cNvPr>
          <p:cNvSpPr txBox="1"/>
          <p:nvPr/>
        </p:nvSpPr>
        <p:spPr>
          <a:xfrm>
            <a:off x="6866670" y="2095017"/>
            <a:ext cx="15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02DD5E7-F47D-332B-202B-569EB49532F8}"/>
              </a:ext>
            </a:extLst>
          </p:cNvPr>
          <p:cNvSpPr/>
          <p:nvPr/>
        </p:nvSpPr>
        <p:spPr>
          <a:xfrm rot="16200000">
            <a:off x="1115078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644EAC-1188-660F-B51A-BDA2DADB27FE}"/>
              </a:ext>
            </a:extLst>
          </p:cNvPr>
          <p:cNvSpPr txBox="1"/>
          <p:nvPr/>
        </p:nvSpPr>
        <p:spPr>
          <a:xfrm>
            <a:off x="10169544" y="2113290"/>
            <a:ext cx="248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A7D956-A812-3B0D-1CD1-3901E3CEA769}"/>
              </a:ext>
            </a:extLst>
          </p:cNvPr>
          <p:cNvSpPr txBox="1"/>
          <p:nvPr/>
        </p:nvSpPr>
        <p:spPr>
          <a:xfrm>
            <a:off x="9763251" y="4150867"/>
            <a:ext cx="335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7371A1-D18B-7F79-8314-F7917A3B2816}"/>
              </a:ext>
            </a:extLst>
          </p:cNvPr>
          <p:cNvSpPr txBox="1"/>
          <p:nvPr/>
        </p:nvSpPr>
        <p:spPr>
          <a:xfrm>
            <a:off x="3972905" y="4154279"/>
            <a:ext cx="149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32BB64-BD9F-077A-BCB7-87D81E21466A}"/>
              </a:ext>
            </a:extLst>
          </p:cNvPr>
          <p:cNvSpPr txBox="1"/>
          <p:nvPr/>
        </p:nvSpPr>
        <p:spPr>
          <a:xfrm>
            <a:off x="5760662" y="4168223"/>
            <a:ext cx="38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D974471D-7D12-420F-F319-70E65B51C357}"/>
              </a:ext>
            </a:extLst>
          </p:cNvPr>
          <p:cNvSpPr>
            <a:spLocks noChangeAspect="1"/>
          </p:cNvSpPr>
          <p:nvPr/>
        </p:nvSpPr>
        <p:spPr>
          <a:xfrm>
            <a:off x="3453144" y="418924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igno más 20">
            <a:extLst>
              <a:ext uri="{FF2B5EF4-FFF2-40B4-BE49-F238E27FC236}">
                <a16:creationId xmlns:a16="http://schemas.microsoft.com/office/drawing/2014/main" id="{31CAD712-F89D-3809-0E84-FAC74267D616}"/>
              </a:ext>
            </a:extLst>
          </p:cNvPr>
          <p:cNvSpPr>
            <a:spLocks noChangeAspect="1"/>
          </p:cNvSpPr>
          <p:nvPr/>
        </p:nvSpPr>
        <p:spPr>
          <a:xfrm>
            <a:off x="6054590" y="417188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igno más 21">
            <a:extLst>
              <a:ext uri="{FF2B5EF4-FFF2-40B4-BE49-F238E27FC236}">
                <a16:creationId xmlns:a16="http://schemas.microsoft.com/office/drawing/2014/main" id="{002D9781-F2E5-DDC8-6EB6-1B0C2E156A00}"/>
              </a:ext>
            </a:extLst>
          </p:cNvPr>
          <p:cNvSpPr>
            <a:spLocks noChangeAspect="1"/>
          </p:cNvSpPr>
          <p:nvPr/>
        </p:nvSpPr>
        <p:spPr>
          <a:xfrm>
            <a:off x="9325929" y="415086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Google Shape;7622;p85">
            <a:extLst>
              <a:ext uri="{FF2B5EF4-FFF2-40B4-BE49-F238E27FC236}">
                <a16:creationId xmlns:a16="http://schemas.microsoft.com/office/drawing/2014/main" id="{44606300-99F1-3374-466B-E61053F05C2E}"/>
              </a:ext>
            </a:extLst>
          </p:cNvPr>
          <p:cNvSpPr/>
          <p:nvPr/>
        </p:nvSpPr>
        <p:spPr>
          <a:xfrm rot="16200000">
            <a:off x="4367784" y="5120654"/>
            <a:ext cx="678337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</a:p>
        </p:txBody>
      </p:sp>
      <p:sp>
        <p:nvSpPr>
          <p:cNvPr id="25" name="Google Shape;7622;p85">
            <a:extLst>
              <a:ext uri="{FF2B5EF4-FFF2-40B4-BE49-F238E27FC236}">
                <a16:creationId xmlns:a16="http://schemas.microsoft.com/office/drawing/2014/main" id="{7FAAE596-46E3-4427-BA33-E2ECE4977980}"/>
              </a:ext>
            </a:extLst>
          </p:cNvPr>
          <p:cNvSpPr/>
          <p:nvPr/>
        </p:nvSpPr>
        <p:spPr>
          <a:xfrm rot="16200000">
            <a:off x="11057396" y="5102372"/>
            <a:ext cx="678337" cy="1927682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</a:p>
        </p:txBody>
      </p:sp>
      <p:sp>
        <p:nvSpPr>
          <p:cNvPr id="26" name="Google Shape;7622;p85">
            <a:extLst>
              <a:ext uri="{FF2B5EF4-FFF2-40B4-BE49-F238E27FC236}">
                <a16:creationId xmlns:a16="http://schemas.microsoft.com/office/drawing/2014/main" id="{D52E46C7-FCCA-3BE4-8EB6-00DF8BB598BE}"/>
              </a:ext>
            </a:extLst>
          </p:cNvPr>
          <p:cNvSpPr/>
          <p:nvPr/>
        </p:nvSpPr>
        <p:spPr>
          <a:xfrm rot="16200000">
            <a:off x="7339789" y="5116886"/>
            <a:ext cx="818701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</a:p>
        </p:txBody>
      </p:sp>
    </p:spTree>
    <p:extLst>
      <p:ext uri="{BB962C8B-B14F-4D97-AF65-F5344CB8AC3E}">
        <p14:creationId xmlns:p14="http://schemas.microsoft.com/office/powerpoint/2010/main" val="252111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4" y="2914223"/>
            <a:ext cx="8492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ES" sz="66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712820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4.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89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uía para evaluar el riesgo de corrupción">
            <a:extLst>
              <a:ext uri="{FF2B5EF4-FFF2-40B4-BE49-F238E27FC236}">
                <a16:creationId xmlns:a16="http://schemas.microsoft.com/office/drawing/2014/main" id="{D639B2EC-08CC-DAAE-6E5B-F0FF81C4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3" y="-1"/>
            <a:ext cx="12961146" cy="86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8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4CA8B8-40F1-199D-DC51-2E34F414A411}"/>
              </a:ext>
            </a:extLst>
          </p:cNvPr>
          <p:cNvSpPr txBox="1"/>
          <p:nvPr/>
        </p:nvSpPr>
        <p:spPr>
          <a:xfrm>
            <a:off x="4809391" y="1728905"/>
            <a:ext cx="4781430" cy="584775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Acción u omisión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D224E1-9859-4944-0FE9-15395895F967}"/>
              </a:ext>
            </a:extLst>
          </p:cNvPr>
          <p:cNvSpPr txBox="1"/>
          <p:nvPr/>
        </p:nvSpPr>
        <p:spPr>
          <a:xfrm>
            <a:off x="4827856" y="3295191"/>
            <a:ext cx="4781430" cy="584775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Uso del poder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C607A1-E7F7-A2D8-5925-2A5D30C0C9FF}"/>
              </a:ext>
            </a:extLst>
          </p:cNvPr>
          <p:cNvSpPr txBox="1"/>
          <p:nvPr/>
        </p:nvSpPr>
        <p:spPr>
          <a:xfrm>
            <a:off x="3754203" y="4981574"/>
            <a:ext cx="6996282" cy="1077218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Desviación de la gestión de lo público 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AE6CD-9496-5737-9FB1-9D52C8E0E44F}"/>
              </a:ext>
            </a:extLst>
          </p:cNvPr>
          <p:cNvSpPr txBox="1"/>
          <p:nvPr/>
        </p:nvSpPr>
        <p:spPr>
          <a:xfrm>
            <a:off x="4818623" y="6998401"/>
            <a:ext cx="4762965" cy="584775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Beneficio privado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Signo más 15">
            <a:extLst>
              <a:ext uri="{FF2B5EF4-FFF2-40B4-BE49-F238E27FC236}">
                <a16:creationId xmlns:a16="http://schemas.microsoft.com/office/drawing/2014/main" id="{90364A48-4CF5-5280-E843-F0826CCC8F83}"/>
              </a:ext>
            </a:extLst>
          </p:cNvPr>
          <p:cNvSpPr>
            <a:spLocks noChangeAspect="1"/>
          </p:cNvSpPr>
          <p:nvPr/>
        </p:nvSpPr>
        <p:spPr>
          <a:xfrm>
            <a:off x="6901183" y="2544332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Signo más 16">
            <a:extLst>
              <a:ext uri="{FF2B5EF4-FFF2-40B4-BE49-F238E27FC236}">
                <a16:creationId xmlns:a16="http://schemas.microsoft.com/office/drawing/2014/main" id="{CE6F888A-704E-918D-F178-448793217B2C}"/>
              </a:ext>
            </a:extLst>
          </p:cNvPr>
          <p:cNvSpPr>
            <a:spLocks noChangeAspect="1"/>
          </p:cNvSpPr>
          <p:nvPr/>
        </p:nvSpPr>
        <p:spPr>
          <a:xfrm>
            <a:off x="6919702" y="4254131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Signo más 17">
            <a:extLst>
              <a:ext uri="{FF2B5EF4-FFF2-40B4-BE49-F238E27FC236}">
                <a16:creationId xmlns:a16="http://schemas.microsoft.com/office/drawing/2014/main" id="{BA7D15CC-5ADD-D371-EC2B-CF2D5C2A5A58}"/>
              </a:ext>
            </a:extLst>
          </p:cNvPr>
          <p:cNvSpPr>
            <a:spLocks noChangeAspect="1"/>
          </p:cNvSpPr>
          <p:nvPr/>
        </p:nvSpPr>
        <p:spPr>
          <a:xfrm>
            <a:off x="6901183" y="635620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8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92A3A2CE-A84B-6262-545B-BFB05832BCC5}"/>
              </a:ext>
            </a:extLst>
          </p:cNvPr>
          <p:cNvSpPr/>
          <p:nvPr/>
        </p:nvSpPr>
        <p:spPr>
          <a:xfrm>
            <a:off x="927294" y="1225430"/>
            <a:ext cx="5883007" cy="993237"/>
          </a:xfrm>
          <a:prstGeom prst="homePlat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Work Sans" panose="00000500000000000000"/>
              </a:rPr>
              <a:t>Ejemplos riesgos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3FB8F1-0691-00BD-0653-39A2E8B8CE9F}"/>
              </a:ext>
            </a:extLst>
          </p:cNvPr>
          <p:cNvSpPr txBox="1"/>
          <p:nvPr/>
        </p:nvSpPr>
        <p:spPr>
          <a:xfrm>
            <a:off x="2619645" y="2539432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Work Sans" panose="00000500000000000000"/>
              </a:rPr>
              <a:t>Posibilidad de perdida económica y/o reputacional por recibir o solicitar cualquier dádiva o beneficio a nombre propio o de terceros con el fin de celebrar un contrato.</a:t>
            </a:r>
            <a:endParaRPr lang="es-ES" sz="2800" dirty="0">
              <a:latin typeface="Work Sans" panose="00000500000000000000"/>
            </a:endParaRPr>
          </a:p>
        </p:txBody>
      </p:sp>
      <p:grpSp>
        <p:nvGrpSpPr>
          <p:cNvPr id="20" name="Google Shape;8508;p87">
            <a:extLst>
              <a:ext uri="{FF2B5EF4-FFF2-40B4-BE49-F238E27FC236}">
                <a16:creationId xmlns:a16="http://schemas.microsoft.com/office/drawing/2014/main" id="{144485FF-CB6A-E09D-EE94-8F7F0F037F8D}"/>
              </a:ext>
            </a:extLst>
          </p:cNvPr>
          <p:cNvGrpSpPr>
            <a:grpSpLocks noChangeAspect="1"/>
          </p:cNvGrpSpPr>
          <p:nvPr/>
        </p:nvGrpSpPr>
        <p:grpSpPr>
          <a:xfrm>
            <a:off x="1302139" y="2821338"/>
            <a:ext cx="945826" cy="821182"/>
            <a:chOff x="6218300" y="4416175"/>
            <a:chExt cx="516000" cy="448000"/>
          </a:xfrm>
          <a:solidFill>
            <a:srgbClr val="3366CC"/>
          </a:solidFill>
        </p:grpSpPr>
        <p:sp>
          <p:nvSpPr>
            <p:cNvPr id="21" name="Google Shape;8509;p87">
              <a:extLst>
                <a:ext uri="{FF2B5EF4-FFF2-40B4-BE49-F238E27FC236}">
                  <a16:creationId xmlns:a16="http://schemas.microsoft.com/office/drawing/2014/main" id="{758BBBCF-DA6A-F3B1-8BF8-21953188C905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8510;p87">
              <a:extLst>
                <a:ext uri="{FF2B5EF4-FFF2-40B4-BE49-F238E27FC236}">
                  <a16:creationId xmlns:a16="http://schemas.microsoft.com/office/drawing/2014/main" id="{BF91D10B-F49D-70AB-958B-BCD705011DC6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8511;p87">
              <a:extLst>
                <a:ext uri="{FF2B5EF4-FFF2-40B4-BE49-F238E27FC236}">
                  <a16:creationId xmlns:a16="http://schemas.microsoft.com/office/drawing/2014/main" id="{1142CE9D-5BAD-11DD-D7F4-A5F6E398954B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2D5915-2D65-FB92-DDB3-A8A27B1A1B28}"/>
              </a:ext>
            </a:extLst>
          </p:cNvPr>
          <p:cNvSpPr txBox="1"/>
          <p:nvPr/>
        </p:nvSpPr>
        <p:spPr>
          <a:xfrm>
            <a:off x="2619645" y="6663995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manipular la elaboración de estudios previos con el fin de desviar un proceso contractual a favor de un tercero.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CE721F-028F-FE07-E75C-150837CB3DB5}"/>
              </a:ext>
            </a:extLst>
          </p:cNvPr>
          <p:cNvSpPr txBox="1"/>
          <p:nvPr/>
        </p:nvSpPr>
        <p:spPr>
          <a:xfrm>
            <a:off x="2619645" y="4391525"/>
            <a:ext cx="1068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reputacional por hacer uso de la imagen institucional y actuación a título propio de funcionarios o contratistas sin autorización del Ministerio para beneficio propio.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34" name="Google Shape;8508;p87">
            <a:extLst>
              <a:ext uri="{FF2B5EF4-FFF2-40B4-BE49-F238E27FC236}">
                <a16:creationId xmlns:a16="http://schemas.microsoft.com/office/drawing/2014/main" id="{68F4BD02-9BCC-A841-3AC2-EAD02BBDC85D}"/>
              </a:ext>
            </a:extLst>
          </p:cNvPr>
          <p:cNvGrpSpPr>
            <a:grpSpLocks noChangeAspect="1"/>
          </p:cNvGrpSpPr>
          <p:nvPr/>
        </p:nvGrpSpPr>
        <p:grpSpPr>
          <a:xfrm>
            <a:off x="1300889" y="4888875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35" name="Google Shape;8509;p87">
              <a:extLst>
                <a:ext uri="{FF2B5EF4-FFF2-40B4-BE49-F238E27FC236}">
                  <a16:creationId xmlns:a16="http://schemas.microsoft.com/office/drawing/2014/main" id="{E651A145-5FE4-FCAC-FA89-22A4736FE11B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8510;p87">
              <a:extLst>
                <a:ext uri="{FF2B5EF4-FFF2-40B4-BE49-F238E27FC236}">
                  <a16:creationId xmlns:a16="http://schemas.microsoft.com/office/drawing/2014/main" id="{94B97024-7FA7-7FF4-28F9-7E4DED6330C9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8511;p87">
              <a:extLst>
                <a:ext uri="{FF2B5EF4-FFF2-40B4-BE49-F238E27FC236}">
                  <a16:creationId xmlns:a16="http://schemas.microsoft.com/office/drawing/2014/main" id="{EAA7D85F-45B5-4E0A-2C84-9E3CC50E3905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" name="Google Shape;8508;p87">
            <a:extLst>
              <a:ext uri="{FF2B5EF4-FFF2-40B4-BE49-F238E27FC236}">
                <a16:creationId xmlns:a16="http://schemas.microsoft.com/office/drawing/2014/main" id="{B66263C1-BF95-FADF-5985-CA7614FE1DAE}"/>
              </a:ext>
            </a:extLst>
          </p:cNvPr>
          <p:cNvGrpSpPr>
            <a:grpSpLocks noChangeAspect="1"/>
          </p:cNvGrpSpPr>
          <p:nvPr/>
        </p:nvGrpSpPr>
        <p:grpSpPr>
          <a:xfrm>
            <a:off x="1326734" y="6945901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39" name="Google Shape;8509;p87">
              <a:extLst>
                <a:ext uri="{FF2B5EF4-FFF2-40B4-BE49-F238E27FC236}">
                  <a16:creationId xmlns:a16="http://schemas.microsoft.com/office/drawing/2014/main" id="{3127E2D1-8BF7-2490-1A0B-C25C8D7461B9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8510;p87">
              <a:extLst>
                <a:ext uri="{FF2B5EF4-FFF2-40B4-BE49-F238E27FC236}">
                  <a16:creationId xmlns:a16="http://schemas.microsoft.com/office/drawing/2014/main" id="{53209AE0-DB3D-02F4-D195-A84A0D91E309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" name="Google Shape;8511;p87">
              <a:extLst>
                <a:ext uri="{FF2B5EF4-FFF2-40B4-BE49-F238E27FC236}">
                  <a16:creationId xmlns:a16="http://schemas.microsoft.com/office/drawing/2014/main" id="{AAF3AC12-9F44-83B6-5D97-BDF3D9DDAE9F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34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92A3A2CE-A84B-6262-545B-BFB05832BCC5}"/>
              </a:ext>
            </a:extLst>
          </p:cNvPr>
          <p:cNvSpPr/>
          <p:nvPr/>
        </p:nvSpPr>
        <p:spPr>
          <a:xfrm>
            <a:off x="927294" y="1225430"/>
            <a:ext cx="5883007" cy="993237"/>
          </a:xfrm>
          <a:prstGeom prst="homePlat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Work Sans" panose="00000500000000000000"/>
              </a:rPr>
              <a:t>Ejemplos riesgos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3FB8F1-0691-00BD-0653-39A2E8B8CE9F}"/>
              </a:ext>
            </a:extLst>
          </p:cNvPr>
          <p:cNvSpPr txBox="1"/>
          <p:nvPr/>
        </p:nvSpPr>
        <p:spPr>
          <a:xfrm>
            <a:off x="2619645" y="2539432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recibir o solicitar cualquier dádiva o beneficio a nombre propio o de terceros con el fin de celebrar un contrato.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20" name="Google Shape;8508;p87">
            <a:extLst>
              <a:ext uri="{FF2B5EF4-FFF2-40B4-BE49-F238E27FC236}">
                <a16:creationId xmlns:a16="http://schemas.microsoft.com/office/drawing/2014/main" id="{144485FF-CB6A-E09D-EE94-8F7F0F037F8D}"/>
              </a:ext>
            </a:extLst>
          </p:cNvPr>
          <p:cNvGrpSpPr>
            <a:grpSpLocks noChangeAspect="1"/>
          </p:cNvGrpSpPr>
          <p:nvPr/>
        </p:nvGrpSpPr>
        <p:grpSpPr>
          <a:xfrm>
            <a:off x="1302139" y="2821338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21" name="Google Shape;8509;p87">
              <a:extLst>
                <a:ext uri="{FF2B5EF4-FFF2-40B4-BE49-F238E27FC236}">
                  <a16:creationId xmlns:a16="http://schemas.microsoft.com/office/drawing/2014/main" id="{758BBBCF-DA6A-F3B1-8BF8-21953188C905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8510;p87">
              <a:extLst>
                <a:ext uri="{FF2B5EF4-FFF2-40B4-BE49-F238E27FC236}">
                  <a16:creationId xmlns:a16="http://schemas.microsoft.com/office/drawing/2014/main" id="{BF91D10B-F49D-70AB-958B-BCD705011DC6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8511;p87">
              <a:extLst>
                <a:ext uri="{FF2B5EF4-FFF2-40B4-BE49-F238E27FC236}">
                  <a16:creationId xmlns:a16="http://schemas.microsoft.com/office/drawing/2014/main" id="{1142CE9D-5BAD-11DD-D7F4-A5F6E398954B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2D5915-2D65-FB92-DDB3-A8A27B1A1B28}"/>
              </a:ext>
            </a:extLst>
          </p:cNvPr>
          <p:cNvSpPr txBox="1"/>
          <p:nvPr/>
        </p:nvSpPr>
        <p:spPr>
          <a:xfrm>
            <a:off x="2619645" y="6663995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manipular la elaboración de estudios previos con el fin de desviar un proceso contractual a favor de un tercero.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CE721F-028F-FE07-E75C-150837CB3DB5}"/>
              </a:ext>
            </a:extLst>
          </p:cNvPr>
          <p:cNvSpPr txBox="1"/>
          <p:nvPr/>
        </p:nvSpPr>
        <p:spPr>
          <a:xfrm>
            <a:off x="2619645" y="4391525"/>
            <a:ext cx="1068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Work Sans" panose="00000500000000000000"/>
              </a:rPr>
              <a:t>Posibilidad de perdida reputacional por hacer uso de la imagen institucional y actuación a título propio de funcionarios o contratistas sin autorización del Ministerio para beneficio propio.</a:t>
            </a:r>
            <a:endParaRPr lang="es-ES" sz="2800" dirty="0">
              <a:latin typeface="Work Sans" panose="00000500000000000000"/>
            </a:endParaRPr>
          </a:p>
        </p:txBody>
      </p:sp>
      <p:grpSp>
        <p:nvGrpSpPr>
          <p:cNvPr id="26" name="Google Shape;8508;p87">
            <a:extLst>
              <a:ext uri="{FF2B5EF4-FFF2-40B4-BE49-F238E27FC236}">
                <a16:creationId xmlns:a16="http://schemas.microsoft.com/office/drawing/2014/main" id="{FC750603-1592-4F9B-5A83-3B73A0531975}"/>
              </a:ext>
            </a:extLst>
          </p:cNvPr>
          <p:cNvGrpSpPr>
            <a:grpSpLocks noChangeAspect="1"/>
          </p:cNvGrpSpPr>
          <p:nvPr/>
        </p:nvGrpSpPr>
        <p:grpSpPr>
          <a:xfrm>
            <a:off x="1300889" y="4888875"/>
            <a:ext cx="945826" cy="821182"/>
            <a:chOff x="6218300" y="4416175"/>
            <a:chExt cx="516000" cy="448000"/>
          </a:xfrm>
          <a:solidFill>
            <a:srgbClr val="3366CC"/>
          </a:solidFill>
        </p:grpSpPr>
        <p:sp>
          <p:nvSpPr>
            <p:cNvPr id="27" name="Google Shape;8509;p87">
              <a:extLst>
                <a:ext uri="{FF2B5EF4-FFF2-40B4-BE49-F238E27FC236}">
                  <a16:creationId xmlns:a16="http://schemas.microsoft.com/office/drawing/2014/main" id="{FF570EC7-312D-5A49-C110-58B2AB5D3DD7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8510;p87">
              <a:extLst>
                <a:ext uri="{FF2B5EF4-FFF2-40B4-BE49-F238E27FC236}">
                  <a16:creationId xmlns:a16="http://schemas.microsoft.com/office/drawing/2014/main" id="{8357107F-CB57-5067-C8EC-5CC2C30B95BB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8511;p87">
              <a:extLst>
                <a:ext uri="{FF2B5EF4-FFF2-40B4-BE49-F238E27FC236}">
                  <a16:creationId xmlns:a16="http://schemas.microsoft.com/office/drawing/2014/main" id="{F79A69F5-FF71-5FE9-4DB2-D3FBC64C54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" name="Google Shape;8508;p87">
            <a:extLst>
              <a:ext uri="{FF2B5EF4-FFF2-40B4-BE49-F238E27FC236}">
                <a16:creationId xmlns:a16="http://schemas.microsoft.com/office/drawing/2014/main" id="{51979A0B-17AD-D403-1FBF-DE56F23DFBB5}"/>
              </a:ext>
            </a:extLst>
          </p:cNvPr>
          <p:cNvGrpSpPr>
            <a:grpSpLocks noChangeAspect="1"/>
          </p:cNvGrpSpPr>
          <p:nvPr/>
        </p:nvGrpSpPr>
        <p:grpSpPr>
          <a:xfrm>
            <a:off x="1326734" y="6945901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31" name="Google Shape;8509;p87">
              <a:extLst>
                <a:ext uri="{FF2B5EF4-FFF2-40B4-BE49-F238E27FC236}">
                  <a16:creationId xmlns:a16="http://schemas.microsoft.com/office/drawing/2014/main" id="{3A6B75B6-34DE-1717-5D7B-4732E6F092B3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8510;p87">
              <a:extLst>
                <a:ext uri="{FF2B5EF4-FFF2-40B4-BE49-F238E27FC236}">
                  <a16:creationId xmlns:a16="http://schemas.microsoft.com/office/drawing/2014/main" id="{B1A943E3-5BF8-5CED-DF59-49FF4972FC24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8511;p87">
              <a:extLst>
                <a:ext uri="{FF2B5EF4-FFF2-40B4-BE49-F238E27FC236}">
                  <a16:creationId xmlns:a16="http://schemas.microsoft.com/office/drawing/2014/main" id="{BE73F57B-5F2F-E4B0-A986-AB291675D7E9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5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92A3A2CE-A84B-6262-545B-BFB05832BCC5}"/>
              </a:ext>
            </a:extLst>
          </p:cNvPr>
          <p:cNvSpPr/>
          <p:nvPr/>
        </p:nvSpPr>
        <p:spPr>
          <a:xfrm>
            <a:off x="927294" y="1225430"/>
            <a:ext cx="5883007" cy="993237"/>
          </a:xfrm>
          <a:prstGeom prst="homePlat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Work Sans" panose="00000500000000000000"/>
              </a:rPr>
              <a:t>Ejemplos riesgos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3FB8F1-0691-00BD-0653-39A2E8B8CE9F}"/>
              </a:ext>
            </a:extLst>
          </p:cNvPr>
          <p:cNvSpPr txBox="1"/>
          <p:nvPr/>
        </p:nvSpPr>
        <p:spPr>
          <a:xfrm>
            <a:off x="2619645" y="2539432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recibir o solicitar cualquier dádiva o beneficio a nombre propio o de terceros con el fin de celebrar un contrato.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20" name="Google Shape;8508;p87">
            <a:extLst>
              <a:ext uri="{FF2B5EF4-FFF2-40B4-BE49-F238E27FC236}">
                <a16:creationId xmlns:a16="http://schemas.microsoft.com/office/drawing/2014/main" id="{144485FF-CB6A-E09D-EE94-8F7F0F037F8D}"/>
              </a:ext>
            </a:extLst>
          </p:cNvPr>
          <p:cNvGrpSpPr>
            <a:grpSpLocks noChangeAspect="1"/>
          </p:cNvGrpSpPr>
          <p:nvPr/>
        </p:nvGrpSpPr>
        <p:grpSpPr>
          <a:xfrm>
            <a:off x="1302139" y="2821338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21" name="Google Shape;8509;p87">
              <a:extLst>
                <a:ext uri="{FF2B5EF4-FFF2-40B4-BE49-F238E27FC236}">
                  <a16:creationId xmlns:a16="http://schemas.microsoft.com/office/drawing/2014/main" id="{758BBBCF-DA6A-F3B1-8BF8-21953188C905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8510;p87">
              <a:extLst>
                <a:ext uri="{FF2B5EF4-FFF2-40B4-BE49-F238E27FC236}">
                  <a16:creationId xmlns:a16="http://schemas.microsoft.com/office/drawing/2014/main" id="{BF91D10B-F49D-70AB-958B-BCD705011DC6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8511;p87">
              <a:extLst>
                <a:ext uri="{FF2B5EF4-FFF2-40B4-BE49-F238E27FC236}">
                  <a16:creationId xmlns:a16="http://schemas.microsoft.com/office/drawing/2014/main" id="{1142CE9D-5BAD-11DD-D7F4-A5F6E398954B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2D5915-2D65-FB92-DDB3-A8A27B1A1B28}"/>
              </a:ext>
            </a:extLst>
          </p:cNvPr>
          <p:cNvSpPr txBox="1"/>
          <p:nvPr/>
        </p:nvSpPr>
        <p:spPr>
          <a:xfrm>
            <a:off x="2619645" y="6663995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Work Sans" panose="00000500000000000000"/>
              </a:rPr>
              <a:t>Posibilidad de perdida económica y/o reputacional por manipular la elaboración de estudios previos con el fin de desviar un proceso contractual a favor de un tercero. </a:t>
            </a:r>
            <a:endParaRPr lang="es-ES" sz="2800" dirty="0">
              <a:latin typeface="Work Sans" panose="0000050000000000000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CE721F-028F-FE07-E75C-150837CB3DB5}"/>
              </a:ext>
            </a:extLst>
          </p:cNvPr>
          <p:cNvSpPr txBox="1"/>
          <p:nvPr/>
        </p:nvSpPr>
        <p:spPr>
          <a:xfrm>
            <a:off x="2619645" y="4391525"/>
            <a:ext cx="1068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reputacional por hacer uso de la imagen institucional y actuación a título propio de funcionarios o contratistas sin autorización del Ministerio para beneficio propio.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26" name="Google Shape;8508;p87">
            <a:extLst>
              <a:ext uri="{FF2B5EF4-FFF2-40B4-BE49-F238E27FC236}">
                <a16:creationId xmlns:a16="http://schemas.microsoft.com/office/drawing/2014/main" id="{FC750603-1592-4F9B-5A83-3B73A0531975}"/>
              </a:ext>
            </a:extLst>
          </p:cNvPr>
          <p:cNvGrpSpPr>
            <a:grpSpLocks noChangeAspect="1"/>
          </p:cNvGrpSpPr>
          <p:nvPr/>
        </p:nvGrpSpPr>
        <p:grpSpPr>
          <a:xfrm>
            <a:off x="1300889" y="4888875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27" name="Google Shape;8509;p87">
              <a:extLst>
                <a:ext uri="{FF2B5EF4-FFF2-40B4-BE49-F238E27FC236}">
                  <a16:creationId xmlns:a16="http://schemas.microsoft.com/office/drawing/2014/main" id="{FF570EC7-312D-5A49-C110-58B2AB5D3DD7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8510;p87">
              <a:extLst>
                <a:ext uri="{FF2B5EF4-FFF2-40B4-BE49-F238E27FC236}">
                  <a16:creationId xmlns:a16="http://schemas.microsoft.com/office/drawing/2014/main" id="{8357107F-CB57-5067-C8EC-5CC2C30B95BB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8511;p87">
              <a:extLst>
                <a:ext uri="{FF2B5EF4-FFF2-40B4-BE49-F238E27FC236}">
                  <a16:creationId xmlns:a16="http://schemas.microsoft.com/office/drawing/2014/main" id="{F79A69F5-FF71-5FE9-4DB2-D3FBC64C54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" name="Google Shape;8508;p87">
            <a:extLst>
              <a:ext uri="{FF2B5EF4-FFF2-40B4-BE49-F238E27FC236}">
                <a16:creationId xmlns:a16="http://schemas.microsoft.com/office/drawing/2014/main" id="{51979A0B-17AD-D403-1FBF-DE56F23DFBB5}"/>
              </a:ext>
            </a:extLst>
          </p:cNvPr>
          <p:cNvGrpSpPr>
            <a:grpSpLocks noChangeAspect="1"/>
          </p:cNvGrpSpPr>
          <p:nvPr/>
        </p:nvGrpSpPr>
        <p:grpSpPr>
          <a:xfrm>
            <a:off x="1326734" y="6945901"/>
            <a:ext cx="945826" cy="821182"/>
            <a:chOff x="6218300" y="4416175"/>
            <a:chExt cx="516000" cy="448000"/>
          </a:xfrm>
          <a:solidFill>
            <a:srgbClr val="3366CC"/>
          </a:solidFill>
        </p:grpSpPr>
        <p:sp>
          <p:nvSpPr>
            <p:cNvPr id="31" name="Google Shape;8509;p87">
              <a:extLst>
                <a:ext uri="{FF2B5EF4-FFF2-40B4-BE49-F238E27FC236}">
                  <a16:creationId xmlns:a16="http://schemas.microsoft.com/office/drawing/2014/main" id="{3A6B75B6-34DE-1717-5D7B-4732E6F092B3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8510;p87">
              <a:extLst>
                <a:ext uri="{FF2B5EF4-FFF2-40B4-BE49-F238E27FC236}">
                  <a16:creationId xmlns:a16="http://schemas.microsoft.com/office/drawing/2014/main" id="{B1A943E3-5BF8-5CED-DF59-49FF4972FC24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8511;p87">
              <a:extLst>
                <a:ext uri="{FF2B5EF4-FFF2-40B4-BE49-F238E27FC236}">
                  <a16:creationId xmlns:a16="http://schemas.microsoft.com/office/drawing/2014/main" id="{BE73F57B-5F2F-E4B0-A986-AB291675D7E9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223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0D7108F5-FE8A-9275-2CF8-4DCAF9DE38E2}"/>
              </a:ext>
            </a:extLst>
          </p:cNvPr>
          <p:cNvSpPr>
            <a:spLocks noChangeAspect="1"/>
          </p:cNvSpPr>
          <p:nvPr/>
        </p:nvSpPr>
        <p:spPr>
          <a:xfrm>
            <a:off x="983194" y="3887912"/>
            <a:ext cx="2171458" cy="1021136"/>
          </a:xfrm>
          <a:prstGeom prst="hexagon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Posibilidad de…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CF77D2E-AD1A-E683-19FD-B58A1A642C8C}"/>
              </a:ext>
            </a:extLst>
          </p:cNvPr>
          <p:cNvSpPr/>
          <p:nvPr/>
        </p:nvSpPr>
        <p:spPr>
          <a:xfrm rot="16200000">
            <a:off x="441367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746CEE-804A-80B7-643F-4890E84C1484}"/>
              </a:ext>
            </a:extLst>
          </p:cNvPr>
          <p:cNvSpPr txBox="1"/>
          <p:nvPr/>
        </p:nvSpPr>
        <p:spPr>
          <a:xfrm>
            <a:off x="3869814" y="2095017"/>
            <a:ext cx="166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291AFF0-3A42-B8D7-5B36-9CF5158D1BBF}"/>
              </a:ext>
            </a:extLst>
          </p:cNvPr>
          <p:cNvSpPr/>
          <p:nvPr/>
        </p:nvSpPr>
        <p:spPr>
          <a:xfrm rot="16200000">
            <a:off x="7386224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9CB059-95B4-E682-4AB5-263D4510EE7E}"/>
              </a:ext>
            </a:extLst>
          </p:cNvPr>
          <p:cNvSpPr txBox="1"/>
          <p:nvPr/>
        </p:nvSpPr>
        <p:spPr>
          <a:xfrm>
            <a:off x="6866670" y="2095017"/>
            <a:ext cx="15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1FF351F-757E-39DF-3611-9317DC3EC208}"/>
              </a:ext>
            </a:extLst>
          </p:cNvPr>
          <p:cNvSpPr/>
          <p:nvPr/>
        </p:nvSpPr>
        <p:spPr>
          <a:xfrm rot="16200000">
            <a:off x="1115078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822A69-0CC4-1A82-03F2-329963903494}"/>
              </a:ext>
            </a:extLst>
          </p:cNvPr>
          <p:cNvSpPr txBox="1"/>
          <p:nvPr/>
        </p:nvSpPr>
        <p:spPr>
          <a:xfrm>
            <a:off x="10169544" y="2113290"/>
            <a:ext cx="248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C789287-2643-9046-DEF6-B8747DC14F09}"/>
              </a:ext>
            </a:extLst>
          </p:cNvPr>
          <p:cNvSpPr txBox="1"/>
          <p:nvPr/>
        </p:nvSpPr>
        <p:spPr>
          <a:xfrm>
            <a:off x="9763251" y="4150867"/>
            <a:ext cx="335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3B7B47-5583-7284-1D87-B24165367103}"/>
              </a:ext>
            </a:extLst>
          </p:cNvPr>
          <p:cNvSpPr txBox="1"/>
          <p:nvPr/>
        </p:nvSpPr>
        <p:spPr>
          <a:xfrm>
            <a:off x="3972905" y="4154279"/>
            <a:ext cx="149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82980C-B7DE-CBA3-03A1-555C6FC888D6}"/>
              </a:ext>
            </a:extLst>
          </p:cNvPr>
          <p:cNvSpPr txBox="1"/>
          <p:nvPr/>
        </p:nvSpPr>
        <p:spPr>
          <a:xfrm>
            <a:off x="5760662" y="4168223"/>
            <a:ext cx="38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2AA1BAED-59AA-C2C7-78D8-16164FADDD9B}"/>
              </a:ext>
            </a:extLst>
          </p:cNvPr>
          <p:cNvSpPr>
            <a:spLocks noChangeAspect="1"/>
          </p:cNvSpPr>
          <p:nvPr/>
        </p:nvSpPr>
        <p:spPr>
          <a:xfrm>
            <a:off x="3453144" y="418924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igno más 20">
            <a:extLst>
              <a:ext uri="{FF2B5EF4-FFF2-40B4-BE49-F238E27FC236}">
                <a16:creationId xmlns:a16="http://schemas.microsoft.com/office/drawing/2014/main" id="{12CB23A8-0C9A-A832-B6F4-98A5D532D581}"/>
              </a:ext>
            </a:extLst>
          </p:cNvPr>
          <p:cNvSpPr>
            <a:spLocks noChangeAspect="1"/>
          </p:cNvSpPr>
          <p:nvPr/>
        </p:nvSpPr>
        <p:spPr>
          <a:xfrm>
            <a:off x="6054590" y="417188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igno más 21">
            <a:extLst>
              <a:ext uri="{FF2B5EF4-FFF2-40B4-BE49-F238E27FC236}">
                <a16:creationId xmlns:a16="http://schemas.microsoft.com/office/drawing/2014/main" id="{E0B27AAD-FF93-13C8-C859-B407B7595388}"/>
              </a:ext>
            </a:extLst>
          </p:cNvPr>
          <p:cNvSpPr>
            <a:spLocks noChangeAspect="1"/>
          </p:cNvSpPr>
          <p:nvPr/>
        </p:nvSpPr>
        <p:spPr>
          <a:xfrm>
            <a:off x="9325929" y="415086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Google Shape;7622;p85">
            <a:extLst>
              <a:ext uri="{FF2B5EF4-FFF2-40B4-BE49-F238E27FC236}">
                <a16:creationId xmlns:a16="http://schemas.microsoft.com/office/drawing/2014/main" id="{398B5FF4-7520-BA37-DAAA-B20C8FB7FA8C}"/>
              </a:ext>
            </a:extLst>
          </p:cNvPr>
          <p:cNvSpPr/>
          <p:nvPr/>
        </p:nvSpPr>
        <p:spPr>
          <a:xfrm rot="16200000">
            <a:off x="7339789" y="5116886"/>
            <a:ext cx="818701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</a:p>
        </p:txBody>
      </p:sp>
      <p:sp>
        <p:nvSpPr>
          <p:cNvPr id="24" name="Google Shape;7622;p85">
            <a:extLst>
              <a:ext uri="{FF2B5EF4-FFF2-40B4-BE49-F238E27FC236}">
                <a16:creationId xmlns:a16="http://schemas.microsoft.com/office/drawing/2014/main" id="{8F670DEA-C735-EE93-7DEF-16213577325F}"/>
              </a:ext>
            </a:extLst>
          </p:cNvPr>
          <p:cNvSpPr/>
          <p:nvPr/>
        </p:nvSpPr>
        <p:spPr>
          <a:xfrm rot="16200000">
            <a:off x="4367784" y="5120654"/>
            <a:ext cx="678337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</a:p>
        </p:txBody>
      </p:sp>
      <p:sp>
        <p:nvSpPr>
          <p:cNvPr id="25" name="Google Shape;7622;p85">
            <a:extLst>
              <a:ext uri="{FF2B5EF4-FFF2-40B4-BE49-F238E27FC236}">
                <a16:creationId xmlns:a16="http://schemas.microsoft.com/office/drawing/2014/main" id="{7DFF31BA-E71B-B7E7-EB6E-B522A2C476F2}"/>
              </a:ext>
            </a:extLst>
          </p:cNvPr>
          <p:cNvSpPr/>
          <p:nvPr/>
        </p:nvSpPr>
        <p:spPr>
          <a:xfrm rot="16200000">
            <a:off x="11057396" y="5102372"/>
            <a:ext cx="678337" cy="1927682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</a:p>
        </p:txBody>
      </p:sp>
    </p:spTree>
    <p:extLst>
      <p:ext uri="{BB962C8B-B14F-4D97-AF65-F5344CB8AC3E}">
        <p14:creationId xmlns:p14="http://schemas.microsoft.com/office/powerpoint/2010/main" val="416666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4" y="3424086"/>
            <a:ext cx="84924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Resolución de inquietudes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635701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5.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0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645732" y="3627927"/>
            <a:ext cx="8492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>
                <a:solidFill>
                  <a:schemeClr val="bg1"/>
                </a:solidFill>
                <a:latin typeface="Work Sans" panose="00000500000000000000" pitchFamily="50" charset="0"/>
              </a:rPr>
              <a:t>Quiz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8605;p88">
            <a:extLst>
              <a:ext uri="{FF2B5EF4-FFF2-40B4-BE49-F238E27FC236}">
                <a16:creationId xmlns:a16="http://schemas.microsoft.com/office/drawing/2014/main" id="{9C3816C6-2F43-6D75-F18C-AFB4B1B63B63}"/>
              </a:ext>
            </a:extLst>
          </p:cNvPr>
          <p:cNvGrpSpPr>
            <a:grpSpLocks noChangeAspect="1"/>
          </p:cNvGrpSpPr>
          <p:nvPr/>
        </p:nvGrpSpPr>
        <p:grpSpPr>
          <a:xfrm>
            <a:off x="3424564" y="3813071"/>
            <a:ext cx="1538406" cy="1566591"/>
            <a:chOff x="-40742750" y="3972175"/>
            <a:chExt cx="311125" cy="316825"/>
          </a:xfrm>
          <a:solidFill>
            <a:srgbClr val="F42F63"/>
          </a:solidFill>
        </p:grpSpPr>
        <p:sp>
          <p:nvSpPr>
            <p:cNvPr id="11" name="Google Shape;8606;p88">
              <a:extLst>
                <a:ext uri="{FF2B5EF4-FFF2-40B4-BE49-F238E27FC236}">
                  <a16:creationId xmlns:a16="http://schemas.microsoft.com/office/drawing/2014/main" id="{AD715696-0AD8-27F8-B3B4-A41CA31473AB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07;p88">
              <a:extLst>
                <a:ext uri="{FF2B5EF4-FFF2-40B4-BE49-F238E27FC236}">
                  <a16:creationId xmlns:a16="http://schemas.microsoft.com/office/drawing/2014/main" id="{EFA2588B-3550-AD2E-2D50-CACAFAAC332C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001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05260" y="269683"/>
            <a:ext cx="1278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prstClr val="white"/>
                </a:solidFill>
                <a:latin typeface="Work Sans" panose="00000500000000000000" pitchFamily="50" charset="0"/>
              </a:rPr>
              <a:t>       Temas a abordar</a:t>
            </a: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9177;p89">
            <a:extLst>
              <a:ext uri="{FF2B5EF4-FFF2-40B4-BE49-F238E27FC236}">
                <a16:creationId xmlns:a16="http://schemas.microsoft.com/office/drawing/2014/main" id="{C00B2CEF-4A21-423A-805E-E2B4772860F0}"/>
              </a:ext>
            </a:extLst>
          </p:cNvPr>
          <p:cNvGrpSpPr>
            <a:grpSpLocks noChangeAspect="1"/>
          </p:cNvGrpSpPr>
          <p:nvPr/>
        </p:nvGrpSpPr>
        <p:grpSpPr>
          <a:xfrm>
            <a:off x="1070515" y="347308"/>
            <a:ext cx="430185" cy="425621"/>
            <a:chOff x="946175" y="3619500"/>
            <a:chExt cx="296975" cy="293825"/>
          </a:xfrm>
          <a:solidFill>
            <a:srgbClr val="F42F63"/>
          </a:solidFill>
        </p:grpSpPr>
        <p:sp>
          <p:nvSpPr>
            <p:cNvPr id="8" name="Google Shape;9178;p89">
              <a:extLst>
                <a:ext uri="{FF2B5EF4-FFF2-40B4-BE49-F238E27FC236}">
                  <a16:creationId xmlns:a16="http://schemas.microsoft.com/office/drawing/2014/main" id="{DB2BFE9F-DF42-4186-96FF-77D43E56CDF1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79;p89">
              <a:extLst>
                <a:ext uri="{FF2B5EF4-FFF2-40B4-BE49-F238E27FC236}">
                  <a16:creationId xmlns:a16="http://schemas.microsoft.com/office/drawing/2014/main" id="{709F51D9-0EBA-4C0E-A4DE-0EF3CABA4862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80;p89">
              <a:extLst>
                <a:ext uri="{FF2B5EF4-FFF2-40B4-BE49-F238E27FC236}">
                  <a16:creationId xmlns:a16="http://schemas.microsoft.com/office/drawing/2014/main" id="{5FCE5395-5962-4519-90AD-3A9CFC07DD75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81;p89">
              <a:extLst>
                <a:ext uri="{FF2B5EF4-FFF2-40B4-BE49-F238E27FC236}">
                  <a16:creationId xmlns:a16="http://schemas.microsoft.com/office/drawing/2014/main" id="{F9D88AD4-431B-4BCE-99BF-D9A1959FAB02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82;p89">
              <a:extLst>
                <a:ext uri="{FF2B5EF4-FFF2-40B4-BE49-F238E27FC236}">
                  <a16:creationId xmlns:a16="http://schemas.microsoft.com/office/drawing/2014/main" id="{44CECEDE-46ED-484F-9273-28CE61CDF78A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83;p89">
              <a:extLst>
                <a:ext uri="{FF2B5EF4-FFF2-40B4-BE49-F238E27FC236}">
                  <a16:creationId xmlns:a16="http://schemas.microsoft.com/office/drawing/2014/main" id="{304268B8-1A68-4351-9A8E-2BCAD735C2B9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DA0FB1E-8587-48C5-B6E1-45A3EB13C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74931"/>
              </p:ext>
            </p:extLst>
          </p:nvPr>
        </p:nvGraphicFramePr>
        <p:xfrm>
          <a:off x="2032207" y="1620187"/>
          <a:ext cx="10726364" cy="548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6364">
                  <a:extLst>
                    <a:ext uri="{9D8B030D-6E8A-4147-A177-3AD203B41FA5}">
                      <a16:colId xmlns:a16="http://schemas.microsoft.com/office/drawing/2014/main" val="3480984547"/>
                    </a:ext>
                  </a:extLst>
                </a:gridCol>
              </a:tblGrid>
              <a:tr h="711207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latin typeface="Work Sans" panose="00000500000000000000"/>
                        </a:rPr>
                        <a:t>Tema</a:t>
                      </a:r>
                    </a:p>
                  </a:txBody>
                  <a:tcPr>
                    <a:solidFill>
                      <a:srgbClr val="F42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62122"/>
                  </a:ext>
                </a:extLst>
              </a:tr>
              <a:tr h="1320812">
                <a:tc>
                  <a:txBody>
                    <a:bodyPr/>
                    <a:lstStyle/>
                    <a:p>
                      <a:r>
                        <a:rPr lang="es-MX" sz="3600" b="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1. Contextualización Política de Administración de Riesgos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19340"/>
                  </a:ext>
                </a:extLst>
              </a:tr>
              <a:tr h="1320812">
                <a:tc>
                  <a:txBody>
                    <a:bodyPr/>
                    <a:lstStyle/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>
                          <a:solidFill>
                            <a:schemeClr val="tx1"/>
                          </a:solidFill>
                          <a:latin typeface="Work Sans" panose="00000500000000000000"/>
                        </a:rPr>
                        <a:t>2. Metodología para la administración del riesgo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52237"/>
                  </a:ext>
                </a:extLst>
              </a:tr>
              <a:tr h="711207">
                <a:tc>
                  <a:txBody>
                    <a:bodyPr/>
                    <a:lstStyle/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>
                          <a:solidFill>
                            <a:schemeClr val="tx1"/>
                          </a:solidFill>
                          <a:latin typeface="Work Sans" panose="00000500000000000000"/>
                        </a:rPr>
                        <a:t>3. Identificación de riesgos de gestión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6003"/>
                  </a:ext>
                </a:extLst>
              </a:tr>
              <a:tr h="711207">
                <a:tc>
                  <a:txBody>
                    <a:bodyPr/>
                    <a:lstStyle/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>
                          <a:solidFill>
                            <a:schemeClr val="tx1"/>
                          </a:solidFill>
                          <a:latin typeface="Work Sans" panose="00000500000000000000"/>
                        </a:rPr>
                        <a:t>4. Identificación de riesgos de corrupción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52367"/>
                  </a:ext>
                </a:extLst>
              </a:tr>
              <a:tr h="711207">
                <a:tc>
                  <a:txBody>
                    <a:bodyPr/>
                    <a:lstStyle/>
                    <a:p>
                      <a:r>
                        <a:rPr lang="es-MX" sz="3600" dirty="0">
                          <a:latin typeface="Work Sans" panose="00000500000000000000"/>
                        </a:rPr>
                        <a:t>5. Resolución de inquietudes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5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09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ACB6B70-4FE1-41D9-85BE-0C2D48B8A947}"/>
              </a:ext>
            </a:extLst>
          </p:cNvPr>
          <p:cNvSpPr/>
          <p:nvPr/>
        </p:nvSpPr>
        <p:spPr>
          <a:xfrm>
            <a:off x="-16041" y="0"/>
            <a:ext cx="9176084" cy="864076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5DD77F-E2A4-4EAC-8998-172BC3D8E96F}"/>
              </a:ext>
            </a:extLst>
          </p:cNvPr>
          <p:cNvSpPr/>
          <p:nvPr/>
        </p:nvSpPr>
        <p:spPr>
          <a:xfrm>
            <a:off x="9340517" y="0"/>
            <a:ext cx="268704" cy="8640763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AFF7218E-14A9-4CEB-BA2A-C300EE61AA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5685" y="1288420"/>
            <a:ext cx="4443663" cy="90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2E5AD7-87F7-4B61-A92F-19EA2A7E0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0034" y="3388013"/>
            <a:ext cx="2357541" cy="22546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378F30-2AD2-4A2A-B9BE-A1F4090D6D57}"/>
              </a:ext>
            </a:extLst>
          </p:cNvPr>
          <p:cNvSpPr txBox="1"/>
          <p:nvPr/>
        </p:nvSpPr>
        <p:spPr>
          <a:xfrm>
            <a:off x="10413203" y="6832905"/>
            <a:ext cx="3091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i="0" dirty="0">
                <a:effectLst/>
                <a:latin typeface="Work Sans" panose="00000500000000000000"/>
              </a:rPr>
              <a:t>Oficina Asesora de Planeación</a:t>
            </a:r>
          </a:p>
          <a:p>
            <a:pPr algn="ctr"/>
            <a:endParaRPr lang="es-ES" sz="2200" dirty="0">
              <a:latin typeface="Work Sans" panose="00000500000000000000"/>
            </a:endParaRPr>
          </a:p>
          <a:p>
            <a:pPr algn="ctr"/>
            <a:r>
              <a:rPr lang="es-ES" sz="2200" dirty="0">
                <a:latin typeface="Work Sans" panose="00000500000000000000"/>
              </a:rPr>
              <a:t>Junio 2022</a:t>
            </a:r>
            <a:endParaRPr lang="es-ES" sz="2200" i="0" dirty="0">
              <a:effectLst/>
              <a:latin typeface="Work Sans" panose="0000050000000000000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C82C416-FBFE-4F41-A71E-BF25E9C6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57" b="93027" l="714" r="90000">
                        <a14:foregroundMark x1="7143" y1="19881" x2="7143" y2="19881"/>
                        <a14:foregroundMark x1="2381" y1="13056" x2="2381" y2="13056"/>
                        <a14:foregroundMark x1="2381" y1="10386" x2="2381" y2="10386"/>
                        <a14:foregroundMark x1="1190" y1="8457" x2="16905" y2="21662"/>
                        <a14:foregroundMark x1="46463" y1="35015" x2="47297" y2="35392"/>
                        <a14:foregroundMark x1="16905" y1="21662" x2="46463" y2="35015"/>
                        <a14:foregroundMark x1="57138" y1="41653" x2="60476" y2="45994"/>
                        <a14:foregroundMark x1="60476" y1="45994" x2="60476" y2="47774"/>
                        <a14:foregroundMark x1="5476" y1="82196" x2="2381" y2="67507"/>
                        <a14:foregroundMark x1="65714" y1="51335" x2="65714" y2="51335"/>
                        <a14:foregroundMark x1="68571" y1="51780" x2="68571" y2="51780"/>
                        <a14:foregroundMark x1="65714" y1="54006" x2="65714" y2="54006"/>
                        <a14:foregroundMark x1="58333" y1="57418" x2="58333" y2="57418"/>
                        <a14:foregroundMark x1="25238" y1="79525" x2="25238" y2="79525"/>
                        <a14:foregroundMark x1="23571" y1="79525" x2="23571" y2="79525"/>
                        <a14:foregroundMark x1="29524" y1="75668" x2="29524" y2="75668"/>
                        <a14:foregroundMark x1="14048" y1="85312" x2="14048" y2="85312"/>
                        <a14:foregroundMark x1="6667" y1="90208" x2="6667" y2="90208"/>
                        <a14:foregroundMark x1="3571" y1="93027" x2="3571" y2="93027"/>
                        <a14:foregroundMark x1="36429" y1="71958" x2="36429" y2="71958"/>
                        <a14:foregroundMark x1="45238" y1="66320" x2="45238" y2="66320"/>
                        <a14:foregroundMark x1="55952" y1="60089" x2="55952" y2="60089"/>
                        <a14:foregroundMark x1="55952" y1="59792" x2="49048" y2="64688"/>
                        <a14:foregroundMark x1="49048" y1="64688" x2="48571" y2="64688"/>
                        <a14:foregroundMark x1="45952" y1="41840" x2="45952" y2="41840"/>
                        <a14:foregroundMark x1="46667" y1="47626" x2="28095" y2="27745"/>
                        <a14:foregroundMark x1="11905" y1="14540" x2="11905" y2="14540"/>
                        <a14:foregroundMark x1="19048" y1="19139" x2="19048" y2="19139"/>
                        <a14:backgroundMark x1="55000" y1="38427" x2="55000" y2="38427"/>
                        <a14:backgroundMark x1="55000" y1="38872" x2="55000" y2="38872"/>
                        <a14:backgroundMark x1="55000" y1="38872" x2="50476" y2="34718"/>
                        <a14:backgroundMark x1="51429" y1="37092" x2="60714" y2="40059"/>
                        <a14:backgroundMark x1="60714" y1="40059" x2="60714" y2="40059"/>
                        <a14:backgroundMark x1="58333" y1="57715" x2="58333" y2="57715"/>
                        <a14:backgroundMark x1="47619" y1="35015" x2="47619" y2="35015"/>
                        <a14:backgroundMark x1="50000" y1="36350" x2="50000" y2="36350"/>
                        <a14:backgroundMark x1="49524" y1="36350" x2="49524" y2="36350"/>
                        <a14:backgroundMark x1="48095" y1="35015" x2="52143" y2="37685"/>
                      </a14:backgroundRemoval>
                    </a14:imgEffect>
                  </a14:imgLayer>
                </a14:imgProps>
              </a:ext>
            </a:extLst>
          </a:blip>
          <a:srcRect t="2133" b="4648"/>
          <a:stretch/>
        </p:blipFill>
        <p:spPr>
          <a:xfrm>
            <a:off x="-16042" y="-229352"/>
            <a:ext cx="6019800" cy="88059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656FA8B-2846-4B66-B4AE-32772EFD8C28}"/>
              </a:ext>
            </a:extLst>
          </p:cNvPr>
          <p:cNvSpPr txBox="1"/>
          <p:nvPr/>
        </p:nvSpPr>
        <p:spPr>
          <a:xfrm>
            <a:off x="2993858" y="3587297"/>
            <a:ext cx="7419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863">
              <a:defRPr/>
            </a:pPr>
            <a:r>
              <a:rPr lang="es-CO" sz="9600" b="1" dirty="0">
                <a:solidFill>
                  <a:srgbClr val="FFFFFF"/>
                </a:solidFill>
                <a:latin typeface="Work Sans" panose="00000500000000000000" pitchFamily="5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84615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14982" y="269683"/>
            <a:ext cx="12782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   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¿Qué es un riesgo?</a:t>
            </a:r>
          </a:p>
          <a:p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9497;p90">
            <a:extLst>
              <a:ext uri="{FF2B5EF4-FFF2-40B4-BE49-F238E27FC236}">
                <a16:creationId xmlns:a16="http://schemas.microsoft.com/office/drawing/2014/main" id="{3E16CD65-907E-EAA5-BC8A-82115C1CE0D9}"/>
              </a:ext>
            </a:extLst>
          </p:cNvPr>
          <p:cNvGrpSpPr>
            <a:grpSpLocks noChangeAspect="1"/>
          </p:cNvGrpSpPr>
          <p:nvPr/>
        </p:nvGrpSpPr>
        <p:grpSpPr>
          <a:xfrm>
            <a:off x="907289" y="349129"/>
            <a:ext cx="473912" cy="472661"/>
            <a:chOff x="-33646250" y="3586424"/>
            <a:chExt cx="293000" cy="292226"/>
          </a:xfrm>
          <a:solidFill>
            <a:srgbClr val="F42F63"/>
          </a:solidFill>
        </p:grpSpPr>
        <p:sp>
          <p:nvSpPr>
            <p:cNvPr id="9" name="Google Shape;9498;p90">
              <a:extLst>
                <a:ext uri="{FF2B5EF4-FFF2-40B4-BE49-F238E27FC236}">
                  <a16:creationId xmlns:a16="http://schemas.microsoft.com/office/drawing/2014/main" id="{09E5BA7A-9246-7C67-7C77-BDF0C5AE80A3}"/>
                </a:ext>
              </a:extLst>
            </p:cNvPr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99;p90">
              <a:extLst>
                <a:ext uri="{FF2B5EF4-FFF2-40B4-BE49-F238E27FC236}">
                  <a16:creationId xmlns:a16="http://schemas.microsoft.com/office/drawing/2014/main" id="{2EA1A78D-8A50-CFBA-E066-16D5D1377D19}"/>
                </a:ext>
              </a:extLst>
            </p:cNvPr>
            <p:cNvSpPr/>
            <p:nvPr/>
          </p:nvSpPr>
          <p:spPr>
            <a:xfrm>
              <a:off x="-33541500" y="3586424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B4EECA-087A-0993-DBE5-D1286C76A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/>
        </p:blipFill>
        <p:spPr bwMode="auto">
          <a:xfrm>
            <a:off x="3062855" y="1636862"/>
            <a:ext cx="9234247" cy="61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14982" y="269683"/>
            <a:ext cx="12782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   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¿Qué es un riesgo?</a:t>
            </a:r>
          </a:p>
          <a:p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9497;p90">
            <a:extLst>
              <a:ext uri="{FF2B5EF4-FFF2-40B4-BE49-F238E27FC236}">
                <a16:creationId xmlns:a16="http://schemas.microsoft.com/office/drawing/2014/main" id="{3E16CD65-907E-EAA5-BC8A-82115C1CE0D9}"/>
              </a:ext>
            </a:extLst>
          </p:cNvPr>
          <p:cNvGrpSpPr>
            <a:grpSpLocks noChangeAspect="1"/>
          </p:cNvGrpSpPr>
          <p:nvPr/>
        </p:nvGrpSpPr>
        <p:grpSpPr>
          <a:xfrm>
            <a:off x="907289" y="349129"/>
            <a:ext cx="473912" cy="472661"/>
            <a:chOff x="-33646250" y="3586424"/>
            <a:chExt cx="293000" cy="292226"/>
          </a:xfrm>
          <a:solidFill>
            <a:srgbClr val="F42F63"/>
          </a:solidFill>
        </p:grpSpPr>
        <p:sp>
          <p:nvSpPr>
            <p:cNvPr id="9" name="Google Shape;9498;p90">
              <a:extLst>
                <a:ext uri="{FF2B5EF4-FFF2-40B4-BE49-F238E27FC236}">
                  <a16:creationId xmlns:a16="http://schemas.microsoft.com/office/drawing/2014/main" id="{09E5BA7A-9246-7C67-7C77-BDF0C5AE80A3}"/>
                </a:ext>
              </a:extLst>
            </p:cNvPr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99;p90">
              <a:extLst>
                <a:ext uri="{FF2B5EF4-FFF2-40B4-BE49-F238E27FC236}">
                  <a16:creationId xmlns:a16="http://schemas.microsoft.com/office/drawing/2014/main" id="{2EA1A78D-8A50-CFBA-E066-16D5D1377D19}"/>
                </a:ext>
              </a:extLst>
            </p:cNvPr>
            <p:cNvSpPr/>
            <p:nvPr/>
          </p:nvSpPr>
          <p:spPr>
            <a:xfrm>
              <a:off x="-33541500" y="3586424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B66FE7C-2BE3-6A81-18C0-9007E33A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95" y="2091764"/>
            <a:ext cx="8372421" cy="62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2347C74-3522-5944-07B2-B0EA19E2B245}"/>
              </a:ext>
            </a:extLst>
          </p:cNvPr>
          <p:cNvSpPr txBox="1"/>
          <p:nvPr/>
        </p:nvSpPr>
        <p:spPr>
          <a:xfrm>
            <a:off x="3668103" y="1431531"/>
            <a:ext cx="75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Número de accidentes de aviación anuales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36F7EAB-463E-8521-0962-24C84ED795CA}"/>
              </a:ext>
            </a:extLst>
          </p:cNvPr>
          <p:cNvSpPr/>
          <p:nvPr/>
        </p:nvSpPr>
        <p:spPr>
          <a:xfrm>
            <a:off x="5307724" y="2207172"/>
            <a:ext cx="4330262" cy="325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448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14982" y="269683"/>
            <a:ext cx="12782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   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¿Qué es un riesgo?</a:t>
            </a:r>
          </a:p>
          <a:p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9497;p90">
            <a:extLst>
              <a:ext uri="{FF2B5EF4-FFF2-40B4-BE49-F238E27FC236}">
                <a16:creationId xmlns:a16="http://schemas.microsoft.com/office/drawing/2014/main" id="{3E16CD65-907E-EAA5-BC8A-82115C1CE0D9}"/>
              </a:ext>
            </a:extLst>
          </p:cNvPr>
          <p:cNvGrpSpPr>
            <a:grpSpLocks noChangeAspect="1"/>
          </p:cNvGrpSpPr>
          <p:nvPr/>
        </p:nvGrpSpPr>
        <p:grpSpPr>
          <a:xfrm>
            <a:off x="907289" y="349129"/>
            <a:ext cx="473912" cy="472661"/>
            <a:chOff x="-33646250" y="3586424"/>
            <a:chExt cx="293000" cy="292226"/>
          </a:xfrm>
          <a:solidFill>
            <a:srgbClr val="F42F63"/>
          </a:solidFill>
        </p:grpSpPr>
        <p:sp>
          <p:nvSpPr>
            <p:cNvPr id="9" name="Google Shape;9498;p90">
              <a:extLst>
                <a:ext uri="{FF2B5EF4-FFF2-40B4-BE49-F238E27FC236}">
                  <a16:creationId xmlns:a16="http://schemas.microsoft.com/office/drawing/2014/main" id="{09E5BA7A-9246-7C67-7C77-BDF0C5AE80A3}"/>
                </a:ext>
              </a:extLst>
            </p:cNvPr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99;p90">
              <a:extLst>
                <a:ext uri="{FF2B5EF4-FFF2-40B4-BE49-F238E27FC236}">
                  <a16:creationId xmlns:a16="http://schemas.microsoft.com/office/drawing/2014/main" id="{2EA1A78D-8A50-CFBA-E066-16D5D1377D19}"/>
                </a:ext>
              </a:extLst>
            </p:cNvPr>
            <p:cNvSpPr/>
            <p:nvPr/>
          </p:nvSpPr>
          <p:spPr>
            <a:xfrm>
              <a:off x="-33541500" y="3586424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4E2EA0-A050-04BA-FEB2-D2BD4E01C3E1}"/>
              </a:ext>
            </a:extLst>
          </p:cNvPr>
          <p:cNvSpPr txBox="1"/>
          <p:nvPr/>
        </p:nvSpPr>
        <p:spPr>
          <a:xfrm>
            <a:off x="2490024" y="1490600"/>
            <a:ext cx="10216982" cy="664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i="1" dirty="0">
                <a:latin typeface="Verdana" panose="020B0604030504040204" pitchFamily="34" charset="0"/>
                <a:ea typeface="Verdana" panose="020B0604030504040204" pitchFamily="34" charset="0"/>
              </a:rPr>
              <a:t>Efecto que se causa sobre los objetivos de las entidades, debido a eventos potenciales.</a:t>
            </a:r>
          </a:p>
          <a:p>
            <a:pPr algn="ctr">
              <a:lnSpc>
                <a:spcPct val="150000"/>
              </a:lnSpc>
            </a:pPr>
            <a:endParaRPr lang="es-MX" sz="3200" b="1" i="1" dirty="0">
              <a:solidFill>
                <a:schemeClr val="bg1"/>
              </a:solidFill>
              <a:highlight>
                <a:srgbClr val="0000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3200" b="1" i="1" dirty="0">
                <a:solidFill>
                  <a:schemeClr val="bg1"/>
                </a:solidFill>
                <a:highlight>
                  <a:srgbClr val="0000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Los eventos potenciales</a:t>
            </a:r>
            <a:r>
              <a:rPr lang="es-MX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3200" i="1" dirty="0">
                <a:latin typeface="Verdana" panose="020B0604030504040204" pitchFamily="34" charset="0"/>
                <a:ea typeface="Verdana" panose="020B0604030504040204" pitchFamily="34" charset="0"/>
              </a:rPr>
              <a:t>hacen referencia a la </a:t>
            </a:r>
            <a:r>
              <a:rPr lang="es-MX" sz="3200" b="1" i="1" dirty="0">
                <a:solidFill>
                  <a:schemeClr val="bg1"/>
                </a:solidFill>
                <a:highlight>
                  <a:srgbClr val="0000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posibilidad de </a:t>
            </a:r>
            <a:r>
              <a:rPr lang="es-MX" sz="3200" i="1" dirty="0">
                <a:latin typeface="Verdana" panose="020B0604030504040204" pitchFamily="34" charset="0"/>
                <a:ea typeface="Verdana" panose="020B0604030504040204" pitchFamily="34" charset="0"/>
              </a:rPr>
              <a:t>incurrir en pérdidas por deficiencias, fallas o inadecuaciones, en el recurso humano, los procesos, la tecnología, la infraestructura o por la ocurrencia de acontecimientos externos.</a:t>
            </a:r>
            <a:endParaRPr lang="es-CO" sz="3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9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774707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1.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9E994AD-49F3-4F4F-9C2B-EA69146E7C7B}"/>
              </a:ext>
            </a:extLst>
          </p:cNvPr>
          <p:cNvSpPr txBox="1"/>
          <p:nvPr/>
        </p:nvSpPr>
        <p:spPr>
          <a:xfrm>
            <a:off x="5745324" y="2362932"/>
            <a:ext cx="77555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Contextualización Política de Administración de Riesgos</a:t>
            </a:r>
            <a:endParaRPr lang="es-ES" sz="66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1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-748835" y="727230"/>
            <a:ext cx="4141505" cy="1366313"/>
          </a:xfrm>
          <a:prstGeom prst="flowChartTerminator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21F87993-E813-495F-947F-D552E22FDB61}"/>
              </a:ext>
            </a:extLst>
          </p:cNvPr>
          <p:cNvSpPr/>
          <p:nvPr/>
        </p:nvSpPr>
        <p:spPr>
          <a:xfrm>
            <a:off x="-360218" y="379138"/>
            <a:ext cx="14621650" cy="658215"/>
          </a:xfrm>
          <a:prstGeom prst="parallelogram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0384A4-BCCB-4E8A-B7EE-900287ECCA4C}"/>
              </a:ext>
            </a:extLst>
          </p:cNvPr>
          <p:cNvSpPr txBox="1"/>
          <p:nvPr/>
        </p:nvSpPr>
        <p:spPr>
          <a:xfrm>
            <a:off x="931022" y="379138"/>
            <a:ext cx="1351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 1.       Política de Administración de Riesgos</a:t>
            </a:r>
            <a:endParaRPr lang="es-MX" sz="36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sp>
        <p:nvSpPr>
          <p:cNvPr id="14" name="Marco 13">
            <a:extLst>
              <a:ext uri="{FF2B5EF4-FFF2-40B4-BE49-F238E27FC236}">
                <a16:creationId xmlns:a16="http://schemas.microsoft.com/office/drawing/2014/main" id="{9C40B0B0-3291-4FA5-A42A-3B4FE7E67A03}"/>
              </a:ext>
            </a:extLst>
          </p:cNvPr>
          <p:cNvSpPr/>
          <p:nvPr/>
        </p:nvSpPr>
        <p:spPr>
          <a:xfrm>
            <a:off x="2655103" y="1511660"/>
            <a:ext cx="11141059" cy="5629119"/>
          </a:xfrm>
          <a:prstGeom prst="frame">
            <a:avLst>
              <a:gd name="adj1" fmla="val 1578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CD4EB7-8EBA-4F15-B0B9-26A577010778}"/>
              </a:ext>
            </a:extLst>
          </p:cNvPr>
          <p:cNvSpPr/>
          <p:nvPr/>
        </p:nvSpPr>
        <p:spPr>
          <a:xfrm>
            <a:off x="2213668" y="1721867"/>
            <a:ext cx="11332047" cy="56291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Es el compromiso del Ministerio de Cultura para: </a:t>
            </a:r>
          </a:p>
          <a:p>
            <a:pPr algn="just"/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Identificar, valorar y controlar los riesgos de la entidad</a:t>
            </a:r>
          </a:p>
          <a:p>
            <a:pPr algn="just"/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Realizar monitoreo a los riesgos identificados</a:t>
            </a:r>
          </a:p>
          <a:p>
            <a:pPr algn="just"/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Definir roles y responsabilidades en la gestión del riesgo</a:t>
            </a:r>
          </a:p>
        </p:txBody>
      </p:sp>
      <p:pic>
        <p:nvPicPr>
          <p:cNvPr id="18" name="Google Shape;65;p14">
            <a:extLst>
              <a:ext uri="{FF2B5EF4-FFF2-40B4-BE49-F238E27FC236}">
                <a16:creationId xmlns:a16="http://schemas.microsoft.com/office/drawing/2014/main" id="{5FD18931-3F23-41AF-94A3-145B2EA3525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0072;p91">
            <a:extLst>
              <a:ext uri="{FF2B5EF4-FFF2-40B4-BE49-F238E27FC236}">
                <a16:creationId xmlns:a16="http://schemas.microsoft.com/office/drawing/2014/main" id="{FFAFCF13-2344-D952-DA1B-812290D4B821}"/>
              </a:ext>
            </a:extLst>
          </p:cNvPr>
          <p:cNvGrpSpPr>
            <a:grpSpLocks noChangeAspect="1"/>
          </p:cNvGrpSpPr>
          <p:nvPr/>
        </p:nvGrpSpPr>
        <p:grpSpPr>
          <a:xfrm>
            <a:off x="735325" y="2054216"/>
            <a:ext cx="1173184" cy="1170148"/>
            <a:chOff x="-48629225" y="3938500"/>
            <a:chExt cx="299300" cy="298525"/>
          </a:xfrm>
          <a:solidFill>
            <a:srgbClr val="F42F63"/>
          </a:solidFill>
        </p:grpSpPr>
        <p:sp>
          <p:nvSpPr>
            <p:cNvPr id="13" name="Google Shape;10073;p91">
              <a:extLst>
                <a:ext uri="{FF2B5EF4-FFF2-40B4-BE49-F238E27FC236}">
                  <a16:creationId xmlns:a16="http://schemas.microsoft.com/office/drawing/2014/main" id="{663E4FA4-1B41-E1C6-1A55-03B9491CA388}"/>
                </a:ext>
              </a:extLst>
            </p:cNvPr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74;p91">
              <a:extLst>
                <a:ext uri="{FF2B5EF4-FFF2-40B4-BE49-F238E27FC236}">
                  <a16:creationId xmlns:a16="http://schemas.microsoft.com/office/drawing/2014/main" id="{71384FB3-DA42-67BC-7DB2-63D37061B310}"/>
                </a:ext>
              </a:extLst>
            </p:cNvPr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75;p91">
              <a:extLst>
                <a:ext uri="{FF2B5EF4-FFF2-40B4-BE49-F238E27FC236}">
                  <a16:creationId xmlns:a16="http://schemas.microsoft.com/office/drawing/2014/main" id="{AD6109AA-B1B1-53CB-43DA-8DA2D89FC0CE}"/>
                </a:ext>
              </a:extLst>
            </p:cNvPr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76;p91">
              <a:extLst>
                <a:ext uri="{FF2B5EF4-FFF2-40B4-BE49-F238E27FC236}">
                  <a16:creationId xmlns:a16="http://schemas.microsoft.com/office/drawing/2014/main" id="{2D144F6C-02A1-BC96-60CD-D51F8CFA553D}"/>
                </a:ext>
              </a:extLst>
            </p:cNvPr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854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5" y="2937906"/>
            <a:ext cx="7673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Metodología para la administración del riesgo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690587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2.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975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H7EN5MXTHQNV-1513-270</_dlc_DocId>
    <_dlc_DocIdUrl xmlns="ae9388c0-b1e2-40ea-b6a8-c51c7913cbd2">
      <Url>https://mng.mincultura.gov.co/ministerio/recursos-humanos/_layouts/15/DocIdRedir.aspx?ID=H7EN5MXTHQNV-1513-270</Url>
      <Description>H7EN5MXTHQNV-1513-270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6E87FFD-9CFD-4C32-9F7C-6FDDF8174239}"/>
</file>

<file path=customXml/itemProps2.xml><?xml version="1.0" encoding="utf-8"?>
<ds:datastoreItem xmlns:ds="http://schemas.openxmlformats.org/officeDocument/2006/customXml" ds:itemID="{CEBFE726-CAF1-40A8-95DB-6E8C486DCE80}"/>
</file>

<file path=customXml/itemProps3.xml><?xml version="1.0" encoding="utf-8"?>
<ds:datastoreItem xmlns:ds="http://schemas.openxmlformats.org/officeDocument/2006/customXml" ds:itemID="{40CFA93E-D308-4E84-A4F8-A78CD8C257DB}"/>
</file>

<file path=customXml/itemProps4.xml><?xml version="1.0" encoding="utf-8"?>
<ds:datastoreItem xmlns:ds="http://schemas.openxmlformats.org/officeDocument/2006/customXml" ds:itemID="{09A68E4E-F646-4700-B750-5D501867A4A0}"/>
</file>

<file path=docProps/app.xml><?xml version="1.0" encoding="utf-8"?>
<Properties xmlns="http://schemas.openxmlformats.org/officeDocument/2006/extended-properties" xmlns:vt="http://schemas.openxmlformats.org/officeDocument/2006/docPropsVTypes">
  <TotalTime>10811</TotalTime>
  <Words>1091</Words>
  <Application>Microsoft Office PowerPoint</Application>
  <PresentationFormat>Personalizado</PresentationFormat>
  <Paragraphs>207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Carvajal Tapasco</dc:creator>
  <cp:lastModifiedBy>Santiago Duran Mora</cp:lastModifiedBy>
  <cp:revision>229</cp:revision>
  <dcterms:created xsi:type="dcterms:W3CDTF">2021-04-07T13:21:14Z</dcterms:created>
  <dcterms:modified xsi:type="dcterms:W3CDTF">2022-06-10T17:08:38Z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b9097a03-d40a-4de1-a1f6-a0dee21cb0a8</vt:lpwstr>
  </property>
</Properties>
</file>