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660" y="-2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ustomXml" Target="../customXml/item1.xml"/><Relationship Id="rId30" Type="http://schemas.openxmlformats.org/officeDocument/2006/relationships/customXml" Target="../customXml/item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C11CF97-18B0-4CB8-92D9-5D3B46342BC8}" type="datetimeFigureOut">
              <a:rPr lang="es-ES" smtClean="0"/>
              <a:t>19/04/2022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210C308-1E60-409A-B3DB-363D43EB4E4C}" type="slidenum">
              <a:rPr lang="es-ES" smtClean="0"/>
              <a:t>‹Nº›</a:t>
            </a:fld>
            <a:endParaRPr lang="es-E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C11CF97-18B0-4CB8-92D9-5D3B46342BC8}" type="datetimeFigureOut">
              <a:rPr lang="es-ES" smtClean="0"/>
              <a:t>19/04/2022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210C308-1E60-409A-B3DB-363D43EB4E4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C11CF97-18B0-4CB8-92D9-5D3B46342BC8}" type="datetimeFigureOut">
              <a:rPr lang="es-ES" smtClean="0"/>
              <a:t>19/04/2022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210C308-1E60-409A-B3DB-363D43EB4E4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C11CF97-18B0-4CB8-92D9-5D3B46342BC8}" type="datetimeFigureOut">
              <a:rPr lang="es-ES" smtClean="0"/>
              <a:t>19/04/2022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210C308-1E60-409A-B3DB-363D43EB4E4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C11CF97-18B0-4CB8-92D9-5D3B46342BC8}" type="datetimeFigureOut">
              <a:rPr lang="es-ES" smtClean="0"/>
              <a:t>19/04/2022</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2210C308-1E60-409A-B3DB-363D43EB4E4C}" type="slidenum">
              <a:rPr lang="es-ES" smtClean="0"/>
              <a:t>‹Nº›</a:t>
            </a:fld>
            <a:endParaRPr lang="es-E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C11CF97-18B0-4CB8-92D9-5D3B46342BC8}" type="datetimeFigureOut">
              <a:rPr lang="es-ES" smtClean="0"/>
              <a:t>19/04/2022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210C308-1E60-409A-B3DB-363D43EB4E4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C11CF97-18B0-4CB8-92D9-5D3B46342BC8}" type="datetimeFigureOut">
              <a:rPr lang="es-ES" smtClean="0"/>
              <a:t>19/04/2022</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2210C308-1E60-409A-B3DB-363D43EB4E4C}" type="slidenum">
              <a:rPr lang="es-ES" smtClean="0"/>
              <a:t>‹Nº›</a:t>
            </a:fld>
            <a:endParaRPr lang="es-E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0C11CF97-18B0-4CB8-92D9-5D3B46342BC8}" type="datetimeFigureOut">
              <a:rPr lang="es-ES" smtClean="0"/>
              <a:t>19/04/2022</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2210C308-1E60-409A-B3DB-363D43EB4E4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11CF97-18B0-4CB8-92D9-5D3B46342BC8}" type="datetimeFigureOut">
              <a:rPr lang="es-ES" smtClean="0"/>
              <a:t>19/04/2022</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2210C308-1E60-409A-B3DB-363D43EB4E4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11CF97-18B0-4CB8-92D9-5D3B46342BC8}" type="datetimeFigureOut">
              <a:rPr lang="es-ES" smtClean="0"/>
              <a:t>19/04/2022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210C308-1E60-409A-B3DB-363D43EB4E4C}" type="slidenum">
              <a:rPr lang="es-ES" smtClean="0"/>
              <a:t>‹Nº›</a:t>
            </a:fld>
            <a:endParaRPr lang="es-E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C11CF97-18B0-4CB8-92D9-5D3B46342BC8}" type="datetimeFigureOut">
              <a:rPr lang="es-ES" smtClean="0"/>
              <a:t>19/04/2022</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2210C308-1E60-409A-B3DB-363D43EB4E4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C11CF97-18B0-4CB8-92D9-5D3B46342BC8}" type="datetimeFigureOut">
              <a:rPr lang="es-ES" smtClean="0"/>
              <a:t>19/04/2022</a:t>
            </a:fld>
            <a:endParaRPr lang="es-E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s-E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2210C308-1E60-409A-B3DB-363D43EB4E4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corteconstitucional.gov.co/relatoria/2003/C-037-03.htm#_ftn6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orteconstitucional.gov.co/relatoria/2003/C-037-03.htm#_ftn2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s-ES" sz="2800" b="1" dirty="0" smtClean="0"/>
              <a:t>La responsabilidad del particular que cumple funciones publicas en el estado </a:t>
            </a:r>
            <a:endParaRPr lang="es-ES" sz="2800" b="1" dirty="0"/>
          </a:p>
        </p:txBody>
      </p:sp>
      <p:sp>
        <p:nvSpPr>
          <p:cNvPr id="3" name="2 Subtítulo"/>
          <p:cNvSpPr>
            <a:spLocks noGrp="1"/>
          </p:cNvSpPr>
          <p:nvPr>
            <p:ph type="subTitle" idx="1"/>
          </p:nvPr>
        </p:nvSpPr>
        <p:spPr>
          <a:xfrm>
            <a:off x="3635896" y="4725144"/>
            <a:ext cx="3816424" cy="532656"/>
          </a:xfrm>
        </p:spPr>
        <p:txBody>
          <a:bodyPr>
            <a:normAutofit fontScale="70000" lnSpcReduction="20000"/>
          </a:bodyPr>
          <a:lstStyle/>
          <a:p>
            <a:r>
              <a:rPr lang="es-ES" dirty="0" smtClean="0"/>
              <a:t>Jesús Mauricio Castañeda González</a:t>
            </a:r>
            <a:endParaRPr lang="es-ES" dirty="0"/>
          </a:p>
        </p:txBody>
      </p:sp>
    </p:spTree>
    <p:extLst>
      <p:ext uri="{BB962C8B-B14F-4D97-AF65-F5344CB8AC3E}">
        <p14:creationId xmlns:p14="http://schemas.microsoft.com/office/powerpoint/2010/main" val="3513542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856312"/>
          </a:xfrm>
        </p:spPr>
        <p:txBody>
          <a:bodyPr>
            <a:normAutofit fontScale="92500" lnSpcReduction="20000"/>
          </a:bodyPr>
          <a:lstStyle/>
          <a:p>
            <a:pPr marL="0" indent="0">
              <a:buNone/>
            </a:pPr>
            <a:r>
              <a:rPr lang="es-CO" sz="2000" dirty="0" smtClean="0"/>
              <a:t>Dijo </a:t>
            </a:r>
            <a:r>
              <a:rPr lang="es-CO" sz="2000" dirty="0"/>
              <a:t>la Corte:  </a:t>
            </a:r>
            <a:endParaRPr lang="es-ES" sz="2000" dirty="0"/>
          </a:p>
          <a:p>
            <a:pPr marL="720000" indent="0" algn="just">
              <a:buNone/>
            </a:pPr>
            <a:r>
              <a:rPr lang="es-CO" sz="2000" dirty="0"/>
              <a:t> </a:t>
            </a:r>
            <a:r>
              <a:rPr lang="es-CO" sz="1050" i="1" dirty="0"/>
              <a:t>“6- La Corte recuerda que la potestad sancionadora que tiene la administración se manifiesta en dos dimensiones bien diferenciadas, "la disciplinaria (frente a los funcionarios que violan los deberes y prohibiciones) y la correccional (por las infracciones de los particulares a las obligaciones o restricciones en materia de higiene, tránsito, financiera, fiscal, etc</a:t>
            </a:r>
            <a:r>
              <a:rPr lang="es-CO" sz="1050" i="1" dirty="0" smtClean="0"/>
              <a:t>.)". </a:t>
            </a:r>
            <a:r>
              <a:rPr lang="es-CO" sz="1050" i="1" dirty="0"/>
              <a:t>Esto significa que la potestad disciplinaria se manifiesta sobre los servidores públicos, esto es, sobre aquellas personas naturales que prestan una función pública bajo la subordinación del Estado, incluida una relación derivada de un contrato de trabajo. En efecto, en aquellos casos en los cuales existe una relación laboral de subordinación entre el Estado y una persona, se crea una relación de sujeción o supremacía especial debido a la situación particular en la cual se presenta el enlace entre la Administración y la aludida persona. Por ello esta Corporación ya había señalado que el "régimen disciplinario cobija a la totalidad de los servidores públicos, que lo son, de acuerdo al artículo 123 de la Constitución. los miembros de las corporaciones públicas, </a:t>
            </a:r>
            <a:r>
              <a:rPr lang="es-CO" sz="1050" i="1" u="sng" dirty="0"/>
              <a:t>los empleados y trabajadores del Estado</a:t>
            </a:r>
            <a:r>
              <a:rPr lang="es-CO" sz="1050" i="1" dirty="0"/>
              <a:t> y de sus entidades descentralizadas territorialmente y por servicios (subrayas no originales</a:t>
            </a:r>
            <a:r>
              <a:rPr lang="es-CO" sz="1050" i="1" dirty="0" smtClean="0"/>
              <a:t>)”.</a:t>
            </a:r>
            <a:endParaRPr lang="es-ES" sz="1050" dirty="0"/>
          </a:p>
          <a:p>
            <a:pPr marL="720000" indent="0" algn="just">
              <a:buNone/>
            </a:pPr>
            <a:endParaRPr lang="es-ES" sz="1050" i="1" dirty="0"/>
          </a:p>
          <a:p>
            <a:pPr marL="720000" indent="0" algn="just">
              <a:buNone/>
            </a:pPr>
            <a:r>
              <a:rPr lang="es-CO" sz="1050" i="1" dirty="0"/>
              <a:t>Este ámbito de aplicación de la ley disciplinaria se explica porque la posición del servidor público en el aparato estatal, como ente físico que actualiza la tarea del Estado, comporta una serie de obvias obligaciones especiales de aquel con éste, llamadas a mantener el orden interno de la organización y el logro de los objetivos estatales. Así las cosas, un elemento esencial que define al destinatario de la potestad disciplinaria es la existencia de una subordinación del servidor público para con el </a:t>
            </a:r>
            <a:r>
              <a:rPr lang="es-CO" sz="1050" i="1" dirty="0" smtClean="0"/>
              <a:t>Estado.</a:t>
            </a:r>
            <a:endParaRPr lang="es-ES" sz="1050" i="1" dirty="0" smtClean="0"/>
          </a:p>
          <a:p>
            <a:pPr marL="720000" indent="0" algn="just">
              <a:buNone/>
            </a:pPr>
            <a:endParaRPr lang="es-ES" sz="1050" i="1" dirty="0"/>
          </a:p>
          <a:p>
            <a:pPr marL="720000" indent="0" algn="just">
              <a:buNone/>
            </a:pPr>
            <a:r>
              <a:rPr lang="es-CO" sz="1050" i="1" dirty="0" smtClean="0"/>
              <a:t>7- </a:t>
            </a:r>
            <a:r>
              <a:rPr lang="es-CO" sz="1050" i="1" dirty="0"/>
              <a:t>En ese orden de ideas, los trabajadores del Estado vinculados mediante un contrato laboral de trabajo están bajo la subordinación del Estado. Es así como no tiene relevancia para la determinación de la calidad de sujeto disciplinable, la forma de vinculación del servidor público a la organización estatal. Dado lo anterior, los trabajadores oficiales son destinatarios de un régimen disciplinario impuesto por el Estado de forma unilateral, por lo cual la Corte considera que es admisible constitucionalmente el texto legal acusado "empleados y trabajadores" del artículo 20 del CDU. Esta aplicación de la ley disciplinaria a los trabajadores oficiales no es en manera alguna caprichosa sino que deriva de las funciones de interés general que cumplen estas personas (CP art. 209), por lo cual, como bien lo señala la Vista Fiscal, es razonable que el régimen disciplinario no sea materia de acuerdo entre las partes, porque en este campo están en juego valores sociales y estatales que desbordan los intereses de los partícipes en la relación laboral de derecho </a:t>
            </a:r>
            <a:r>
              <a:rPr lang="es-CO" sz="1050" i="1" dirty="0" smtClean="0"/>
              <a:t>público</a:t>
            </a:r>
            <a:endParaRPr lang="es-ES" sz="1050" dirty="0"/>
          </a:p>
          <a:p>
            <a:pPr marL="720000" indent="0" algn="just">
              <a:buNone/>
            </a:pPr>
            <a:endParaRPr lang="es-ES" sz="1050" i="1" dirty="0"/>
          </a:p>
          <a:p>
            <a:pPr marL="720000" indent="0" algn="just">
              <a:buNone/>
            </a:pPr>
            <a:r>
              <a:rPr lang="es-CO" sz="1050" i="1" dirty="0" smtClean="0"/>
              <a:t>8- </a:t>
            </a:r>
            <a:r>
              <a:rPr lang="es-CO" sz="1050" i="1" dirty="0"/>
              <a:t>La situación es diferente en el caso de la persona que realiza una determinada actividad para el Estado a través de un contrato de prestación de servicios personales o de servicio simplemente, pues allí no se presenta la subordinación de una parte frente a la otra, que es un elemento determinante de la calidad de disciplinable como se señaló anteriormente. En efecto, entre el contratista y la administración no hay subordinación jerárquica, sino que éste presta un servicio, de manera autónoma, por lo cual sus obligaciones son aquellas que derivan del contrato y de la ley contractual. Entonces, no son destinatarios del régimen disciplinario las personas que están relacionadas con el Estado por medio de un contrato de prestación de servicios personales, por cuanto de trata de particulares contratistas y no de servidores públicos, por lo cual son contrarias a la Carta las referencias a los contratos de prestación de servicios contenidas en las expresiones acusadas de los artículos 29  y 32 del CDU. Lo anterior no significa que frente a estos contratistas la Administración esté desprovista de instrumentos jurídicos para garantizar el cumplimiento de los objetivos estatales, pues para ello cuenta con las posibilidades que le brinda la ley de contratación administrativa, pero lo que no se ajusta a la Carta es que a estos contratistas se les aplique la ley disciplinaria, que la Constitución ha reservado a los servidores públicos, por cuanto el fundamento de las obligaciones es distinto</a:t>
            </a:r>
            <a:r>
              <a:rPr lang="es-CO" sz="1050" i="1" dirty="0" smtClean="0"/>
              <a:t>.”</a:t>
            </a:r>
            <a:endParaRPr lang="es-ES" sz="1050" dirty="0"/>
          </a:p>
          <a:p>
            <a:pPr marL="720000" algn="just"/>
            <a:endParaRPr lang="es-ES" dirty="0"/>
          </a:p>
        </p:txBody>
      </p:sp>
    </p:spTree>
    <p:extLst>
      <p:ext uri="{BB962C8B-B14F-4D97-AF65-F5344CB8AC3E}">
        <p14:creationId xmlns:p14="http://schemas.microsoft.com/office/powerpoint/2010/main" val="973639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CO" sz="2800" b="1" dirty="0"/>
              <a:t>LOS PARTICULARES COMO DESTINATARIOS DE LA LEY DISCIPLINARIA Y LA EVOLUCIÓN JURISPRUDENCIAL  EN LA MATERIA.</a:t>
            </a:r>
            <a:endParaRPr lang="es-ES" sz="2800" dirty="0"/>
          </a:p>
        </p:txBody>
      </p:sp>
      <p:sp>
        <p:nvSpPr>
          <p:cNvPr id="3" name="2 Marcador de contenido"/>
          <p:cNvSpPr>
            <a:spLocks noGrp="1"/>
          </p:cNvSpPr>
          <p:nvPr>
            <p:ph idx="1"/>
          </p:nvPr>
        </p:nvSpPr>
        <p:spPr>
          <a:xfrm>
            <a:off x="467544" y="1981200"/>
            <a:ext cx="8229600" cy="4876800"/>
          </a:xfrm>
        </p:spPr>
        <p:txBody>
          <a:bodyPr>
            <a:normAutofit fontScale="70000" lnSpcReduction="20000"/>
          </a:bodyPr>
          <a:lstStyle/>
          <a:p>
            <a:pPr marL="0" lvl="0" indent="0" algn="just">
              <a:buNone/>
            </a:pPr>
            <a:r>
              <a:rPr lang="es-CO" b="1" dirty="0" smtClean="0"/>
              <a:t>2. Segunda </a:t>
            </a:r>
            <a:r>
              <a:rPr lang="es-CO" b="1" dirty="0"/>
              <a:t>etapa.  La adopción de un criterio material. La función pública  y el interés público a ella inherente.</a:t>
            </a:r>
            <a:endParaRPr lang="es-ES" dirty="0"/>
          </a:p>
          <a:p>
            <a:pPr marL="0" indent="0" algn="just">
              <a:buNone/>
            </a:pPr>
            <a:endParaRPr lang="es-CO" dirty="0" smtClean="0"/>
          </a:p>
          <a:p>
            <a:pPr marL="0" indent="0" algn="just">
              <a:buNone/>
            </a:pPr>
            <a:r>
              <a:rPr lang="es-CO" dirty="0" smtClean="0"/>
              <a:t>Criterio </a:t>
            </a:r>
            <a:r>
              <a:rPr lang="es-CO" dirty="0"/>
              <a:t>subjetivo señalado en la Sentencia C-280/96 que atendía a la calidad o condición de del particular que actuaba, se sustituye a partir de </a:t>
            </a:r>
            <a:r>
              <a:rPr lang="es-CO" u="sng" dirty="0"/>
              <a:t>la </a:t>
            </a:r>
            <a:r>
              <a:rPr lang="es-CO" b="1" u="sng" dirty="0"/>
              <a:t>función</a:t>
            </a:r>
            <a:r>
              <a:rPr lang="es-CO" u="sng" dirty="0"/>
              <a:t> pública</a:t>
            </a:r>
            <a:r>
              <a:rPr lang="es-CO" dirty="0"/>
              <a:t> que le haya  sido encomendada y al </a:t>
            </a:r>
            <a:r>
              <a:rPr lang="es-CO" b="1" u="sng" dirty="0"/>
              <a:t>interés</a:t>
            </a:r>
            <a:r>
              <a:rPr lang="es-CO" dirty="0"/>
              <a:t>, también público, que a ella es inherente, según Sentencia </a:t>
            </a:r>
            <a:r>
              <a:rPr lang="es-CO" dirty="0" smtClean="0"/>
              <a:t>C-286/96.</a:t>
            </a:r>
          </a:p>
          <a:p>
            <a:pPr marL="0" indent="0" algn="just">
              <a:buNone/>
            </a:pPr>
            <a:endParaRPr lang="es-CO" dirty="0"/>
          </a:p>
          <a:p>
            <a:pPr marL="0" indent="0">
              <a:buNone/>
            </a:pPr>
            <a:r>
              <a:rPr lang="es-CO" dirty="0"/>
              <a:t>En dicha sentencia C-286/96 la Corte consideró necesario hacer en todo caso las siguientes precisiones:</a:t>
            </a:r>
            <a:endParaRPr lang="es-ES" dirty="0"/>
          </a:p>
          <a:p>
            <a:pPr marL="0" indent="0">
              <a:buNone/>
            </a:pPr>
            <a:r>
              <a:rPr lang="es-CO" b="1" dirty="0"/>
              <a:t> </a:t>
            </a:r>
            <a:endParaRPr lang="es-ES" dirty="0"/>
          </a:p>
          <a:p>
            <a:pPr marL="0" indent="0">
              <a:buNone/>
            </a:pPr>
            <a:r>
              <a:rPr lang="es-CO" i="1" dirty="0"/>
              <a:t>“</a:t>
            </a:r>
            <a:r>
              <a:rPr lang="es-CO" i="1" dirty="0" err="1"/>
              <a:t>Estímase</a:t>
            </a:r>
            <a:r>
              <a:rPr lang="es-CO" i="1" dirty="0"/>
              <a:t> necesario precisar que el ejercicio de funciones públicas por particulares, según lo visto, no incluye, para los fines de la Ley Disciplinaria, las relaciones contractuales entre el Estado y personas privadas, pues éstas son independientes en cuanto no las liga al ente público lazo alguno de subordinación.</a:t>
            </a:r>
            <a:endParaRPr lang="es-ES" dirty="0"/>
          </a:p>
          <a:p>
            <a:pPr marL="0" indent="0">
              <a:buNone/>
            </a:pPr>
            <a:endParaRPr lang="es-CO" i="1" dirty="0" smtClean="0"/>
          </a:p>
          <a:p>
            <a:pPr marL="0" indent="0">
              <a:buNone/>
            </a:pPr>
            <a:r>
              <a:rPr lang="es-CO" i="1" dirty="0" smtClean="0"/>
              <a:t>Se </a:t>
            </a:r>
            <a:r>
              <a:rPr lang="es-CO" i="1" dirty="0"/>
              <a:t>reitera, por ello lo afirmado en la Sentencia C-280 del 25 de junio de 1996 (M.P.: Dr. Alejandro Martínez Caballero).</a:t>
            </a:r>
            <a:endParaRPr lang="es-ES" dirty="0"/>
          </a:p>
          <a:p>
            <a:pPr marL="0" indent="0" algn="just">
              <a:buNone/>
            </a:pPr>
            <a:endParaRPr lang="es-ES" dirty="0"/>
          </a:p>
          <a:p>
            <a:pPr algn="just"/>
            <a:endParaRPr lang="es-ES" dirty="0"/>
          </a:p>
        </p:txBody>
      </p:sp>
    </p:spTree>
    <p:extLst>
      <p:ext uri="{BB962C8B-B14F-4D97-AF65-F5344CB8AC3E}">
        <p14:creationId xmlns:p14="http://schemas.microsoft.com/office/powerpoint/2010/main" val="2988654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856312"/>
          </a:xfrm>
        </p:spPr>
        <p:txBody>
          <a:bodyPr>
            <a:normAutofit fontScale="70000" lnSpcReduction="20000"/>
          </a:bodyPr>
          <a:lstStyle/>
          <a:p>
            <a:pPr marL="0" indent="0">
              <a:buNone/>
            </a:pPr>
            <a:r>
              <a:rPr lang="es-CO" b="1" dirty="0"/>
              <a:t>La aplicación de la ley disciplinaria para los particulares que administran recursos parafiscales</a:t>
            </a:r>
            <a:r>
              <a:rPr lang="es-CO" dirty="0"/>
              <a:t>, acudiendo para el efecto al criterio material  aludido, en tanto consideró que  ellos cumplen una función pública.</a:t>
            </a:r>
            <a:endParaRPr lang="es-ES" dirty="0"/>
          </a:p>
          <a:p>
            <a:pPr marL="0" indent="0">
              <a:buNone/>
            </a:pPr>
            <a:r>
              <a:rPr lang="es-CO" dirty="0"/>
              <a:t> </a:t>
            </a:r>
            <a:endParaRPr lang="es-ES" dirty="0"/>
          </a:p>
          <a:p>
            <a:pPr marL="0" indent="0">
              <a:buNone/>
            </a:pPr>
            <a:r>
              <a:rPr lang="es-CO" dirty="0"/>
              <a:t>Al respecto dijo la Corte en la Sentencia C-181/02 :</a:t>
            </a:r>
            <a:endParaRPr lang="es-ES" dirty="0"/>
          </a:p>
          <a:p>
            <a:pPr marL="0" indent="0">
              <a:buNone/>
            </a:pPr>
            <a:r>
              <a:rPr lang="es-CO" b="1" i="1" dirty="0"/>
              <a:t> </a:t>
            </a:r>
            <a:endParaRPr lang="es-ES" dirty="0"/>
          </a:p>
          <a:p>
            <a:pPr marL="0" indent="0">
              <a:buNone/>
            </a:pPr>
            <a:r>
              <a:rPr lang="es-CO" b="1" i="1" u="sng" dirty="0"/>
              <a:t>la administración de recursos fiscales y parafiscales es, por definición, una función pública</a:t>
            </a:r>
            <a:endParaRPr lang="es-ES" dirty="0"/>
          </a:p>
          <a:p>
            <a:pPr marL="0" lvl="0" indent="0">
              <a:buNone/>
            </a:pPr>
            <a:endParaRPr lang="es-CO" i="1" dirty="0" smtClean="0"/>
          </a:p>
          <a:p>
            <a:pPr marL="0" lvl="0" indent="0">
              <a:buNone/>
            </a:pPr>
            <a:r>
              <a:rPr lang="es-CO" i="1" dirty="0" smtClean="0"/>
              <a:t>Las </a:t>
            </a:r>
            <a:r>
              <a:rPr lang="es-CO" i="1" dirty="0"/>
              <a:t>entidades prestadoras del servicio de salud, por ejemplo, administran los recursos parafiscales de dicho sector</a:t>
            </a:r>
            <a:endParaRPr lang="es-ES" dirty="0"/>
          </a:p>
          <a:p>
            <a:pPr marL="0" lvl="0" indent="0">
              <a:buNone/>
            </a:pPr>
            <a:endParaRPr lang="es-CO" i="1" dirty="0" smtClean="0"/>
          </a:p>
          <a:p>
            <a:pPr marL="0" lvl="0" indent="0">
              <a:buNone/>
            </a:pPr>
            <a:r>
              <a:rPr lang="es-CO" i="1" dirty="0" smtClean="0"/>
              <a:t>Las </a:t>
            </a:r>
            <a:r>
              <a:rPr lang="es-CO" i="1" dirty="0"/>
              <a:t>entidades del sector Agropecuario y Pesquero, (sociedades fiduciarias) ADMINSITRAN los recursos parafiscales destinados para ello - Ley General de Desarrollo Agropecuario y Pesquero - Ley 101 de 1993.</a:t>
            </a:r>
            <a:endParaRPr lang="es-ES" dirty="0"/>
          </a:p>
          <a:p>
            <a:pPr marL="0" lvl="0" indent="0">
              <a:buNone/>
            </a:pPr>
            <a:endParaRPr lang="es-CO" i="1" dirty="0" smtClean="0"/>
          </a:p>
          <a:p>
            <a:pPr marL="0" lvl="0" indent="0">
              <a:buNone/>
            </a:pPr>
            <a:r>
              <a:rPr lang="es-CO" i="1" dirty="0" smtClean="0"/>
              <a:t>las </a:t>
            </a:r>
            <a:r>
              <a:rPr lang="es-CO" i="1" dirty="0"/>
              <a:t>Cámaras de Comercio administran y manejan fondos que pertenecen a la Nación </a:t>
            </a:r>
            <a:endParaRPr lang="es-ES" dirty="0"/>
          </a:p>
          <a:p>
            <a:pPr marL="0" indent="0">
              <a:buNone/>
            </a:pPr>
            <a:endParaRPr lang="es-CO" i="1" dirty="0" smtClean="0"/>
          </a:p>
          <a:p>
            <a:pPr marL="0" indent="0">
              <a:buNone/>
            </a:pPr>
            <a:r>
              <a:rPr lang="es-CO" i="1" dirty="0" smtClean="0"/>
              <a:t>la </a:t>
            </a:r>
            <a:r>
              <a:rPr lang="es-CO" i="1" dirty="0"/>
              <a:t>ley es la que establece determina con todo detalle las condiciones, modalidades y peculiaridades de esa administración de recursos públicos por parte de los particulares</a:t>
            </a:r>
            <a:endParaRPr lang="es-ES" dirty="0"/>
          </a:p>
          <a:p>
            <a:endParaRPr lang="es-ES" dirty="0"/>
          </a:p>
        </p:txBody>
      </p:sp>
    </p:spTree>
    <p:extLst>
      <p:ext uri="{BB962C8B-B14F-4D97-AF65-F5344CB8AC3E}">
        <p14:creationId xmlns:p14="http://schemas.microsoft.com/office/powerpoint/2010/main" val="12595577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CO" sz="2800" b="1" dirty="0"/>
              <a:t>LOS PARTICULARES COMO DESTINATARIOS DE LA LEY DISCIPLINARIA Y LA EVOLUCIÓN JURISPRUDENCIAL  EN LA MATERIA.</a:t>
            </a:r>
            <a:endParaRPr lang="es-ES" sz="2800" dirty="0"/>
          </a:p>
        </p:txBody>
      </p:sp>
      <p:sp>
        <p:nvSpPr>
          <p:cNvPr id="3" name="2 Marcador de contenido"/>
          <p:cNvSpPr>
            <a:spLocks noGrp="1"/>
          </p:cNvSpPr>
          <p:nvPr>
            <p:ph idx="1"/>
          </p:nvPr>
        </p:nvSpPr>
        <p:spPr>
          <a:xfrm>
            <a:off x="395536" y="2204864"/>
            <a:ext cx="8229600" cy="4876800"/>
          </a:xfrm>
        </p:spPr>
        <p:txBody>
          <a:bodyPr>
            <a:normAutofit/>
          </a:bodyPr>
          <a:lstStyle/>
          <a:p>
            <a:pPr marL="0" lvl="0" indent="0" algn="just">
              <a:buNone/>
            </a:pPr>
            <a:r>
              <a:rPr lang="es-CO" sz="1800" b="1" dirty="0" smtClean="0"/>
              <a:t>3. Tercera etapa: El </a:t>
            </a:r>
            <a:r>
              <a:rPr lang="es-CO" sz="1800" b="1" dirty="0"/>
              <a:t>estado actual de la cuestión.</a:t>
            </a:r>
            <a:endParaRPr lang="es-ES" sz="1800" dirty="0"/>
          </a:p>
          <a:p>
            <a:pPr marL="0" indent="0" algn="just">
              <a:buNone/>
            </a:pPr>
            <a:endParaRPr lang="es-CO" sz="1800" dirty="0" smtClean="0"/>
          </a:p>
          <a:p>
            <a:pPr marL="0" indent="0" algn="just">
              <a:buNone/>
            </a:pPr>
            <a:r>
              <a:rPr lang="es-CO" sz="1800" dirty="0" smtClean="0"/>
              <a:t>Es </a:t>
            </a:r>
            <a:r>
              <a:rPr lang="es-CO" sz="1800" dirty="0"/>
              <a:t>decir que el ámbito del control disciplinario establecido por la Constitución se encuentra claramente delimitado </a:t>
            </a:r>
            <a:r>
              <a:rPr lang="es-CO" sz="1800" b="1" dirty="0"/>
              <a:t>por el ejercicio de funciones públicas</a:t>
            </a:r>
            <a:r>
              <a:rPr lang="es-CO" sz="1800" dirty="0"/>
              <a:t> sean ellas ejercidas por servidores públicos (arts. 123-1y2, 124 C.P.) o excepcionalmente por particulares (art. 123-3, 116-3, 210-2, 267-2).</a:t>
            </a:r>
            <a:endParaRPr lang="es-ES" sz="1800" dirty="0"/>
          </a:p>
          <a:p>
            <a:pPr algn="just"/>
            <a:r>
              <a:rPr lang="es-CO" sz="1800" dirty="0"/>
              <a:t> </a:t>
            </a:r>
            <a:endParaRPr lang="es-ES" sz="1800" dirty="0"/>
          </a:p>
          <a:p>
            <a:pPr algn="just"/>
            <a:endParaRPr lang="es-ES" sz="1800" dirty="0"/>
          </a:p>
        </p:txBody>
      </p:sp>
    </p:spTree>
    <p:extLst>
      <p:ext uri="{BB962C8B-B14F-4D97-AF65-F5344CB8AC3E}">
        <p14:creationId xmlns:p14="http://schemas.microsoft.com/office/powerpoint/2010/main" val="173010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CO" sz="2800" b="1" dirty="0"/>
              <a:t>LOS CONCEPTOS DE FUNCIÓN PÚBLICA Y DE SERVICIO PÚBLICO EN LA CONSTITUCIÓN. </a:t>
            </a:r>
            <a:endParaRPr lang="es-ES" sz="2800" dirty="0"/>
          </a:p>
        </p:txBody>
      </p:sp>
      <p:sp>
        <p:nvSpPr>
          <p:cNvPr id="3" name="2 Marcador de contenido"/>
          <p:cNvSpPr>
            <a:spLocks noGrp="1"/>
          </p:cNvSpPr>
          <p:nvPr>
            <p:ph idx="1"/>
          </p:nvPr>
        </p:nvSpPr>
        <p:spPr/>
        <p:txBody>
          <a:bodyPr/>
          <a:lstStyle/>
          <a:p>
            <a:pPr marL="0" lvl="0" indent="0" algn="just">
              <a:buNone/>
            </a:pPr>
            <a:r>
              <a:rPr lang="es-CO" sz="2000" dirty="0" smtClean="0"/>
              <a:t>1. El </a:t>
            </a:r>
            <a:r>
              <a:rPr lang="es-CO" sz="2000" dirty="0"/>
              <a:t>servicio público se manifiesta esencialmente en prestaciones a los </a:t>
            </a:r>
            <a:r>
              <a:rPr lang="es-CO" sz="2000" dirty="0" smtClean="0"/>
              <a:t>particulares.</a:t>
            </a:r>
          </a:p>
          <a:p>
            <a:pPr marL="0" lvl="0" indent="0" algn="just">
              <a:buNone/>
            </a:pPr>
            <a:endParaRPr lang="es-ES" sz="2000" dirty="0"/>
          </a:p>
          <a:p>
            <a:pPr marL="0" lvl="0" indent="0" algn="just">
              <a:buNone/>
            </a:pPr>
            <a:r>
              <a:rPr lang="es-CO" sz="2000" dirty="0" smtClean="0"/>
              <a:t>2. La </a:t>
            </a:r>
            <a:r>
              <a:rPr lang="es-CO" sz="2000" dirty="0"/>
              <a:t>función pública se manifiesta, a través de otros mecanismos que requieren de las potestades públicas y que significan, en general, ejercicio de la autoridad inherente del Estado</a:t>
            </a:r>
            <a:endParaRPr lang="es-ES" sz="2000" dirty="0"/>
          </a:p>
          <a:p>
            <a:pPr marL="0" indent="0" algn="just">
              <a:buNone/>
            </a:pPr>
            <a:endParaRPr lang="es-CO" sz="2000" b="1" dirty="0" smtClean="0"/>
          </a:p>
          <a:p>
            <a:pPr marL="0" indent="0" algn="just">
              <a:buNone/>
            </a:pPr>
            <a:r>
              <a:rPr lang="es-CO" sz="2000" b="1" dirty="0" smtClean="0"/>
              <a:t>La </a:t>
            </a:r>
            <a:r>
              <a:rPr lang="es-CO" sz="2000" b="1" dirty="0"/>
              <a:t>imposibilidad de hacer equivalentes  el ejercicio de funciones públicas y  la prestación por un particular de un servicio público.</a:t>
            </a:r>
            <a:endParaRPr lang="es-ES" sz="2000" dirty="0"/>
          </a:p>
          <a:p>
            <a:pPr marL="0" indent="0" algn="just">
              <a:buNone/>
            </a:pPr>
            <a:endParaRPr lang="es-ES" dirty="0"/>
          </a:p>
        </p:txBody>
      </p:sp>
    </p:spTree>
    <p:extLst>
      <p:ext uri="{BB962C8B-B14F-4D97-AF65-F5344CB8AC3E}">
        <p14:creationId xmlns:p14="http://schemas.microsoft.com/office/powerpoint/2010/main" val="672597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800" b="1" dirty="0" smtClean="0"/>
              <a:t>FUNCIÓN PUBLICA</a:t>
            </a:r>
            <a:endParaRPr lang="es-ES" sz="2800" b="1" dirty="0"/>
          </a:p>
        </p:txBody>
      </p:sp>
      <p:sp>
        <p:nvSpPr>
          <p:cNvPr id="3" name="2 Marcador de contenido"/>
          <p:cNvSpPr>
            <a:spLocks noGrp="1"/>
          </p:cNvSpPr>
          <p:nvPr>
            <p:ph idx="1"/>
          </p:nvPr>
        </p:nvSpPr>
        <p:spPr/>
        <p:txBody>
          <a:bodyPr>
            <a:normAutofit fontScale="55000" lnSpcReduction="20000"/>
          </a:bodyPr>
          <a:lstStyle/>
          <a:p>
            <a:pPr marL="0" indent="0" algn="just">
              <a:buNone/>
            </a:pPr>
            <a:r>
              <a:rPr lang="es-CO" dirty="0"/>
              <a:t>L</a:t>
            </a:r>
            <a:r>
              <a:rPr lang="es-CO" dirty="0" smtClean="0"/>
              <a:t>a </a:t>
            </a:r>
            <a:r>
              <a:rPr lang="es-CO" dirty="0"/>
              <a:t>noción de “función pública” atañe al conjunto de las funciones que cumple el Estado, a través de los órganos de las ramas del poder público, de los órganos autónomos e independientes, (art. 113)  y de las demás entidades o agencias públicas, en orden a alcanzar sus diferentes fines.</a:t>
            </a:r>
            <a:endParaRPr lang="es-ES" dirty="0"/>
          </a:p>
          <a:p>
            <a:pPr marL="0" lvl="0" indent="0" algn="just">
              <a:buNone/>
            </a:pPr>
            <a:endParaRPr lang="es-CO" dirty="0" smtClean="0"/>
          </a:p>
          <a:p>
            <a:pPr marL="0" lvl="0" indent="0" algn="just">
              <a:buNone/>
            </a:pPr>
            <a:r>
              <a:rPr lang="es-CO" dirty="0" smtClean="0"/>
              <a:t>1. La </a:t>
            </a:r>
            <a:r>
              <a:rPr lang="es-CO" dirty="0"/>
              <a:t>Constitución utiliza el término “función” para identificar </a:t>
            </a:r>
            <a:endParaRPr lang="es-ES" dirty="0"/>
          </a:p>
          <a:p>
            <a:pPr marL="0" lvl="0" indent="0" algn="just">
              <a:buNone/>
            </a:pPr>
            <a:r>
              <a:rPr lang="es-CO" dirty="0"/>
              <a:t>	</a:t>
            </a:r>
            <a:r>
              <a:rPr lang="es-CO" dirty="0" smtClean="0"/>
              <a:t>- Las </a:t>
            </a:r>
            <a:r>
              <a:rPr lang="es-CO" dirty="0"/>
              <a:t>actividades del Estado, (art.113 C.P.)</a:t>
            </a:r>
            <a:endParaRPr lang="es-ES" dirty="0"/>
          </a:p>
          <a:p>
            <a:pPr marL="0" lvl="0" indent="0" algn="just">
              <a:buNone/>
            </a:pPr>
            <a:r>
              <a:rPr lang="es-CO" dirty="0" smtClean="0"/>
              <a:t>	- Las</a:t>
            </a:r>
            <a:r>
              <a:rPr lang="es-CO" dirty="0"/>
              <a:t>  competencias  de  los diferentes  órganos estatales (</a:t>
            </a:r>
            <a:r>
              <a:rPr lang="es-CO" dirty="0" err="1"/>
              <a:t>arts</a:t>
            </a:r>
            <a:r>
              <a:rPr lang="es-CO" dirty="0"/>
              <a:t> 150, 241, 277 C.P.</a:t>
            </a:r>
            <a:endParaRPr lang="es-ES" dirty="0"/>
          </a:p>
          <a:p>
            <a:pPr marL="0" lvl="0" indent="0" algn="just">
              <a:buNone/>
            </a:pPr>
            <a:endParaRPr lang="es-CO" dirty="0" smtClean="0"/>
          </a:p>
          <a:p>
            <a:pPr marL="0" lvl="0" indent="0" algn="just">
              <a:buNone/>
            </a:pPr>
            <a:r>
              <a:rPr lang="es-CO" dirty="0" smtClean="0"/>
              <a:t>2. La </a:t>
            </a:r>
            <a:r>
              <a:rPr lang="es-CO" dirty="0"/>
              <a:t>Constitución hace referencia a las expresiones  “función pública” y  “funciones públicas” sobre la organización del Estado en el que se  establecen los </a:t>
            </a:r>
            <a:r>
              <a:rPr lang="es-CO" b="1" dirty="0"/>
              <a:t>principios</a:t>
            </a:r>
            <a:r>
              <a:rPr lang="es-CO" dirty="0"/>
              <a:t> que rigen el cumplimiento de “funciones públicas” por los </a:t>
            </a:r>
            <a:r>
              <a:rPr lang="es-CO" b="1" dirty="0"/>
              <a:t>servidores públicos</a:t>
            </a:r>
            <a:endParaRPr lang="es-ES" dirty="0"/>
          </a:p>
          <a:p>
            <a:pPr marL="0" indent="0" algn="just">
              <a:buNone/>
            </a:pPr>
            <a:r>
              <a:rPr lang="es-CO" dirty="0"/>
              <a:t> </a:t>
            </a:r>
            <a:endParaRPr lang="es-ES" dirty="0"/>
          </a:p>
          <a:p>
            <a:pPr marL="0" lvl="0" indent="0" algn="just">
              <a:buNone/>
            </a:pPr>
            <a:r>
              <a:rPr lang="es-CO" dirty="0" smtClean="0"/>
              <a:t>3. la </a:t>
            </a:r>
            <a:r>
              <a:rPr lang="es-CO" dirty="0"/>
              <a:t>Constitución califica  expresamente como “funciones públicas”:</a:t>
            </a:r>
            <a:endParaRPr lang="es-ES" dirty="0"/>
          </a:p>
          <a:p>
            <a:pPr marL="0" indent="0" algn="just">
              <a:buNone/>
            </a:pPr>
            <a:r>
              <a:rPr lang="es-CO" dirty="0"/>
              <a:t> </a:t>
            </a:r>
            <a:r>
              <a:rPr lang="es-ES" dirty="0"/>
              <a:t>	</a:t>
            </a:r>
            <a:r>
              <a:rPr lang="es-ES" dirty="0" smtClean="0"/>
              <a:t>- </a:t>
            </a:r>
            <a:r>
              <a:rPr lang="es-CO" dirty="0" smtClean="0"/>
              <a:t>la </a:t>
            </a:r>
            <a:r>
              <a:rPr lang="es-CO" dirty="0"/>
              <a:t>administración de justicia (art. 228 C.P.)</a:t>
            </a:r>
            <a:endParaRPr lang="es-ES" dirty="0"/>
          </a:p>
          <a:p>
            <a:pPr marL="0" lvl="0" indent="0" algn="just">
              <a:buNone/>
            </a:pPr>
            <a:r>
              <a:rPr lang="es-CO" dirty="0" smtClean="0"/>
              <a:t>	- el </a:t>
            </a:r>
            <a:r>
              <a:rPr lang="es-CO" dirty="0"/>
              <a:t>control fiscal (art. 267 C.P.)</a:t>
            </a:r>
            <a:endParaRPr lang="es-ES" dirty="0"/>
          </a:p>
          <a:p>
            <a:pPr marL="0" lvl="0" indent="0" algn="just">
              <a:buNone/>
            </a:pPr>
            <a:r>
              <a:rPr lang="es-CO" dirty="0" smtClean="0"/>
              <a:t>	- la </a:t>
            </a:r>
            <a:r>
              <a:rPr lang="es-CO" dirty="0"/>
              <a:t>“función administrativa” (art. 209 C.P.) especie dentro del género función pública.</a:t>
            </a:r>
            <a:endParaRPr lang="es-ES" dirty="0"/>
          </a:p>
          <a:p>
            <a:pPr marL="0" indent="0" algn="just">
              <a:buNone/>
            </a:pPr>
            <a:r>
              <a:rPr lang="es-CO" dirty="0"/>
              <a:t> </a:t>
            </a:r>
            <a:endParaRPr lang="es-ES" dirty="0"/>
          </a:p>
          <a:p>
            <a:pPr marL="0" lvl="0" indent="0" algn="just">
              <a:buNone/>
            </a:pPr>
            <a:r>
              <a:rPr lang="es-CO" dirty="0" smtClean="0"/>
              <a:t>4. La </a:t>
            </a:r>
            <a:r>
              <a:rPr lang="es-CO" dirty="0"/>
              <a:t>posibilidad de desempeñar funciones públicas se predica de:</a:t>
            </a:r>
            <a:endParaRPr lang="es-ES" dirty="0"/>
          </a:p>
          <a:p>
            <a:pPr marL="0" lvl="0" indent="0" algn="just">
              <a:buNone/>
            </a:pPr>
            <a:r>
              <a:rPr lang="es-CO" dirty="0" smtClean="0"/>
              <a:t>	- Las </a:t>
            </a:r>
            <a:r>
              <a:rPr lang="es-CO" dirty="0"/>
              <a:t>personas que se vinculan con el Estado mediante la elección o nombramiento y la </a:t>
            </a:r>
            <a:endParaRPr lang="es-CO" dirty="0" smtClean="0"/>
          </a:p>
          <a:p>
            <a:pPr marL="0" lvl="0" indent="0" algn="just">
              <a:buNone/>
            </a:pPr>
            <a:r>
              <a:rPr lang="es-CO" dirty="0"/>
              <a:t>	</a:t>
            </a:r>
            <a:r>
              <a:rPr lang="es-CO" dirty="0" smtClean="0"/>
              <a:t>posesión </a:t>
            </a:r>
            <a:r>
              <a:rPr lang="es-CO" dirty="0"/>
              <a:t>en un cargo, </a:t>
            </a:r>
            <a:endParaRPr lang="es-ES" dirty="0"/>
          </a:p>
          <a:p>
            <a:pPr marL="0" lvl="0" indent="0" algn="just">
              <a:buNone/>
            </a:pPr>
            <a:r>
              <a:rPr lang="es-CO" dirty="0" smtClean="0"/>
              <a:t>	- Los </a:t>
            </a:r>
            <a:r>
              <a:rPr lang="es-CO" dirty="0"/>
              <a:t>particulares que, en los casos taxativamente señalados en la Constitución y la ley, puedan </a:t>
            </a:r>
            <a:endParaRPr lang="es-CO" dirty="0" smtClean="0"/>
          </a:p>
          <a:p>
            <a:pPr marL="0" lvl="0" indent="0" algn="just">
              <a:buNone/>
            </a:pPr>
            <a:r>
              <a:rPr lang="es-CO" dirty="0"/>
              <a:t>	</a:t>
            </a:r>
            <a:r>
              <a:rPr lang="es-CO" dirty="0" smtClean="0"/>
              <a:t>investirse </a:t>
            </a:r>
            <a:r>
              <a:rPr lang="es-CO" dirty="0"/>
              <a:t>de la autoridad del Estado y desempeñar </a:t>
            </a:r>
            <a:endParaRPr lang="es-CO" dirty="0" smtClean="0"/>
          </a:p>
          <a:p>
            <a:pPr marL="0" lvl="0" indent="0" algn="just">
              <a:buNone/>
            </a:pPr>
            <a:r>
              <a:rPr lang="es-CO" b="1" dirty="0"/>
              <a:t>	</a:t>
            </a:r>
            <a:r>
              <a:rPr lang="es-CO" b="1" dirty="0" smtClean="0"/>
              <a:t>	i</a:t>
            </a:r>
            <a:r>
              <a:rPr lang="es-CO" b="1" dirty="0"/>
              <a:t>). </a:t>
            </a:r>
            <a:r>
              <a:rPr lang="es-CO" dirty="0"/>
              <a:t>funciones  públicas administrativas (art. 123-3, 210-2, 267-2) o </a:t>
            </a:r>
            <a:endParaRPr lang="es-CO" dirty="0" smtClean="0"/>
          </a:p>
          <a:p>
            <a:pPr marL="0" lvl="0" indent="0" algn="just">
              <a:buNone/>
            </a:pPr>
            <a:r>
              <a:rPr lang="es-CO" b="1" dirty="0"/>
              <a:t>	</a:t>
            </a:r>
            <a:r>
              <a:rPr lang="es-CO" b="1" dirty="0" smtClean="0"/>
              <a:t>	ii</a:t>
            </a:r>
            <a:r>
              <a:rPr lang="es-CO" b="1" dirty="0"/>
              <a:t>).</a:t>
            </a:r>
            <a:r>
              <a:rPr lang="es-CO" dirty="0"/>
              <a:t> funciones públicas judiciales (art. 118-3).</a:t>
            </a:r>
            <a:endParaRPr lang="es-ES" dirty="0"/>
          </a:p>
          <a:p>
            <a:pPr marL="0" indent="0" algn="just">
              <a:buNone/>
            </a:pPr>
            <a:endParaRPr lang="es-ES" dirty="0"/>
          </a:p>
        </p:txBody>
      </p:sp>
    </p:spTree>
    <p:extLst>
      <p:ext uri="{BB962C8B-B14F-4D97-AF65-F5344CB8AC3E}">
        <p14:creationId xmlns:p14="http://schemas.microsoft.com/office/powerpoint/2010/main" val="36257241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800" b="1" dirty="0" smtClean="0"/>
              <a:t>SERVICIO PÚBLICO </a:t>
            </a:r>
            <a:endParaRPr lang="es-ES" sz="2800" b="1" dirty="0"/>
          </a:p>
        </p:txBody>
      </p:sp>
      <p:sp>
        <p:nvSpPr>
          <p:cNvPr id="3" name="2 Marcador de contenido"/>
          <p:cNvSpPr>
            <a:spLocks noGrp="1"/>
          </p:cNvSpPr>
          <p:nvPr>
            <p:ph idx="1"/>
          </p:nvPr>
        </p:nvSpPr>
        <p:spPr/>
        <p:txBody>
          <a:bodyPr>
            <a:noAutofit/>
          </a:bodyPr>
          <a:lstStyle/>
          <a:p>
            <a:pPr marL="0" indent="0" algn="just">
              <a:buNone/>
            </a:pPr>
            <a:r>
              <a:rPr lang="es-CO" sz="1600" dirty="0" smtClean="0"/>
              <a:t>Los </a:t>
            </a:r>
            <a:r>
              <a:rPr lang="es-CO" sz="1600" dirty="0"/>
              <a:t>servicios públicos son inherentes a la finalidad social del Estado y es deber de éste asegurar su prestación eficiente a todos los habitantes del territorio nacional.</a:t>
            </a:r>
            <a:endParaRPr lang="es-ES" sz="1600" dirty="0"/>
          </a:p>
          <a:p>
            <a:pPr marL="0" indent="0" algn="just">
              <a:buNone/>
            </a:pPr>
            <a:endParaRPr lang="es-CO" sz="1600" dirty="0" smtClean="0"/>
          </a:p>
          <a:p>
            <a:pPr marL="0" indent="0" algn="just">
              <a:buNone/>
            </a:pPr>
            <a:r>
              <a:rPr lang="es-CO" sz="1600" dirty="0" smtClean="0"/>
              <a:t>La </a:t>
            </a:r>
            <a:r>
              <a:rPr lang="es-CO" sz="1600" dirty="0"/>
              <a:t>Constitución utiliza igualmente el término de “servicio público” para calificar expresamente como tales determinadas actividades, por ejemplo:</a:t>
            </a:r>
            <a:endParaRPr lang="es-ES" sz="1600" dirty="0"/>
          </a:p>
          <a:p>
            <a:pPr marL="0" lvl="0" indent="0" algn="just">
              <a:buNone/>
            </a:pPr>
            <a:r>
              <a:rPr lang="es-CO" sz="1600" dirty="0" smtClean="0"/>
              <a:t>	- La </a:t>
            </a:r>
            <a:r>
              <a:rPr lang="es-CO" sz="1600" dirty="0"/>
              <a:t>Seguridad Social (art. 48 C.P.)</a:t>
            </a:r>
            <a:endParaRPr lang="es-ES" sz="1600" dirty="0"/>
          </a:p>
          <a:p>
            <a:pPr marL="0" lvl="0" indent="0" algn="just">
              <a:buNone/>
            </a:pPr>
            <a:r>
              <a:rPr lang="es-CO" sz="1600" dirty="0" smtClean="0"/>
              <a:t>	- La </a:t>
            </a:r>
            <a:r>
              <a:rPr lang="es-CO" sz="1600" dirty="0"/>
              <a:t>atención en salud  y el saneamiento ambiental (art. 49 C.P.), </a:t>
            </a:r>
            <a:endParaRPr lang="es-ES" sz="1600" dirty="0"/>
          </a:p>
          <a:p>
            <a:pPr marL="0" lvl="0" indent="0" algn="just">
              <a:buNone/>
            </a:pPr>
            <a:r>
              <a:rPr lang="es-CO" sz="1600" dirty="0" smtClean="0"/>
              <a:t>	- La </a:t>
            </a:r>
            <a:r>
              <a:rPr lang="es-CO" sz="1600" dirty="0"/>
              <a:t>educación  (art. 67 C.P.)</a:t>
            </a:r>
            <a:endParaRPr lang="es-ES" sz="1600" dirty="0"/>
          </a:p>
          <a:p>
            <a:pPr marL="0" lvl="0" indent="0" algn="just">
              <a:buNone/>
            </a:pPr>
            <a:r>
              <a:rPr lang="es-CO" sz="1600" dirty="0" smtClean="0"/>
              <a:t>	- La </a:t>
            </a:r>
            <a:r>
              <a:rPr lang="es-CO" sz="1600" dirty="0"/>
              <a:t>que desarrollan  los notarios  y registradores </a:t>
            </a:r>
            <a:endParaRPr lang="es-ES" sz="1600" dirty="0"/>
          </a:p>
          <a:p>
            <a:pPr marL="0" indent="0" algn="just">
              <a:buNone/>
            </a:pPr>
            <a:endParaRPr lang="es-CO" sz="1600" dirty="0" smtClean="0"/>
          </a:p>
          <a:p>
            <a:pPr marL="0" indent="0" algn="just">
              <a:buNone/>
            </a:pPr>
            <a:r>
              <a:rPr lang="es-CO" sz="1600" dirty="0" smtClean="0"/>
              <a:t>Para </a:t>
            </a:r>
            <a:r>
              <a:rPr lang="es-CO" sz="1600" dirty="0"/>
              <a:t>efectos del control disciplinario será solamente en el caso en que la prestación  del servicio público haga necesario el ejercicio de funciones públicas, entendidas como exteriorización  de las </a:t>
            </a:r>
            <a:r>
              <a:rPr lang="es-CO" sz="1600" b="1" dirty="0" smtClean="0"/>
              <a:t>potestades inherentes</a:t>
            </a:r>
            <a:r>
              <a:rPr lang="es-CO" sz="1600" b="1" dirty="0"/>
              <a:t>  al Estado</a:t>
            </a:r>
            <a:r>
              <a:rPr lang="es-CO" sz="1600" dirty="0"/>
              <a:t> -que se traducen generalmente en señalamiento de conductas, expedición de actos unilaterales y ejercicio de </a:t>
            </a:r>
            <a:r>
              <a:rPr lang="es-CO" sz="1600" dirty="0" smtClean="0"/>
              <a:t>coerción,</a:t>
            </a:r>
            <a:r>
              <a:rPr lang="es-CO" sz="1600" dirty="0"/>
              <a:t>  que el particular estará sometido, en relación  con dicho ejercicio, al régimen disciplinario.</a:t>
            </a:r>
            <a:endParaRPr lang="es-ES" sz="1600" dirty="0"/>
          </a:p>
          <a:p>
            <a:pPr marL="0" indent="0" algn="just">
              <a:buNone/>
            </a:pPr>
            <a:endParaRPr lang="es-ES" sz="1600" dirty="0"/>
          </a:p>
        </p:txBody>
      </p:sp>
    </p:spTree>
    <p:extLst>
      <p:ext uri="{BB962C8B-B14F-4D97-AF65-F5344CB8AC3E}">
        <p14:creationId xmlns:p14="http://schemas.microsoft.com/office/powerpoint/2010/main" val="111643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908720"/>
            <a:ext cx="8229600" cy="990600"/>
          </a:xfrm>
        </p:spPr>
        <p:txBody>
          <a:bodyPr>
            <a:noAutofit/>
          </a:bodyPr>
          <a:lstStyle/>
          <a:p>
            <a:pPr algn="ctr"/>
            <a:r>
              <a:rPr lang="es-CO" sz="2800" b="1" dirty="0" smtClean="0"/>
              <a:t>LOS CRITERIOS SEÑALADOS EN LA JURISPRUDENCIA SOBRE  LA NO APLICACIÓN DE LA LEY DISCIPLINARIA A LOS PARTICULARES CONTRATISTAS</a:t>
            </a:r>
            <a:r>
              <a:rPr lang="es-ES" sz="2800" dirty="0" smtClean="0"/>
              <a:t/>
            </a:r>
            <a:br>
              <a:rPr lang="es-ES" sz="2800" dirty="0" smtClean="0"/>
            </a:br>
            <a:endParaRPr lang="es-ES" sz="2800" dirty="0"/>
          </a:p>
        </p:txBody>
      </p:sp>
      <p:sp>
        <p:nvSpPr>
          <p:cNvPr id="3" name="2 Marcador de contenido"/>
          <p:cNvSpPr>
            <a:spLocks noGrp="1"/>
          </p:cNvSpPr>
          <p:nvPr>
            <p:ph idx="1"/>
          </p:nvPr>
        </p:nvSpPr>
        <p:spPr>
          <a:xfrm>
            <a:off x="467544" y="1945675"/>
            <a:ext cx="8229600" cy="4876800"/>
          </a:xfrm>
        </p:spPr>
        <p:txBody>
          <a:bodyPr>
            <a:noAutofit/>
          </a:bodyPr>
          <a:lstStyle/>
          <a:p>
            <a:pPr marL="0" indent="0" algn="just">
              <a:buNone/>
            </a:pPr>
            <a:endParaRPr lang="es-CO" sz="1200" dirty="0" smtClean="0"/>
          </a:p>
          <a:p>
            <a:pPr marL="0" indent="0" algn="just">
              <a:buNone/>
            </a:pPr>
            <a:r>
              <a:rPr lang="es-CO" sz="1200" dirty="0" smtClean="0"/>
              <a:t>Se </a:t>
            </a:r>
            <a:r>
              <a:rPr lang="es-CO" sz="1200" dirty="0"/>
              <a:t>ha dicho que los particulares contratistas, como sujetos particulares, no pierden su calidad de tales al contratar con el Estado y en este sentido no están sujetos a  la ley disciplinaria.  </a:t>
            </a:r>
            <a:endParaRPr lang="es-ES" sz="1200" dirty="0"/>
          </a:p>
          <a:p>
            <a:pPr marL="0" indent="0" algn="just">
              <a:buNone/>
            </a:pPr>
            <a:r>
              <a:rPr lang="es-CO" sz="1200" dirty="0"/>
              <a:t> </a:t>
            </a:r>
            <a:endParaRPr lang="es-ES" sz="1200" dirty="0"/>
          </a:p>
          <a:p>
            <a:pPr marL="0" indent="0" algn="just">
              <a:buNone/>
            </a:pPr>
            <a:r>
              <a:rPr lang="es-CO" sz="1200" dirty="0"/>
              <a:t>Solamente en la medida en que pueda concluirse que el  particular interventor  de un contrato estatal cumple una función publica,  cabría considerar que en relación con él  el Legislador puede establecer la aplicación del régimen disciplinario.</a:t>
            </a:r>
            <a:endParaRPr lang="es-ES" sz="1200" dirty="0"/>
          </a:p>
          <a:p>
            <a:pPr marL="0" indent="0" algn="just">
              <a:buNone/>
            </a:pPr>
            <a:r>
              <a:rPr lang="es-CO" sz="1200" dirty="0"/>
              <a:t> </a:t>
            </a:r>
            <a:endParaRPr lang="es-ES" sz="1200" dirty="0"/>
          </a:p>
          <a:p>
            <a:pPr marL="0" indent="0" algn="just">
              <a:buNone/>
            </a:pPr>
            <a:r>
              <a:rPr lang="es-CO" sz="1200" b="1" dirty="0"/>
              <a:t>Criterio subjetivo (</a:t>
            </a:r>
            <a:r>
              <a:rPr lang="es-CO" sz="1200" dirty="0"/>
              <a:t>Sentencia C-280/96,) Entre el contratista y la administración no hay subordinación jerárquica, sino que este presta un servicio de manera autónoma, por lo cual sus obligaciones y el ámbito de su responsabilidad son las que se derivan del contrato y de la ley contractual, sin que pudieran ser destinatarios de del régimen disciplinario previsto para los servidores públicos.</a:t>
            </a:r>
            <a:endParaRPr lang="es-ES" sz="1200" dirty="0"/>
          </a:p>
          <a:p>
            <a:pPr marL="0" indent="0" algn="just">
              <a:buNone/>
            </a:pPr>
            <a:r>
              <a:rPr lang="es-CO" sz="1200" dirty="0"/>
              <a:t> </a:t>
            </a:r>
            <a:endParaRPr lang="es-ES" sz="1200" dirty="0"/>
          </a:p>
          <a:p>
            <a:pPr marL="0" indent="0" algn="just">
              <a:buNone/>
            </a:pPr>
            <a:r>
              <a:rPr lang="es-CO" sz="1200" b="1" dirty="0"/>
              <a:t>Criterio material</a:t>
            </a:r>
            <a:r>
              <a:rPr lang="es-CO" sz="1200" dirty="0"/>
              <a:t> (Sentencias C-286/96  y C-543/98) Para identificar  a  los particulares que pudieran ser destinatarios de la ley disciplinaria, </a:t>
            </a:r>
            <a:r>
              <a:rPr lang="es-CO" sz="1200" u="sng" dirty="0"/>
              <a:t>no a partir  del tipo de  relación</a:t>
            </a:r>
            <a:r>
              <a:rPr lang="es-CO" sz="1200" dirty="0"/>
              <a:t> que pudiera existir entre estos y el Estado, sino  </a:t>
            </a:r>
            <a:r>
              <a:rPr lang="es-CO" sz="1200" u="sng" dirty="0"/>
              <a:t>a partir  del contenido de la función que les fuera  encomendada</a:t>
            </a:r>
            <a:r>
              <a:rPr lang="es-CO" sz="1200" dirty="0"/>
              <a:t>, la cual  de poder considerarse como el ejercicio de una función pública, implicaba la aplicación de la ley disciplinaria;  </a:t>
            </a:r>
            <a:endParaRPr lang="es-ES" sz="1200" dirty="0"/>
          </a:p>
          <a:p>
            <a:pPr marL="0" indent="0" algn="just">
              <a:buNone/>
            </a:pPr>
            <a:endParaRPr lang="es-CO" sz="1200" dirty="0" smtClean="0"/>
          </a:p>
          <a:p>
            <a:pPr marL="0" indent="0" algn="just">
              <a:buNone/>
            </a:pPr>
            <a:r>
              <a:rPr lang="es-CO" sz="1200" dirty="0" smtClean="0"/>
              <a:t>En </a:t>
            </a:r>
            <a:r>
              <a:rPr lang="es-CO" sz="1200" dirty="0"/>
              <a:t>este sentido  la Corte en la Sentencia C-181/02 precisó que cuando se establezca, mediante contrato, la administración de recursos parafiscales por los particulares, -que sin lugar a dudas constituye el ejercicio de una función pública-, el contratista encargado de dicha administración  queda sometido al control disciplinario exclusivamente en lo referente a ella.</a:t>
            </a:r>
            <a:endParaRPr lang="es-ES" sz="1200" dirty="0"/>
          </a:p>
        </p:txBody>
      </p:sp>
    </p:spTree>
    <p:extLst>
      <p:ext uri="{BB962C8B-B14F-4D97-AF65-F5344CB8AC3E}">
        <p14:creationId xmlns:p14="http://schemas.microsoft.com/office/powerpoint/2010/main" val="42684471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764704"/>
            <a:ext cx="8229600" cy="990600"/>
          </a:xfrm>
        </p:spPr>
        <p:txBody>
          <a:bodyPr>
            <a:noAutofit/>
          </a:bodyPr>
          <a:lstStyle/>
          <a:p>
            <a:pPr algn="ctr"/>
            <a:r>
              <a:rPr lang="es-CO" sz="2400" b="1" dirty="0" smtClean="0"/>
              <a:t>EL OBJETO DEL CONTRATO DE INTERVENTORÍA Y LA ATRIBUCIÓN AL CONTRATISTA DE POTESTADES QUE IMPLICAN EL EJERCICIO DE FUNCIONES PÚBLICAS.</a:t>
            </a:r>
            <a:r>
              <a:rPr lang="es-ES" sz="2400" dirty="0" smtClean="0"/>
              <a:t/>
            </a:r>
            <a:br>
              <a:rPr lang="es-ES" sz="2400" dirty="0" smtClean="0"/>
            </a:br>
            <a:endParaRPr lang="es-ES" sz="2400" dirty="0"/>
          </a:p>
        </p:txBody>
      </p:sp>
      <p:sp>
        <p:nvSpPr>
          <p:cNvPr id="3" name="2 Marcador de contenido"/>
          <p:cNvSpPr>
            <a:spLocks noGrp="1"/>
          </p:cNvSpPr>
          <p:nvPr>
            <p:ph idx="1"/>
          </p:nvPr>
        </p:nvSpPr>
        <p:spPr>
          <a:xfrm>
            <a:off x="457200" y="1600200"/>
            <a:ext cx="8147248" cy="4925144"/>
          </a:xfrm>
        </p:spPr>
        <p:txBody>
          <a:bodyPr>
            <a:noAutofit/>
          </a:bodyPr>
          <a:lstStyle/>
          <a:p>
            <a:pPr marL="0" indent="0">
              <a:buNone/>
            </a:pPr>
            <a:endParaRPr lang="es-CO" sz="1100" dirty="0" smtClean="0"/>
          </a:p>
          <a:p>
            <a:pPr marL="0" indent="0">
              <a:buNone/>
            </a:pPr>
            <a:r>
              <a:rPr lang="es-CO" sz="1100" dirty="0" smtClean="0"/>
              <a:t>De </a:t>
            </a:r>
            <a:r>
              <a:rPr lang="es-CO" sz="1100" dirty="0"/>
              <a:t>acuerdo con el numeral 1° del artículo 4 de la Ley 80 de 1993 dentro de los </a:t>
            </a:r>
            <a:r>
              <a:rPr lang="es-CO" sz="1100" b="1" dirty="0"/>
              <a:t>derechos</a:t>
            </a:r>
            <a:r>
              <a:rPr lang="es-CO" sz="1100" dirty="0"/>
              <a:t> y </a:t>
            </a:r>
            <a:r>
              <a:rPr lang="es-CO" sz="1100" b="1" dirty="0"/>
              <a:t>deberes</a:t>
            </a:r>
            <a:r>
              <a:rPr lang="es-CO" sz="1100" dirty="0"/>
              <a:t> de las </a:t>
            </a:r>
            <a:r>
              <a:rPr lang="es-CO" sz="1100" u="sng" dirty="0"/>
              <a:t>entidades </a:t>
            </a:r>
            <a:r>
              <a:rPr lang="es-CO" sz="1100" u="sng" dirty="0" smtClean="0"/>
              <a:t> estatales</a:t>
            </a:r>
            <a:r>
              <a:rPr lang="es-CO" sz="1100" dirty="0" smtClean="0"/>
              <a:t> </a:t>
            </a:r>
            <a:r>
              <a:rPr lang="es-CO" sz="1100" dirty="0"/>
              <a:t>para la consecución de los fines de la contratación estatal se encuentra:</a:t>
            </a:r>
            <a:endParaRPr lang="es-ES" sz="1100" dirty="0"/>
          </a:p>
          <a:p>
            <a:pPr marL="0" lvl="0" indent="0">
              <a:buNone/>
            </a:pPr>
            <a:r>
              <a:rPr lang="es-CO" sz="1100" dirty="0" smtClean="0"/>
              <a:t>	- El </a:t>
            </a:r>
            <a:r>
              <a:rPr lang="es-CO" sz="1100" dirty="0"/>
              <a:t>de </a:t>
            </a:r>
            <a:r>
              <a:rPr lang="es-CO" sz="1100" b="1" dirty="0"/>
              <a:t>exigir</a:t>
            </a:r>
            <a:r>
              <a:rPr lang="es-CO" sz="1100" dirty="0"/>
              <a:t> al contratista la </a:t>
            </a:r>
            <a:r>
              <a:rPr lang="es-CO" sz="1100" b="1" dirty="0"/>
              <a:t>ejecución</a:t>
            </a:r>
            <a:r>
              <a:rPr lang="es-CO" sz="1100" dirty="0"/>
              <a:t> </a:t>
            </a:r>
            <a:r>
              <a:rPr lang="es-CO" sz="1100" u="sng" dirty="0"/>
              <a:t>idónea</a:t>
            </a:r>
            <a:r>
              <a:rPr lang="es-CO" sz="1100" dirty="0"/>
              <a:t> y </a:t>
            </a:r>
            <a:r>
              <a:rPr lang="es-CO" sz="1100" u="sng" dirty="0"/>
              <a:t>oportuna</a:t>
            </a:r>
            <a:r>
              <a:rPr lang="es-CO" sz="1100" dirty="0"/>
              <a:t> del contrato.</a:t>
            </a:r>
            <a:endParaRPr lang="es-ES" sz="1100" dirty="0"/>
          </a:p>
          <a:p>
            <a:pPr marL="0" indent="0">
              <a:buNone/>
            </a:pPr>
            <a:endParaRPr lang="es-CO" sz="1100" dirty="0" smtClean="0"/>
          </a:p>
          <a:p>
            <a:pPr marL="0" indent="0">
              <a:buNone/>
            </a:pPr>
            <a:r>
              <a:rPr lang="es-CO" sz="1100" dirty="0" smtClean="0"/>
              <a:t>Así </a:t>
            </a:r>
            <a:r>
              <a:rPr lang="es-CO" sz="1100" dirty="0"/>
              <a:t>mismo de acuerdo con el </a:t>
            </a:r>
            <a:r>
              <a:rPr lang="es-CO" sz="1100" i="1" dirty="0"/>
              <a:t>Numeral 1° del artículo 26 </a:t>
            </a:r>
            <a:r>
              <a:rPr lang="es-CO" sz="1100" dirty="0"/>
              <a:t>del mismo estatuto los servidores públicos están obligados a:</a:t>
            </a:r>
            <a:endParaRPr lang="es-ES" sz="1100" dirty="0"/>
          </a:p>
          <a:p>
            <a:pPr marL="0" lvl="0" indent="0">
              <a:buNone/>
            </a:pPr>
            <a:r>
              <a:rPr lang="es-CO" sz="1100" dirty="0" smtClean="0"/>
              <a:t>	- Buscar </a:t>
            </a:r>
            <a:r>
              <a:rPr lang="es-CO" sz="1100" dirty="0"/>
              <a:t>el cumplimiento de los fines de la contratación,</a:t>
            </a:r>
            <a:endParaRPr lang="es-ES" sz="1100" dirty="0"/>
          </a:p>
          <a:p>
            <a:pPr marL="0" lvl="0" indent="0">
              <a:buNone/>
            </a:pPr>
            <a:r>
              <a:rPr lang="es-CO" sz="1100" dirty="0" smtClean="0"/>
              <a:t>	- Vigilar </a:t>
            </a:r>
            <a:r>
              <a:rPr lang="es-CO" sz="1100" dirty="0"/>
              <a:t>la correcta ejecución del objeto del contrato</a:t>
            </a:r>
            <a:endParaRPr lang="es-ES" sz="1100" dirty="0"/>
          </a:p>
          <a:p>
            <a:pPr marL="0" lvl="0" indent="0">
              <a:buNone/>
            </a:pPr>
            <a:r>
              <a:rPr lang="es-CO" sz="1100" dirty="0" smtClean="0"/>
              <a:t>	- Proteger </a:t>
            </a:r>
            <a:r>
              <a:rPr lang="es-CO" sz="1100" dirty="0"/>
              <a:t>los derechos de: </a:t>
            </a:r>
            <a:endParaRPr lang="es-ES" sz="1100" dirty="0"/>
          </a:p>
          <a:p>
            <a:pPr marL="0" lvl="0" indent="0">
              <a:buNone/>
            </a:pPr>
            <a:r>
              <a:rPr lang="es-CO" sz="1100" dirty="0" smtClean="0"/>
              <a:t>		1. La </a:t>
            </a:r>
            <a:r>
              <a:rPr lang="es-CO" sz="1100" dirty="0"/>
              <a:t>entidad, </a:t>
            </a:r>
            <a:endParaRPr lang="es-ES" sz="1100" dirty="0"/>
          </a:p>
          <a:p>
            <a:pPr marL="0" lvl="0" indent="0">
              <a:buNone/>
            </a:pPr>
            <a:r>
              <a:rPr lang="es-CO" sz="1100" dirty="0" smtClean="0"/>
              <a:t>		2. El </a:t>
            </a:r>
            <a:r>
              <a:rPr lang="es-CO" sz="1100" dirty="0"/>
              <a:t>contratista  </a:t>
            </a:r>
            <a:endParaRPr lang="es-ES" sz="1100" dirty="0"/>
          </a:p>
          <a:p>
            <a:pPr marL="0" lvl="0" indent="0">
              <a:buNone/>
            </a:pPr>
            <a:r>
              <a:rPr lang="es-CO" sz="1100" dirty="0" smtClean="0"/>
              <a:t>		3. De </a:t>
            </a:r>
            <a:r>
              <a:rPr lang="es-CO" sz="1100" dirty="0"/>
              <a:t>los terceros que puedan  verse afectados  por la ejecución del contrato</a:t>
            </a:r>
            <a:endParaRPr lang="es-ES" sz="1100" dirty="0"/>
          </a:p>
          <a:p>
            <a:pPr marL="0" indent="0">
              <a:buNone/>
            </a:pPr>
            <a:endParaRPr lang="es-CO" sz="1100" dirty="0" smtClean="0"/>
          </a:p>
          <a:p>
            <a:pPr marL="0" indent="0">
              <a:buNone/>
            </a:pPr>
            <a:r>
              <a:rPr lang="es-CO" sz="1100" dirty="0" smtClean="0"/>
              <a:t>Para </a:t>
            </a:r>
            <a:r>
              <a:rPr lang="es-CO" sz="1100" dirty="0"/>
              <a:t>efectos de dicha vigilancia la administración contratante puede:</a:t>
            </a:r>
            <a:endParaRPr lang="es-ES" sz="1100" dirty="0"/>
          </a:p>
          <a:p>
            <a:pPr lvl="0"/>
            <a:endParaRPr lang="es-CO" sz="1100" b="1" i="1" dirty="0" smtClean="0"/>
          </a:p>
          <a:p>
            <a:pPr lvl="0"/>
            <a:r>
              <a:rPr lang="es-CO" sz="1100" b="1" i="1" dirty="0" smtClean="0"/>
              <a:t>Designar</a:t>
            </a:r>
            <a:r>
              <a:rPr lang="es-CO" sz="1100" i="1" dirty="0" smtClean="0"/>
              <a:t> </a:t>
            </a:r>
            <a:r>
              <a:rPr lang="es-CO" sz="1100" i="1" dirty="0"/>
              <a:t>uno de sus </a:t>
            </a:r>
            <a:r>
              <a:rPr lang="es-CO" sz="1100" b="1" i="1" dirty="0"/>
              <a:t>servidores</a:t>
            </a:r>
            <a:r>
              <a:rPr lang="es-CO" sz="1100" i="1" dirty="0"/>
              <a:t>, que asume la labor de interventoría de un contrato determinado</a:t>
            </a:r>
            <a:endParaRPr lang="es-ES" sz="1100" dirty="0"/>
          </a:p>
          <a:p>
            <a:pPr marL="0" indent="0">
              <a:buNone/>
            </a:pPr>
            <a:r>
              <a:rPr lang="es-CO" sz="1100" i="1" dirty="0"/>
              <a:t> </a:t>
            </a:r>
            <a:endParaRPr lang="es-ES" sz="1100" dirty="0"/>
          </a:p>
          <a:p>
            <a:pPr lvl="0"/>
            <a:r>
              <a:rPr lang="es-CO" sz="1100" b="1" dirty="0"/>
              <a:t>Contratar</a:t>
            </a:r>
            <a:r>
              <a:rPr lang="es-CO" sz="1100" dirty="0"/>
              <a:t> los servicios de un </a:t>
            </a:r>
            <a:r>
              <a:rPr lang="es-CO" sz="1100" b="1" dirty="0"/>
              <a:t>particular</a:t>
            </a:r>
            <a:r>
              <a:rPr lang="es-CO" sz="1100" dirty="0"/>
              <a:t> para realizar la interventoría del contrato: </a:t>
            </a:r>
            <a:endParaRPr lang="es-ES" sz="1100" dirty="0"/>
          </a:p>
          <a:p>
            <a:pPr marL="0" lvl="0" indent="0">
              <a:buNone/>
            </a:pPr>
            <a:r>
              <a:rPr lang="es-CO" sz="1100" b="1" i="1" dirty="0" smtClean="0"/>
              <a:t>	- Porque </a:t>
            </a:r>
            <a:r>
              <a:rPr lang="es-CO" sz="1100" b="1" i="1" dirty="0"/>
              <a:t>la ley así se   lo exija</a:t>
            </a:r>
            <a:r>
              <a:rPr lang="es-CO" sz="1100" i="1" dirty="0"/>
              <a:t>, -para los contratos de obra  que se  hayan sido celebrado como resultado de un </a:t>
            </a:r>
            <a:endParaRPr lang="es-CO" sz="1100" i="1" dirty="0" smtClean="0"/>
          </a:p>
          <a:p>
            <a:pPr marL="0" lvl="0" indent="0">
              <a:buNone/>
            </a:pPr>
            <a:r>
              <a:rPr lang="es-CO" sz="1100" i="1" dirty="0"/>
              <a:t>	</a:t>
            </a:r>
            <a:r>
              <a:rPr lang="es-CO" sz="1100" i="1" dirty="0" smtClean="0"/>
              <a:t>proceso </a:t>
            </a:r>
            <a:r>
              <a:rPr lang="es-CO" sz="1100" i="1" dirty="0"/>
              <a:t>de licitación o concurso (art 32-1 de la Ley 80)</a:t>
            </a:r>
            <a:endParaRPr lang="es-ES" sz="1100" dirty="0"/>
          </a:p>
          <a:p>
            <a:pPr marL="0" lvl="0" indent="0">
              <a:buNone/>
            </a:pPr>
            <a:r>
              <a:rPr lang="es-CO" sz="1100" b="1" dirty="0" smtClean="0"/>
              <a:t>	</a:t>
            </a:r>
          </a:p>
          <a:p>
            <a:pPr marL="0" lvl="0" indent="0">
              <a:buNone/>
            </a:pPr>
            <a:r>
              <a:rPr lang="es-CO" sz="1100" b="1" dirty="0"/>
              <a:t>	</a:t>
            </a:r>
            <a:r>
              <a:rPr lang="es-CO" sz="1100" b="1" dirty="0" smtClean="0"/>
              <a:t>- Por </a:t>
            </a:r>
            <a:r>
              <a:rPr lang="es-CO" sz="1100" b="1" dirty="0"/>
              <a:t>decisión de la entidad,</a:t>
            </a:r>
            <a:r>
              <a:rPr lang="es-CO" sz="1100" dirty="0"/>
              <a:t> -luego de que se certifique la inexistencia de personal de planta para desarrollar </a:t>
            </a:r>
            <a:r>
              <a:rPr lang="es-CO" sz="1100" dirty="0" smtClean="0"/>
              <a:t>	las  actividades </a:t>
            </a:r>
            <a:r>
              <a:rPr lang="es-CO" sz="1100" dirty="0"/>
              <a:t>que se pretenden contratar (parágrafo 1 del artículo 32 de la Ley 80)-</a:t>
            </a:r>
            <a:endParaRPr lang="es-ES" sz="1100" dirty="0"/>
          </a:p>
          <a:p>
            <a:endParaRPr lang="es-ES" sz="1100" dirty="0"/>
          </a:p>
        </p:txBody>
      </p:sp>
    </p:spTree>
    <p:extLst>
      <p:ext uri="{BB962C8B-B14F-4D97-AF65-F5344CB8AC3E}">
        <p14:creationId xmlns:p14="http://schemas.microsoft.com/office/powerpoint/2010/main" val="38891976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784304"/>
          </a:xfrm>
        </p:spPr>
        <p:txBody>
          <a:bodyPr>
            <a:normAutofit fontScale="55000" lnSpcReduction="20000"/>
          </a:bodyPr>
          <a:lstStyle/>
          <a:p>
            <a:pPr marL="0" indent="0">
              <a:buNone/>
            </a:pPr>
            <a:r>
              <a:rPr lang="es-CO" dirty="0"/>
              <a:t>El </a:t>
            </a:r>
            <a:r>
              <a:rPr lang="es-CO" b="1" dirty="0"/>
              <a:t>artículo 32</a:t>
            </a:r>
            <a:r>
              <a:rPr lang="es-CO" dirty="0"/>
              <a:t> Sobre el </a:t>
            </a:r>
            <a:r>
              <a:rPr lang="es-CO" b="1" dirty="0"/>
              <a:t>objeto</a:t>
            </a:r>
            <a:r>
              <a:rPr lang="es-CO" dirty="0"/>
              <a:t> mismo del contrato y sobre las </a:t>
            </a:r>
            <a:r>
              <a:rPr lang="es-CO" b="1" dirty="0"/>
              <a:t>cláusulas</a:t>
            </a:r>
            <a:r>
              <a:rPr lang="es-CO" dirty="0"/>
              <a:t> que en ellas puedan pactarse, precisando que “ninguna orden del interventor de una obra podrá darse verbalmente” y que será obligatorio para el interventor “entregar por escrito sus órdenes o sugerencias y ellas deben enmarcarse dentro de los términos del respectivo contrato”.</a:t>
            </a:r>
            <a:endParaRPr lang="es-ES" dirty="0"/>
          </a:p>
          <a:p>
            <a:pPr marL="0" indent="0">
              <a:buNone/>
            </a:pPr>
            <a:endParaRPr lang="es-CO" dirty="0" smtClean="0"/>
          </a:p>
          <a:p>
            <a:pPr marL="0" indent="0">
              <a:buNone/>
            </a:pPr>
            <a:r>
              <a:rPr lang="es-CO" dirty="0" smtClean="0"/>
              <a:t>Por </a:t>
            </a:r>
            <a:r>
              <a:rPr lang="es-CO" dirty="0"/>
              <a:t>su parte el </a:t>
            </a:r>
            <a:r>
              <a:rPr lang="es-CO" b="1" dirty="0"/>
              <a:t>artículo 53 de la ley 80</a:t>
            </a:r>
            <a:r>
              <a:rPr lang="es-CO" dirty="0"/>
              <a:t> señala que los consultores, interventores y asesores externos responderán civil y penalmente tanto:</a:t>
            </a:r>
            <a:endParaRPr lang="es-ES" dirty="0"/>
          </a:p>
          <a:p>
            <a:pPr marL="0" indent="0">
              <a:buNone/>
            </a:pPr>
            <a:r>
              <a:rPr lang="es-CO" dirty="0"/>
              <a:t> </a:t>
            </a:r>
            <a:endParaRPr lang="es-ES" dirty="0"/>
          </a:p>
          <a:p>
            <a:pPr marL="0" lvl="0" indent="0">
              <a:buNone/>
            </a:pPr>
            <a:r>
              <a:rPr lang="es-CO" b="1" dirty="0"/>
              <a:t>Por el cumplimiento de las obligaciones</a:t>
            </a:r>
            <a:r>
              <a:rPr lang="es-CO" dirty="0"/>
              <a:t> derivadas del contrato de consultoría, interventoría o asesoría</a:t>
            </a:r>
            <a:endParaRPr lang="es-ES" dirty="0"/>
          </a:p>
          <a:p>
            <a:pPr marL="0" lvl="0" indent="0">
              <a:buNone/>
            </a:pPr>
            <a:endParaRPr lang="es-CO" dirty="0" smtClean="0"/>
          </a:p>
          <a:p>
            <a:pPr marL="0" lvl="0" indent="0">
              <a:buNone/>
            </a:pPr>
            <a:r>
              <a:rPr lang="es-CO" dirty="0" smtClean="0"/>
              <a:t>Por </a:t>
            </a:r>
            <a:r>
              <a:rPr lang="es-CO" dirty="0"/>
              <a:t>los </a:t>
            </a:r>
            <a:r>
              <a:rPr lang="es-CO" b="1" dirty="0"/>
              <a:t>hechos u omisiones</a:t>
            </a:r>
            <a:r>
              <a:rPr lang="es-CO" dirty="0"/>
              <a:t> que les fueran imputables y que </a:t>
            </a:r>
            <a:r>
              <a:rPr lang="es-CO" u="sng" dirty="0"/>
              <a:t>causen daño o perjuicio</a:t>
            </a:r>
            <a:r>
              <a:rPr lang="es-CO" dirty="0"/>
              <a:t> a las entidades, derivados de la celebración y ejecución de los contratos respecto de los cuales </a:t>
            </a:r>
            <a:r>
              <a:rPr lang="es-CO" b="1" u="sng" dirty="0"/>
              <a:t>hayan ejercido o ejerzan las funciones</a:t>
            </a:r>
            <a:r>
              <a:rPr lang="es-CO" dirty="0"/>
              <a:t> de consultoría, interventoría o asesoría. </a:t>
            </a:r>
            <a:endParaRPr lang="es-ES" dirty="0"/>
          </a:p>
          <a:p>
            <a:pPr marL="0" indent="0">
              <a:buNone/>
            </a:pPr>
            <a:r>
              <a:rPr lang="es-CO" dirty="0"/>
              <a:t> </a:t>
            </a:r>
            <a:endParaRPr lang="es-ES" dirty="0"/>
          </a:p>
          <a:p>
            <a:pPr marL="0" indent="0">
              <a:buNone/>
            </a:pPr>
            <a:r>
              <a:rPr lang="es-CO" dirty="0"/>
              <a:t>Así mismo el </a:t>
            </a:r>
            <a:r>
              <a:rPr lang="es-CO" b="1" dirty="0"/>
              <a:t>artículo 56</a:t>
            </a:r>
            <a:r>
              <a:rPr lang="es-CO" dirty="0"/>
              <a:t> del mismo estatuto señala </a:t>
            </a:r>
            <a:r>
              <a:rPr lang="es-CO" b="1" dirty="0"/>
              <a:t>que para efectos penales</a:t>
            </a:r>
            <a:r>
              <a:rPr lang="es-CO" dirty="0"/>
              <a:t>, </a:t>
            </a:r>
            <a:r>
              <a:rPr lang="es-CO" u="sng" dirty="0"/>
              <a:t>el contratista</a:t>
            </a:r>
            <a:r>
              <a:rPr lang="es-CO" dirty="0"/>
              <a:t>, </a:t>
            </a:r>
            <a:r>
              <a:rPr lang="es-CO" u="sng" dirty="0"/>
              <a:t>el interventor</a:t>
            </a:r>
            <a:r>
              <a:rPr lang="es-CO" dirty="0"/>
              <a:t>, </a:t>
            </a:r>
            <a:r>
              <a:rPr lang="es-CO" u="sng" dirty="0"/>
              <a:t>el consultor</a:t>
            </a:r>
            <a:r>
              <a:rPr lang="es-CO" dirty="0"/>
              <a:t> y </a:t>
            </a:r>
            <a:r>
              <a:rPr lang="es-CO" u="sng" dirty="0"/>
              <a:t>el asesor</a:t>
            </a:r>
            <a:r>
              <a:rPr lang="es-CO" dirty="0"/>
              <a:t> se </a:t>
            </a:r>
            <a:r>
              <a:rPr lang="es-CO" b="1" dirty="0"/>
              <a:t>consideran particulares</a:t>
            </a:r>
            <a:r>
              <a:rPr lang="es-CO" dirty="0"/>
              <a:t> que </a:t>
            </a:r>
            <a:r>
              <a:rPr lang="es-CO" b="1" dirty="0"/>
              <a:t>cumplen funciones públicas</a:t>
            </a:r>
            <a:r>
              <a:rPr lang="es-CO" dirty="0"/>
              <a:t> en todo lo concerniente a la </a:t>
            </a:r>
            <a:r>
              <a:rPr lang="es-CO" u="sng" dirty="0"/>
              <a:t>celebración</a:t>
            </a:r>
            <a:r>
              <a:rPr lang="es-CO" dirty="0"/>
              <a:t>, </a:t>
            </a:r>
            <a:r>
              <a:rPr lang="es-CO" u="sng" dirty="0"/>
              <a:t>ejecución</a:t>
            </a:r>
            <a:r>
              <a:rPr lang="es-CO" dirty="0"/>
              <a:t> y </a:t>
            </a:r>
            <a:r>
              <a:rPr lang="es-CO" u="sng" dirty="0"/>
              <a:t>liquidación</a:t>
            </a:r>
            <a:r>
              <a:rPr lang="es-CO" dirty="0"/>
              <a:t> de los contratos que celebren con las entidades estatales y, por lo tanto, estarán sujetos a la </a:t>
            </a:r>
            <a:r>
              <a:rPr lang="es-CO" b="1" u="sng" dirty="0"/>
              <a:t>responsabilidad que en esa materia señala la ley</a:t>
            </a:r>
            <a:r>
              <a:rPr lang="es-CO" dirty="0"/>
              <a:t> para los servidores públicos</a:t>
            </a:r>
            <a:r>
              <a:rPr lang="es-CO" dirty="0" smtClean="0"/>
              <a:t>.</a:t>
            </a:r>
          </a:p>
          <a:p>
            <a:pPr marL="0" indent="0">
              <a:buNone/>
            </a:pPr>
            <a:endParaRPr lang="es-CO" dirty="0"/>
          </a:p>
          <a:p>
            <a:pPr marL="0" indent="0">
              <a:buNone/>
            </a:pPr>
            <a:r>
              <a:rPr lang="es-CO" dirty="0"/>
              <a:t>Norma  esta última que fuera  declarada exequible por esta Corporación en la Sentencia C-543/98 en la que empero se precisó que el artículo referido asimila la conducta del particular a la de un servidor público sólo para efectos penales; y que otro tipo de responsabilidad derivada de la actuación oficial, como la disciplinaria, se continuaba  predicando  por la Corporación con exclusividad de los funcionarios, que tienen con el Estado una relación legal y reglamentaria</a:t>
            </a:r>
            <a:r>
              <a:rPr lang="es-CO" baseline="30000" dirty="0">
                <a:hlinkClick r:id="rId2"/>
              </a:rPr>
              <a:t>[69]</a:t>
            </a:r>
            <a:r>
              <a:rPr lang="es-CO" dirty="0"/>
              <a:t>.</a:t>
            </a:r>
            <a:endParaRPr lang="es-ES" dirty="0"/>
          </a:p>
          <a:p>
            <a:pPr marL="0" indent="0">
              <a:buNone/>
            </a:pPr>
            <a:r>
              <a:rPr lang="es-CO" dirty="0"/>
              <a:t> </a:t>
            </a:r>
            <a:endParaRPr lang="es-ES" dirty="0"/>
          </a:p>
          <a:p>
            <a:pPr marL="0" indent="0">
              <a:buNone/>
            </a:pPr>
            <a:r>
              <a:rPr lang="es-CO" dirty="0"/>
              <a:t>Por tratarse de un particular, precisamente, como ya se señaló, solo en el caso de que se le atribuyan prerrogativas que puedan considerarse el ejercicio de funciones públicas cabe someter a dicho particular a la Ley disciplinaria.</a:t>
            </a:r>
            <a:endParaRPr lang="es-ES" dirty="0"/>
          </a:p>
          <a:p>
            <a:pPr marL="0" indent="0">
              <a:buNone/>
            </a:pPr>
            <a:endParaRPr lang="es-ES" dirty="0"/>
          </a:p>
          <a:p>
            <a:endParaRPr lang="es-ES" dirty="0"/>
          </a:p>
        </p:txBody>
      </p:sp>
    </p:spTree>
    <p:extLst>
      <p:ext uri="{BB962C8B-B14F-4D97-AF65-F5344CB8AC3E}">
        <p14:creationId xmlns:p14="http://schemas.microsoft.com/office/powerpoint/2010/main" val="3677980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800" b="1" dirty="0" smtClean="0"/>
              <a:t>PRINCIPIO DE RESPONSABILIDAD</a:t>
            </a:r>
            <a:endParaRPr lang="es-ES" sz="2800" b="1" dirty="0"/>
          </a:p>
        </p:txBody>
      </p:sp>
      <p:sp>
        <p:nvSpPr>
          <p:cNvPr id="3" name="2 Marcador de contenido"/>
          <p:cNvSpPr>
            <a:spLocks noGrp="1"/>
          </p:cNvSpPr>
          <p:nvPr>
            <p:ph idx="1"/>
          </p:nvPr>
        </p:nvSpPr>
        <p:spPr/>
        <p:txBody>
          <a:bodyPr>
            <a:normAutofit/>
          </a:bodyPr>
          <a:lstStyle/>
          <a:p>
            <a:pPr marL="0" indent="0" algn="just">
              <a:buNone/>
            </a:pPr>
            <a:r>
              <a:rPr lang="es-CO" sz="1800" dirty="0"/>
              <a:t>El principio de responsabilidad, mirado desde la órbita del </a:t>
            </a:r>
            <a:r>
              <a:rPr lang="es-CO" sz="1800" u="sng" dirty="0"/>
              <a:t>Estado</a:t>
            </a:r>
            <a:r>
              <a:rPr lang="es-CO" sz="1800" dirty="0"/>
              <a:t> y de los </a:t>
            </a:r>
            <a:r>
              <a:rPr lang="es-CO" sz="1800" u="sng" dirty="0"/>
              <a:t>particulares</a:t>
            </a:r>
            <a:r>
              <a:rPr lang="es-CO" sz="1800" dirty="0"/>
              <a:t>. a través de varios elementos que reorientan en forma significativa</a:t>
            </a:r>
            <a:r>
              <a:rPr lang="es-CO" sz="1800" dirty="0" smtClean="0"/>
              <a:t>:</a:t>
            </a:r>
          </a:p>
          <a:p>
            <a:pPr marL="0" indent="0" algn="just">
              <a:buNone/>
            </a:pPr>
            <a:endParaRPr lang="es-CO" sz="1800" dirty="0" smtClean="0"/>
          </a:p>
          <a:p>
            <a:pPr marL="0" indent="0" algn="just">
              <a:buNone/>
            </a:pPr>
            <a:r>
              <a:rPr lang="es-CO" sz="1800" dirty="0" smtClean="0"/>
              <a:t>1. Las </a:t>
            </a:r>
            <a:r>
              <a:rPr lang="es-CO" sz="1800" dirty="0"/>
              <a:t>relaciones entre los ciudadanos y el </a:t>
            </a:r>
            <a:r>
              <a:rPr lang="es-CO" sz="1800" dirty="0" smtClean="0"/>
              <a:t>Estado.</a:t>
            </a:r>
          </a:p>
          <a:p>
            <a:pPr marL="0" indent="0" algn="just">
              <a:buNone/>
            </a:pPr>
            <a:r>
              <a:rPr lang="es-CO" sz="1800" dirty="0" smtClean="0"/>
              <a:t>2. </a:t>
            </a:r>
            <a:r>
              <a:rPr lang="es-CO" sz="1800" dirty="0"/>
              <a:t>El papel de los agentes estatales y </a:t>
            </a:r>
            <a:endParaRPr lang="es-CO" sz="1800" b="1" dirty="0" smtClean="0"/>
          </a:p>
          <a:p>
            <a:pPr marL="0" indent="0" algn="just">
              <a:buNone/>
            </a:pPr>
            <a:r>
              <a:rPr lang="es-CO" sz="1800" dirty="0" smtClean="0"/>
              <a:t>3</a:t>
            </a:r>
            <a:r>
              <a:rPr lang="es-CO" sz="1800" b="1" dirty="0" smtClean="0"/>
              <a:t>. </a:t>
            </a:r>
            <a:r>
              <a:rPr lang="es-CO" sz="1800" dirty="0" smtClean="0"/>
              <a:t>El </a:t>
            </a:r>
            <a:r>
              <a:rPr lang="es-CO" sz="1800" dirty="0"/>
              <a:t>cumplimiento de las funciones públicas. </a:t>
            </a:r>
            <a:r>
              <a:rPr lang="es-CO" sz="1800" dirty="0"/>
              <a:t> </a:t>
            </a:r>
            <a:r>
              <a:rPr lang="es-CO" sz="1800" dirty="0" smtClean="0"/>
              <a:t>Así;</a:t>
            </a:r>
          </a:p>
          <a:p>
            <a:pPr marL="0" indent="0" algn="just">
              <a:buNone/>
            </a:pPr>
            <a:endParaRPr lang="es-ES" sz="1800" dirty="0"/>
          </a:p>
          <a:p>
            <a:pPr marL="360000" lvl="0" indent="-360000" algn="just"/>
            <a:r>
              <a:rPr lang="es-CO" sz="1200" i="1" dirty="0"/>
              <a:t>La consolidación de la responsabilidad estatal para responder por el daño antijurídico causado por sus agentes, </a:t>
            </a:r>
            <a:endParaRPr lang="es-ES" sz="1200" dirty="0"/>
          </a:p>
          <a:p>
            <a:pPr marL="360000" lvl="0" indent="-360000" algn="just"/>
            <a:r>
              <a:rPr lang="es-CO" sz="1200" i="1" dirty="0"/>
              <a:t>La ampliación del nivel de responsabilidad del agente estatal  en relación con sus funciones y la posibilidad de comprometer su propio patrimonio en determinadas circunstancias, </a:t>
            </a:r>
            <a:endParaRPr lang="es-ES" sz="1200" dirty="0"/>
          </a:p>
          <a:p>
            <a:pPr marL="360000" lvl="0" indent="-360000" algn="just"/>
            <a:r>
              <a:rPr lang="es-CO" sz="1200" i="1" dirty="0"/>
              <a:t>El establecimiento de una lógica de corresponsabilidad  entre el Estado y los ciudadanos </a:t>
            </a:r>
            <a:r>
              <a:rPr lang="es-CO" sz="1200" i="1" u="sng" dirty="0"/>
              <a:t>en el manejo de los asuntos públicos</a:t>
            </a:r>
            <a:r>
              <a:rPr lang="es-CO" sz="1200" i="1" dirty="0"/>
              <a:t> que pretende superar  la visión tradicional  de la esfera de lo puramente Estatal y de lo puramente </a:t>
            </a:r>
            <a:r>
              <a:rPr lang="es-CO" sz="1200" i="1" dirty="0" smtClean="0"/>
              <a:t>privado,</a:t>
            </a:r>
            <a:endParaRPr lang="es-ES" sz="1200" dirty="0" smtClean="0"/>
          </a:p>
          <a:p>
            <a:pPr marL="0" indent="0" algn="just">
              <a:buNone/>
            </a:pPr>
            <a:endParaRPr lang="es-CO" sz="1800" dirty="0" smtClean="0"/>
          </a:p>
          <a:p>
            <a:pPr marL="0" indent="0" algn="just">
              <a:buNone/>
            </a:pPr>
            <a:r>
              <a:rPr lang="es-CO" sz="1800" dirty="0" smtClean="0"/>
              <a:t>Manifestaciones de un mayor énfasis de los sistemas jurídicos en este principio  que busca garantizar el cumplimiento eficiente  de las tareas públicas</a:t>
            </a:r>
            <a:endParaRPr lang="es-ES" sz="1800" dirty="0" smtClean="0"/>
          </a:p>
          <a:p>
            <a:pPr algn="just"/>
            <a:endParaRPr lang="es-ES" sz="1800" dirty="0"/>
          </a:p>
        </p:txBody>
      </p:sp>
    </p:spTree>
    <p:extLst>
      <p:ext uri="{BB962C8B-B14F-4D97-AF65-F5344CB8AC3E}">
        <p14:creationId xmlns:p14="http://schemas.microsoft.com/office/powerpoint/2010/main" val="4180736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80728"/>
            <a:ext cx="8229600" cy="5496272"/>
          </a:xfrm>
        </p:spPr>
        <p:txBody>
          <a:bodyPr>
            <a:normAutofit fontScale="70000" lnSpcReduction="20000"/>
          </a:bodyPr>
          <a:lstStyle/>
          <a:p>
            <a:pPr marL="0" indent="0" algn="just">
              <a:buNone/>
            </a:pPr>
            <a:r>
              <a:rPr lang="es-CO" dirty="0"/>
              <a:t>Téngase en cuenta que </a:t>
            </a:r>
            <a:r>
              <a:rPr lang="es-CO" b="1" dirty="0"/>
              <a:t>el interventor</a:t>
            </a:r>
            <a:r>
              <a:rPr lang="es-CO" dirty="0"/>
              <a:t>, como encargado de vigilar la buena marcha del contrato, podrá: </a:t>
            </a:r>
            <a:endParaRPr lang="es-CO" dirty="0" smtClean="0"/>
          </a:p>
          <a:p>
            <a:pPr algn="just"/>
            <a:endParaRPr lang="es-ES" dirty="0"/>
          </a:p>
          <a:p>
            <a:pPr marL="457200" lvl="0" indent="-457200" algn="just">
              <a:buAutoNum type="arabicPeriod"/>
            </a:pPr>
            <a:r>
              <a:rPr lang="es-CO" b="1" i="1" dirty="0" smtClean="0"/>
              <a:t>Exigir </a:t>
            </a:r>
            <a:r>
              <a:rPr lang="es-CO" b="1" i="1" dirty="0"/>
              <a:t>al contratista la información que estime necesaria; </a:t>
            </a:r>
            <a:endParaRPr lang="es-CO" b="1" i="1" dirty="0"/>
          </a:p>
          <a:p>
            <a:pPr marL="457200" lvl="0" indent="-457200" algn="just">
              <a:buAutoNum type="arabicPeriod"/>
            </a:pPr>
            <a:endParaRPr lang="es-CO" b="1" i="1" dirty="0" smtClean="0"/>
          </a:p>
          <a:p>
            <a:pPr marL="457200" lvl="0" indent="-457200" algn="just">
              <a:buAutoNum type="arabicPeriod"/>
            </a:pPr>
            <a:r>
              <a:rPr lang="es-CO" i="1" dirty="0" smtClean="0"/>
              <a:t>Efectuará</a:t>
            </a:r>
            <a:r>
              <a:rPr lang="es-CO" i="1" dirty="0"/>
              <a:t> a nombre de la administración las revisiones periódicas indispensables para verificar que </a:t>
            </a:r>
            <a:endParaRPr lang="es-ES" dirty="0"/>
          </a:p>
          <a:p>
            <a:pPr marL="0" lvl="0" indent="0" algn="just">
              <a:buNone/>
            </a:pPr>
            <a:r>
              <a:rPr lang="es-CO" i="1" dirty="0" smtClean="0"/>
              <a:t>	- Las </a:t>
            </a:r>
            <a:r>
              <a:rPr lang="es-CO" i="1" dirty="0"/>
              <a:t>obras ejecutadas, </a:t>
            </a:r>
            <a:endParaRPr lang="es-ES" dirty="0"/>
          </a:p>
          <a:p>
            <a:pPr marL="0" lvl="0" indent="0" algn="just">
              <a:buNone/>
            </a:pPr>
            <a:r>
              <a:rPr lang="es-CO" i="1" dirty="0" smtClean="0"/>
              <a:t>	- Los </a:t>
            </a:r>
            <a:r>
              <a:rPr lang="es-CO" i="1" dirty="0"/>
              <a:t>servicios prestados o </a:t>
            </a:r>
            <a:endParaRPr lang="es-ES" dirty="0"/>
          </a:p>
          <a:p>
            <a:pPr marL="0" lvl="0" indent="0" algn="just">
              <a:buNone/>
            </a:pPr>
            <a:r>
              <a:rPr lang="es-CO" i="1" dirty="0" smtClean="0"/>
              <a:t>	- Los </a:t>
            </a:r>
            <a:r>
              <a:rPr lang="es-CO" i="1" dirty="0"/>
              <a:t>bienes suministrados cumplan con las condiciones de calidad </a:t>
            </a:r>
            <a:endParaRPr lang="es-CO" i="1" dirty="0" smtClean="0"/>
          </a:p>
          <a:p>
            <a:pPr marL="0" lvl="0" indent="0" algn="just">
              <a:buNone/>
            </a:pPr>
            <a:r>
              <a:rPr lang="es-CO" i="1" dirty="0"/>
              <a:t>	</a:t>
            </a:r>
            <a:r>
              <a:rPr lang="es-CO" i="1" dirty="0" smtClean="0"/>
              <a:t>ofrecidas </a:t>
            </a:r>
            <a:r>
              <a:rPr lang="es-CO" i="1" dirty="0"/>
              <a:t>por los contratistas;  </a:t>
            </a:r>
            <a:endParaRPr lang="es-ES" dirty="0"/>
          </a:p>
          <a:p>
            <a:pPr marL="0" lvl="0" indent="0" algn="just">
              <a:buNone/>
            </a:pPr>
            <a:endParaRPr lang="es-CO" b="1" i="1" dirty="0" smtClean="0"/>
          </a:p>
          <a:p>
            <a:pPr marL="0" lvl="0" indent="0" algn="just">
              <a:buNone/>
            </a:pPr>
            <a:r>
              <a:rPr lang="es-CO" b="1" i="1" dirty="0" smtClean="0"/>
              <a:t>3. Dar </a:t>
            </a:r>
            <a:r>
              <a:rPr lang="es-CO" b="1" i="1" dirty="0"/>
              <a:t>órdenes que se consignarán necesariamente por escrito;</a:t>
            </a:r>
            <a:r>
              <a:rPr lang="es-CO" i="1" dirty="0"/>
              <a:t> de su actuación dependerá  que la administración  responsable del contrato de que se trate adopte oportunamente  las medidas  necesarias para mantener  durante </a:t>
            </a:r>
            <a:r>
              <a:rPr lang="es-CO" i="1" u="sng" dirty="0"/>
              <a:t>su desarrollo</a:t>
            </a:r>
            <a:r>
              <a:rPr lang="es-CO" i="1" dirty="0"/>
              <a:t>  y </a:t>
            </a:r>
            <a:r>
              <a:rPr lang="es-CO" i="1" u="sng" dirty="0"/>
              <a:t>ejecución</a:t>
            </a:r>
            <a:r>
              <a:rPr lang="es-CO" i="1" dirty="0"/>
              <a:t>  las condiciones </a:t>
            </a:r>
            <a:r>
              <a:rPr lang="es-CO" i="1" u="sng" dirty="0"/>
              <a:t>técnicas</a:t>
            </a:r>
            <a:r>
              <a:rPr lang="es-CO" i="1" dirty="0"/>
              <a:t>, </a:t>
            </a:r>
            <a:r>
              <a:rPr lang="es-CO" i="1" u="sng" dirty="0"/>
              <a:t> económicas</a:t>
            </a:r>
            <a:r>
              <a:rPr lang="es-CO" i="1" dirty="0"/>
              <a:t> y </a:t>
            </a:r>
            <a:r>
              <a:rPr lang="es-CO" i="1" u="sng" dirty="0"/>
              <a:t>financiaras</a:t>
            </a:r>
            <a:r>
              <a:rPr lang="es-CO" i="1" dirty="0"/>
              <a:t>  que fueron previstas en él,   es decir que  tiene </a:t>
            </a:r>
            <a:r>
              <a:rPr lang="es-CO" i="1" u="sng" dirty="0"/>
              <a:t>atribuidas  prerrogativas</a:t>
            </a:r>
            <a:r>
              <a:rPr lang="es-CO" i="1" dirty="0"/>
              <a:t> de aquellas que en principio solo corresponden a la Administración, al tiempo que su función se convierte en determinante para el cumplimiento de los fines  de la contratación  estatal.</a:t>
            </a:r>
            <a:endParaRPr lang="es-ES" dirty="0"/>
          </a:p>
          <a:p>
            <a:pPr algn="just"/>
            <a:r>
              <a:rPr lang="es-CO" dirty="0"/>
              <a:t> </a:t>
            </a:r>
            <a:endParaRPr lang="es-ES" dirty="0"/>
          </a:p>
          <a:p>
            <a:pPr algn="just"/>
            <a:endParaRPr lang="es-ES" dirty="0"/>
          </a:p>
        </p:txBody>
      </p:sp>
    </p:spTree>
    <p:extLst>
      <p:ext uri="{BB962C8B-B14F-4D97-AF65-F5344CB8AC3E}">
        <p14:creationId xmlns:p14="http://schemas.microsoft.com/office/powerpoint/2010/main" val="3579751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36912"/>
            <a:ext cx="8229600" cy="990600"/>
          </a:xfrm>
        </p:spPr>
        <p:txBody>
          <a:bodyPr>
            <a:noAutofit/>
          </a:bodyPr>
          <a:lstStyle/>
          <a:p>
            <a:pPr algn="ctr"/>
            <a:r>
              <a:rPr lang="es-ES" sz="6000" b="1" dirty="0" smtClean="0"/>
              <a:t>GRACIAS</a:t>
            </a:r>
            <a:endParaRPr lang="es-ES" sz="6000" b="1" dirty="0"/>
          </a:p>
        </p:txBody>
      </p:sp>
    </p:spTree>
    <p:extLst>
      <p:ext uri="{BB962C8B-B14F-4D97-AF65-F5344CB8AC3E}">
        <p14:creationId xmlns:p14="http://schemas.microsoft.com/office/powerpoint/2010/main" val="1314394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800" b="1" dirty="0" smtClean="0"/>
              <a:t>LA CONSTITUCIÓN DE 1991</a:t>
            </a:r>
            <a:endParaRPr lang="es-ES" sz="2800" b="1" dirty="0"/>
          </a:p>
        </p:txBody>
      </p:sp>
      <p:sp>
        <p:nvSpPr>
          <p:cNvPr id="3" name="2 Marcador de contenido"/>
          <p:cNvSpPr>
            <a:spLocks noGrp="1"/>
          </p:cNvSpPr>
          <p:nvPr>
            <p:ph idx="1"/>
          </p:nvPr>
        </p:nvSpPr>
        <p:spPr/>
        <p:txBody>
          <a:bodyPr>
            <a:normAutofit fontScale="70000" lnSpcReduction="20000"/>
          </a:bodyPr>
          <a:lstStyle/>
          <a:p>
            <a:pPr marL="0" indent="0" algn="just">
              <a:buNone/>
            </a:pPr>
            <a:endParaRPr lang="es-ES" b="1" dirty="0" smtClean="0"/>
          </a:p>
          <a:p>
            <a:pPr marL="0" indent="0" algn="just">
              <a:buNone/>
            </a:pPr>
            <a:r>
              <a:rPr lang="es-ES" b="1" dirty="0" smtClean="0"/>
              <a:t>Articulo 90:</a:t>
            </a:r>
          </a:p>
          <a:p>
            <a:pPr marL="0" indent="0" algn="just">
              <a:buNone/>
            </a:pPr>
            <a:endParaRPr lang="es-ES" b="1" dirty="0" smtClean="0"/>
          </a:p>
          <a:p>
            <a:pPr lvl="0" algn="just"/>
            <a:r>
              <a:rPr lang="es-CO" b="1" i="1" dirty="0"/>
              <a:t>La cláusula general de responsabilidad patrimonial</a:t>
            </a:r>
            <a:r>
              <a:rPr lang="es-CO" i="1" dirty="0"/>
              <a:t> que cabe por el </a:t>
            </a:r>
            <a:r>
              <a:rPr lang="es-CO" i="1" u="sng" dirty="0"/>
              <a:t>daño antijurídico</a:t>
            </a:r>
            <a:r>
              <a:rPr lang="es-CO" i="1" dirty="0"/>
              <a:t> que sea imputable al </a:t>
            </a:r>
            <a:r>
              <a:rPr lang="es-CO" b="1" i="1" dirty="0"/>
              <a:t>Estado</a:t>
            </a:r>
            <a:r>
              <a:rPr lang="es-CO" i="1" dirty="0"/>
              <a:t>, </a:t>
            </a:r>
            <a:r>
              <a:rPr lang="es-CO" dirty="0"/>
              <a:t>por la </a:t>
            </a:r>
            <a:r>
              <a:rPr lang="es-CO" u="sng" dirty="0"/>
              <a:t>acción</a:t>
            </a:r>
            <a:r>
              <a:rPr lang="es-CO" dirty="0"/>
              <a:t> u </a:t>
            </a:r>
            <a:r>
              <a:rPr lang="es-CO" u="sng" dirty="0"/>
              <a:t>omisión</a:t>
            </a:r>
            <a:r>
              <a:rPr lang="es-CO" dirty="0"/>
              <a:t> de las </a:t>
            </a:r>
            <a:r>
              <a:rPr lang="es-CO" b="1" dirty="0"/>
              <a:t>autoridades</a:t>
            </a:r>
            <a:r>
              <a:rPr lang="es-CO" dirty="0"/>
              <a:t> públicas</a:t>
            </a:r>
            <a:r>
              <a:rPr lang="es-CO" dirty="0" smtClean="0"/>
              <a:t>.</a:t>
            </a:r>
          </a:p>
          <a:p>
            <a:pPr lvl="0" algn="just"/>
            <a:endParaRPr lang="es-ES" dirty="0"/>
          </a:p>
          <a:p>
            <a:pPr lvl="0" algn="just"/>
            <a:r>
              <a:rPr lang="es-CO" dirty="0"/>
              <a:t>La obligación a cargo del Estado de </a:t>
            </a:r>
            <a:r>
              <a:rPr lang="es-CO" b="1" dirty="0"/>
              <a:t>repetir</a:t>
            </a:r>
            <a:r>
              <a:rPr lang="es-CO" dirty="0"/>
              <a:t> contra el agente por actuación dolosa o gravemente culposa aquel haya sido condenado (</a:t>
            </a:r>
            <a:r>
              <a:rPr lang="es-CO" i="1" dirty="0"/>
              <a:t>obligar al servidor público a tomar conciencia de la importancia de su misión y de su deber de actuar de manera diligente en el cumplimiento de sus tareas)- C-037 de </a:t>
            </a:r>
            <a:r>
              <a:rPr lang="es-CO" i="1" dirty="0" smtClean="0"/>
              <a:t>2003</a:t>
            </a:r>
          </a:p>
          <a:p>
            <a:pPr lvl="0" algn="just"/>
            <a:endParaRPr lang="es-ES" dirty="0"/>
          </a:p>
          <a:p>
            <a:pPr lvl="0" algn="just"/>
            <a:r>
              <a:rPr lang="es-CO" b="1" dirty="0"/>
              <a:t>severo</a:t>
            </a:r>
            <a:r>
              <a:rPr lang="es-CO" dirty="0"/>
              <a:t> régimen de inhabilidades e incompatibilidades y </a:t>
            </a:r>
            <a:r>
              <a:rPr lang="es-CO" b="1" dirty="0"/>
              <a:t>estrictas</a:t>
            </a:r>
            <a:r>
              <a:rPr lang="es-CO" dirty="0"/>
              <a:t> reglas de conducta, -</a:t>
            </a:r>
            <a:r>
              <a:rPr lang="es-CO" i="1" dirty="0"/>
              <a:t> orientado siempre a la </a:t>
            </a:r>
            <a:r>
              <a:rPr lang="es-CO" b="1" i="1" dirty="0"/>
              <a:t>defensa</a:t>
            </a:r>
            <a:r>
              <a:rPr lang="es-CO" i="1" dirty="0"/>
              <a:t> del </a:t>
            </a:r>
            <a:r>
              <a:rPr lang="es-CO" i="1" u="sng" dirty="0"/>
              <a:t>interés general</a:t>
            </a:r>
            <a:r>
              <a:rPr lang="es-CO" i="1" dirty="0"/>
              <a:t> y al </a:t>
            </a:r>
            <a:r>
              <a:rPr lang="es-CO" b="1" i="1" dirty="0"/>
              <a:t>cumplimiento</a:t>
            </a:r>
            <a:r>
              <a:rPr lang="es-CO" i="1" dirty="0"/>
              <a:t> de los </a:t>
            </a:r>
            <a:r>
              <a:rPr lang="es-CO" i="1" u="sng" dirty="0"/>
              <a:t>fines del </a:t>
            </a:r>
            <a:r>
              <a:rPr lang="es-CO" i="1" u="sng" dirty="0" smtClean="0"/>
              <a:t>Estado,</a:t>
            </a:r>
          </a:p>
          <a:p>
            <a:pPr lvl="0" algn="just"/>
            <a:endParaRPr lang="es-CO" i="1" u="sng" dirty="0"/>
          </a:p>
          <a:p>
            <a:pPr algn="just"/>
            <a:r>
              <a:rPr lang="es-CO" b="1" dirty="0"/>
              <a:t>La noción de servidor público: </a:t>
            </a:r>
            <a:r>
              <a:rPr lang="es-CO" dirty="0"/>
              <a:t>tiene una connotación finalista, al artículo 2° y 209.</a:t>
            </a:r>
            <a:endParaRPr lang="es-ES" dirty="0"/>
          </a:p>
          <a:p>
            <a:pPr lvl="0" algn="just"/>
            <a:endParaRPr lang="es-ES" dirty="0"/>
          </a:p>
          <a:p>
            <a:pPr marL="0" indent="0" algn="just">
              <a:buNone/>
            </a:pPr>
            <a:endParaRPr lang="es-ES" b="1" dirty="0"/>
          </a:p>
        </p:txBody>
      </p:sp>
    </p:spTree>
    <p:extLst>
      <p:ext uri="{BB962C8B-B14F-4D97-AF65-F5344CB8AC3E}">
        <p14:creationId xmlns:p14="http://schemas.microsoft.com/office/powerpoint/2010/main" val="4106925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92696"/>
            <a:ext cx="8229600" cy="990600"/>
          </a:xfrm>
        </p:spPr>
        <p:txBody>
          <a:bodyPr>
            <a:normAutofit fontScale="90000"/>
          </a:bodyPr>
          <a:lstStyle/>
          <a:p>
            <a:pPr algn="ctr"/>
            <a:r>
              <a:rPr lang="es-CO" sz="3100" b="1" dirty="0" smtClean="0"/>
              <a:t>LA RESPONSABILIDAD EN EL CUMPLIMIENTO DE LOS FINES DEL ESTADO.</a:t>
            </a:r>
            <a:r>
              <a:rPr lang="es-ES" dirty="0"/>
              <a:t/>
            </a:r>
            <a:br>
              <a:rPr lang="es-ES" dirty="0"/>
            </a:br>
            <a:endParaRPr lang="es-ES" dirty="0"/>
          </a:p>
        </p:txBody>
      </p:sp>
      <p:sp>
        <p:nvSpPr>
          <p:cNvPr id="3" name="2 Marcador de contenido"/>
          <p:cNvSpPr>
            <a:spLocks noGrp="1"/>
          </p:cNvSpPr>
          <p:nvPr>
            <p:ph idx="1"/>
          </p:nvPr>
        </p:nvSpPr>
        <p:spPr>
          <a:xfrm>
            <a:off x="457200" y="1340768"/>
            <a:ext cx="8229600" cy="5136232"/>
          </a:xfrm>
        </p:spPr>
        <p:txBody>
          <a:bodyPr>
            <a:normAutofit fontScale="55000" lnSpcReduction="20000"/>
          </a:bodyPr>
          <a:lstStyle/>
          <a:p>
            <a:pPr lvl="0"/>
            <a:r>
              <a:rPr lang="es-CO" i="1" dirty="0"/>
              <a:t>no corresponde solamente a los servidores públicos en el Estado social de Derecho</a:t>
            </a:r>
            <a:r>
              <a:rPr lang="es-CO" i="1" dirty="0" smtClean="0"/>
              <a:t>.</a:t>
            </a:r>
          </a:p>
          <a:p>
            <a:pPr lvl="0"/>
            <a:endParaRPr lang="es-ES" dirty="0"/>
          </a:p>
          <a:p>
            <a:pPr lvl="0"/>
            <a:r>
              <a:rPr lang="es-CO" i="1" dirty="0"/>
              <a:t>Los particulares asumen en él una serie de </a:t>
            </a:r>
            <a:r>
              <a:rPr lang="es-CO" b="1" i="1" dirty="0"/>
              <a:t>obligaciones</a:t>
            </a:r>
            <a:r>
              <a:rPr lang="es-CO" i="1" dirty="0"/>
              <a:t> y de </a:t>
            </a:r>
            <a:r>
              <a:rPr lang="es-CO" b="1" i="1" dirty="0"/>
              <a:t>tareas</a:t>
            </a:r>
            <a:r>
              <a:rPr lang="es-CO" i="1" dirty="0"/>
              <a:t> que antes cumplían de manera </a:t>
            </a:r>
            <a:r>
              <a:rPr lang="es-CO" i="1" u="sng" dirty="0"/>
              <a:t>exclusiva</a:t>
            </a:r>
            <a:r>
              <a:rPr lang="es-CO" i="1" dirty="0"/>
              <a:t> y en ocasiones </a:t>
            </a:r>
            <a:r>
              <a:rPr lang="es-CO" i="1" u="sng" dirty="0"/>
              <a:t>excluyente</a:t>
            </a:r>
            <a:r>
              <a:rPr lang="es-CO" i="1" dirty="0"/>
              <a:t> las autoridades estatales: Así, la Carta señala que sectores tan importantes como: </a:t>
            </a:r>
            <a:endParaRPr lang="es-ES" dirty="0"/>
          </a:p>
          <a:p>
            <a:pPr marL="0" lvl="0" indent="0">
              <a:buNone/>
            </a:pPr>
            <a:r>
              <a:rPr lang="es-CO" dirty="0"/>
              <a:t>	</a:t>
            </a:r>
            <a:endParaRPr lang="es-CO" dirty="0" smtClean="0"/>
          </a:p>
          <a:p>
            <a:pPr marL="0" lvl="0" indent="0">
              <a:buNone/>
            </a:pPr>
            <a:r>
              <a:rPr lang="es-CO" dirty="0"/>
              <a:t>	</a:t>
            </a:r>
            <a:r>
              <a:rPr lang="es-CO" dirty="0" smtClean="0"/>
              <a:t>1. La </a:t>
            </a:r>
            <a:r>
              <a:rPr lang="es-CO" dirty="0"/>
              <a:t>salud ( art. 49  C.P. ), </a:t>
            </a:r>
            <a:endParaRPr lang="es-ES" dirty="0"/>
          </a:p>
          <a:p>
            <a:pPr marL="0" lvl="0" indent="0">
              <a:buNone/>
            </a:pPr>
            <a:r>
              <a:rPr lang="es-CO" dirty="0" smtClean="0"/>
              <a:t>	2. La </a:t>
            </a:r>
            <a:r>
              <a:rPr lang="es-CO" dirty="0"/>
              <a:t>seguridad social (art. 48 C.P.), </a:t>
            </a:r>
            <a:endParaRPr lang="es-ES" dirty="0"/>
          </a:p>
          <a:p>
            <a:pPr marL="0" lvl="0" indent="0">
              <a:buNone/>
            </a:pPr>
            <a:r>
              <a:rPr lang="es-CO" dirty="0" smtClean="0"/>
              <a:t>	3. La </a:t>
            </a:r>
            <a:r>
              <a:rPr lang="es-CO" dirty="0"/>
              <a:t>educación (art. 67 C.P.),  </a:t>
            </a:r>
            <a:endParaRPr lang="es-ES" dirty="0"/>
          </a:p>
          <a:p>
            <a:pPr marL="0" lvl="0" indent="0">
              <a:buNone/>
            </a:pPr>
            <a:r>
              <a:rPr lang="es-CO" dirty="0" smtClean="0"/>
              <a:t>	4. La </a:t>
            </a:r>
            <a:r>
              <a:rPr lang="es-CO" dirty="0"/>
              <a:t>ciencia y la tecnología ( art. 71 C.P.), </a:t>
            </a:r>
            <a:endParaRPr lang="es-ES" dirty="0"/>
          </a:p>
          <a:p>
            <a:pPr marL="0" lvl="0" indent="0">
              <a:buNone/>
            </a:pPr>
            <a:r>
              <a:rPr lang="es-CO" dirty="0" smtClean="0"/>
              <a:t>	5. La </a:t>
            </a:r>
            <a:r>
              <a:rPr lang="es-CO" dirty="0"/>
              <a:t>protección especial de: </a:t>
            </a:r>
            <a:endParaRPr lang="es-CO" dirty="0" smtClean="0"/>
          </a:p>
          <a:p>
            <a:pPr marL="0" lvl="0" indent="0">
              <a:buNone/>
            </a:pPr>
            <a:r>
              <a:rPr lang="es-CO" dirty="0"/>
              <a:t>	</a:t>
            </a:r>
            <a:r>
              <a:rPr lang="es-CO" dirty="0" smtClean="0"/>
              <a:t>	i</a:t>
            </a:r>
            <a:r>
              <a:rPr lang="es-CO" dirty="0"/>
              <a:t>). personas de la tercera edad (art. 46  C.P</a:t>
            </a:r>
            <a:r>
              <a:rPr lang="es-CO" dirty="0" smtClean="0"/>
              <a:t>.),</a:t>
            </a:r>
          </a:p>
          <a:p>
            <a:pPr marL="0" lvl="0" indent="0">
              <a:buNone/>
            </a:pPr>
            <a:r>
              <a:rPr lang="es-CO" dirty="0"/>
              <a:t>	</a:t>
            </a:r>
            <a:r>
              <a:rPr lang="es-CO" dirty="0" smtClean="0"/>
              <a:t>	ii</a:t>
            </a:r>
            <a:r>
              <a:rPr lang="es-CO" dirty="0"/>
              <a:t>). de los niños (art. 44 C.P.)  y </a:t>
            </a:r>
            <a:endParaRPr lang="es-CO" dirty="0" smtClean="0"/>
          </a:p>
          <a:p>
            <a:pPr marL="0" lvl="0" indent="0">
              <a:buNone/>
            </a:pPr>
            <a:r>
              <a:rPr lang="es-CO" dirty="0"/>
              <a:t>	</a:t>
            </a:r>
            <a:r>
              <a:rPr lang="es-CO" dirty="0" smtClean="0"/>
              <a:t>	iii</a:t>
            </a:r>
            <a:r>
              <a:rPr lang="es-CO" dirty="0"/>
              <a:t>). de los discapacitados (art. 47 C.P.), </a:t>
            </a:r>
            <a:endParaRPr lang="es-ES" dirty="0"/>
          </a:p>
          <a:p>
            <a:pPr marL="0" indent="0">
              <a:buNone/>
            </a:pPr>
            <a:r>
              <a:rPr lang="es-CO" dirty="0"/>
              <a:t>	</a:t>
            </a:r>
            <a:endParaRPr lang="es-CO" dirty="0" smtClean="0"/>
          </a:p>
          <a:p>
            <a:pPr marL="0" indent="0">
              <a:buNone/>
            </a:pPr>
            <a:r>
              <a:rPr lang="es-CO" dirty="0"/>
              <a:t>	</a:t>
            </a:r>
            <a:r>
              <a:rPr lang="es-CO" dirty="0" smtClean="0"/>
              <a:t>Estas </a:t>
            </a:r>
            <a:r>
              <a:rPr lang="es-CO" dirty="0"/>
              <a:t>no son responsabilidad única del Estado, sino que la familia, la sociedad y los propios </a:t>
            </a:r>
            <a:endParaRPr lang="es-CO" dirty="0" smtClean="0"/>
          </a:p>
          <a:p>
            <a:pPr marL="0" indent="0">
              <a:buNone/>
            </a:pPr>
            <a:r>
              <a:rPr lang="es-CO" dirty="0"/>
              <a:t>	</a:t>
            </a:r>
            <a:r>
              <a:rPr lang="es-CO" dirty="0" smtClean="0"/>
              <a:t>interesados </a:t>
            </a:r>
            <a:r>
              <a:rPr lang="es-CO" dirty="0"/>
              <a:t>deben también contribuir a su desarrollo.</a:t>
            </a:r>
            <a:endParaRPr lang="es-ES" dirty="0"/>
          </a:p>
          <a:p>
            <a:endParaRPr lang="es-CO" dirty="0" smtClean="0"/>
          </a:p>
          <a:p>
            <a:r>
              <a:rPr lang="es-CO" dirty="0" smtClean="0"/>
              <a:t>De </a:t>
            </a:r>
            <a:r>
              <a:rPr lang="es-CO" dirty="0"/>
              <a:t>otra parte, cabe recordar que enmarcada la participación como derecho-deber (arts. 2 y 95 C.P.) se abre igualmente un sinnúmero de posibilidades para que los ciudadanos contribuyan al cumplimiento eficiente de las tareas públicas y participen en la vigilancia de la gestión pública (art. 270 C.P.).</a:t>
            </a:r>
            <a:endParaRPr lang="es-ES" dirty="0"/>
          </a:p>
          <a:p>
            <a:endParaRPr lang="es-ES" dirty="0"/>
          </a:p>
          <a:p>
            <a:r>
              <a:rPr lang="es-CO" dirty="0"/>
              <a:t>En ese marco de </a:t>
            </a:r>
            <a:r>
              <a:rPr lang="es-CO" u="sng" dirty="0"/>
              <a:t>corresponsabilidad</a:t>
            </a:r>
            <a:r>
              <a:rPr lang="es-CO" dirty="0"/>
              <a:t> y de </a:t>
            </a:r>
            <a:r>
              <a:rPr lang="es-CO" u="sng" dirty="0"/>
              <a:t>cooperación</a:t>
            </a:r>
            <a:r>
              <a:rPr lang="es-CO" dirty="0"/>
              <a:t> entre el Estado y los particulares, la Constitución establece la posibilidad de que éstos participen en el ejercicio de funciones públicas. Así, el artículo 123 señala que la ley determinará el régimen aplicable a los particulares que temporalmente desempeñen funciones públicas, al tiempo que el artículo 210 constitucional señala que </a:t>
            </a:r>
            <a:r>
              <a:rPr lang="es-CO" u="sng" dirty="0"/>
              <a:t>los particulares pueden cumplir </a:t>
            </a:r>
            <a:r>
              <a:rPr lang="es-CO" b="1" u="sng" dirty="0"/>
              <a:t>funciones administrativas </a:t>
            </a:r>
            <a:r>
              <a:rPr lang="es-CO" dirty="0"/>
              <a:t>en las condiciones que señale la ley.</a:t>
            </a:r>
            <a:endParaRPr lang="es-ES" dirty="0"/>
          </a:p>
          <a:p>
            <a:endParaRPr lang="es-ES" dirty="0"/>
          </a:p>
        </p:txBody>
      </p:sp>
    </p:spTree>
    <p:extLst>
      <p:ext uri="{BB962C8B-B14F-4D97-AF65-F5344CB8AC3E}">
        <p14:creationId xmlns:p14="http://schemas.microsoft.com/office/powerpoint/2010/main" val="2888914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CO" sz="2800" b="1" dirty="0"/>
              <a:t>LA RESPONSABILIDAD EN EL CUMPLIMIENTO DE LOS FINES DEL ESTADO.</a:t>
            </a:r>
            <a:endParaRPr lang="es-ES" sz="2800" dirty="0"/>
          </a:p>
        </p:txBody>
      </p:sp>
      <p:sp>
        <p:nvSpPr>
          <p:cNvPr id="3" name="2 Marcador de contenido"/>
          <p:cNvSpPr>
            <a:spLocks noGrp="1"/>
          </p:cNvSpPr>
          <p:nvPr>
            <p:ph idx="1"/>
          </p:nvPr>
        </p:nvSpPr>
        <p:spPr>
          <a:xfrm>
            <a:off x="467544" y="1772816"/>
            <a:ext cx="8229600" cy="4876800"/>
          </a:xfrm>
        </p:spPr>
        <p:txBody>
          <a:bodyPr>
            <a:noAutofit/>
          </a:bodyPr>
          <a:lstStyle/>
          <a:p>
            <a:pPr marL="0" indent="0" algn="just">
              <a:buNone/>
            </a:pPr>
            <a:r>
              <a:rPr lang="es-CO" sz="1800" dirty="0"/>
              <a:t>Tomando en cuenta estos preceptos, la Corte ha aceptado que como expresión autentica del principio de participación, </a:t>
            </a:r>
            <a:r>
              <a:rPr lang="es-CO" sz="1800" u="sng" dirty="0"/>
              <a:t>los particulares sean encargados del ejercicio directo de funciones públicas</a:t>
            </a:r>
            <a:r>
              <a:rPr lang="es-CO" sz="1800" dirty="0"/>
              <a:t>, sean ellas </a:t>
            </a:r>
            <a:r>
              <a:rPr lang="es-CO" sz="1800" u="sng" dirty="0"/>
              <a:t>judiciales</a:t>
            </a:r>
            <a:r>
              <a:rPr lang="es-CO" sz="1800" dirty="0"/>
              <a:t> o </a:t>
            </a:r>
            <a:r>
              <a:rPr lang="es-CO" sz="1800" u="sng" dirty="0"/>
              <a:t>administrativas</a:t>
            </a:r>
            <a:r>
              <a:rPr lang="es-CO" sz="1800" dirty="0"/>
              <a:t>, así como que participen en actividades de gestión de esta misma índole.</a:t>
            </a:r>
            <a:endParaRPr lang="es-ES" sz="1800" dirty="0"/>
          </a:p>
          <a:p>
            <a:pPr marL="0" indent="0" algn="just">
              <a:buNone/>
            </a:pPr>
            <a:r>
              <a:rPr lang="es-CO" sz="1800" dirty="0"/>
              <a:t> </a:t>
            </a:r>
            <a:endParaRPr lang="es-ES" sz="1800" dirty="0"/>
          </a:p>
          <a:p>
            <a:pPr lvl="1" algn="just"/>
            <a:r>
              <a:rPr lang="es-CO" sz="1600" i="1" dirty="0"/>
              <a:t>Resulta oportuno señalar, que el tema de la </a:t>
            </a:r>
            <a:r>
              <a:rPr lang="es-CO" sz="1600" b="1" i="1" u="sng" dirty="0"/>
              <a:t>asunción</a:t>
            </a:r>
            <a:r>
              <a:rPr lang="es-CO" sz="1600" b="1" i="1" dirty="0"/>
              <a:t> de funciones administrativas por parte de los particulares </a:t>
            </a:r>
            <a:r>
              <a:rPr lang="es-CO" sz="1600" i="1" dirty="0"/>
              <a:t>al que se viene haciendo alusión, no debe confundirse con el tema de la </a:t>
            </a:r>
            <a:r>
              <a:rPr lang="es-CO" sz="1600" b="1" i="1" dirty="0"/>
              <a:t>privatización</a:t>
            </a:r>
            <a:r>
              <a:rPr lang="es-CO" sz="1600" i="1" dirty="0"/>
              <a:t> de ciertas entidades públicas.</a:t>
            </a:r>
            <a:endParaRPr lang="es-ES" sz="1600" dirty="0"/>
          </a:p>
          <a:p>
            <a:pPr algn="just"/>
            <a:endParaRPr lang="es-CO" sz="1800" b="1" dirty="0" smtClean="0"/>
          </a:p>
          <a:p>
            <a:pPr algn="just"/>
            <a:r>
              <a:rPr lang="es-CO" sz="1800" b="1" dirty="0" smtClean="0"/>
              <a:t>LA </a:t>
            </a:r>
            <a:r>
              <a:rPr lang="es-CO" sz="1800" b="1" dirty="0"/>
              <a:t>PRIVATIZACIÓN</a:t>
            </a:r>
            <a:r>
              <a:rPr lang="es-CO" sz="1800" i="1" dirty="0"/>
              <a:t> comporta un cambio en la titularidad</a:t>
            </a:r>
            <a:endParaRPr lang="es-ES" sz="1800" dirty="0"/>
          </a:p>
          <a:p>
            <a:pPr algn="just"/>
            <a:endParaRPr lang="es-CO" sz="1800" b="1" dirty="0" smtClean="0"/>
          </a:p>
          <a:p>
            <a:pPr algn="just"/>
            <a:r>
              <a:rPr lang="es-CO" sz="1800" b="1" dirty="0" smtClean="0"/>
              <a:t>LA </a:t>
            </a:r>
            <a:r>
              <a:rPr lang="es-CO" sz="1800" b="1" dirty="0"/>
              <a:t>ATRIBUCIÓN DE FUNCIONES ADMINISTRATIVAS A PARTICULARES</a:t>
            </a:r>
            <a:r>
              <a:rPr lang="es-CO" sz="1800" i="1" dirty="0"/>
              <a:t> no conlleva, en modo alguno, cambio en la titularidad del patrimonio estatal</a:t>
            </a:r>
            <a:endParaRPr lang="es-ES" sz="1800" dirty="0"/>
          </a:p>
          <a:p>
            <a:pPr algn="just"/>
            <a:endParaRPr lang="es-ES" sz="1800" dirty="0"/>
          </a:p>
        </p:txBody>
      </p:sp>
    </p:spTree>
    <p:extLst>
      <p:ext uri="{BB962C8B-B14F-4D97-AF65-F5344CB8AC3E}">
        <p14:creationId xmlns:p14="http://schemas.microsoft.com/office/powerpoint/2010/main" val="1477231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CO" sz="2800" b="1" dirty="0"/>
              <a:t>TODO TIPO DE FUNCIONES PUEDEN SER ATRIBUIDAS A LOS PARTICULARES</a:t>
            </a:r>
            <a:endParaRPr lang="es-ES" sz="2800" dirty="0"/>
          </a:p>
        </p:txBody>
      </p:sp>
      <p:sp>
        <p:nvSpPr>
          <p:cNvPr id="3" name="2 Marcador de contenido"/>
          <p:cNvSpPr>
            <a:spLocks noGrp="1"/>
          </p:cNvSpPr>
          <p:nvPr>
            <p:ph idx="1"/>
          </p:nvPr>
        </p:nvSpPr>
        <p:spPr/>
        <p:txBody>
          <a:bodyPr>
            <a:normAutofit fontScale="77500" lnSpcReduction="20000"/>
          </a:bodyPr>
          <a:lstStyle/>
          <a:p>
            <a:pPr marL="0" lvl="0" indent="0">
              <a:buNone/>
            </a:pPr>
            <a:r>
              <a:rPr lang="es-CO" b="1" dirty="0" smtClean="0"/>
              <a:t>1. Se </a:t>
            </a:r>
            <a:r>
              <a:rPr lang="es-CO" b="1" dirty="0"/>
              <a:t>puede atribuir</a:t>
            </a:r>
            <a:r>
              <a:rPr lang="es-CO" dirty="0"/>
              <a:t> </a:t>
            </a:r>
            <a:r>
              <a:rPr lang="es-CO" i="1" u="sng" dirty="0"/>
              <a:t>las funciones propiamente </a:t>
            </a:r>
            <a:r>
              <a:rPr lang="es-CO" i="1" u="sng" dirty="0" smtClean="0"/>
              <a:t>administrativas</a:t>
            </a:r>
            <a:r>
              <a:rPr lang="es-CO" sz="1100" i="1" u="sng" dirty="0" smtClean="0"/>
              <a:t>1</a:t>
            </a:r>
            <a:r>
              <a:rPr lang="es-CO" i="1" u="sng" dirty="0" smtClean="0"/>
              <a:t>.</a:t>
            </a:r>
            <a:r>
              <a:rPr lang="es-CO" i="1" dirty="0" smtClean="0"/>
              <a:t> </a:t>
            </a:r>
            <a:endParaRPr lang="es-CO" dirty="0" smtClean="0"/>
          </a:p>
          <a:p>
            <a:pPr lvl="1"/>
            <a:r>
              <a:rPr lang="es-CO" dirty="0" smtClean="0"/>
              <a:t>La </a:t>
            </a:r>
            <a:r>
              <a:rPr lang="es-CO" dirty="0"/>
              <a:t>atribución </a:t>
            </a:r>
            <a:r>
              <a:rPr lang="es-CO" b="1" dirty="0"/>
              <a:t>directa </a:t>
            </a:r>
            <a:r>
              <a:rPr lang="es-CO" dirty="0"/>
              <a:t>por la ley de funciones administrativas a una organización de origen privado: (Entidades </a:t>
            </a:r>
            <a:r>
              <a:rPr lang="es-CO" dirty="0" smtClean="0"/>
              <a:t>Gremiales</a:t>
            </a:r>
            <a:r>
              <a:rPr lang="es-CO" sz="1000" dirty="0" smtClean="0"/>
              <a:t>2</a:t>
            </a:r>
            <a:r>
              <a:rPr lang="es-CO" dirty="0" smtClean="0"/>
              <a:t>) </a:t>
            </a:r>
            <a:r>
              <a:rPr lang="es-CO" dirty="0" err="1"/>
              <a:t>Vgr</a:t>
            </a:r>
            <a:r>
              <a:rPr lang="es-CO" dirty="0"/>
              <a:t>. </a:t>
            </a:r>
            <a:r>
              <a:rPr lang="es-CO" i="1" dirty="0"/>
              <a:t> </a:t>
            </a:r>
            <a:r>
              <a:rPr lang="es-CO" i="1" u="sng" dirty="0"/>
              <a:t>Federación Nacional de Cafeteros</a:t>
            </a:r>
            <a:r>
              <a:rPr lang="es-CO" i="1" dirty="0"/>
              <a:t>.</a:t>
            </a:r>
            <a:endParaRPr lang="es-ES" dirty="0"/>
          </a:p>
          <a:p>
            <a:pPr lvl="1"/>
            <a:r>
              <a:rPr lang="es-CO" dirty="0"/>
              <a:t>La previsión legal, por vía </a:t>
            </a:r>
            <a:r>
              <a:rPr lang="es-CO" b="1" dirty="0"/>
              <a:t>general, </a:t>
            </a:r>
            <a:r>
              <a:rPr lang="es-CO" dirty="0"/>
              <a:t>mediante </a:t>
            </a:r>
            <a:r>
              <a:rPr lang="es-CO" b="1" dirty="0"/>
              <a:t>convenio,(</a:t>
            </a:r>
            <a:r>
              <a:rPr lang="es-CO" dirty="0"/>
              <a:t> Ley 489 de 1998, artículos 110 á </a:t>
            </a:r>
            <a:r>
              <a:rPr lang="es-CO" dirty="0" smtClean="0"/>
              <a:t>114</a:t>
            </a:r>
            <a:r>
              <a:rPr lang="es-CO" sz="1100" dirty="0" smtClean="0"/>
              <a:t>3</a:t>
            </a:r>
            <a:r>
              <a:rPr lang="es-CO" dirty="0" smtClean="0"/>
              <a:t>).</a:t>
            </a:r>
            <a:endParaRPr lang="es-ES" dirty="0"/>
          </a:p>
          <a:p>
            <a:pPr lvl="1"/>
            <a:r>
              <a:rPr lang="es-CO" dirty="0"/>
              <a:t>La constitución de entidades: las llamadas asociaciones y fundaciones de participación </a:t>
            </a:r>
            <a:r>
              <a:rPr lang="es-CO" dirty="0" smtClean="0"/>
              <a:t>mixta</a:t>
            </a:r>
            <a:r>
              <a:rPr lang="es-CO" sz="1000" dirty="0" smtClean="0"/>
              <a:t>4</a:t>
            </a:r>
            <a:endParaRPr lang="es-ES" dirty="0"/>
          </a:p>
          <a:p>
            <a:pPr marL="0" indent="0">
              <a:buNone/>
            </a:pPr>
            <a:r>
              <a:rPr lang="es-CO" b="1" dirty="0"/>
              <a:t> </a:t>
            </a:r>
            <a:endParaRPr lang="es-ES" dirty="0"/>
          </a:p>
          <a:p>
            <a:pPr marL="0" lvl="0" indent="0">
              <a:buNone/>
            </a:pPr>
            <a:r>
              <a:rPr lang="es-CO" b="1" dirty="0" smtClean="0"/>
              <a:t>2. No </a:t>
            </a:r>
            <a:r>
              <a:rPr lang="es-CO" b="1" dirty="0"/>
              <a:t>Se puede atribuir</a:t>
            </a:r>
            <a:r>
              <a:rPr lang="es-CO" dirty="0"/>
              <a:t> funciones de contenido</a:t>
            </a:r>
            <a:endParaRPr lang="es-ES" dirty="0"/>
          </a:p>
          <a:p>
            <a:pPr lvl="1"/>
            <a:r>
              <a:rPr lang="es-CO" dirty="0"/>
              <a:t>Político </a:t>
            </a:r>
            <a:endParaRPr lang="es-ES" dirty="0"/>
          </a:p>
          <a:p>
            <a:pPr lvl="1"/>
            <a:r>
              <a:rPr lang="es-CO" dirty="0"/>
              <a:t>Gubernamental</a:t>
            </a:r>
            <a:endParaRPr lang="es-ES" dirty="0"/>
          </a:p>
          <a:p>
            <a:pPr lvl="1"/>
            <a:r>
              <a:rPr lang="es-CO" dirty="0"/>
              <a:t>Legislativo </a:t>
            </a:r>
            <a:endParaRPr lang="es-ES" dirty="0"/>
          </a:p>
          <a:p>
            <a:pPr lvl="1"/>
            <a:r>
              <a:rPr lang="es-CO" dirty="0"/>
              <a:t>Jurisdiccional que ocasionalmente ejercen las autoridades administrativas-</a:t>
            </a:r>
            <a:endParaRPr lang="es-ES" dirty="0"/>
          </a:p>
          <a:p>
            <a:pPr lvl="1"/>
            <a:r>
              <a:rPr lang="es-CO" b="1" dirty="0"/>
              <a:t>Por asignación constitucional</a:t>
            </a:r>
            <a:r>
              <a:rPr lang="es-CO" dirty="0"/>
              <a:t> exclusiva y excluyente a determinada autoridades administrativas como:</a:t>
            </a:r>
            <a:endParaRPr lang="es-ES" dirty="0"/>
          </a:p>
          <a:p>
            <a:pPr lvl="2"/>
            <a:r>
              <a:rPr lang="es-CO" dirty="0" smtClean="0"/>
              <a:t>las </a:t>
            </a:r>
            <a:r>
              <a:rPr lang="es-CO" dirty="0"/>
              <a:t>funciones que ejerce la Fuerza Pública, </a:t>
            </a:r>
            <a:endParaRPr lang="es-ES" dirty="0"/>
          </a:p>
          <a:p>
            <a:pPr lvl="1"/>
            <a:r>
              <a:rPr lang="es-CO" b="1" dirty="0" smtClean="0"/>
              <a:t>Por </a:t>
            </a:r>
            <a:r>
              <a:rPr lang="es-CO" b="1" dirty="0"/>
              <a:t>asignación legal </a:t>
            </a:r>
            <a:r>
              <a:rPr lang="es-CO" dirty="0"/>
              <a:t>expresa y directa para ser atribuidas como las </a:t>
            </a:r>
            <a:endParaRPr lang="es-ES" dirty="0"/>
          </a:p>
          <a:p>
            <a:pPr lvl="2"/>
            <a:r>
              <a:rPr lang="es-CO" dirty="0" smtClean="0"/>
              <a:t>Funciones </a:t>
            </a:r>
            <a:r>
              <a:rPr lang="es-CO" dirty="0"/>
              <a:t>atribuidas a los notarios y a las Cámaras de Comercio </a:t>
            </a:r>
            <a:endParaRPr lang="es-ES" dirty="0"/>
          </a:p>
          <a:p>
            <a:pPr lvl="2"/>
            <a:r>
              <a:rPr lang="es-CO" dirty="0" smtClean="0"/>
              <a:t>Que</a:t>
            </a:r>
            <a:r>
              <a:rPr lang="es-CO" dirty="0"/>
              <a:t> vacíen de contenido la competencia de la autoridad que las otorga</a:t>
            </a:r>
            <a:r>
              <a:rPr lang="es-CO" dirty="0" smtClean="0"/>
              <a:t>.</a:t>
            </a:r>
          </a:p>
          <a:p>
            <a:pPr lvl="2"/>
            <a:endParaRPr lang="es-CO" dirty="0"/>
          </a:p>
          <a:p>
            <a:pPr lvl="2" algn="just"/>
            <a:endParaRPr lang="es-ES" dirty="0" smtClean="0"/>
          </a:p>
          <a:p>
            <a:endParaRPr lang="es-ES" dirty="0"/>
          </a:p>
        </p:txBody>
      </p:sp>
      <p:sp>
        <p:nvSpPr>
          <p:cNvPr id="5" name="4 CuadroTexto"/>
          <p:cNvSpPr txBox="1"/>
          <p:nvPr/>
        </p:nvSpPr>
        <p:spPr>
          <a:xfrm>
            <a:off x="395536" y="6003086"/>
            <a:ext cx="8748464" cy="861774"/>
          </a:xfrm>
          <a:prstGeom prst="rect">
            <a:avLst/>
          </a:prstGeom>
          <a:noFill/>
        </p:spPr>
        <p:txBody>
          <a:bodyPr wrap="square" rtlCol="0">
            <a:spAutoFit/>
          </a:bodyPr>
          <a:lstStyle/>
          <a:p>
            <a:pPr lvl="2" algn="just"/>
            <a:endParaRPr lang="es-ES" sz="1400" dirty="0" smtClean="0"/>
          </a:p>
          <a:p>
            <a:pPr algn="just"/>
            <a:r>
              <a:rPr lang="es-CO" sz="500" dirty="0" smtClean="0"/>
              <a:t>1. Sentencia C- 543/2001 M.P. </a:t>
            </a:r>
            <a:r>
              <a:rPr lang="es-CO" sz="500" dirty="0" err="1" smtClean="0"/>
              <a:t>Alvaro</a:t>
            </a:r>
            <a:r>
              <a:rPr lang="es-CO" sz="500" dirty="0" smtClean="0"/>
              <a:t> Tafur Galvis</a:t>
            </a:r>
            <a:endParaRPr lang="es-ES" sz="500" dirty="0" smtClean="0"/>
          </a:p>
          <a:p>
            <a:pPr algn="just"/>
            <a:r>
              <a:rPr lang="es-CO" sz="500" dirty="0" smtClean="0"/>
              <a:t>2. sentencia C-308 de 1994, en la que se analizó  el caso de los recursos confiados a la Federación Nacional de Cafeteros. Así mismo ver la Sentencia  C-543/01 M.P. Álvaro Tafur Galvis</a:t>
            </a:r>
            <a:endParaRPr lang="es-ES" sz="500" dirty="0" smtClean="0"/>
          </a:p>
          <a:p>
            <a:pPr algn="just"/>
            <a:r>
              <a:rPr lang="es-CO" sz="500" dirty="0" smtClean="0"/>
              <a:t>3. Sentencias  C- 702 de 1999 M.P. Fabio Morón Díaz  y C-866  de 1999 M.P. Vladimiro Naranjo Mesa.</a:t>
            </a:r>
            <a:endParaRPr lang="es-ES" sz="500" dirty="0" smtClean="0"/>
          </a:p>
          <a:p>
            <a:pPr algn="just"/>
            <a:r>
              <a:rPr lang="es-CO" sz="500" dirty="0" smtClean="0"/>
              <a:t>4. Sentencias  C-372 de 1994, C-506 de 1994., C-316 de 1995, y  C- 671 de 1999. última </a:t>
            </a:r>
            <a:r>
              <a:rPr lang="es-CO" sz="500" dirty="0" err="1" smtClean="0"/>
              <a:t>exequibilidad</a:t>
            </a:r>
            <a:r>
              <a:rPr lang="es-CO" sz="500" dirty="0" smtClean="0"/>
              <a:t> del artículo 96 Ley 489 de 1.998</a:t>
            </a:r>
            <a:endParaRPr lang="es-ES" sz="500" dirty="0" smtClean="0"/>
          </a:p>
          <a:p>
            <a:endParaRPr lang="es-ES" sz="1600" dirty="0"/>
          </a:p>
        </p:txBody>
      </p:sp>
    </p:spTree>
    <p:extLst>
      <p:ext uri="{BB962C8B-B14F-4D97-AF65-F5344CB8AC3E}">
        <p14:creationId xmlns:p14="http://schemas.microsoft.com/office/powerpoint/2010/main" val="1701192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800" b="1" dirty="0" smtClean="0"/>
              <a:t>SENTENCIA C-866/99</a:t>
            </a:r>
            <a:endParaRPr lang="es-ES" sz="2800" b="1" dirty="0"/>
          </a:p>
        </p:txBody>
      </p:sp>
      <p:sp>
        <p:nvSpPr>
          <p:cNvPr id="3" name="2 Marcador de contenido"/>
          <p:cNvSpPr>
            <a:spLocks noGrp="1"/>
          </p:cNvSpPr>
          <p:nvPr>
            <p:ph idx="1"/>
          </p:nvPr>
        </p:nvSpPr>
        <p:spPr/>
        <p:txBody>
          <a:bodyPr>
            <a:normAutofit/>
          </a:bodyPr>
          <a:lstStyle/>
          <a:p>
            <a:pPr marL="0" indent="0" algn="just">
              <a:buNone/>
            </a:pPr>
            <a:r>
              <a:rPr lang="es-CO" sz="1800" dirty="0"/>
              <a:t>se examinó la constitucionalidad de  los artículos 110 y 111 de la ley 489  que establecen el régimen de los particulares que temporalmente desempeñan funciones </a:t>
            </a:r>
            <a:r>
              <a:rPr lang="es-CO" sz="1800" dirty="0" smtClean="0"/>
              <a:t>administrativas.</a:t>
            </a:r>
            <a:endParaRPr lang="es-ES" sz="1800" dirty="0"/>
          </a:p>
          <a:p>
            <a:pPr marL="0" indent="0" algn="just">
              <a:buNone/>
            </a:pPr>
            <a:endParaRPr lang="es-CO" sz="1800" dirty="0" smtClean="0"/>
          </a:p>
          <a:p>
            <a:pPr marL="0" indent="0" algn="just">
              <a:buNone/>
            </a:pPr>
            <a:r>
              <a:rPr lang="es-CO" sz="1800" dirty="0" smtClean="0"/>
              <a:t>No </a:t>
            </a:r>
            <a:r>
              <a:rPr lang="es-CO" sz="1800" dirty="0"/>
              <a:t>obstante, en esta materia  </a:t>
            </a:r>
            <a:r>
              <a:rPr lang="es-CO" sz="1800" b="1" dirty="0"/>
              <a:t>se debe diferenciar</a:t>
            </a:r>
            <a:r>
              <a:rPr lang="es-CO" sz="1800" dirty="0"/>
              <a:t> </a:t>
            </a:r>
            <a:r>
              <a:rPr lang="es-CO" sz="1800" u="sng" dirty="0"/>
              <a:t>el caso de las personas a las que se les </a:t>
            </a:r>
            <a:r>
              <a:rPr lang="es-CO" sz="1800" b="1" u="sng" dirty="0"/>
              <a:t>asigna</a:t>
            </a:r>
            <a:r>
              <a:rPr lang="es-CO" sz="1800" u="sng" dirty="0"/>
              <a:t> el cumplimiento de una función pública</a:t>
            </a:r>
            <a:r>
              <a:rPr lang="es-CO" sz="1800" dirty="0"/>
              <a:t> en los términos señalados -ley, acto administrativo, </a:t>
            </a:r>
            <a:r>
              <a:rPr lang="es-CO" sz="1800" dirty="0" smtClean="0"/>
              <a:t>convención, </a:t>
            </a:r>
            <a:r>
              <a:rPr lang="es-CO" sz="1800" dirty="0"/>
              <a:t>del supuesto </a:t>
            </a:r>
            <a:r>
              <a:rPr lang="es-CO" sz="1800" b="1" u="sng" dirty="0"/>
              <a:t>de quienes  prestan un servicio público</a:t>
            </a:r>
            <a:r>
              <a:rPr lang="es-CO" sz="1800" dirty="0"/>
              <a:t>, sometido en cuanto tal a un régimen legal especial pero que en sí mismo no implica necesariamente el ejercicio de una función pública</a:t>
            </a:r>
            <a:r>
              <a:rPr lang="es-CO" sz="1800" baseline="30000" dirty="0">
                <a:hlinkClick r:id="rId2"/>
              </a:rPr>
              <a:t>[29]</a:t>
            </a:r>
            <a:r>
              <a:rPr lang="es-CO" sz="1800" dirty="0"/>
              <a:t>.</a:t>
            </a:r>
            <a:endParaRPr lang="es-ES" sz="1800" dirty="0"/>
          </a:p>
          <a:p>
            <a:pPr algn="just"/>
            <a:endParaRPr lang="es-ES" sz="1800" dirty="0"/>
          </a:p>
        </p:txBody>
      </p:sp>
    </p:spTree>
    <p:extLst>
      <p:ext uri="{BB962C8B-B14F-4D97-AF65-F5344CB8AC3E}">
        <p14:creationId xmlns:p14="http://schemas.microsoft.com/office/powerpoint/2010/main" val="409472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836712"/>
            <a:ext cx="8229600" cy="990600"/>
          </a:xfrm>
        </p:spPr>
        <p:txBody>
          <a:bodyPr>
            <a:normAutofit fontScale="90000"/>
          </a:bodyPr>
          <a:lstStyle/>
          <a:p>
            <a:pPr algn="ctr"/>
            <a:r>
              <a:rPr lang="es-CO" sz="3100" b="1" dirty="0"/>
              <a:t>LOS PARTICULARES COMO DESTINATARIOS DE LA LEY DISCIPLINARIA Y LA EVOLUCIÓN JURISPRUDENCIAL  EN LA MATERIA.</a:t>
            </a:r>
            <a:r>
              <a:rPr lang="es-ES" dirty="0"/>
              <a:t/>
            </a:r>
            <a:br>
              <a:rPr lang="es-ES" dirty="0"/>
            </a:br>
            <a:endParaRPr lang="es-ES" dirty="0"/>
          </a:p>
        </p:txBody>
      </p:sp>
      <p:sp>
        <p:nvSpPr>
          <p:cNvPr id="3" name="2 Marcador de contenido"/>
          <p:cNvSpPr>
            <a:spLocks noGrp="1"/>
          </p:cNvSpPr>
          <p:nvPr>
            <p:ph idx="1"/>
          </p:nvPr>
        </p:nvSpPr>
        <p:spPr>
          <a:xfrm>
            <a:off x="467544" y="2348880"/>
            <a:ext cx="8229600" cy="4876800"/>
          </a:xfrm>
        </p:spPr>
        <p:txBody>
          <a:bodyPr/>
          <a:lstStyle/>
          <a:p>
            <a:pPr marL="457200" lvl="0" indent="-457200" algn="just">
              <a:buAutoNum type="arabicPeriod"/>
            </a:pPr>
            <a:r>
              <a:rPr lang="es-CO" sz="1800" b="1" i="1" dirty="0" smtClean="0"/>
              <a:t>Primera </a:t>
            </a:r>
            <a:r>
              <a:rPr lang="es-CO" sz="1800" b="1" i="1" dirty="0"/>
              <a:t>etapa.</a:t>
            </a:r>
            <a:r>
              <a:rPr lang="es-CO" sz="1800" i="1" dirty="0"/>
              <a:t>  La adopción de un criterio subjetivo. La exigencia de  subordinación al Estado-</a:t>
            </a:r>
            <a:r>
              <a:rPr lang="es-CO" sz="1800" b="1" dirty="0"/>
              <a:t>Tipo de relación con el </a:t>
            </a:r>
            <a:r>
              <a:rPr lang="es-CO" sz="1800" b="1" dirty="0" smtClean="0"/>
              <a:t>Estado</a:t>
            </a:r>
          </a:p>
          <a:p>
            <a:pPr marL="0" lvl="0" indent="0" algn="just">
              <a:buNone/>
            </a:pPr>
            <a:endParaRPr lang="es-ES" sz="1800" dirty="0"/>
          </a:p>
          <a:p>
            <a:pPr marL="0" indent="0" algn="just">
              <a:buNone/>
            </a:pPr>
            <a:r>
              <a:rPr lang="es-CO" sz="1800" dirty="0"/>
              <a:t>Por lo demás ha de tenerse en cuenta el evento de aquellas personas que contratan con el Estado pero sin asumir el ejercicio de funciones públicas, dado que solamente en determinados casos la ejecución de un contrato implica su ejercicio en cuanto se asuman prerrogativas propias del poder público</a:t>
            </a:r>
            <a:endParaRPr lang="es-ES" sz="1800" dirty="0"/>
          </a:p>
          <a:p>
            <a:endParaRPr lang="es-ES" dirty="0"/>
          </a:p>
        </p:txBody>
      </p:sp>
    </p:spTree>
    <p:extLst>
      <p:ext uri="{BB962C8B-B14F-4D97-AF65-F5344CB8AC3E}">
        <p14:creationId xmlns:p14="http://schemas.microsoft.com/office/powerpoint/2010/main" val="2989482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CO" sz="2800" b="1" dirty="0" smtClean="0"/>
              <a:t>SENTENCIA C-280/96</a:t>
            </a:r>
            <a:r>
              <a:rPr lang="es-CO" sz="2800" dirty="0" smtClean="0"/>
              <a:t> </a:t>
            </a:r>
            <a:endParaRPr lang="es-ES" sz="2800" dirty="0"/>
          </a:p>
        </p:txBody>
      </p:sp>
      <p:sp>
        <p:nvSpPr>
          <p:cNvPr id="3" name="2 Marcador de contenido"/>
          <p:cNvSpPr>
            <a:spLocks noGrp="1"/>
          </p:cNvSpPr>
          <p:nvPr>
            <p:ph idx="1"/>
          </p:nvPr>
        </p:nvSpPr>
        <p:spPr>
          <a:xfrm>
            <a:off x="467544" y="1981200"/>
            <a:ext cx="8229600" cy="4876800"/>
          </a:xfrm>
        </p:spPr>
        <p:txBody>
          <a:bodyPr>
            <a:normAutofit/>
          </a:bodyPr>
          <a:lstStyle/>
          <a:p>
            <a:pPr marL="0" indent="0" algn="just">
              <a:buNone/>
            </a:pPr>
            <a:r>
              <a:rPr lang="es-CO" sz="1800" dirty="0"/>
              <a:t>S</a:t>
            </a:r>
            <a:r>
              <a:rPr lang="es-CO" sz="1800" dirty="0" smtClean="0"/>
              <a:t>e </a:t>
            </a:r>
            <a:r>
              <a:rPr lang="es-CO" sz="1800" dirty="0"/>
              <a:t>declaró la </a:t>
            </a:r>
            <a:r>
              <a:rPr lang="es-CO" sz="1800" dirty="0" err="1" smtClean="0"/>
              <a:t>inexequibilidad</a:t>
            </a:r>
            <a:r>
              <a:rPr lang="es-CO" sz="1800" dirty="0" smtClean="0"/>
              <a:t> </a:t>
            </a:r>
            <a:r>
              <a:rPr lang="es-CO" sz="1800" dirty="0"/>
              <a:t>de algunas expresiones contenidas en los artículos 29 y 32 de la Ley 200 de 1995 y en la que se precisó que por no existir entre  el contratista de prestación de servicios  y la administración una relación de subordinación, sino la prestación de un servicio de manera autónoma, dichos contratistas no eran destinatarios de la ley disciplinaria</a:t>
            </a:r>
            <a:r>
              <a:rPr lang="es-CO" sz="1800" dirty="0" smtClean="0"/>
              <a:t>.</a:t>
            </a:r>
          </a:p>
          <a:p>
            <a:pPr marL="0" indent="0" algn="just">
              <a:buNone/>
            </a:pPr>
            <a:endParaRPr lang="es-ES" sz="1800" dirty="0"/>
          </a:p>
          <a:p>
            <a:pPr algn="just"/>
            <a:endParaRPr lang="es-ES" dirty="0"/>
          </a:p>
        </p:txBody>
      </p:sp>
    </p:spTree>
    <p:extLst>
      <p:ext uri="{BB962C8B-B14F-4D97-AF65-F5344CB8AC3E}">
        <p14:creationId xmlns:p14="http://schemas.microsoft.com/office/powerpoint/2010/main" val="6839555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ae9388c0-b1e2-40ea-b6a8-c51c7913cbd2">H7EN5MXTHQNV-1513-241</_dlc_DocId>
    <_dlc_DocIdUrl xmlns="ae9388c0-b1e2-40ea-b6a8-c51c7913cbd2">
      <Url>https://mng.mincultura.gov.co/ministerio/recursos-humanos/_layouts/15/DocIdRedir.aspx?ID=H7EN5MXTHQNV-1513-241</Url>
      <Description>H7EN5MXTHQNV-1513-241</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6A81FD8BE8D33941B641A993FB072DFD" ma:contentTypeVersion="2" ma:contentTypeDescription="Crear nuevo documento." ma:contentTypeScope="" ma:versionID="9f7662088d0856d0939f17ddf85921f0">
  <xsd:schema xmlns:xsd="http://www.w3.org/2001/XMLSchema" xmlns:xs="http://www.w3.org/2001/XMLSchema" xmlns:p="http://schemas.microsoft.com/office/2006/metadata/properties" xmlns:ns1="http://schemas.microsoft.com/sharepoint/v3" xmlns:ns2="ae9388c0-b1e2-40ea-b6a8-c51c7913cbd2" targetNamespace="http://schemas.microsoft.com/office/2006/metadata/properties" ma:root="true" ma:fieldsID="2da0221a89756a2ec0c2db0b0b4be7e2" ns1:_="" ns2:_="">
    <xsd:import namespace="http://schemas.microsoft.com/sharepoint/v3"/>
    <xsd:import namespace="ae9388c0-b1e2-40ea-b6a8-c51c7913cbd2"/>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Fecha de inicio programada" ma:internalName="PublishingStartDate">
      <xsd:simpleType>
        <xsd:restriction base="dms:Unknown"/>
      </xsd:simpleType>
    </xsd:element>
    <xsd:element name="PublishingExpirationDate" ma:index="12" nillable="true" ma:displayName="Fecha de finalización programada"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e9388c0-b1e2-40ea-b6a8-c51c7913cbd2" elementFormDefault="qualified">
    <xsd:import namespace="http://schemas.microsoft.com/office/2006/documentManagement/types"/>
    <xsd:import namespace="http://schemas.microsoft.com/office/infopath/2007/PartnerControls"/>
    <xsd:element name="_dlc_DocId" ma:index="8" nillable="true" ma:displayName="Valor de Id. de documento" ma:description="El valor del identificador de documento asignado a este elemento." ma:internalName="_dlc_DocId" ma:readOnly="true">
      <xsd:simpleType>
        <xsd:restriction base="dms:Text"/>
      </xsd:simpleType>
    </xsd:element>
    <xsd:element name="_dlc_DocIdUrl" ma:index="9"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file>

<file path=customXml/itemProps1.xml><?xml version="1.0" encoding="utf-8"?>
<ds:datastoreItem xmlns:ds="http://schemas.openxmlformats.org/officeDocument/2006/customXml" ds:itemID="{88971EF0-2063-434B-B3BD-5096A85D0059}"/>
</file>

<file path=customXml/itemProps2.xml><?xml version="1.0" encoding="utf-8"?>
<ds:datastoreItem xmlns:ds="http://schemas.openxmlformats.org/officeDocument/2006/customXml" ds:itemID="{DE4DDBF5-F45B-4A23-9037-EB7D434A7BF7}"/>
</file>

<file path=customXml/itemProps3.xml><?xml version="1.0" encoding="utf-8"?>
<ds:datastoreItem xmlns:ds="http://schemas.openxmlformats.org/officeDocument/2006/customXml" ds:itemID="{F9E3DD65-5AE2-40FA-A641-EF66423993BB}"/>
</file>

<file path=customXml/itemProps4.xml><?xml version="1.0" encoding="utf-8"?>
<ds:datastoreItem xmlns:ds="http://schemas.openxmlformats.org/officeDocument/2006/customXml" ds:itemID="{4CEDEB55-3C3D-4504-8FD1-20BF6408F64B}"/>
</file>

<file path=docProps/app.xml><?xml version="1.0" encoding="utf-8"?>
<Properties xmlns="http://schemas.openxmlformats.org/officeDocument/2006/extended-properties" xmlns:vt="http://schemas.openxmlformats.org/officeDocument/2006/docPropsVTypes">
  <Template>Clarity</Template>
  <TotalTime>74</TotalTime>
  <Words>581</Words>
  <Application>Microsoft Office PowerPoint</Application>
  <PresentationFormat>Presentación en pantalla (4:3)</PresentationFormat>
  <Paragraphs>217</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Claridad</vt:lpstr>
      <vt:lpstr>La responsabilidad del particular que cumple funciones publicas en el estado </vt:lpstr>
      <vt:lpstr>PRINCIPIO DE RESPONSABILIDAD</vt:lpstr>
      <vt:lpstr>LA CONSTITUCIÓN DE 1991</vt:lpstr>
      <vt:lpstr>LA RESPONSABILIDAD EN EL CUMPLIMIENTO DE LOS FINES DEL ESTADO. </vt:lpstr>
      <vt:lpstr>LA RESPONSABILIDAD EN EL CUMPLIMIENTO DE LOS FINES DEL ESTADO.</vt:lpstr>
      <vt:lpstr>TODO TIPO DE FUNCIONES PUEDEN SER ATRIBUIDAS A LOS PARTICULARES</vt:lpstr>
      <vt:lpstr>SENTENCIA C-866/99</vt:lpstr>
      <vt:lpstr>LOS PARTICULARES COMO DESTINATARIOS DE LA LEY DISCIPLINARIA Y LA EVOLUCIÓN JURISPRUDENCIAL  EN LA MATERIA. </vt:lpstr>
      <vt:lpstr>SENTENCIA C-280/96 </vt:lpstr>
      <vt:lpstr>Presentación de PowerPoint</vt:lpstr>
      <vt:lpstr>LOS PARTICULARES COMO DESTINATARIOS DE LA LEY DISCIPLINARIA Y LA EVOLUCIÓN JURISPRUDENCIAL  EN LA MATERIA.</vt:lpstr>
      <vt:lpstr>Presentación de PowerPoint</vt:lpstr>
      <vt:lpstr>LOS PARTICULARES COMO DESTINATARIOS DE LA LEY DISCIPLINARIA Y LA EVOLUCIÓN JURISPRUDENCIAL  EN LA MATERIA.</vt:lpstr>
      <vt:lpstr>LOS CONCEPTOS DE FUNCIÓN PÚBLICA Y DE SERVICIO PÚBLICO EN LA CONSTITUCIÓN. </vt:lpstr>
      <vt:lpstr>FUNCIÓN PUBLICA</vt:lpstr>
      <vt:lpstr>SERVICIO PÚBLICO </vt:lpstr>
      <vt:lpstr>LOS CRITERIOS SEÑALADOS EN LA JURISPRUDENCIA SOBRE  LA NO APLICACIÓN DE LA LEY DISCIPLINARIA A LOS PARTICULARES CONTRATISTAS </vt:lpstr>
      <vt:lpstr>EL OBJETO DEL CONTRATO DE INTERVENTORÍA Y LA ATRIBUCIÓN AL CONTRATISTA DE POTESTADES QUE IMPLICAN EL EJERCICIO DE FUNCIONES PÚBLICAS. </vt:lpstr>
      <vt:lpstr>Presentación de PowerPoint</vt:lpstr>
      <vt:lpstr>Presentación de PowerPoint</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responsabilidad del particular</dc:title>
  <dc:creator>ERIK</dc:creator>
  <cp:lastModifiedBy>ERIK</cp:lastModifiedBy>
  <cp:revision>8</cp:revision>
  <dcterms:created xsi:type="dcterms:W3CDTF">2022-04-19T14:16:56Z</dcterms:created>
  <dcterms:modified xsi:type="dcterms:W3CDTF">2022-04-19T15:31:09Z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0x0101006A81FD8BE8D33941B641A993FB072DFD</vt:lpwstr>
  </property>
  <property fmtid="{D5CDD505-2E9C-101B-9397-08002B2CF9AE}" pid="3" name="_dlc_DocIdItemGuid">
    <vt:lpwstr>cc7d30a4-ebc0-4f5a-9fe5-9f984d17ddf6</vt:lpwstr>
  </property>
</Properties>
</file>