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8" r:id="rId2"/>
    <p:sldId id="257" r:id="rId3"/>
    <p:sldId id="259" r:id="rId4"/>
    <p:sldId id="260" r:id="rId5"/>
    <p:sldId id="261" r:id="rId6"/>
    <p:sldId id="262" r:id="rId7"/>
    <p:sldId id="263" r:id="rId8"/>
    <p:sldId id="264" r:id="rId9"/>
    <p:sldId id="266" r:id="rId10"/>
    <p:sldId id="265" r:id="rId11"/>
    <p:sldId id="267" r:id="rId12"/>
    <p:sldId id="268" r:id="rId13"/>
    <p:sldId id="269" r:id="rId14"/>
    <p:sldId id="270" r:id="rId15"/>
    <p:sldId id="271" r:id="rId16"/>
    <p:sldId id="272" r:id="rId17"/>
    <p:sldId id="274" r:id="rId18"/>
    <p:sldId id="273" r:id="rId1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8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E4DDEE-C9B9-4D39-A5EF-A7812337A955}" type="datetimeFigureOut">
              <a:rPr lang="es-CO" smtClean="0"/>
              <a:t>28/11/2022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142CFD-368E-447D-8E81-BA1F841B44B1}" type="slidenum">
              <a:rPr lang="es-CO" smtClean="0"/>
              <a:t>‹Nº›</a:t>
            </a:fld>
            <a:endParaRPr lang="es-CO"/>
          </a:p>
        </p:txBody>
      </p:sp>
    </p:spTree>
    <p:extLst>
      <p:ext uri="{BB962C8B-B14F-4D97-AF65-F5344CB8AC3E}">
        <p14:creationId xmlns:p14="http://schemas.microsoft.com/office/powerpoint/2010/main" val="1111103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7863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8038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2317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8485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8316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6192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0948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9351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721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3858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9550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8423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1241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0982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0651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2043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1219200" y="3257550"/>
            <a:ext cx="97536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 name="Google Shape;46;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33462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F00690-0338-454B-9CED-0A73D770D36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79B19622-D910-4D94-8839-607B8BA4FA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F3C3C135-E94D-43D9-A364-9D6BEEBF2DF7}"/>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5" name="Marcador de pie de página 4">
            <a:extLst>
              <a:ext uri="{FF2B5EF4-FFF2-40B4-BE49-F238E27FC236}">
                <a16:creationId xmlns:a16="http://schemas.microsoft.com/office/drawing/2014/main" id="{6F629848-B475-4B97-9A4B-8C3CB78BA15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236A76B-C746-422F-9AB6-F61D97B781CB}"/>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205036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4E21D-3F96-4C96-BEDD-44E429EFB35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42C78F9-FFD7-4604-A6CD-56F96803E02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E6DB38D-6F5F-4420-BFAA-B4F791AB4A99}"/>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5" name="Marcador de pie de página 4">
            <a:extLst>
              <a:ext uri="{FF2B5EF4-FFF2-40B4-BE49-F238E27FC236}">
                <a16:creationId xmlns:a16="http://schemas.microsoft.com/office/drawing/2014/main" id="{34EF35EF-E172-424B-B132-088924EC371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8354BF5-CED0-4A72-B507-BB27165F1BB2}"/>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381571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0F8FC31-01E0-4447-8C95-ECA43DC22C0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C79E186E-5DD5-4A91-8541-8C40140709D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C94ECD6-FBB5-41BB-8F4D-7A349DF8F272}"/>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5" name="Marcador de pie de página 4">
            <a:extLst>
              <a:ext uri="{FF2B5EF4-FFF2-40B4-BE49-F238E27FC236}">
                <a16:creationId xmlns:a16="http://schemas.microsoft.com/office/drawing/2014/main" id="{2AF8C9A2-3F99-4D8E-BE23-3605FB2E72D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C269D5E-79C4-4E78-AF7E-3AF778022742}"/>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1775089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obj">
  <p:cSld name="Title Only">
    <p:spTree>
      <p:nvGrpSpPr>
        <p:cNvPr id="1" name="Shape 11"/>
        <p:cNvGrpSpPr/>
        <p:nvPr/>
      </p:nvGrpSpPr>
      <p:grpSpPr>
        <a:xfrm>
          <a:off x="0" y="0"/>
          <a:ext cx="0" cy="0"/>
          <a:chOff x="0" y="0"/>
          <a:chExt cx="0" cy="0"/>
        </a:xfrm>
      </p:grpSpPr>
      <p:sp>
        <p:nvSpPr>
          <p:cNvPr id="12" name="Google Shape;12;p30"/>
          <p:cNvSpPr txBox="1">
            <a:spLocks noGrp="1"/>
          </p:cNvSpPr>
          <p:nvPr>
            <p:ph type="title"/>
          </p:nvPr>
        </p:nvSpPr>
        <p:spPr>
          <a:xfrm>
            <a:off x="3408042" y="1444426"/>
            <a:ext cx="5372734" cy="56197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3500" b="1" i="0">
                <a:solidFill>
                  <a:schemeClr val="lt1"/>
                </a:solidFill>
                <a:latin typeface="Tahoma"/>
                <a:ea typeface="Tahoma"/>
                <a:cs typeface="Tahoma"/>
                <a:sym typeface="Tahom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0"/>
          <p:cNvSpPr txBox="1">
            <a:spLocks noGrp="1"/>
          </p:cNvSpPr>
          <p:nvPr>
            <p:ph type="ftr" idx="11"/>
          </p:nvPr>
        </p:nvSpPr>
        <p:spPr>
          <a:xfrm>
            <a:off x="4145280" y="6377940"/>
            <a:ext cx="3901440"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0"/>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0"/>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‹Nº›</a:t>
            </a:fld>
            <a:endParaRPr sz="1800" b="0" i="0" u="none" strike="noStrike" cap="none">
              <a:latin typeface="Calibri"/>
              <a:ea typeface="Calibri"/>
              <a:cs typeface="Calibri"/>
              <a:sym typeface="Calibri"/>
            </a:endParaRPr>
          </a:p>
        </p:txBody>
      </p:sp>
    </p:spTree>
    <p:extLst>
      <p:ext uri="{BB962C8B-B14F-4D97-AF65-F5344CB8AC3E}">
        <p14:creationId xmlns:p14="http://schemas.microsoft.com/office/powerpoint/2010/main" val="274120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CEA361-0400-4907-B1A7-B5A4E5D26C6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ED4A9876-1681-4DCB-B6A7-AD975E7ABB6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8BFED9D-26D1-42CA-AED7-FE8F4F8F6CA8}"/>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5" name="Marcador de pie de página 4">
            <a:extLst>
              <a:ext uri="{FF2B5EF4-FFF2-40B4-BE49-F238E27FC236}">
                <a16:creationId xmlns:a16="http://schemas.microsoft.com/office/drawing/2014/main" id="{D2A4CABA-FC81-4B12-B420-01CC5A9865B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0E6B961-43A8-4644-B0DE-36F27514F7F0}"/>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1220937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88E49F-3100-455A-8AD3-1F9224DCDB8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2AF7CB29-FB2C-42DF-9201-57C335ED5E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4C52703-C5A3-4E5D-A37F-7F2F0CD7606E}"/>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5" name="Marcador de pie de página 4">
            <a:extLst>
              <a:ext uri="{FF2B5EF4-FFF2-40B4-BE49-F238E27FC236}">
                <a16:creationId xmlns:a16="http://schemas.microsoft.com/office/drawing/2014/main" id="{DE2F17F9-7CC9-4B99-AB1D-D27906514EA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BEFA768-FDD7-4FFC-B538-31EC2B28DA7A}"/>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2318119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4F5D19-FFCA-45D6-BBC5-A4C49102C6E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34F5041-AA31-4A5E-B8E4-3742D84B51A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2F05FEAB-2AA5-497F-A73F-1C59C784297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C5758BA5-DB1F-4008-81BD-88C6120CF187}"/>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6" name="Marcador de pie de página 5">
            <a:extLst>
              <a:ext uri="{FF2B5EF4-FFF2-40B4-BE49-F238E27FC236}">
                <a16:creationId xmlns:a16="http://schemas.microsoft.com/office/drawing/2014/main" id="{E95DF772-4A35-4F28-9BE8-0FF516FF3CDE}"/>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65C8EB8-E880-4E21-B60A-C27ECE3BDFEF}"/>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3755533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BEF4AA-49FE-4E2F-9D4A-47A7E62D63E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504DCF7-63AB-4CA4-896E-7B8658C59B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8B7A803-D663-441F-A0A8-001ACD58A03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542CBBD-5604-4E62-B322-9348652144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D984D77-90B1-42BB-A495-3AB8BC56D5B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2D75E6A-5FA9-48CC-AAF0-7BE544D92050}"/>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8" name="Marcador de pie de página 7">
            <a:extLst>
              <a:ext uri="{FF2B5EF4-FFF2-40B4-BE49-F238E27FC236}">
                <a16:creationId xmlns:a16="http://schemas.microsoft.com/office/drawing/2014/main" id="{3968DE7A-4B66-4E85-AA34-3F0DDBC818D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CC677DF0-B631-470F-80DE-42E5468D96B8}"/>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151502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2534E5-87BC-44D6-911F-1DCC87E4062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960B01E1-ADE1-40CF-9E9D-FB97BBB6274C}"/>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4" name="Marcador de pie de página 3">
            <a:extLst>
              <a:ext uri="{FF2B5EF4-FFF2-40B4-BE49-F238E27FC236}">
                <a16:creationId xmlns:a16="http://schemas.microsoft.com/office/drawing/2014/main" id="{E830DCB9-4455-4726-9E14-87E6CDF1BDEC}"/>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73B2FE16-8A16-4AD7-9346-DC8874A4B89F}"/>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318941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5B7A777-002B-4F27-8884-9C26D0584FDE}"/>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3" name="Marcador de pie de página 2">
            <a:extLst>
              <a:ext uri="{FF2B5EF4-FFF2-40B4-BE49-F238E27FC236}">
                <a16:creationId xmlns:a16="http://schemas.microsoft.com/office/drawing/2014/main" id="{1B90624A-4B85-4EFA-9B72-DFCC1CE06A08}"/>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35476EE6-7032-495E-9B1C-4B6565809136}"/>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1170049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07F8EF-7CE1-455D-93D7-25897D9C0F1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767754E-BF10-42D9-8ED2-D241B5E620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DDEF71DE-95A3-48E9-8DD0-BF1D861884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17DCA6E-8081-4053-BB10-214B79CD0787}"/>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6" name="Marcador de pie de página 5">
            <a:extLst>
              <a:ext uri="{FF2B5EF4-FFF2-40B4-BE49-F238E27FC236}">
                <a16:creationId xmlns:a16="http://schemas.microsoft.com/office/drawing/2014/main" id="{B7763A7A-5B56-4754-954B-AA56C01BDA3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16703E8-A40B-48A8-8E04-EACA44BEBE62}"/>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2496015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18F880-9F03-4476-AE28-FB298C65F2F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A8F4E190-4B9A-4914-A3AA-FD7748F4A5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62EAA577-808D-4459-805C-63C40AF711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5AD5C33-8FE0-4C4D-B1F9-82912235C985}"/>
              </a:ext>
            </a:extLst>
          </p:cNvPr>
          <p:cNvSpPr>
            <a:spLocks noGrp="1"/>
          </p:cNvSpPr>
          <p:nvPr>
            <p:ph type="dt" sz="half" idx="10"/>
          </p:nvPr>
        </p:nvSpPr>
        <p:spPr/>
        <p:txBody>
          <a:bodyPr/>
          <a:lstStyle/>
          <a:p>
            <a:fld id="{E57DABDF-CE0E-41C6-839B-8788E847C181}" type="datetimeFigureOut">
              <a:rPr lang="es-CO" smtClean="0"/>
              <a:t>28/11/2022</a:t>
            </a:fld>
            <a:endParaRPr lang="es-CO"/>
          </a:p>
        </p:txBody>
      </p:sp>
      <p:sp>
        <p:nvSpPr>
          <p:cNvPr id="6" name="Marcador de pie de página 5">
            <a:extLst>
              <a:ext uri="{FF2B5EF4-FFF2-40B4-BE49-F238E27FC236}">
                <a16:creationId xmlns:a16="http://schemas.microsoft.com/office/drawing/2014/main" id="{0B3C1DA1-C87A-4F38-9DBE-3177B1C92D6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FE3F0FEB-A411-4CEF-9BE1-E535EC39C33E}"/>
              </a:ext>
            </a:extLst>
          </p:cNvPr>
          <p:cNvSpPr>
            <a:spLocks noGrp="1"/>
          </p:cNvSpPr>
          <p:nvPr>
            <p:ph type="sldNum" sz="quarter" idx="12"/>
          </p:nvPr>
        </p:nvSpPr>
        <p:spPr/>
        <p:txBody>
          <a:bodyPr/>
          <a:lstStyle/>
          <a:p>
            <a:fld id="{05F4B06A-E774-42B6-832D-085A0CED6685}" type="slidenum">
              <a:rPr lang="es-CO" smtClean="0"/>
              <a:t>‹Nº›</a:t>
            </a:fld>
            <a:endParaRPr lang="es-CO"/>
          </a:p>
        </p:txBody>
      </p:sp>
    </p:spTree>
    <p:extLst>
      <p:ext uri="{BB962C8B-B14F-4D97-AF65-F5344CB8AC3E}">
        <p14:creationId xmlns:p14="http://schemas.microsoft.com/office/powerpoint/2010/main" val="880310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D52A092-934C-4A72-9DD2-19C873CB1E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2A77CBB-1989-48D7-8FD9-F41BFFA325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A263591-A750-4F6D-9939-618B7DA92C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DABDF-CE0E-41C6-839B-8788E847C181}" type="datetimeFigureOut">
              <a:rPr lang="es-CO" smtClean="0"/>
              <a:t>28/11/2022</a:t>
            </a:fld>
            <a:endParaRPr lang="es-CO"/>
          </a:p>
        </p:txBody>
      </p:sp>
      <p:sp>
        <p:nvSpPr>
          <p:cNvPr id="5" name="Marcador de pie de página 4">
            <a:extLst>
              <a:ext uri="{FF2B5EF4-FFF2-40B4-BE49-F238E27FC236}">
                <a16:creationId xmlns:a16="http://schemas.microsoft.com/office/drawing/2014/main" id="{9C0F501B-CA61-43C8-9D76-62F105FB69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4267AFFB-0805-44C9-927D-44163DC3E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4B06A-E774-42B6-832D-085A0CED6685}" type="slidenum">
              <a:rPr lang="es-CO" smtClean="0"/>
              <a:t>‹Nº›</a:t>
            </a:fld>
            <a:endParaRPr lang="es-CO"/>
          </a:p>
        </p:txBody>
      </p:sp>
    </p:spTree>
    <p:extLst>
      <p:ext uri="{BB962C8B-B14F-4D97-AF65-F5344CB8AC3E}">
        <p14:creationId xmlns:p14="http://schemas.microsoft.com/office/powerpoint/2010/main" val="3392354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8.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image" Target="../media/image9.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image" Target="../media/image10.jpe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image" Target="../media/image8.jpe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11.jpe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2.xml"/><Relationship Id="rId5" Type="http://schemas.openxmlformats.org/officeDocument/2006/relationships/image" Target="../media/image12.jpe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image" Target="../media/image13.jpe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5.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6.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50" name="Google Shape;50;p1"/>
          <p:cNvSpPr/>
          <p:nvPr/>
        </p:nvSpPr>
        <p:spPr>
          <a:xfrm>
            <a:off x="2110739" y="2439923"/>
            <a:ext cx="8807450" cy="1724025"/>
          </a:xfrm>
          <a:custGeom>
            <a:avLst/>
            <a:gdLst/>
            <a:ahLst/>
            <a:cxnLst/>
            <a:rect l="l" t="t" r="r" b="b"/>
            <a:pathLst>
              <a:path w="8807450" h="1724025" extrusionOk="0">
                <a:moveTo>
                  <a:pt x="0" y="1723644"/>
                </a:moveTo>
                <a:lnTo>
                  <a:pt x="8807196" y="1723644"/>
                </a:lnTo>
                <a:lnTo>
                  <a:pt x="8807196" y="0"/>
                </a:lnTo>
                <a:lnTo>
                  <a:pt x="0" y="0"/>
                </a:lnTo>
                <a:lnTo>
                  <a:pt x="0" y="1723644"/>
                </a:lnTo>
                <a:close/>
              </a:path>
            </a:pathLst>
          </a:custGeom>
          <a:noFill/>
          <a:ln w="57150" cap="flat" cmpd="sng">
            <a:solidFill>
              <a:srgbClr val="1D405A"/>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1"/>
          <p:cNvSpPr txBox="1">
            <a:spLocks noGrp="1"/>
          </p:cNvSpPr>
          <p:nvPr>
            <p:ph type="title"/>
          </p:nvPr>
        </p:nvSpPr>
        <p:spPr>
          <a:xfrm>
            <a:off x="2497963" y="2347976"/>
            <a:ext cx="7898130" cy="1854835"/>
          </a:xfrm>
          <a:prstGeom prst="rect">
            <a:avLst/>
          </a:prstGeom>
          <a:noFill/>
          <a:ln>
            <a:noFill/>
          </a:ln>
        </p:spPr>
        <p:txBody>
          <a:bodyPr spcFirstLastPara="1" wrap="square" lIns="0" tIns="12700" rIns="0" bIns="0" anchor="t" anchorCtr="0">
            <a:spAutoFit/>
          </a:bodyPr>
          <a:lstStyle/>
          <a:p>
            <a:pPr marL="262255" marR="5080" lvl="0" indent="-250189" algn="l" rtl="0">
              <a:lnSpc>
                <a:spcPct val="100000"/>
              </a:lnSpc>
              <a:spcBef>
                <a:spcPts val="0"/>
              </a:spcBef>
              <a:spcAft>
                <a:spcPts val="0"/>
              </a:spcAft>
              <a:buNone/>
            </a:pPr>
            <a:r>
              <a:rPr lang="es-ES" sz="6000" dirty="0">
                <a:solidFill>
                  <a:srgbClr val="FF7000"/>
                </a:solidFill>
                <a:latin typeface="Trebuchet MS"/>
                <a:ea typeface="Trebuchet MS"/>
                <a:cs typeface="Trebuchet MS"/>
                <a:sym typeface="Trebuchet MS"/>
              </a:rPr>
              <a:t>ASPECTOS GENERALES  DEL RIESGO PÚBLICO</a:t>
            </a:r>
            <a:endParaRPr sz="6000" dirty="0">
              <a:latin typeface="Trebuchet MS"/>
              <a:ea typeface="Trebuchet MS"/>
              <a:cs typeface="Trebuchet MS"/>
              <a:sym typeface="Trebuchet MS"/>
            </a:endParaRPr>
          </a:p>
        </p:txBody>
      </p:sp>
    </p:spTree>
    <p:extLst>
      <p:ext uri="{BB962C8B-B14F-4D97-AF65-F5344CB8AC3E}">
        <p14:creationId xmlns:p14="http://schemas.microsoft.com/office/powerpoint/2010/main" val="3565268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431516" y="1284268"/>
            <a:ext cx="8846053" cy="861774"/>
          </a:xfrm>
          <a:prstGeom prst="rect">
            <a:avLst/>
          </a:prstGeom>
          <a:noFill/>
        </p:spPr>
        <p:txBody>
          <a:bodyPr wrap="square" rtlCol="0">
            <a:spAutoFit/>
          </a:bodyPr>
          <a:lstStyle/>
          <a:p>
            <a:pPr algn="ctr"/>
            <a:r>
              <a:rPr lang="es-CO" sz="5000" b="1" dirty="0">
                <a:latin typeface="Arial" panose="020B0604020202020204" pitchFamily="34" charset="0"/>
                <a:cs typeface="Arial" panose="020B0604020202020204" pitchFamily="34" charset="0"/>
              </a:rPr>
              <a:t>2. Acciones de terrorismo</a:t>
            </a:r>
          </a:p>
        </p:txBody>
      </p:sp>
      <p:sp>
        <p:nvSpPr>
          <p:cNvPr id="5" name="CuadroTexto 4">
            <a:extLst>
              <a:ext uri="{FF2B5EF4-FFF2-40B4-BE49-F238E27FC236}">
                <a16:creationId xmlns:a16="http://schemas.microsoft.com/office/drawing/2014/main" id="{F034540B-797F-48E1-B6BC-46AA536E01CD}"/>
              </a:ext>
            </a:extLst>
          </p:cNvPr>
          <p:cNvSpPr txBox="1"/>
          <p:nvPr/>
        </p:nvSpPr>
        <p:spPr>
          <a:xfrm>
            <a:off x="688369" y="2126754"/>
            <a:ext cx="8116584" cy="2631490"/>
          </a:xfrm>
          <a:prstGeom prst="rect">
            <a:avLst/>
          </a:prstGeom>
          <a:noFill/>
        </p:spPr>
        <p:txBody>
          <a:bodyPr wrap="square" rtlCol="0">
            <a:spAutoFit/>
          </a:bodyPr>
          <a:lstStyle/>
          <a:p>
            <a:r>
              <a:rPr lang="es-CO" sz="2500" dirty="0">
                <a:latin typeface="Arial" panose="020B0604020202020204" pitchFamily="34" charset="0"/>
                <a:cs typeface="Arial" panose="020B0604020202020204" pitchFamily="34" charset="0"/>
              </a:rPr>
              <a:t>Causan pánico, miedo y pueden generar caos</a:t>
            </a:r>
          </a:p>
          <a:p>
            <a:pPr marL="457200" indent="-457200">
              <a:buFont typeface="Arial" panose="020B0604020202020204" pitchFamily="34" charset="0"/>
              <a:buChar char="•"/>
            </a:pPr>
            <a:r>
              <a:rPr lang="es-ES" sz="2800" b="0" i="0" dirty="0">
                <a:solidFill>
                  <a:srgbClr val="000000"/>
                </a:solidFill>
                <a:effectLst/>
                <a:latin typeface="Calibri" panose="020F0502020204030204" pitchFamily="34" charset="0"/>
              </a:rPr>
              <a:t>Los motines</a:t>
            </a:r>
          </a:p>
          <a:p>
            <a:pPr marL="457200" indent="-457200">
              <a:buFont typeface="Arial" panose="020B0604020202020204" pitchFamily="34" charset="0"/>
              <a:buChar char="•"/>
            </a:pPr>
            <a:r>
              <a:rPr lang="es-ES" sz="2800" dirty="0">
                <a:solidFill>
                  <a:srgbClr val="000000"/>
                </a:solidFill>
                <a:latin typeface="Calibri" panose="020F0502020204030204" pitchFamily="34" charset="0"/>
              </a:rPr>
              <a:t>L</a:t>
            </a:r>
            <a:r>
              <a:rPr lang="es-ES" sz="2800" b="0" i="0" dirty="0">
                <a:solidFill>
                  <a:srgbClr val="000000"/>
                </a:solidFill>
                <a:effectLst/>
                <a:latin typeface="Calibri" panose="020F0502020204030204" pitchFamily="34" charset="0"/>
              </a:rPr>
              <a:t>as asonadas</a:t>
            </a:r>
          </a:p>
          <a:p>
            <a:pPr marL="457200" indent="-457200">
              <a:buFont typeface="Arial" panose="020B0604020202020204" pitchFamily="34" charset="0"/>
              <a:buChar char="•"/>
            </a:pPr>
            <a:r>
              <a:rPr lang="es-ES" sz="2800" dirty="0">
                <a:solidFill>
                  <a:srgbClr val="000000"/>
                </a:solidFill>
                <a:latin typeface="Calibri" panose="020F0502020204030204" pitchFamily="34" charset="0"/>
              </a:rPr>
              <a:t>L</a:t>
            </a:r>
            <a:r>
              <a:rPr lang="es-ES" sz="2800" b="0" i="0" dirty="0">
                <a:solidFill>
                  <a:srgbClr val="000000"/>
                </a:solidFill>
                <a:effectLst/>
                <a:latin typeface="Calibri" panose="020F0502020204030204" pitchFamily="34" charset="0"/>
              </a:rPr>
              <a:t>os disturbios</a:t>
            </a:r>
          </a:p>
          <a:p>
            <a:pPr marL="457200" indent="-457200">
              <a:buFont typeface="Arial" panose="020B0604020202020204" pitchFamily="34" charset="0"/>
              <a:buChar char="•"/>
            </a:pPr>
            <a:r>
              <a:rPr lang="es-ES" sz="2800" dirty="0">
                <a:solidFill>
                  <a:srgbClr val="000000"/>
                </a:solidFill>
                <a:latin typeface="Calibri" panose="020F0502020204030204" pitchFamily="34" charset="0"/>
              </a:rPr>
              <a:t>L</a:t>
            </a:r>
            <a:r>
              <a:rPr lang="es-ES" sz="2800" b="0" i="0" dirty="0">
                <a:solidFill>
                  <a:srgbClr val="000000"/>
                </a:solidFill>
                <a:effectLst/>
                <a:latin typeface="Calibri" panose="020F0502020204030204" pitchFamily="34" charset="0"/>
              </a:rPr>
              <a:t>as tomas delincuenciales</a:t>
            </a:r>
          </a:p>
          <a:p>
            <a:pPr marL="457200" indent="-457200">
              <a:buFont typeface="Arial" panose="020B0604020202020204" pitchFamily="34" charset="0"/>
              <a:buChar char="•"/>
            </a:pPr>
            <a:r>
              <a:rPr lang="es-ES" sz="2800" dirty="0">
                <a:solidFill>
                  <a:srgbClr val="000000"/>
                </a:solidFill>
                <a:latin typeface="Calibri" panose="020F0502020204030204" pitchFamily="34" charset="0"/>
              </a:rPr>
              <a:t>L</a:t>
            </a:r>
            <a:r>
              <a:rPr lang="es-ES" sz="2800" b="0" i="0" dirty="0">
                <a:solidFill>
                  <a:srgbClr val="000000"/>
                </a:solidFill>
                <a:effectLst/>
                <a:latin typeface="Calibri" panose="020F0502020204030204" pitchFamily="34" charset="0"/>
              </a:rPr>
              <a:t>os ataques callejeros</a:t>
            </a:r>
            <a:endParaRPr lang="es-CO" sz="2500" dirty="0">
              <a:latin typeface="Arial" panose="020B0604020202020204" pitchFamily="34" charset="0"/>
              <a:cs typeface="Arial" panose="020B0604020202020204" pitchFamily="34" charset="0"/>
            </a:endParaRPr>
          </a:p>
        </p:txBody>
      </p:sp>
      <p:pic>
        <p:nvPicPr>
          <p:cNvPr id="5122" name="Picture 2" descr="Decenas de afectados y heridos en los disturbios en Bogotá">
            <a:extLst>
              <a:ext uri="{FF2B5EF4-FFF2-40B4-BE49-F238E27FC236}">
                <a16:creationId xmlns:a16="http://schemas.microsoft.com/office/drawing/2014/main" id="{BB3F455A-C980-424C-8B8D-45CBA183FA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9348" y="2839506"/>
            <a:ext cx="4284966" cy="3335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311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431516" y="1284268"/>
            <a:ext cx="8846053" cy="861774"/>
          </a:xfrm>
          <a:prstGeom prst="rect">
            <a:avLst/>
          </a:prstGeom>
          <a:noFill/>
        </p:spPr>
        <p:txBody>
          <a:bodyPr wrap="square" rtlCol="0">
            <a:spAutoFit/>
          </a:bodyPr>
          <a:lstStyle/>
          <a:p>
            <a:pPr algn="ctr"/>
            <a:r>
              <a:rPr lang="es-CO" sz="5000" b="1" dirty="0">
                <a:latin typeface="Arial" panose="020B0604020202020204" pitchFamily="34" charset="0"/>
                <a:cs typeface="Arial" panose="020B0604020202020204" pitchFamily="34" charset="0"/>
              </a:rPr>
              <a:t>3. Situaciones de secuestro</a:t>
            </a:r>
          </a:p>
        </p:txBody>
      </p:sp>
      <p:sp>
        <p:nvSpPr>
          <p:cNvPr id="5" name="CuadroTexto 4">
            <a:extLst>
              <a:ext uri="{FF2B5EF4-FFF2-40B4-BE49-F238E27FC236}">
                <a16:creationId xmlns:a16="http://schemas.microsoft.com/office/drawing/2014/main" id="{F034540B-797F-48E1-B6BC-46AA536E01CD}"/>
              </a:ext>
            </a:extLst>
          </p:cNvPr>
          <p:cNvSpPr txBox="1"/>
          <p:nvPr/>
        </p:nvSpPr>
        <p:spPr>
          <a:xfrm>
            <a:off x="688369" y="2126754"/>
            <a:ext cx="8116584" cy="477054"/>
          </a:xfrm>
          <a:prstGeom prst="rect">
            <a:avLst/>
          </a:prstGeom>
          <a:noFill/>
        </p:spPr>
        <p:txBody>
          <a:bodyPr wrap="square" rtlCol="0">
            <a:spAutoFit/>
          </a:bodyPr>
          <a:lstStyle/>
          <a:p>
            <a:r>
              <a:rPr lang="es-CO" sz="2500" dirty="0">
                <a:latin typeface="Arial" panose="020B0604020202020204" pitchFamily="34" charset="0"/>
                <a:cs typeface="Arial" panose="020B0604020202020204" pitchFamily="34" charset="0"/>
              </a:rPr>
              <a:t>Por intereses económicos.</a:t>
            </a:r>
          </a:p>
        </p:txBody>
      </p:sp>
      <p:sp>
        <p:nvSpPr>
          <p:cNvPr id="7" name="CuadroTexto 6">
            <a:extLst>
              <a:ext uri="{FF2B5EF4-FFF2-40B4-BE49-F238E27FC236}">
                <a16:creationId xmlns:a16="http://schemas.microsoft.com/office/drawing/2014/main" id="{537456EE-0C9C-485A-A255-11626B1804DB}"/>
              </a:ext>
            </a:extLst>
          </p:cNvPr>
          <p:cNvSpPr txBox="1"/>
          <p:nvPr/>
        </p:nvSpPr>
        <p:spPr>
          <a:xfrm>
            <a:off x="675525" y="2677090"/>
            <a:ext cx="6200454" cy="1631216"/>
          </a:xfrm>
          <a:prstGeom prst="rect">
            <a:avLst/>
          </a:prstGeom>
          <a:noFill/>
        </p:spPr>
        <p:txBody>
          <a:bodyPr wrap="square">
            <a:spAutoFit/>
          </a:bodyPr>
          <a:lstStyle/>
          <a:p>
            <a:pPr algn="just"/>
            <a:r>
              <a:rPr lang="es-ES" sz="2500" b="0" i="0" dirty="0">
                <a:solidFill>
                  <a:srgbClr val="000000"/>
                </a:solidFill>
                <a:effectLst/>
                <a:latin typeface="Arial" panose="020B0604020202020204" pitchFamily="34" charset="0"/>
                <a:cs typeface="Arial" panose="020B0604020202020204" pitchFamily="34" charset="0"/>
              </a:rPr>
              <a:t>por ejemplo, el llamado “Secuestro Express” al que están mas expuestos los transportadores, vendedores – cobradores, y visitadores comerciales</a:t>
            </a:r>
            <a:endParaRPr lang="es-CO" sz="2500" dirty="0">
              <a:latin typeface="Arial" panose="020B0604020202020204" pitchFamily="34" charset="0"/>
              <a:cs typeface="Arial" panose="020B0604020202020204" pitchFamily="34" charset="0"/>
            </a:endParaRPr>
          </a:p>
        </p:txBody>
      </p:sp>
      <p:pic>
        <p:nvPicPr>
          <p:cNvPr id="6148" name="Picture 4" descr="Diferencias entre extorsión o secuestro - Martha Debayle">
            <a:extLst>
              <a:ext uri="{FF2B5EF4-FFF2-40B4-BE49-F238E27FC236}">
                <a16:creationId xmlns:a16="http://schemas.microsoft.com/office/drawing/2014/main" id="{221E353D-3445-486E-9FED-4E3AD440C5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91694" y="2399472"/>
            <a:ext cx="3268782" cy="3456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187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431516" y="1284268"/>
            <a:ext cx="8846053" cy="1631216"/>
          </a:xfrm>
          <a:prstGeom prst="rect">
            <a:avLst/>
          </a:prstGeom>
          <a:noFill/>
        </p:spPr>
        <p:txBody>
          <a:bodyPr wrap="square" rtlCol="0">
            <a:spAutoFit/>
          </a:bodyPr>
          <a:lstStyle/>
          <a:p>
            <a:r>
              <a:rPr lang="es-CO" sz="5000" b="1" dirty="0">
                <a:latin typeface="Arial" panose="020B0604020202020204" pitchFamily="34" charset="0"/>
                <a:cs typeface="Arial" panose="020B0604020202020204" pitchFamily="34" charset="0"/>
              </a:rPr>
              <a:t>4. Extorsión</a:t>
            </a:r>
          </a:p>
          <a:p>
            <a:pPr algn="ctr"/>
            <a:endParaRPr lang="es-CO" sz="5000" b="1"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F034540B-797F-48E1-B6BC-46AA536E01CD}"/>
              </a:ext>
            </a:extLst>
          </p:cNvPr>
          <p:cNvSpPr txBox="1"/>
          <p:nvPr/>
        </p:nvSpPr>
        <p:spPr>
          <a:xfrm>
            <a:off x="688369" y="2126754"/>
            <a:ext cx="8116584" cy="477054"/>
          </a:xfrm>
          <a:prstGeom prst="rect">
            <a:avLst/>
          </a:prstGeom>
          <a:noFill/>
        </p:spPr>
        <p:txBody>
          <a:bodyPr wrap="square" rtlCol="0">
            <a:spAutoFit/>
          </a:bodyPr>
          <a:lstStyle/>
          <a:p>
            <a:r>
              <a:rPr lang="es-CO" sz="2500" dirty="0">
                <a:latin typeface="Arial" panose="020B0604020202020204" pitchFamily="34" charset="0"/>
                <a:cs typeface="Arial" panose="020B0604020202020204" pitchFamily="34" charset="0"/>
              </a:rPr>
              <a:t>Por organizaciones al margen de la Ley</a:t>
            </a:r>
          </a:p>
        </p:txBody>
      </p:sp>
      <p:pic>
        <p:nvPicPr>
          <p:cNvPr id="7170" name="Picture 2" descr="La historia de una extorsión » Antioquia Crítica">
            <a:extLst>
              <a:ext uri="{FF2B5EF4-FFF2-40B4-BE49-F238E27FC236}">
                <a16:creationId xmlns:a16="http://schemas.microsoft.com/office/drawing/2014/main" id="{86B12ABB-CAA7-4EE1-951E-26DEA101B0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84343" y="2794571"/>
            <a:ext cx="4777488" cy="3298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868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431516" y="1284268"/>
            <a:ext cx="8846053" cy="1631216"/>
          </a:xfrm>
          <a:prstGeom prst="rect">
            <a:avLst/>
          </a:prstGeom>
          <a:noFill/>
        </p:spPr>
        <p:txBody>
          <a:bodyPr wrap="square" rtlCol="0">
            <a:spAutoFit/>
          </a:bodyPr>
          <a:lstStyle/>
          <a:p>
            <a:r>
              <a:rPr lang="es-CO" sz="5000" b="1" dirty="0">
                <a:latin typeface="Arial" panose="020B0604020202020204" pitchFamily="34" charset="0"/>
                <a:cs typeface="Arial" panose="020B0604020202020204" pitchFamily="34" charset="0"/>
              </a:rPr>
              <a:t>5. Atentados</a:t>
            </a:r>
          </a:p>
          <a:p>
            <a:pPr algn="ctr"/>
            <a:endParaRPr lang="es-CO" sz="5000" b="1"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F034540B-797F-48E1-B6BC-46AA536E01CD}"/>
              </a:ext>
            </a:extLst>
          </p:cNvPr>
          <p:cNvSpPr txBox="1"/>
          <p:nvPr/>
        </p:nvSpPr>
        <p:spPr>
          <a:xfrm>
            <a:off x="688368" y="2126754"/>
            <a:ext cx="11072116" cy="861774"/>
          </a:xfrm>
          <a:prstGeom prst="rect">
            <a:avLst/>
          </a:prstGeom>
          <a:noFill/>
        </p:spPr>
        <p:txBody>
          <a:bodyPr wrap="square" rtlCol="0">
            <a:spAutoFit/>
          </a:bodyPr>
          <a:lstStyle/>
          <a:p>
            <a:r>
              <a:rPr lang="es-CO" sz="2500" dirty="0">
                <a:latin typeface="Arial" panose="020B0604020202020204" pitchFamily="34" charset="0"/>
                <a:cs typeface="Arial" panose="020B0604020202020204" pitchFamily="34" charset="0"/>
              </a:rPr>
              <a:t>Causando lesiones a las personas, a las instalaciones y ausentismo laboral, generando costos y perdidas.</a:t>
            </a:r>
          </a:p>
        </p:txBody>
      </p:sp>
      <p:pic>
        <p:nvPicPr>
          <p:cNvPr id="6" name="Picture 2" descr="Decenas de afectados y heridos en los disturbios en Bogotá">
            <a:extLst>
              <a:ext uri="{FF2B5EF4-FFF2-40B4-BE49-F238E27FC236}">
                <a16:creationId xmlns:a16="http://schemas.microsoft.com/office/drawing/2014/main" id="{A5ADEAFB-4C9A-4CE2-8CDA-A74B8A4BB51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6865" y="3164564"/>
            <a:ext cx="4284966" cy="3335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626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431516" y="1284268"/>
            <a:ext cx="12102956" cy="1477328"/>
          </a:xfrm>
          <a:prstGeom prst="rect">
            <a:avLst/>
          </a:prstGeom>
          <a:noFill/>
        </p:spPr>
        <p:txBody>
          <a:bodyPr wrap="square" rtlCol="0">
            <a:spAutoFit/>
          </a:bodyPr>
          <a:lstStyle/>
          <a:p>
            <a:r>
              <a:rPr lang="es-CO" sz="4500" b="1" dirty="0">
                <a:latin typeface="Arial" panose="020B0604020202020204" pitchFamily="34" charset="0"/>
                <a:cs typeface="Arial" panose="020B0604020202020204" pitchFamily="34" charset="0"/>
              </a:rPr>
              <a:t>6. Conductas irregulares en las Empresas</a:t>
            </a:r>
          </a:p>
          <a:p>
            <a:endParaRPr lang="es-CO" sz="4500" b="1"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F034540B-797F-48E1-B6BC-46AA536E01CD}"/>
              </a:ext>
            </a:extLst>
          </p:cNvPr>
          <p:cNvSpPr txBox="1"/>
          <p:nvPr/>
        </p:nvSpPr>
        <p:spPr>
          <a:xfrm>
            <a:off x="688368" y="2126754"/>
            <a:ext cx="11072116" cy="2400657"/>
          </a:xfrm>
          <a:prstGeom prst="rect">
            <a:avLst/>
          </a:prstGeom>
          <a:noFill/>
        </p:spPr>
        <p:txBody>
          <a:bodyPr wrap="square" rtlCol="0">
            <a:spAutoFit/>
          </a:bodyPr>
          <a:lstStyle/>
          <a:p>
            <a:pPr algn="just"/>
            <a:r>
              <a:rPr lang="es-CO" sz="2500" dirty="0">
                <a:latin typeface="Arial" panose="020B0604020202020204" pitchFamily="34" charset="0"/>
                <a:cs typeface="Arial" panose="020B0604020202020204" pitchFamily="34" charset="0"/>
              </a:rPr>
              <a:t>Son considerados delitos internos, que pueden desencadenar resentimientos, conductas irregulares y comportamientos corruptos.</a:t>
            </a:r>
          </a:p>
          <a:p>
            <a:pPr marL="342900" indent="-342900" algn="just">
              <a:buFont typeface="Arial" panose="020B0604020202020204" pitchFamily="34" charset="0"/>
              <a:buChar char="•"/>
            </a:pPr>
            <a:r>
              <a:rPr lang="es-CO" sz="2500" dirty="0">
                <a:latin typeface="Arial" panose="020B0604020202020204" pitchFamily="34" charset="0"/>
                <a:cs typeface="Arial" panose="020B0604020202020204" pitchFamily="34" charset="0"/>
              </a:rPr>
              <a:t>Fraudes</a:t>
            </a:r>
          </a:p>
          <a:p>
            <a:pPr marL="342900" indent="-342900" algn="just">
              <a:buFont typeface="Arial" panose="020B0604020202020204" pitchFamily="34" charset="0"/>
              <a:buChar char="•"/>
            </a:pPr>
            <a:r>
              <a:rPr lang="es-CO" sz="2500" dirty="0">
                <a:latin typeface="Arial" panose="020B0604020202020204" pitchFamily="34" charset="0"/>
                <a:cs typeface="Arial" panose="020B0604020202020204" pitchFamily="34" charset="0"/>
              </a:rPr>
              <a:t>Estafas</a:t>
            </a:r>
          </a:p>
          <a:p>
            <a:pPr marL="342900" indent="-342900" algn="just">
              <a:buFont typeface="Arial" panose="020B0604020202020204" pitchFamily="34" charset="0"/>
              <a:buChar char="•"/>
            </a:pPr>
            <a:r>
              <a:rPr lang="es-CO" sz="2500" dirty="0">
                <a:latin typeface="Arial" panose="020B0604020202020204" pitchFamily="34" charset="0"/>
                <a:cs typeface="Arial" panose="020B0604020202020204" pitchFamily="34" charset="0"/>
              </a:rPr>
              <a:t>Violencia en el puesto de trabajo</a:t>
            </a:r>
          </a:p>
          <a:p>
            <a:pPr marL="342900" indent="-342900" algn="just">
              <a:buFont typeface="Arial" panose="020B0604020202020204" pitchFamily="34" charset="0"/>
              <a:buChar char="•"/>
            </a:pPr>
            <a:r>
              <a:rPr lang="es-CO" sz="2500" dirty="0">
                <a:latin typeface="Arial" panose="020B0604020202020204" pitchFamily="34" charset="0"/>
                <a:cs typeface="Arial" panose="020B0604020202020204" pitchFamily="34" charset="0"/>
              </a:rPr>
              <a:t>Acoso laboral.</a:t>
            </a:r>
          </a:p>
        </p:txBody>
      </p:sp>
      <p:pic>
        <p:nvPicPr>
          <p:cNvPr id="8196" name="Picture 4" descr="Cómo manejar el acoso laboral? | Noticias elempleo.com">
            <a:extLst>
              <a:ext uri="{FF2B5EF4-FFF2-40B4-BE49-F238E27FC236}">
                <a16:creationId xmlns:a16="http://schemas.microsoft.com/office/drawing/2014/main" id="{3907CE8B-CD69-41FD-B156-DD832ECF19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6014" y="3098474"/>
            <a:ext cx="3678148" cy="3277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218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1736331" y="2691822"/>
            <a:ext cx="8846053" cy="3323987"/>
          </a:xfrm>
          <a:prstGeom prst="rect">
            <a:avLst/>
          </a:prstGeom>
          <a:noFill/>
        </p:spPr>
        <p:txBody>
          <a:bodyPr wrap="square" rtlCol="0">
            <a:spAutoFit/>
          </a:bodyPr>
          <a:lstStyle/>
          <a:p>
            <a:pPr algn="ctr"/>
            <a:r>
              <a:rPr lang="es-CO" sz="7000" b="1" dirty="0">
                <a:latin typeface="Arial" panose="020B0604020202020204" pitchFamily="34" charset="0"/>
                <a:cs typeface="Arial" panose="020B0604020202020204" pitchFamily="34" charset="0"/>
              </a:rPr>
              <a:t>MEDIDAS A TOMAR EN EVENTOS DE RIESGO PÚBLICO</a:t>
            </a:r>
          </a:p>
        </p:txBody>
      </p:sp>
    </p:spTree>
    <p:extLst>
      <p:ext uri="{BB962C8B-B14F-4D97-AF65-F5344CB8AC3E}">
        <p14:creationId xmlns:p14="http://schemas.microsoft.com/office/powerpoint/2010/main" val="3613077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400693" y="1232895"/>
            <a:ext cx="6657653" cy="5093702"/>
          </a:xfrm>
          <a:prstGeom prst="rect">
            <a:avLst/>
          </a:prstGeom>
          <a:noFill/>
        </p:spPr>
        <p:txBody>
          <a:bodyPr wrap="square" rtlCol="0">
            <a:spAutoFit/>
          </a:bodyPr>
          <a:lstStyle/>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Tener una actitud responsable</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Estar informado de lo que sucede en el entorno</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Tener respeto por la dignidad de las personas</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Participar en los simulacros de emergencia para saber como actuar ante una situación critica.</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Tener cuidado con la información personal y confidencial, no contarla a todo mundo.</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Cambiar de rutinas</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Reportar situaciones potencialmente peligrosas.</a:t>
            </a:r>
          </a:p>
        </p:txBody>
      </p:sp>
      <p:pic>
        <p:nvPicPr>
          <p:cNvPr id="11266" name="Picture 2" descr="Eres una persona responsable?">
            <a:extLst>
              <a:ext uri="{FF2B5EF4-FFF2-40B4-BE49-F238E27FC236}">
                <a16:creationId xmlns:a16="http://schemas.microsoft.com/office/drawing/2014/main" id="{7C89E1A3-1AE5-43B0-895E-103D0790BB5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2603" y="1473344"/>
            <a:ext cx="4078840" cy="4547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907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1" y="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852755" y="2075376"/>
            <a:ext cx="6205591" cy="3170099"/>
          </a:xfrm>
          <a:prstGeom prst="rect">
            <a:avLst/>
          </a:prstGeom>
          <a:noFill/>
        </p:spPr>
        <p:txBody>
          <a:bodyPr wrap="square" rtlCol="0">
            <a:spAutoFit/>
          </a:bodyPr>
          <a:lstStyle/>
          <a:p>
            <a:pPr marL="342900" indent="-342900" algn="just">
              <a:buFont typeface="Arial" panose="020B0604020202020204" pitchFamily="34" charset="0"/>
              <a:buChar char="•"/>
            </a:pPr>
            <a:r>
              <a:rPr lang="es-CO" sz="2500" dirty="0">
                <a:effectLst/>
                <a:latin typeface="Arial" panose="020B0604020202020204" pitchFamily="34" charset="0"/>
                <a:ea typeface="Calibri" panose="020F0502020204030204" pitchFamily="34" charset="0"/>
              </a:rPr>
              <a:t>Fortalecimiento de la cultura de Apoyo Institucional</a:t>
            </a:r>
          </a:p>
          <a:p>
            <a:pPr marL="342900" indent="-342900" algn="just">
              <a:buFont typeface="Arial" panose="020B0604020202020204" pitchFamily="34" charset="0"/>
              <a:buChar char="•"/>
            </a:pPr>
            <a:r>
              <a:rPr lang="es-CO" sz="2500" dirty="0">
                <a:effectLst/>
                <a:latin typeface="Arial" panose="020B0604020202020204" pitchFamily="34" charset="0"/>
                <a:ea typeface="Calibri" panose="020F0502020204030204" pitchFamily="34" charset="0"/>
              </a:rPr>
              <a:t>Generar un Protocolo de actuación </a:t>
            </a:r>
          </a:p>
          <a:p>
            <a:pPr marL="342900" indent="-342900" algn="just">
              <a:buFont typeface="Arial" panose="020B0604020202020204" pitchFamily="34" charset="0"/>
              <a:buChar char="•"/>
            </a:pPr>
            <a:r>
              <a:rPr lang="es-CO" sz="2500" dirty="0">
                <a:effectLst/>
                <a:latin typeface="Arial" panose="020B0604020202020204" pitchFamily="34" charset="0"/>
                <a:ea typeface="Calibri" panose="020F0502020204030204" pitchFamily="34" charset="0"/>
              </a:rPr>
              <a:t>Definir el canal para el Reporte de agresiones</a:t>
            </a:r>
          </a:p>
          <a:p>
            <a:pPr marL="342900" indent="-342900" algn="just">
              <a:buFont typeface="Arial" panose="020B0604020202020204" pitchFamily="34" charset="0"/>
              <a:buChar char="•"/>
            </a:pPr>
            <a:r>
              <a:rPr lang="es-CO" sz="2500" dirty="0">
                <a:effectLst/>
                <a:latin typeface="Arial" panose="020B0604020202020204" pitchFamily="34" charset="0"/>
                <a:ea typeface="Calibri" panose="020F0502020204030204" pitchFamily="34" charset="0"/>
              </a:rPr>
              <a:t>Fortalecer los servicios de seguridad</a:t>
            </a:r>
          </a:p>
          <a:p>
            <a:pPr marL="342900" indent="-342900" algn="just">
              <a:buFont typeface="Arial" panose="020B0604020202020204" pitchFamily="34" charset="0"/>
              <a:buChar char="•"/>
            </a:pPr>
            <a:r>
              <a:rPr lang="es-CO" sz="2500" dirty="0">
                <a:effectLst/>
                <a:latin typeface="Arial" panose="020B0604020202020204" pitchFamily="34" charset="0"/>
                <a:ea typeface="Calibri" panose="020F0502020204030204" pitchFamily="34" charset="0"/>
              </a:rPr>
              <a:t>Educación para los </a:t>
            </a:r>
            <a:r>
              <a:rPr lang="es-CO" sz="2500" dirty="0">
                <a:latin typeface="Arial" panose="020B0604020202020204" pitchFamily="34" charset="0"/>
                <a:ea typeface="Calibri" panose="020F0502020204030204" pitchFamily="34" charset="0"/>
              </a:rPr>
              <a:t>Trabajadores</a:t>
            </a:r>
          </a:p>
          <a:p>
            <a:pPr marL="342900" indent="-342900" algn="just">
              <a:buFont typeface="Arial" panose="020B0604020202020204" pitchFamily="34" charset="0"/>
              <a:buChar char="•"/>
            </a:pPr>
            <a:r>
              <a:rPr lang="es-CO" sz="2500" dirty="0">
                <a:effectLst/>
                <a:latin typeface="Arial" panose="020B0604020202020204" pitchFamily="34" charset="0"/>
                <a:ea typeface="Calibri" panose="020F0502020204030204" pitchFamily="34" charset="0"/>
              </a:rPr>
              <a:t>Medidas administrativas</a:t>
            </a:r>
            <a:endParaRPr lang="es-CO" sz="25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026" name="Picture 2" descr="Como mantener su empresa en el mercado | Bogota.gov.co">
            <a:extLst>
              <a:ext uri="{FF2B5EF4-FFF2-40B4-BE49-F238E27FC236}">
                <a16:creationId xmlns:a16="http://schemas.microsoft.com/office/drawing/2014/main" id="{33338441-9257-41B6-BB50-6D253C209B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27462" y="1571946"/>
            <a:ext cx="3963845" cy="4438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3569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1736331" y="2691822"/>
            <a:ext cx="8846053" cy="1169551"/>
          </a:xfrm>
          <a:prstGeom prst="rect">
            <a:avLst/>
          </a:prstGeom>
          <a:noFill/>
        </p:spPr>
        <p:txBody>
          <a:bodyPr wrap="square" rtlCol="0">
            <a:spAutoFit/>
          </a:bodyPr>
          <a:lstStyle/>
          <a:p>
            <a:pPr algn="ctr"/>
            <a:r>
              <a:rPr lang="es-CO" sz="7000" b="1" dirty="0">
                <a:latin typeface="Arial" panose="020B0604020202020204" pitchFamily="34" charset="0"/>
                <a:cs typeface="Arial" panose="020B0604020202020204" pitchFamily="34" charset="0"/>
              </a:rPr>
              <a:t>MUCHAS GRACIAS</a:t>
            </a:r>
          </a:p>
        </p:txBody>
      </p:sp>
    </p:spTree>
    <p:extLst>
      <p:ext uri="{BB962C8B-B14F-4D97-AF65-F5344CB8AC3E}">
        <p14:creationId xmlns:p14="http://schemas.microsoft.com/office/powerpoint/2010/main" val="2128980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3" name="Título 2">
            <a:extLst>
              <a:ext uri="{FF2B5EF4-FFF2-40B4-BE49-F238E27FC236}">
                <a16:creationId xmlns:a16="http://schemas.microsoft.com/office/drawing/2014/main" id="{9A2C1862-0EB1-4541-BFF7-8F40AB9A83BE}"/>
              </a:ext>
            </a:extLst>
          </p:cNvPr>
          <p:cNvSpPr>
            <a:spLocks noGrp="1"/>
          </p:cNvSpPr>
          <p:nvPr>
            <p:ph type="title"/>
          </p:nvPr>
        </p:nvSpPr>
        <p:spPr>
          <a:xfrm>
            <a:off x="1890445" y="2800611"/>
            <a:ext cx="8209052" cy="1938992"/>
          </a:xfrm>
        </p:spPr>
        <p:txBody>
          <a:bodyPr/>
          <a:lstStyle/>
          <a:p>
            <a:pPr algn="just"/>
            <a:r>
              <a:rPr lang="es-ES" b="0" dirty="0">
                <a:solidFill>
                  <a:schemeClr val="tx1"/>
                </a:solidFill>
                <a:latin typeface="Arial" panose="020B0604020202020204" pitchFamily="34" charset="0"/>
                <a:cs typeface="Arial" panose="020B0604020202020204" pitchFamily="34" charset="0"/>
              </a:rPr>
              <a:t>L</a:t>
            </a:r>
            <a:r>
              <a:rPr lang="es-ES" b="0" i="0" dirty="0">
                <a:solidFill>
                  <a:schemeClr val="tx1"/>
                </a:solidFill>
                <a:effectLst/>
                <a:latin typeface="Arial" panose="020B0604020202020204" pitchFamily="34" charset="0"/>
                <a:cs typeface="Arial" panose="020B0604020202020204" pitchFamily="34" charset="0"/>
              </a:rPr>
              <a:t>ograr la participación activa del los trabajadores en su propia seguridad,  mejorando hábitos de prevención y autocuidado</a:t>
            </a:r>
            <a:endParaRPr lang="es-CO" dirty="0">
              <a:solidFill>
                <a:schemeClr val="tx1"/>
              </a:solidFill>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5DC50457-B5BF-4072-921F-A5E786D484FC}"/>
              </a:ext>
            </a:extLst>
          </p:cNvPr>
          <p:cNvSpPr txBox="1"/>
          <p:nvPr/>
        </p:nvSpPr>
        <p:spPr>
          <a:xfrm>
            <a:off x="3832261" y="1695234"/>
            <a:ext cx="4150759" cy="861774"/>
          </a:xfrm>
          <a:prstGeom prst="rect">
            <a:avLst/>
          </a:prstGeom>
          <a:noFill/>
        </p:spPr>
        <p:txBody>
          <a:bodyPr wrap="square" rtlCol="0">
            <a:spAutoFit/>
          </a:bodyPr>
          <a:lstStyle/>
          <a:p>
            <a:pPr algn="ctr"/>
            <a:r>
              <a:rPr lang="es-CO" sz="5000" b="1" dirty="0">
                <a:latin typeface="Arial" panose="020B0604020202020204" pitchFamily="34" charset="0"/>
                <a:cs typeface="Arial" panose="020B0604020202020204" pitchFamily="34" charset="0"/>
              </a:rPr>
              <a:t>OBJETIVO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1736331" y="3287722"/>
            <a:ext cx="8846053" cy="2246769"/>
          </a:xfrm>
          <a:prstGeom prst="rect">
            <a:avLst/>
          </a:prstGeom>
          <a:noFill/>
        </p:spPr>
        <p:txBody>
          <a:bodyPr wrap="square" rtlCol="0">
            <a:spAutoFit/>
          </a:bodyPr>
          <a:lstStyle/>
          <a:p>
            <a:pPr algn="ctr"/>
            <a:r>
              <a:rPr lang="es-CO" sz="7000" b="1" dirty="0">
                <a:latin typeface="Arial" panose="020B0604020202020204" pitchFamily="34" charset="0"/>
                <a:cs typeface="Arial" panose="020B0604020202020204" pitchFamily="34" charset="0"/>
              </a:rPr>
              <a:t>¿QUÉ ES EL RIESGO PÚBLICO?</a:t>
            </a:r>
          </a:p>
        </p:txBody>
      </p:sp>
    </p:spTree>
    <p:extLst>
      <p:ext uri="{BB962C8B-B14F-4D97-AF65-F5344CB8AC3E}">
        <p14:creationId xmlns:p14="http://schemas.microsoft.com/office/powerpoint/2010/main" val="3992481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1" y="4"/>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1736331" y="955492"/>
            <a:ext cx="8846053" cy="1046440"/>
          </a:xfrm>
          <a:prstGeom prst="rect">
            <a:avLst/>
          </a:prstGeom>
          <a:noFill/>
        </p:spPr>
        <p:txBody>
          <a:bodyPr wrap="square" rtlCol="0">
            <a:spAutoFit/>
          </a:bodyPr>
          <a:lstStyle/>
          <a:p>
            <a:pPr algn="ctr"/>
            <a:r>
              <a:rPr lang="es-CO" sz="5000" b="1" dirty="0">
                <a:latin typeface="Arial" panose="020B0604020202020204" pitchFamily="34" charset="0"/>
                <a:cs typeface="Arial" panose="020B0604020202020204" pitchFamily="34" charset="0"/>
              </a:rPr>
              <a:t>Accidente de trabajo</a:t>
            </a:r>
          </a:p>
          <a:p>
            <a:pPr algn="ctr"/>
            <a:r>
              <a:rPr lang="es-CO" sz="1200" b="1" dirty="0">
                <a:latin typeface="Arial" panose="020B0604020202020204" pitchFamily="34" charset="0"/>
                <a:cs typeface="Arial" panose="020B0604020202020204" pitchFamily="34" charset="0"/>
              </a:rPr>
              <a:t>Ley 1562, Articulo 3</a:t>
            </a:r>
          </a:p>
        </p:txBody>
      </p:sp>
      <p:sp>
        <p:nvSpPr>
          <p:cNvPr id="6" name="CuadroTexto 5">
            <a:extLst>
              <a:ext uri="{FF2B5EF4-FFF2-40B4-BE49-F238E27FC236}">
                <a16:creationId xmlns:a16="http://schemas.microsoft.com/office/drawing/2014/main" id="{0C3C0826-1833-4C10-9E4E-305A3AB00DD5}"/>
              </a:ext>
            </a:extLst>
          </p:cNvPr>
          <p:cNvSpPr txBox="1"/>
          <p:nvPr/>
        </p:nvSpPr>
        <p:spPr>
          <a:xfrm>
            <a:off x="1736332" y="1854759"/>
            <a:ext cx="8486456" cy="477054"/>
          </a:xfrm>
          <a:prstGeom prst="rect">
            <a:avLst/>
          </a:prstGeom>
          <a:noFill/>
        </p:spPr>
        <p:txBody>
          <a:bodyPr wrap="square">
            <a:spAutoFit/>
          </a:bodyPr>
          <a:lstStyle/>
          <a:p>
            <a:pPr algn="ctr"/>
            <a:r>
              <a:rPr lang="es-ES" sz="2500" b="0" i="0" dirty="0">
                <a:effectLst/>
                <a:latin typeface="Arial" panose="020B0604020202020204" pitchFamily="34" charset="0"/>
                <a:cs typeface="Arial" panose="020B0604020202020204" pitchFamily="34" charset="0"/>
              </a:rPr>
              <a:t>Un accidente de trabajo puede tener dos orígenes:</a:t>
            </a:r>
            <a:endParaRPr lang="es-CO" sz="25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D9A7251E-1E93-471B-B2D2-0E785C0175FD}"/>
              </a:ext>
            </a:extLst>
          </p:cNvPr>
          <p:cNvSpPr txBox="1"/>
          <p:nvPr/>
        </p:nvSpPr>
        <p:spPr>
          <a:xfrm>
            <a:off x="1356186" y="2691829"/>
            <a:ext cx="4890501" cy="3539430"/>
          </a:xfrm>
          <a:prstGeom prst="rect">
            <a:avLst/>
          </a:prstGeom>
          <a:noFill/>
        </p:spPr>
        <p:txBody>
          <a:bodyPr wrap="square" rtlCol="0">
            <a:spAutoFit/>
          </a:bodyPr>
          <a:lstStyle/>
          <a:p>
            <a:pPr algn="just"/>
            <a:r>
              <a:rPr lang="es-ES" sz="3200" b="0" i="0" dirty="0">
                <a:effectLst/>
                <a:latin typeface="Arial" panose="020B0604020202020204" pitchFamily="34" charset="0"/>
                <a:cs typeface="Arial" panose="020B0604020202020204" pitchFamily="34" charset="0"/>
              </a:rPr>
              <a:t>1. Una </a:t>
            </a:r>
            <a:r>
              <a:rPr lang="es-ES" sz="3200" b="1" i="0" u="sng" dirty="0">
                <a:effectLst/>
                <a:latin typeface="Arial" panose="020B0604020202020204" pitchFamily="34" charset="0"/>
                <a:cs typeface="Arial" panose="020B0604020202020204" pitchFamily="34" charset="0"/>
              </a:rPr>
              <a:t>situación accidental </a:t>
            </a:r>
            <a:r>
              <a:rPr lang="es-ES" sz="3200" b="0" i="0" dirty="0">
                <a:effectLst/>
                <a:latin typeface="Arial" panose="020B0604020202020204" pitchFamily="34" charset="0"/>
                <a:cs typeface="Arial" panose="020B0604020202020204" pitchFamily="34" charset="0"/>
              </a:rPr>
              <a:t>en la que  puede estar presente un </a:t>
            </a:r>
            <a:r>
              <a:rPr lang="es-ES" sz="3200" b="1" i="1" dirty="0">
                <a:effectLst/>
                <a:latin typeface="Arial" panose="020B0604020202020204" pitchFamily="34" charset="0"/>
                <a:cs typeface="Arial" panose="020B0604020202020204" pitchFamily="34" charset="0"/>
              </a:rPr>
              <a:t>acto inseguro o una condición insegura</a:t>
            </a:r>
            <a:r>
              <a:rPr lang="es-ES" sz="3200" b="0" i="0" dirty="0">
                <a:effectLst/>
                <a:latin typeface="Arial" panose="020B0604020202020204" pitchFamily="34" charset="0"/>
                <a:cs typeface="Arial" panose="020B0604020202020204" pitchFamily="34" charset="0"/>
              </a:rPr>
              <a:t>, o la combinación de las dos variables</a:t>
            </a:r>
            <a:endParaRPr lang="es-CO" sz="3200" dirty="0">
              <a:latin typeface="Arial" panose="020B0604020202020204" pitchFamily="34" charset="0"/>
              <a:cs typeface="Arial" panose="020B0604020202020204" pitchFamily="34" charset="0"/>
            </a:endParaRPr>
          </a:p>
        </p:txBody>
      </p:sp>
      <p:pic>
        <p:nvPicPr>
          <p:cNvPr id="1026" name="Picture 2" descr="Actos Inseguros En Casa — Steemit">
            <a:extLst>
              <a:ext uri="{FF2B5EF4-FFF2-40B4-BE49-F238E27FC236}">
                <a16:creationId xmlns:a16="http://schemas.microsoft.com/office/drawing/2014/main" id="{8F1BE55C-3F2E-4ED3-BFFB-39CCB5E4A5D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9697" r="58139" b="21118"/>
          <a:stretch/>
        </p:blipFill>
        <p:spPr bwMode="auto">
          <a:xfrm>
            <a:off x="6986424" y="2330871"/>
            <a:ext cx="3849389" cy="4306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150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1" y="-9198"/>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3" name="CuadroTexto 2">
            <a:extLst>
              <a:ext uri="{FF2B5EF4-FFF2-40B4-BE49-F238E27FC236}">
                <a16:creationId xmlns:a16="http://schemas.microsoft.com/office/drawing/2014/main" id="{D9A7251E-1E93-471B-B2D2-0E785C0175FD}"/>
              </a:ext>
            </a:extLst>
          </p:cNvPr>
          <p:cNvSpPr txBox="1"/>
          <p:nvPr/>
        </p:nvSpPr>
        <p:spPr>
          <a:xfrm>
            <a:off x="3123345" y="1253457"/>
            <a:ext cx="5438486" cy="553998"/>
          </a:xfrm>
          <a:prstGeom prst="rect">
            <a:avLst/>
          </a:prstGeom>
          <a:noFill/>
        </p:spPr>
        <p:txBody>
          <a:bodyPr wrap="square" rtlCol="0">
            <a:spAutoFit/>
          </a:bodyPr>
          <a:lstStyle/>
          <a:p>
            <a:pPr algn="just"/>
            <a:r>
              <a:rPr lang="es-CO" sz="3000" b="0" i="0" dirty="0">
                <a:effectLst/>
                <a:latin typeface="Arial" panose="020B0604020202020204" pitchFamily="34" charset="0"/>
                <a:cs typeface="Arial" panose="020B0604020202020204" pitchFamily="34" charset="0"/>
              </a:rPr>
              <a:t>2. Una </a:t>
            </a:r>
            <a:r>
              <a:rPr lang="es-CO" sz="3000" b="1" i="0" u="sng" dirty="0">
                <a:effectLst/>
                <a:latin typeface="Arial" panose="020B0604020202020204" pitchFamily="34" charset="0"/>
                <a:cs typeface="Arial" panose="020B0604020202020204" pitchFamily="34" charset="0"/>
              </a:rPr>
              <a:t>conducta intencional</a:t>
            </a:r>
            <a:endParaRPr lang="es-CO" sz="3000" b="1" u="sng" dirty="0">
              <a:latin typeface="Arial" panose="020B060402020202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4337372C-8394-4D53-95DC-1132BC82B96D}"/>
              </a:ext>
            </a:extLst>
          </p:cNvPr>
          <p:cNvSpPr txBox="1"/>
          <p:nvPr/>
        </p:nvSpPr>
        <p:spPr>
          <a:xfrm>
            <a:off x="367298" y="1901198"/>
            <a:ext cx="5351983" cy="1631216"/>
          </a:xfrm>
          <a:prstGeom prst="rect">
            <a:avLst/>
          </a:prstGeom>
          <a:noFill/>
        </p:spPr>
        <p:txBody>
          <a:bodyPr wrap="square">
            <a:spAutoFit/>
          </a:bodyPr>
          <a:lstStyle/>
          <a:p>
            <a:pPr marL="342900" indent="-342900" algn="just">
              <a:buFont typeface="Arial" panose="020B0604020202020204" pitchFamily="34" charset="0"/>
              <a:buChar char="•"/>
            </a:pPr>
            <a:r>
              <a:rPr lang="es-ES" sz="2500" dirty="0">
                <a:latin typeface="Arial" panose="020B0604020202020204" pitchFamily="34" charset="0"/>
                <a:cs typeface="Arial" panose="020B0604020202020204" pitchFamily="34" charset="0"/>
              </a:rPr>
              <a:t>Q</a:t>
            </a:r>
            <a:r>
              <a:rPr lang="es-ES" sz="2500" b="0" i="0" dirty="0">
                <a:effectLst/>
                <a:latin typeface="Arial" panose="020B0604020202020204" pitchFamily="34" charset="0"/>
                <a:cs typeface="Arial" panose="020B0604020202020204" pitchFamily="34" charset="0"/>
              </a:rPr>
              <a:t>ue de manera consiente prepare la condición insegura o provoque el acto inseguro, contra si mismo.</a:t>
            </a:r>
            <a:endParaRPr lang="es-CO" sz="2500" dirty="0">
              <a:latin typeface="Arial" panose="020B0604020202020204" pitchFamily="34" charset="0"/>
              <a:cs typeface="Arial" panose="020B0604020202020204" pitchFamily="34" charset="0"/>
            </a:endParaRPr>
          </a:p>
        </p:txBody>
      </p:sp>
      <p:sp>
        <p:nvSpPr>
          <p:cNvPr id="10" name="CuadroTexto 9">
            <a:extLst>
              <a:ext uri="{FF2B5EF4-FFF2-40B4-BE49-F238E27FC236}">
                <a16:creationId xmlns:a16="http://schemas.microsoft.com/office/drawing/2014/main" id="{DBDFB8FC-0403-46CA-9021-A32B48ECA16E}"/>
              </a:ext>
            </a:extLst>
          </p:cNvPr>
          <p:cNvSpPr txBox="1"/>
          <p:nvPr/>
        </p:nvSpPr>
        <p:spPr>
          <a:xfrm>
            <a:off x="6236413" y="1891324"/>
            <a:ext cx="5588289" cy="1631216"/>
          </a:xfrm>
          <a:prstGeom prst="rect">
            <a:avLst/>
          </a:prstGeom>
          <a:noFill/>
        </p:spPr>
        <p:txBody>
          <a:bodyPr wrap="square">
            <a:spAutoFit/>
          </a:bodyPr>
          <a:lstStyle/>
          <a:p>
            <a:pPr marL="342900" indent="-342900" algn="just">
              <a:buFont typeface="Arial" panose="020B0604020202020204" pitchFamily="34" charset="0"/>
              <a:buChar char="•"/>
            </a:pPr>
            <a:r>
              <a:rPr lang="es-ES" sz="2500" b="0" i="0" dirty="0">
                <a:effectLst/>
                <a:latin typeface="Arial" panose="020B0604020202020204" pitchFamily="34" charset="0"/>
                <a:cs typeface="Arial" panose="020B0604020202020204" pitchFamily="34" charset="0"/>
              </a:rPr>
              <a:t>Conducta que de manera directa o fortuita con la “intención” de llamar la atención, producir impacto o causar daño, generando lesiones.</a:t>
            </a:r>
            <a:endParaRPr lang="es-CO" sz="2500" dirty="0">
              <a:latin typeface="Arial" panose="020B0604020202020204" pitchFamily="34" charset="0"/>
              <a:cs typeface="Arial" panose="020B0604020202020204" pitchFamily="34" charset="0"/>
            </a:endParaRPr>
          </a:p>
        </p:txBody>
      </p:sp>
      <p:pic>
        <p:nvPicPr>
          <p:cNvPr id="2050" name="Picture 2" descr="Presentation Name by nuris1507 on emaze">
            <a:extLst>
              <a:ext uri="{FF2B5EF4-FFF2-40B4-BE49-F238E27FC236}">
                <a16:creationId xmlns:a16="http://schemas.microsoft.com/office/drawing/2014/main" id="{7EE3A921-FB60-497A-A018-575B7E880E1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2392" y="3714482"/>
            <a:ext cx="4304872" cy="2785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91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1150707" y="1202072"/>
            <a:ext cx="9986480" cy="1477328"/>
          </a:xfrm>
          <a:prstGeom prst="rect">
            <a:avLst/>
          </a:prstGeom>
          <a:noFill/>
        </p:spPr>
        <p:txBody>
          <a:bodyPr wrap="square" rtlCol="0">
            <a:spAutoFit/>
          </a:bodyPr>
          <a:lstStyle/>
          <a:p>
            <a:pPr algn="ctr"/>
            <a:r>
              <a:rPr lang="es-ES" sz="4500" b="1" i="0" dirty="0">
                <a:effectLst/>
                <a:latin typeface="Arial" panose="020B0604020202020204" pitchFamily="34" charset="0"/>
                <a:cs typeface="Arial" panose="020B0604020202020204" pitchFamily="34" charset="0"/>
              </a:rPr>
              <a:t>En la conducta intencional está la diferencia! </a:t>
            </a:r>
            <a:endParaRPr lang="es-CO" sz="4500" b="1" dirty="0">
              <a:latin typeface="Arial" panose="020B0604020202020204" pitchFamily="34" charset="0"/>
              <a:cs typeface="Arial" panose="020B0604020202020204" pitchFamily="34" charset="0"/>
            </a:endParaRPr>
          </a:p>
        </p:txBody>
      </p:sp>
      <p:sp>
        <p:nvSpPr>
          <p:cNvPr id="6" name="CuadroTexto 5">
            <a:extLst>
              <a:ext uri="{FF2B5EF4-FFF2-40B4-BE49-F238E27FC236}">
                <a16:creationId xmlns:a16="http://schemas.microsoft.com/office/drawing/2014/main" id="{3B38A0F2-DFEA-4D79-A765-4113A0D07F46}"/>
              </a:ext>
            </a:extLst>
          </p:cNvPr>
          <p:cNvSpPr txBox="1"/>
          <p:nvPr/>
        </p:nvSpPr>
        <p:spPr>
          <a:xfrm>
            <a:off x="636998" y="2677090"/>
            <a:ext cx="10941977" cy="1477328"/>
          </a:xfrm>
          <a:prstGeom prst="rect">
            <a:avLst/>
          </a:prstGeom>
          <a:noFill/>
        </p:spPr>
        <p:txBody>
          <a:bodyPr wrap="square">
            <a:spAutoFit/>
          </a:bodyPr>
          <a:lstStyle/>
          <a:p>
            <a:pPr algn="just"/>
            <a:r>
              <a:rPr lang="es-ES" sz="3000" b="0" i="0" dirty="0">
                <a:effectLst/>
                <a:latin typeface="Arial" panose="020B0604020202020204" pitchFamily="34" charset="0"/>
                <a:cs typeface="Arial" panose="020B0604020202020204" pitchFamily="34" charset="0"/>
              </a:rPr>
              <a:t>Todos aquellos accidentes e incidentes laborales cuyo origen se encuentre en una “conducta intencional”, hacen parte del escenario del Riesgo Público.</a:t>
            </a:r>
            <a:endParaRPr lang="es-CO" sz="3000" dirty="0">
              <a:latin typeface="Arial" panose="020B0604020202020204" pitchFamily="34" charset="0"/>
              <a:cs typeface="Arial" panose="020B0604020202020204" pitchFamily="34" charset="0"/>
            </a:endParaRPr>
          </a:p>
        </p:txBody>
      </p:sp>
      <p:pic>
        <p:nvPicPr>
          <p:cNvPr id="10244" name="Picture 4" descr="Es toda conducta negativa, intencional metódica y sistematizada de  agresión, intimidacion, humillacion, ridiculizacion, difamacion, coaccion,  - PDF Descargar libre">
            <a:extLst>
              <a:ext uri="{FF2B5EF4-FFF2-40B4-BE49-F238E27FC236}">
                <a16:creationId xmlns:a16="http://schemas.microsoft.com/office/drawing/2014/main" id="{26B979BA-1985-4DB4-B096-9063A9DA7B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6888" y="4154418"/>
            <a:ext cx="2978221" cy="2503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070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1150707" y="1202072"/>
            <a:ext cx="9986480" cy="784830"/>
          </a:xfrm>
          <a:prstGeom prst="rect">
            <a:avLst/>
          </a:prstGeom>
          <a:noFill/>
        </p:spPr>
        <p:txBody>
          <a:bodyPr wrap="square" rtlCol="0">
            <a:spAutoFit/>
          </a:bodyPr>
          <a:lstStyle/>
          <a:p>
            <a:r>
              <a:rPr lang="es-ES" sz="4500" b="1" i="0" dirty="0">
                <a:effectLst/>
                <a:latin typeface="Arial" panose="020B0604020202020204" pitchFamily="34" charset="0"/>
                <a:cs typeface="Arial" panose="020B0604020202020204" pitchFamily="34" charset="0"/>
              </a:rPr>
              <a:t>Importante</a:t>
            </a:r>
            <a:endParaRPr lang="es-CO" sz="4500" b="1" dirty="0">
              <a:latin typeface="Arial" panose="020B0604020202020204" pitchFamily="34" charset="0"/>
              <a:cs typeface="Arial" panose="020B0604020202020204" pitchFamily="34" charset="0"/>
            </a:endParaRPr>
          </a:p>
        </p:txBody>
      </p:sp>
      <p:sp>
        <p:nvSpPr>
          <p:cNvPr id="6" name="CuadroTexto 5">
            <a:extLst>
              <a:ext uri="{FF2B5EF4-FFF2-40B4-BE49-F238E27FC236}">
                <a16:creationId xmlns:a16="http://schemas.microsoft.com/office/drawing/2014/main" id="{3B38A0F2-DFEA-4D79-A765-4113A0D07F46}"/>
              </a:ext>
            </a:extLst>
          </p:cNvPr>
          <p:cNvSpPr txBox="1"/>
          <p:nvPr/>
        </p:nvSpPr>
        <p:spPr>
          <a:xfrm>
            <a:off x="636998" y="1896259"/>
            <a:ext cx="10941977" cy="2785378"/>
          </a:xfrm>
          <a:prstGeom prst="rect">
            <a:avLst/>
          </a:prstGeom>
          <a:noFill/>
        </p:spPr>
        <p:txBody>
          <a:bodyPr wrap="square">
            <a:spAutoFit/>
          </a:bodyPr>
          <a:lstStyle/>
          <a:p>
            <a:pPr algn="just"/>
            <a:r>
              <a:rPr lang="es-ES" sz="2500" b="0" i="0" dirty="0">
                <a:effectLst/>
                <a:latin typeface="Arial" panose="020B0604020202020204" pitchFamily="34" charset="0"/>
                <a:cs typeface="Arial" panose="020B0604020202020204" pitchFamily="34" charset="0"/>
              </a:rPr>
              <a:t>Generalmente el Riesgo Público se asocia, a todo lo que ocurre en los espacios públicos, exterior a las empresas, y que afecte la salud de las personas.</a:t>
            </a:r>
          </a:p>
          <a:p>
            <a:pPr algn="just"/>
            <a:r>
              <a:rPr lang="es-ES" sz="2500" b="0" i="0" dirty="0">
                <a:effectLst/>
                <a:latin typeface="Arial" panose="020B0604020202020204" pitchFamily="34" charset="0"/>
                <a:cs typeface="Arial" panose="020B0604020202020204" pitchFamily="34" charset="0"/>
              </a:rPr>
              <a:t>¡No es Así!, ya que abarca una gran cantidad de factores no controlables para la Empresa.   Además, los factores reales de Riesgo Público se encuentran con mayor frecuencia dentro de las instalaciones de las empresas y en sus procesos productivos.</a:t>
            </a:r>
          </a:p>
        </p:txBody>
      </p:sp>
      <p:pic>
        <p:nvPicPr>
          <p:cNvPr id="3076" name="Picture 4" descr="Patrones y sindicatos se resisten a erradicar la violencia laboral contra  las mujeres - Factor Capital Humano">
            <a:extLst>
              <a:ext uri="{FF2B5EF4-FFF2-40B4-BE49-F238E27FC236}">
                <a16:creationId xmlns:a16="http://schemas.microsoft.com/office/drawing/2014/main" id="{3503E02D-5AFA-409E-9BD5-D358FD6D4B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8551" y="4878666"/>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3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1736331" y="3287722"/>
            <a:ext cx="8846053" cy="2246769"/>
          </a:xfrm>
          <a:prstGeom prst="rect">
            <a:avLst/>
          </a:prstGeom>
          <a:noFill/>
        </p:spPr>
        <p:txBody>
          <a:bodyPr wrap="square" rtlCol="0">
            <a:spAutoFit/>
          </a:bodyPr>
          <a:lstStyle/>
          <a:p>
            <a:pPr algn="ctr"/>
            <a:r>
              <a:rPr lang="es-CO" sz="7000" b="1" dirty="0">
                <a:latin typeface="Arial" panose="020B0604020202020204" pitchFamily="34" charset="0"/>
                <a:cs typeface="Arial" panose="020B0604020202020204" pitchFamily="34" charset="0"/>
              </a:rPr>
              <a:t>CLASES DE RIESGO PÚBLICO</a:t>
            </a:r>
          </a:p>
        </p:txBody>
      </p:sp>
    </p:spTree>
    <p:extLst>
      <p:ext uri="{BB962C8B-B14F-4D97-AF65-F5344CB8AC3E}">
        <p14:creationId xmlns:p14="http://schemas.microsoft.com/office/powerpoint/2010/main" val="3625005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a:stretch/>
        </p:blipFill>
        <p:spPr>
          <a:xfrm>
            <a:off x="0" y="10270"/>
            <a:ext cx="12191999" cy="6857996"/>
          </a:xfrm>
          <a:prstGeom prst="rect">
            <a:avLst/>
          </a:prstGeom>
          <a:noFill/>
          <a:ln>
            <a:noFill/>
          </a:ln>
        </p:spPr>
      </p:pic>
      <p:pic>
        <p:nvPicPr>
          <p:cNvPr id="49" name="Google Shape;49;p1"/>
          <p:cNvPicPr preferRelativeResize="0"/>
          <p:nvPr/>
        </p:nvPicPr>
        <p:blipFill rotWithShape="1">
          <a:blip r:embed="rId4">
            <a:alphaModFix/>
          </a:blip>
          <a:srcRect/>
          <a:stretch/>
        </p:blipFill>
        <p:spPr>
          <a:xfrm>
            <a:off x="3630167" y="358140"/>
            <a:ext cx="4931664" cy="767334"/>
          </a:xfrm>
          <a:prstGeom prst="rect">
            <a:avLst/>
          </a:prstGeom>
          <a:noFill/>
          <a:ln>
            <a:noFill/>
          </a:ln>
        </p:spPr>
      </p:pic>
      <p:sp>
        <p:nvSpPr>
          <p:cNvPr id="4" name="CuadroTexto 3">
            <a:extLst>
              <a:ext uri="{FF2B5EF4-FFF2-40B4-BE49-F238E27FC236}">
                <a16:creationId xmlns:a16="http://schemas.microsoft.com/office/drawing/2014/main" id="{5DC50457-B5BF-4072-921F-A5E786D484FC}"/>
              </a:ext>
            </a:extLst>
          </p:cNvPr>
          <p:cNvSpPr txBox="1"/>
          <p:nvPr/>
        </p:nvSpPr>
        <p:spPr>
          <a:xfrm>
            <a:off x="431516" y="1284268"/>
            <a:ext cx="8846053" cy="861774"/>
          </a:xfrm>
          <a:prstGeom prst="rect">
            <a:avLst/>
          </a:prstGeom>
          <a:noFill/>
        </p:spPr>
        <p:txBody>
          <a:bodyPr wrap="square" rtlCol="0">
            <a:spAutoFit/>
          </a:bodyPr>
          <a:lstStyle/>
          <a:p>
            <a:pPr algn="ctr"/>
            <a:r>
              <a:rPr lang="es-CO" sz="5000" b="1" dirty="0">
                <a:latin typeface="Arial" panose="020B0604020202020204" pitchFamily="34" charset="0"/>
                <a:cs typeface="Arial" panose="020B0604020202020204" pitchFamily="34" charset="0"/>
              </a:rPr>
              <a:t>1. Causados por el hombre.</a:t>
            </a:r>
          </a:p>
        </p:txBody>
      </p:sp>
      <p:sp>
        <p:nvSpPr>
          <p:cNvPr id="2" name="CuadroTexto 1">
            <a:extLst>
              <a:ext uri="{FF2B5EF4-FFF2-40B4-BE49-F238E27FC236}">
                <a16:creationId xmlns:a16="http://schemas.microsoft.com/office/drawing/2014/main" id="{CF6B257C-01EA-4E27-B254-87AB48445A26}"/>
              </a:ext>
            </a:extLst>
          </p:cNvPr>
          <p:cNvSpPr txBox="1"/>
          <p:nvPr/>
        </p:nvSpPr>
        <p:spPr>
          <a:xfrm>
            <a:off x="688369" y="2126754"/>
            <a:ext cx="8116584" cy="1631216"/>
          </a:xfrm>
          <a:prstGeom prst="rect">
            <a:avLst/>
          </a:prstGeom>
          <a:noFill/>
        </p:spPr>
        <p:txBody>
          <a:bodyPr wrap="square" rtlCol="0">
            <a:spAutoFit/>
          </a:bodyPr>
          <a:lstStyle/>
          <a:p>
            <a:r>
              <a:rPr lang="es-CO" sz="2500" dirty="0">
                <a:latin typeface="Arial" panose="020B0604020202020204" pitchFamily="34" charset="0"/>
                <a:cs typeface="Arial" panose="020B0604020202020204" pitchFamily="34" charset="0"/>
              </a:rPr>
              <a:t>Perjuicios con consecuencias graves</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Hurtos</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Daños físicos</a:t>
            </a:r>
          </a:p>
          <a:p>
            <a:pPr marL="342900" indent="-342900">
              <a:buFont typeface="Arial" panose="020B0604020202020204" pitchFamily="34" charset="0"/>
              <a:buChar char="•"/>
            </a:pPr>
            <a:r>
              <a:rPr lang="es-CO" sz="2500" dirty="0">
                <a:latin typeface="Arial" panose="020B0604020202020204" pitchFamily="34" charset="0"/>
                <a:cs typeface="Arial" panose="020B0604020202020204" pitchFamily="34" charset="0"/>
              </a:rPr>
              <a:t>Atracos callejeros.</a:t>
            </a:r>
          </a:p>
        </p:txBody>
      </p:sp>
      <p:pic>
        <p:nvPicPr>
          <p:cNvPr id="4100" name="Picture 4" descr="Estos son los días y las horas en los que más hurtos se cometen en el  transporte público de Bogotá - Infobae">
            <a:extLst>
              <a:ext uri="{FF2B5EF4-FFF2-40B4-BE49-F238E27FC236}">
                <a16:creationId xmlns:a16="http://schemas.microsoft.com/office/drawing/2014/main" id="{163BFDDB-67A7-4BC6-90A4-827C279313E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11751" y="2304836"/>
            <a:ext cx="3700109" cy="3808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9271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ct:contentTypeSchema xmlns:ct="http://schemas.microsoft.com/office/2006/metadata/contentType" xmlns:ma="http://schemas.microsoft.com/office/2006/metadata/properties/metaAttributes" ct:_="" ma:_="" ma:contentTypeName="Documento" ma:contentTypeID="0x0101006A81FD8BE8D33941B641A993FB072DFD" ma:contentTypeVersion="2" ma:contentTypeDescription="Crear nuevo documento." ma:contentTypeScope="" ma:versionID="9f7662088d0856d0939f17ddf85921f0">
  <xsd:schema xmlns:xsd="http://www.w3.org/2001/XMLSchema" xmlns:xs="http://www.w3.org/2001/XMLSchema" xmlns:p="http://schemas.microsoft.com/office/2006/metadata/properties" xmlns:ns1="http://schemas.microsoft.com/sharepoint/v3" xmlns:ns2="ae9388c0-b1e2-40ea-b6a8-c51c7913cbd2" targetNamespace="http://schemas.microsoft.com/office/2006/metadata/properties" ma:root="true" ma:fieldsID="2da0221a89756a2ec0c2db0b0b4be7e2" ns1:_="" ns2:_="">
    <xsd:import namespace="http://schemas.microsoft.com/sharepoint/v3"/>
    <xsd:import namespace="ae9388c0-b1e2-40ea-b6a8-c51c7913cbd2"/>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Fecha de inicio programada" ma:internalName="PublishingStartDate">
      <xsd:simpleType>
        <xsd:restriction base="dms:Unknown"/>
      </xsd:simpleType>
    </xsd:element>
    <xsd:element name="PublishingExpirationDate" ma:index="12" nillable="true" ma:displayName="Fecha de finalización programada"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9388c0-b1e2-40ea-b6a8-c51c7913cbd2"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ae9388c0-b1e2-40ea-b6a8-c51c7913cbd2">H7EN5MXTHQNV-1513-384</_dlc_DocId>
    <_dlc_DocIdUrl xmlns="ae9388c0-b1e2-40ea-b6a8-c51c7913cbd2">
      <Url>https://mng.mincultura.gov.co/ministerio/recursos-humanos/_layouts/15/DocIdRedir.aspx?ID=H7EN5MXTHQNV-1513-384</Url>
      <Description>H7EN5MXTHQNV-1513-384</Description>
    </_dlc_DocIdUrl>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49860AA-D0DD-4247-8007-6FE4CBB69FBD}"/>
</file>

<file path=customXml/itemProps2.xml><?xml version="1.0" encoding="utf-8"?>
<ds:datastoreItem xmlns:ds="http://schemas.openxmlformats.org/officeDocument/2006/customXml" ds:itemID="{0009D778-1D34-422F-AA48-B86791ED5ADE}"/>
</file>

<file path=customXml/itemProps3.xml><?xml version="1.0" encoding="utf-8"?>
<ds:datastoreItem xmlns:ds="http://schemas.openxmlformats.org/officeDocument/2006/customXml" ds:itemID="{0489D367-A021-4DE5-8C1A-ECE106B019FF}"/>
</file>

<file path=customXml/itemProps4.xml><?xml version="1.0" encoding="utf-8"?>
<ds:datastoreItem xmlns:ds="http://schemas.openxmlformats.org/officeDocument/2006/customXml" ds:itemID="{A7392290-C72E-45ED-B5E8-1B5E20F2FB4C}"/>
</file>

<file path=docProps/app.xml><?xml version="1.0" encoding="utf-8"?>
<Properties xmlns="http://schemas.openxmlformats.org/officeDocument/2006/extended-properties" xmlns:vt="http://schemas.openxmlformats.org/officeDocument/2006/docPropsVTypes">
  <TotalTime>137</TotalTime>
  <Words>476</Words>
  <Application>Microsoft Office PowerPoint</Application>
  <PresentationFormat>Panorámica</PresentationFormat>
  <Paragraphs>57</Paragraphs>
  <Slides>18</Slides>
  <Notes>18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Calibri Light</vt:lpstr>
      <vt:lpstr>Tahoma</vt:lpstr>
      <vt:lpstr>Trebuchet MS</vt:lpstr>
      <vt:lpstr>Tema de Office</vt:lpstr>
      <vt:lpstr>ASPECTOS GENERALES  DEL RIESGO PÚBLICO</vt:lpstr>
      <vt:lpstr>Lograr la participación activa del los trabajadores en su propia seguridad,  mejorando hábitos de prevención y autocuidado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Lograr la participación activa del los trabajadores en su propia seguridad,  mejorando hábitos de prevención y autocuidado</dc:title>
  <dc:creator>camila casanova</dc:creator>
  <cp:lastModifiedBy>camila casanova</cp:lastModifiedBy>
  <cp:revision>47</cp:revision>
  <dcterms:created xsi:type="dcterms:W3CDTF">2022-07-07T13:30:28Z</dcterms:created>
  <dcterms:modified xsi:type="dcterms:W3CDTF">2022-11-28T20:06:14Z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0x0101006A81FD8BE8D33941B641A993FB072DFD</vt:lpwstr>
  </property>
  <property fmtid="{D5CDD505-2E9C-101B-9397-08002B2CF9AE}" pid="3" name="_dlc_DocIdItemGuid">
    <vt:lpwstr>fabb3233-ef6d-45e4-ad2c-91fde510e7d9</vt:lpwstr>
  </property>
</Properties>
</file>