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67"/>
    <a:srgbClr val="6699FF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Q0LLv47li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_vNZ1bgZs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par de hombres sentados en una mesa&#10;&#10;Descripción generada automáticamente con confianza media">
            <a:extLst>
              <a:ext uri="{FF2B5EF4-FFF2-40B4-BE49-F238E27FC236}">
                <a16:creationId xmlns:a16="http://schemas.microsoft.com/office/drawing/2014/main" xmlns="" id="{0C29F118-81BE-40FD-8266-3A1871E5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1"/>
            <a:ext cx="10359008" cy="69060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173157"/>
            <a:ext cx="7772400" cy="1470025"/>
          </a:xfrm>
        </p:spPr>
        <p:txBody>
          <a:bodyPr/>
          <a:lstStyle/>
          <a:p>
            <a:r>
              <a:rPr lang="es-CO" b="1" dirty="0">
                <a:solidFill>
                  <a:srgbClr val="66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ira Sans SemiBold" panose="020B0603050000020004" pitchFamily="34" charset="0"/>
              </a:rPr>
              <a:t>RESOLUCIÓN DE CONFLICTOS</a:t>
            </a:r>
            <a:endParaRPr lang="es-ES" b="1" dirty="0">
              <a:solidFill>
                <a:srgbClr val="66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ira Sans SemiBold" panose="020B06030500000200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685792" y="6067646"/>
            <a:ext cx="6400800" cy="57606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FF3267"/>
                </a:solidFill>
              </a:rPr>
              <a:t>EXPOSITOR: MARA LOZANO</a:t>
            </a: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89FD480-EBE9-410B-B1B9-114DAE52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1C5D08AD-FD5E-41FF-B2C0-05B98B9C2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6116316"/>
            <a:ext cx="2430337" cy="38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3" y="955952"/>
            <a:ext cx="7668491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3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EA3B96C-34BB-4313-BE47-6EEC3C491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07" r="1" b="1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3DB8501-F9F2-4ACD-B56A-9019CD500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D03A94A-ADF5-4334-86B1-DBA5F70AC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85A18E1-CBE3-4BBD-B1B7-CDBCA685E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33EDCAA-1D6C-4710-9DA1-C7FC946D8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916FBF2-1CC9-460D-A42B-FB77E515E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4025234"/>
            <a:ext cx="3766336" cy="1509931"/>
          </a:xfrm>
        </p:spPr>
        <p:txBody>
          <a:bodyPr>
            <a:normAutofit/>
          </a:bodyPr>
          <a:lstStyle/>
          <a:p>
            <a:r>
              <a:rPr lang="es-CO" sz="4000" b="1" kern="0" dirty="0">
                <a:solidFill>
                  <a:srgbClr val="6699FF"/>
                </a:solidFill>
                <a:latin typeface="Fira Sans SemiBold"/>
              </a:rPr>
              <a:t>¿Que es un conflicto?</a:t>
            </a:r>
            <a:r>
              <a:rPr lang="en" sz="4000" b="1" kern="0" dirty="0">
                <a:solidFill>
                  <a:srgbClr val="6699FF"/>
                </a:solidFill>
                <a:latin typeface="Fira Sans SemiBold"/>
                <a:sym typeface="Fira Sans SemiBold"/>
              </a:rPr>
              <a:t> </a:t>
            </a:r>
            <a:endParaRPr lang="es-ES" sz="4000" b="1" dirty="0">
              <a:solidFill>
                <a:srgbClr val="6699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3060" y="4347957"/>
            <a:ext cx="4433716" cy="1509935"/>
          </a:xfrm>
        </p:spPr>
        <p:txBody>
          <a:bodyPr anchor="ctr"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11200" dirty="0" smtClean="0">
                <a:solidFill>
                  <a:schemeClr val="tx2"/>
                </a:solidFill>
              </a:rPr>
              <a:t>Emoción </a:t>
            </a:r>
            <a:r>
              <a:rPr lang="es-ES" sz="11200" dirty="0">
                <a:solidFill>
                  <a:schemeClr val="tx2"/>
                </a:solidFill>
              </a:rPr>
              <a:t>negativa sin gestionar en una desavenencia. </a:t>
            </a:r>
            <a:endParaRPr lang="es-ES" sz="112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s-ES" sz="112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ES" sz="11200" dirty="0" smtClean="0">
                <a:solidFill>
                  <a:schemeClr val="tx2"/>
                </a:solidFill>
              </a:rPr>
              <a:t>Es </a:t>
            </a:r>
            <a:r>
              <a:rPr lang="es-ES" sz="11200" dirty="0">
                <a:solidFill>
                  <a:schemeClr val="tx2"/>
                </a:solidFill>
              </a:rPr>
              <a:t>cuando </a:t>
            </a:r>
            <a:r>
              <a:rPr lang="es-ES" sz="11200" dirty="0" smtClean="0">
                <a:solidFill>
                  <a:schemeClr val="tx2"/>
                </a:solidFill>
              </a:rPr>
              <a:t>una “desavenencia” </a:t>
            </a:r>
            <a:r>
              <a:rPr lang="es-ES" sz="11200" dirty="0">
                <a:solidFill>
                  <a:schemeClr val="tx2"/>
                </a:solidFill>
              </a:rPr>
              <a:t>se convierte en una guerra.</a:t>
            </a:r>
          </a:p>
          <a:p>
            <a:pPr marL="0" indent="0" algn="just">
              <a:buNone/>
            </a:pPr>
            <a:endParaRPr lang="es-CO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17" name="Imagen 1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F5677362-12FA-4007-BE0F-696442589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18" name="Google Shape;166;p21">
            <a:extLst>
              <a:ext uri="{FF2B5EF4-FFF2-40B4-BE49-F238E27FC236}">
                <a16:creationId xmlns:a16="http://schemas.microsoft.com/office/drawing/2014/main" xmlns="" id="{5ED9D29D-207B-4188-87A5-E7F958254DD4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66;p21">
            <a:extLst>
              <a:ext uri="{FF2B5EF4-FFF2-40B4-BE49-F238E27FC236}">
                <a16:creationId xmlns:a16="http://schemas.microsoft.com/office/drawing/2014/main" xmlns="" id="{B2B35DDD-6681-48E3-B8D7-5E2BC26E19B6}"/>
              </a:ext>
            </a:extLst>
          </p:cNvPr>
          <p:cNvSpPr/>
          <p:nvPr/>
        </p:nvSpPr>
        <p:spPr>
          <a:xfrm flipV="1">
            <a:off x="7532878" y="-5877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EA3B96C-34BB-4313-BE47-6EEC3C491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07" r="1" b="1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pic>
        <p:nvPicPr>
          <p:cNvPr id="17" name="Imagen 1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F5677362-12FA-4007-BE0F-696442589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18" name="Google Shape;166;p21">
            <a:extLst>
              <a:ext uri="{FF2B5EF4-FFF2-40B4-BE49-F238E27FC236}">
                <a16:creationId xmlns:a16="http://schemas.microsoft.com/office/drawing/2014/main" xmlns="" id="{5ED9D29D-207B-4188-87A5-E7F958254DD4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66;p21">
            <a:extLst>
              <a:ext uri="{FF2B5EF4-FFF2-40B4-BE49-F238E27FC236}">
                <a16:creationId xmlns:a16="http://schemas.microsoft.com/office/drawing/2014/main" xmlns="" id="{B2B35DDD-6681-48E3-B8D7-5E2BC26E19B6}"/>
              </a:ext>
            </a:extLst>
          </p:cNvPr>
          <p:cNvSpPr/>
          <p:nvPr/>
        </p:nvSpPr>
        <p:spPr>
          <a:xfrm flipV="1">
            <a:off x="7532878" y="-5877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20 Marcador de contenido"/>
          <p:cNvSpPr>
            <a:spLocks noGrp="1"/>
          </p:cNvSpPr>
          <p:nvPr>
            <p:ph idx="1"/>
          </p:nvPr>
        </p:nvSpPr>
        <p:spPr>
          <a:xfrm>
            <a:off x="1243018" y="3714752"/>
            <a:ext cx="7043758" cy="1168377"/>
          </a:xfrm>
        </p:spPr>
        <p:txBody>
          <a:bodyPr/>
          <a:lstStyle/>
          <a:p>
            <a:pPr>
              <a:buNone/>
            </a:pPr>
            <a:r>
              <a:rPr lang="es-ES" sz="2400" dirty="0" smtClean="0">
                <a:hlinkClick r:id="rId4"/>
              </a:rPr>
              <a:t>https://</a:t>
            </a:r>
            <a:r>
              <a:rPr lang="es-ES" sz="2400" dirty="0" smtClean="0">
                <a:hlinkClick r:id="rId4"/>
              </a:rPr>
              <a:t>www.youtube.com/watch?v=hQ0LLv47li4</a:t>
            </a:r>
            <a:endParaRPr lang="es-ES" sz="24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710613"/>
            <a:ext cx="3429024" cy="2452687"/>
          </a:xfrm>
        </p:spPr>
        <p:txBody>
          <a:bodyPr anchor="ctr">
            <a:normAutofit/>
          </a:bodyPr>
          <a:lstStyle/>
          <a:p>
            <a:r>
              <a:rPr lang="es-CO" sz="4000" b="1" dirty="0">
                <a:solidFill>
                  <a:srgbClr val="FF3267"/>
                </a:solidFill>
                <a:latin typeface="Fira Sans SemiBold" panose="020B0603050000020004" pitchFamily="34" charset="0"/>
              </a:rPr>
              <a:t>Partes de un conflicto</a:t>
            </a:r>
            <a:endParaRPr lang="es-ES" sz="4000" b="1" dirty="0">
              <a:solidFill>
                <a:srgbClr val="FF3267"/>
              </a:solidFill>
              <a:latin typeface="Fira Sans SemiBold" panose="020B06030500000200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8395BF0-3E0F-4BB7-8811-BE1CA2EE0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247" b="3032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8328" y="4149080"/>
            <a:ext cx="3371258" cy="1696417"/>
          </a:xfrm>
        </p:spPr>
        <p:txBody>
          <a:bodyPr anchor="ctr">
            <a:no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Las personas</a:t>
            </a:r>
          </a:p>
          <a:p>
            <a:r>
              <a:rPr lang="es-ES" dirty="0">
                <a:solidFill>
                  <a:srgbClr val="002060"/>
                </a:solidFill>
              </a:rPr>
              <a:t>El proceso </a:t>
            </a:r>
          </a:p>
          <a:p>
            <a:r>
              <a:rPr lang="es-ES" dirty="0">
                <a:solidFill>
                  <a:srgbClr val="002060"/>
                </a:solidFill>
              </a:rPr>
              <a:t>El problema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2257A1B1-B331-47DA-ACEC-FEB703542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7" name="Google Shape;166;p21">
            <a:extLst>
              <a:ext uri="{FF2B5EF4-FFF2-40B4-BE49-F238E27FC236}">
                <a16:creationId xmlns:a16="http://schemas.microsoft.com/office/drawing/2014/main" xmlns="" id="{03D06204-3C36-4EDA-AEF1-6437A4F9792E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6;p21">
            <a:extLst>
              <a:ext uri="{FF2B5EF4-FFF2-40B4-BE49-F238E27FC236}">
                <a16:creationId xmlns:a16="http://schemas.microsoft.com/office/drawing/2014/main" xmlns="" id="{52B54F77-E77A-4B04-BC3C-6E2C42DA737A}"/>
              </a:ext>
            </a:extLst>
          </p:cNvPr>
          <p:cNvSpPr/>
          <p:nvPr/>
        </p:nvSpPr>
        <p:spPr>
          <a:xfrm flipV="1">
            <a:off x="7484828" y="-49696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142992"/>
            <a:ext cx="5208983" cy="1143000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6699FF"/>
                </a:solidFill>
                <a:latin typeface="Fira Sans SemiBold" panose="020B0603050000020004" pitchFamily="34" charset="0"/>
              </a:rPr>
              <a:t>Fases del conflicto</a:t>
            </a:r>
            <a:endParaRPr lang="es-ES" sz="4000" b="1" dirty="0">
              <a:solidFill>
                <a:srgbClr val="6699FF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488" y="2928934"/>
            <a:ext cx="3474138" cy="7143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CO" dirty="0" smtClean="0">
                <a:solidFill>
                  <a:srgbClr val="002060"/>
                </a:solidFill>
              </a:rPr>
              <a:t>C</a:t>
            </a:r>
            <a:r>
              <a:rPr lang="es-CO" dirty="0" smtClean="0">
                <a:solidFill>
                  <a:srgbClr val="002060"/>
                </a:solidFill>
              </a:rPr>
              <a:t>onflicto manifiesto</a:t>
            </a:r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DE3395-35ED-492E-9965-328BEC8A6C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69" y="3905068"/>
            <a:ext cx="2872133" cy="22385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71D58B6-2CC5-4BFF-89E8-93FA67C721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3" y="3500438"/>
            <a:ext cx="2786082" cy="22892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2263E1-4B16-4120-A3C1-492472A8BE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5" y="2643182"/>
            <a:ext cx="2643206" cy="2241624"/>
          </a:xfrm>
          <a:prstGeom prst="rect">
            <a:avLst/>
          </a:prstGeom>
        </p:spPr>
      </p:pic>
      <p:pic>
        <p:nvPicPr>
          <p:cNvPr id="10" name="Imagen 9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C6747DC2-9599-403F-8A7A-EF19117C2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12" name="Google Shape;166;p21">
            <a:extLst>
              <a:ext uri="{FF2B5EF4-FFF2-40B4-BE49-F238E27FC236}">
                <a16:creationId xmlns:a16="http://schemas.microsoft.com/office/drawing/2014/main" xmlns="" id="{7F663D5C-C787-48E4-9316-AC1F4B380023}"/>
              </a:ext>
            </a:extLst>
          </p:cNvPr>
          <p:cNvSpPr/>
          <p:nvPr/>
        </p:nvSpPr>
        <p:spPr>
          <a:xfrm flipV="1">
            <a:off x="7532878" y="-5877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6;p21">
            <a:extLst>
              <a:ext uri="{FF2B5EF4-FFF2-40B4-BE49-F238E27FC236}">
                <a16:creationId xmlns:a16="http://schemas.microsoft.com/office/drawing/2014/main" xmlns="" id="{C41955F6-DFBC-419E-BAA6-49C65428E7BB}"/>
              </a:ext>
            </a:extLst>
          </p:cNvPr>
          <p:cNvSpPr/>
          <p:nvPr/>
        </p:nvSpPr>
        <p:spPr>
          <a:xfrm>
            <a:off x="7530526" y="-5877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-71470" y="6072206"/>
            <a:ext cx="3429024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Conflicto latente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857884" y="2071678"/>
            <a:ext cx="3071834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Conflicto violento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4E8C87D-A6B5-4D4F-815F-BBE18198B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-756592" y="-54768"/>
            <a:ext cx="10369152" cy="6912768"/>
          </a:xfrm>
          <a:prstGeom prst="rect">
            <a:avLst/>
          </a:prstGeom>
        </p:spPr>
      </p:pic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690FB66-0BB5-4267-A22A-16983F389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4697AFC5-E0DA-4272-9A84-7059A3A06ED6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xmlns="" id="{50EC3856-9260-4704-92A3-BE3A605A1D59}"/>
              </a:ext>
            </a:extLst>
          </p:cNvPr>
          <p:cNvSpPr/>
          <p:nvPr/>
        </p:nvSpPr>
        <p:spPr>
          <a:xfrm flipV="1">
            <a:off x="751743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42876" y="5000636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CO" sz="2800" dirty="0" smtClean="0">
                <a:solidFill>
                  <a:srgbClr val="FF3267"/>
                </a:solidFill>
                <a:latin typeface="Fira Sans SemiBold" panose="020B0603050000020004" pitchFamily="34" charset="0"/>
                <a:ea typeface="+mj-ea"/>
                <a:cs typeface="+mj-cs"/>
                <a:hlinkClick r:id="rId4"/>
              </a:rPr>
              <a:t>https://</a:t>
            </a:r>
            <a:r>
              <a:rPr lang="es-CO" sz="2800" dirty="0" smtClean="0">
                <a:solidFill>
                  <a:srgbClr val="FF3267"/>
                </a:solidFill>
                <a:latin typeface="Fira Sans SemiBold" panose="020B0603050000020004" pitchFamily="34" charset="0"/>
                <a:ea typeface="+mj-ea"/>
                <a:cs typeface="+mj-cs"/>
                <a:hlinkClick r:id="rId4"/>
              </a:rPr>
              <a:t>www.youtube.com/watch?v=j_vNZ1bgZs0</a:t>
            </a:r>
            <a:endParaRPr lang="es-CO" sz="2800" dirty="0" smtClean="0">
              <a:solidFill>
                <a:srgbClr val="FF3267"/>
              </a:solidFill>
              <a:latin typeface="Fira Sans SemiBold" panose="020B0603050000020004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es-ES" sz="4000" i="0" u="none" strike="noStrike" kern="1200" cap="none" spc="0" normalizeH="0" baseline="0" noProof="0" dirty="0">
              <a:ln>
                <a:noFill/>
              </a:ln>
              <a:solidFill>
                <a:srgbClr val="FF3267"/>
              </a:solidFill>
              <a:effectLst/>
              <a:uLnTx/>
              <a:uFillTx/>
              <a:latin typeface="Fira Sans SemiBold" panose="020B06030500000200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4E8C87D-A6B5-4D4F-815F-BBE18198B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-756592" y="-54768"/>
            <a:ext cx="10369152" cy="69127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643866" cy="1143000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rgbClr val="FF3267"/>
                </a:solidFill>
                <a:latin typeface="Fira Sans SemiBold" panose="020B0603050000020004" pitchFamily="34" charset="0"/>
              </a:rPr>
              <a:t>¿Cómo gestiono </a:t>
            </a:r>
            <a:r>
              <a:rPr lang="es-CO" sz="4000" b="1" dirty="0">
                <a:solidFill>
                  <a:srgbClr val="FF3267"/>
                </a:solidFill>
                <a:latin typeface="Fira Sans SemiBold" panose="020B0603050000020004" pitchFamily="34" charset="0"/>
              </a:rPr>
              <a:t>el </a:t>
            </a:r>
            <a:r>
              <a:rPr lang="es-CO" sz="4000" b="1" dirty="0" smtClean="0">
                <a:solidFill>
                  <a:srgbClr val="FF3267"/>
                </a:solidFill>
                <a:latin typeface="Fira Sans SemiBold" panose="020B0603050000020004" pitchFamily="34" charset="0"/>
              </a:rPr>
              <a:t>conflicto?</a:t>
            </a:r>
            <a:endParaRPr lang="es-ES" sz="4000" b="1" dirty="0">
              <a:solidFill>
                <a:srgbClr val="FF3267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s-CO" sz="3600" b="1" dirty="0">
                <a:solidFill>
                  <a:srgbClr val="0070C0"/>
                </a:solidFill>
              </a:rPr>
              <a:t>Inteligencia emocional</a:t>
            </a:r>
          </a:p>
          <a:p>
            <a:pPr>
              <a:buNone/>
            </a:pPr>
            <a:endParaRPr lang="es-CO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rgbClr val="002060"/>
                </a:solidFill>
              </a:rPr>
              <a:t>Dimensión personal: autoconocimiento y autogestión.</a:t>
            </a:r>
          </a:p>
          <a:p>
            <a:pPr>
              <a:buFont typeface="Wingdings" pitchFamily="2" charset="2"/>
              <a:buChar char="ü"/>
            </a:pPr>
            <a:endParaRPr lang="es-CO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rgbClr val="002060"/>
                </a:solidFill>
              </a:rPr>
              <a:t>Dimensión social: </a:t>
            </a:r>
            <a:r>
              <a:rPr lang="es-ES" dirty="0">
                <a:solidFill>
                  <a:srgbClr val="002060"/>
                </a:solidFill>
              </a:rPr>
              <a:t> escucha, empatía y asertividad.</a:t>
            </a:r>
            <a:endParaRPr lang="es-CO" dirty="0">
              <a:solidFill>
                <a:srgbClr val="002060"/>
              </a:solidFill>
            </a:endParaRPr>
          </a:p>
          <a:p>
            <a:pPr>
              <a:buNone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CO" dirty="0"/>
          </a:p>
          <a:p>
            <a:pPr>
              <a:buNone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690FB66-0BB5-4267-A22A-16983F389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4697AFC5-E0DA-4272-9A84-7059A3A06ED6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xmlns="" id="{50EC3856-9260-4704-92A3-BE3A605A1D59}"/>
              </a:ext>
            </a:extLst>
          </p:cNvPr>
          <p:cNvSpPr/>
          <p:nvPr/>
        </p:nvSpPr>
        <p:spPr>
          <a:xfrm flipV="1">
            <a:off x="751743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rgbClr val="6699FF"/>
                </a:solidFill>
                <a:latin typeface="Fira Sans SemiBold" panose="020B0603050000020004" pitchFamily="34" charset="0"/>
              </a:rPr>
              <a:t>¿Como gestiono el conflicto?</a:t>
            </a:r>
            <a:endParaRPr lang="es-ES" sz="4000" b="1" dirty="0">
              <a:solidFill>
                <a:srgbClr val="6699FF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2975003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sz="2800" dirty="0" smtClean="0">
                <a:solidFill>
                  <a:srgbClr val="002060"/>
                </a:solidFill>
              </a:rPr>
              <a:t>Evite </a:t>
            </a:r>
            <a:r>
              <a:rPr lang="es-CO" sz="2800" dirty="0">
                <a:solidFill>
                  <a:srgbClr val="002060"/>
                </a:solidFill>
              </a:rPr>
              <a:t>las guerras abiertas que desgastan y debilitan. 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 smtClean="0">
                <a:solidFill>
                  <a:srgbClr val="002060"/>
                </a:solidFill>
              </a:rPr>
              <a:t>Aborde </a:t>
            </a:r>
            <a:r>
              <a:rPr lang="es-CO" sz="2800" dirty="0">
                <a:solidFill>
                  <a:srgbClr val="002060"/>
                </a:solidFill>
              </a:rPr>
              <a:t>y </a:t>
            </a:r>
            <a:r>
              <a:rPr lang="es-CO" sz="2800" dirty="0" smtClean="0">
                <a:solidFill>
                  <a:srgbClr val="002060"/>
                </a:solidFill>
              </a:rPr>
              <a:t>busque </a:t>
            </a:r>
            <a:r>
              <a:rPr lang="es-CO" sz="2800" dirty="0">
                <a:solidFill>
                  <a:srgbClr val="002060"/>
                </a:solidFill>
              </a:rPr>
              <a:t>soluciones cuanto antes.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Escucha activa: </a:t>
            </a:r>
            <a:r>
              <a:rPr lang="es-ES" sz="2800" dirty="0">
                <a:solidFill>
                  <a:srgbClr val="002060"/>
                </a:solidFill>
              </a:rPr>
              <a:t>no </a:t>
            </a:r>
            <a:r>
              <a:rPr lang="es-ES" sz="2800" dirty="0" smtClean="0">
                <a:solidFill>
                  <a:srgbClr val="002060"/>
                </a:solidFill>
              </a:rPr>
              <a:t>interrumpa, </a:t>
            </a:r>
            <a:r>
              <a:rPr lang="es-ES" sz="2800" dirty="0">
                <a:solidFill>
                  <a:srgbClr val="002060"/>
                </a:solidFill>
              </a:rPr>
              <a:t>ni </a:t>
            </a:r>
            <a:r>
              <a:rPr lang="es-ES" sz="2800" dirty="0" smtClean="0">
                <a:solidFill>
                  <a:srgbClr val="002060"/>
                </a:solidFill>
              </a:rPr>
              <a:t>ataque, no enjuicie. (cuide su lenguaje </a:t>
            </a:r>
            <a:r>
              <a:rPr lang="es-ES" sz="2800" dirty="0">
                <a:solidFill>
                  <a:srgbClr val="002060"/>
                </a:solidFill>
              </a:rPr>
              <a:t>no verbal).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Busque soluciones </a:t>
            </a:r>
            <a:r>
              <a:rPr lang="es-CO" sz="2800" dirty="0" smtClean="0">
                <a:solidFill>
                  <a:srgbClr val="002060"/>
                </a:solidFill>
              </a:rPr>
              <a:t>que </a:t>
            </a:r>
            <a:r>
              <a:rPr lang="es-CO" sz="2800" dirty="0">
                <a:solidFill>
                  <a:srgbClr val="002060"/>
                </a:solidFill>
              </a:rPr>
              <a:t>satisfagan a ambas partes.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Pregunte no suponga.</a:t>
            </a:r>
          </a:p>
          <a:p>
            <a:pPr>
              <a:buFont typeface="Wingdings" pitchFamily="2" charset="2"/>
              <a:buChar char="ü"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Google Shape;166;p21">
            <a:extLst>
              <a:ext uri="{FF2B5EF4-FFF2-40B4-BE49-F238E27FC236}">
                <a16:creationId xmlns:a16="http://schemas.microsoft.com/office/drawing/2014/main" xmlns="" id="{5E27E0DA-0524-4E9C-8A61-09837F89F617}"/>
              </a:ext>
            </a:extLst>
          </p:cNvPr>
          <p:cNvSpPr/>
          <p:nvPr/>
        </p:nvSpPr>
        <p:spPr>
          <a:xfrm>
            <a:off x="7530526" y="-5877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A1B93053-31A9-4F80-BC70-EDDC2F84ACFD}"/>
              </a:ext>
            </a:extLst>
          </p:cNvPr>
          <p:cNvSpPr/>
          <p:nvPr/>
        </p:nvSpPr>
        <p:spPr>
          <a:xfrm flipV="1">
            <a:off x="7552028" y="0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247813FA-1014-4661-B750-66E6FB10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A1434308-564C-4CDC-A73C-2428755F94C8}"/>
              </a:ext>
            </a:extLst>
          </p:cNvPr>
          <p:cNvSpPr/>
          <p:nvPr/>
        </p:nvSpPr>
        <p:spPr>
          <a:xfrm>
            <a:off x="7516338" y="-32658"/>
            <a:ext cx="1879411" cy="7566114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572428" cy="1143000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FF3267"/>
                </a:solidFill>
                <a:latin typeface="Fira Sans SemiBold" panose="020B0603050000020004" pitchFamily="34" charset="0"/>
              </a:rPr>
              <a:t>¿Como gestiono el conflicto?</a:t>
            </a:r>
            <a:endParaRPr lang="es-ES" sz="4000" b="1" dirty="0">
              <a:solidFill>
                <a:srgbClr val="FF3267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7701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sz="2800" dirty="0" smtClean="0">
                <a:solidFill>
                  <a:srgbClr val="002060"/>
                </a:solidFill>
              </a:rPr>
              <a:t>Busque </a:t>
            </a:r>
            <a:r>
              <a:rPr lang="es-CO" sz="2800" dirty="0">
                <a:solidFill>
                  <a:srgbClr val="002060"/>
                </a:solidFill>
              </a:rPr>
              <a:t>puntos en común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 </a:t>
            </a:r>
            <a:r>
              <a:rPr lang="es-CO" sz="2800" dirty="0" smtClean="0">
                <a:solidFill>
                  <a:srgbClr val="002060"/>
                </a:solidFill>
              </a:rPr>
              <a:t>Piense en ganar </a:t>
            </a:r>
            <a:r>
              <a:rPr lang="es-CO" sz="2800" dirty="0">
                <a:solidFill>
                  <a:srgbClr val="002060"/>
                </a:solidFill>
              </a:rPr>
              <a:t>– </a:t>
            </a:r>
            <a:r>
              <a:rPr lang="es-CO" sz="2800" dirty="0" smtClean="0">
                <a:solidFill>
                  <a:srgbClr val="002060"/>
                </a:solidFill>
              </a:rPr>
              <a:t>ganar</a:t>
            </a:r>
            <a:endParaRPr lang="es-CO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002060"/>
                </a:solidFill>
              </a:rPr>
              <a:t>Distinga </a:t>
            </a:r>
            <a:r>
              <a:rPr lang="es-ES" sz="2800" dirty="0">
                <a:solidFill>
                  <a:srgbClr val="002060"/>
                </a:solidFill>
              </a:rPr>
              <a:t>entre posición e interés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</a:rPr>
              <a:t>No tome nada como algo personal</a:t>
            </a:r>
            <a:r>
              <a:rPr lang="es-CO" sz="2800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 </a:t>
            </a:r>
            <a:r>
              <a:rPr lang="es-CO" sz="2800" dirty="0" smtClean="0">
                <a:solidFill>
                  <a:srgbClr val="002060"/>
                </a:solidFill>
              </a:rPr>
              <a:t>Renueve </a:t>
            </a:r>
            <a:r>
              <a:rPr lang="es-CO" sz="2800" dirty="0">
                <a:solidFill>
                  <a:srgbClr val="002060"/>
                </a:solidFill>
              </a:rPr>
              <a:t>la confianza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002060"/>
                </a:solidFill>
              </a:rPr>
              <a:t>Dese permiso </a:t>
            </a:r>
            <a:r>
              <a:rPr lang="es-ES" sz="2800" dirty="0">
                <a:solidFill>
                  <a:srgbClr val="002060"/>
                </a:solidFill>
              </a:rPr>
              <a:t>para perdonar y </a:t>
            </a:r>
            <a:r>
              <a:rPr lang="es-ES" sz="2800" dirty="0" smtClean="0">
                <a:solidFill>
                  <a:srgbClr val="002060"/>
                </a:solidFill>
              </a:rPr>
              <a:t>perdonarse.</a:t>
            </a:r>
            <a:endParaRPr lang="es-CO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Google Shape;166;p21">
            <a:extLst>
              <a:ext uri="{FF2B5EF4-FFF2-40B4-BE49-F238E27FC236}">
                <a16:creationId xmlns:a16="http://schemas.microsoft.com/office/drawing/2014/main" xmlns="" id="{6B04D1F4-579D-4585-A11A-54F4CAFC51FB}"/>
              </a:ext>
            </a:extLst>
          </p:cNvPr>
          <p:cNvSpPr/>
          <p:nvPr/>
        </p:nvSpPr>
        <p:spPr>
          <a:xfrm flipV="1">
            <a:off x="751743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889513C-B841-491D-9C47-E6EDF4FAA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H7EN5MXTHQNV-1513-265</_dlc_DocId>
    <_dlc_DocIdUrl xmlns="ae9388c0-b1e2-40ea-b6a8-c51c7913cbd2">
      <Url>https://mng.mincultura.gov.co/ministerio/recursos-humanos/_layouts/15/DocIdRedir.aspx?ID=H7EN5MXTHQNV-1513-265</Url>
      <Description>H7EN5MXTHQNV-1513-265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46D5CB3-9201-42B8-9F12-C90C6252F89D}"/>
</file>

<file path=customXml/itemProps2.xml><?xml version="1.0" encoding="utf-8"?>
<ds:datastoreItem xmlns:ds="http://schemas.openxmlformats.org/officeDocument/2006/customXml" ds:itemID="{3BC49604-365B-4D6C-B65A-3BECB8ACDFD1}"/>
</file>

<file path=customXml/itemProps3.xml><?xml version="1.0" encoding="utf-8"?>
<ds:datastoreItem xmlns:ds="http://schemas.openxmlformats.org/officeDocument/2006/customXml" ds:itemID="{BBDC1E5D-2E06-4B96-B688-22F917EEE6D4}"/>
</file>

<file path=customXml/itemProps4.xml><?xml version="1.0" encoding="utf-8"?>
<ds:datastoreItem xmlns:ds="http://schemas.openxmlformats.org/officeDocument/2006/customXml" ds:itemID="{C6CA0F6E-9A65-4600-AFE8-406CE97A9931}"/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168</Words>
  <Application>Microsoft Office PowerPoint</Application>
  <PresentationFormat>Presentación en pantalla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RESOLUCIÓN DE CONFLICTOS</vt:lpstr>
      <vt:lpstr>¿Que es un conflicto? </vt:lpstr>
      <vt:lpstr>Diapositiva 3</vt:lpstr>
      <vt:lpstr>Partes de un conflicto</vt:lpstr>
      <vt:lpstr>Fases del conflicto</vt:lpstr>
      <vt:lpstr>Diapositiva 6</vt:lpstr>
      <vt:lpstr>¿Cómo gestiono el conflicto?</vt:lpstr>
      <vt:lpstr>¿Como gestiono el conflicto?</vt:lpstr>
      <vt:lpstr>¿Como gestiono el conflicto?</vt:lpstr>
      <vt:lpstr>Diapositiva 10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conflictos</dc:title>
  <dc:creator>Mara Victoria Lozano</dc:creator>
  <cp:lastModifiedBy>Mara Victoria Lozano</cp:lastModifiedBy>
  <cp:revision>9</cp:revision>
  <dcterms:created xsi:type="dcterms:W3CDTF">2022-05-21T11:40:34Z</dcterms:created>
  <dcterms:modified xsi:type="dcterms:W3CDTF">2022-05-25T14:02:26Z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b6d173cc-0d57-4c89-9513-82b63b3146fd</vt:lpwstr>
  </property>
</Properties>
</file>