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0" r:id="rId4"/>
    <p:sldId id="271" r:id="rId5"/>
    <p:sldId id="259" r:id="rId6"/>
    <p:sldId id="261" r:id="rId7"/>
    <p:sldId id="272" r:id="rId8"/>
    <p:sldId id="273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4" r:id="rId21"/>
    <p:sldId id="275" r:id="rId22"/>
    <p:sldId id="277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8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7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22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0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9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02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9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48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DB73B0-F561-4B4B-B44A-4F34E3694229}" type="datetimeFigureOut">
              <a:rPr lang="es-CO" smtClean="0"/>
              <a:t>26/01/2022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C65031-C134-45E0-BAAE-87F5F16CA84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uadrado&#10;&#10;Descripción generada automáticamente">
            <a:extLst>
              <a:ext uri="{FF2B5EF4-FFF2-40B4-BE49-F238E27FC236}">
                <a16:creationId xmlns:a16="http://schemas.microsoft.com/office/drawing/2014/main" id="{F8A308E8-69A2-4346-BD0C-084D7695A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3252"/>
            <a:ext cx="12182475" cy="68633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8" y="6069255"/>
            <a:ext cx="1650600" cy="230094"/>
          </a:xfrm>
          <a:prstGeom prst="rect">
            <a:avLst/>
          </a:prstGeom>
        </p:spPr>
      </p:pic>
      <p:sp>
        <p:nvSpPr>
          <p:cNvPr id="10" name="2 Rectángulo">
            <a:extLst>
              <a:ext uri="{FF2B5EF4-FFF2-40B4-BE49-F238E27FC236}">
                <a16:creationId xmlns:a16="http://schemas.microsoft.com/office/drawing/2014/main" id="{97191C11-1E17-D44B-AFE1-C2DB82B79357}"/>
              </a:ext>
            </a:extLst>
          </p:cNvPr>
          <p:cNvSpPr/>
          <p:nvPr/>
        </p:nvSpPr>
        <p:spPr>
          <a:xfrm>
            <a:off x="5352165" y="2881475"/>
            <a:ext cx="6442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NORMOGRAMA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MINISTERIO DE CULTURA</a:t>
            </a:r>
          </a:p>
        </p:txBody>
      </p:sp>
      <p:pic>
        <p:nvPicPr>
          <p:cNvPr id="7" name="Imagen 6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77582FB-6E5F-44A5-AE3D-7D073A590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b="16029"/>
          <a:stretch/>
        </p:blipFill>
        <p:spPr>
          <a:xfrm>
            <a:off x="2719521" y="1249765"/>
            <a:ext cx="4146577" cy="7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de entidades que integran el sector 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entidades que integran el sector cultura a partir de la estructura del DUR con sus normas principales clasificadas por tipo, por entidad de origen y por año.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0356384-296C-437F-AA0E-5B0FE7139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7093" y="1931720"/>
            <a:ext cx="5106480" cy="4228804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B183F4-C909-4B6E-A519-9BFEC6B1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80" y="1845735"/>
            <a:ext cx="1714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4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organizacional de MinCultura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normas de carácter general aplicables a la organización y funcionamiento del Ministerio de Cultura, externas o internas, clasificadas por temas generales, por tipo de norma, por entidad de origen y por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869421A-D7FF-41C0-AA0C-F44B55379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9350" y="1937352"/>
            <a:ext cx="5385653" cy="418810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C75E27-2F82-44EF-9B09-0BB22C46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20" y="1699829"/>
            <a:ext cx="17526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5400" b="1" dirty="0"/>
              <a:t>Procesos de gestión en MinCultura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A88D4-2C11-47BF-8EAA-A96264B1A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98721" cy="4023360"/>
          </a:xfrm>
        </p:spPr>
        <p:txBody>
          <a:bodyPr/>
          <a:lstStyle/>
          <a:p>
            <a:r>
              <a:rPr lang="es-MX" sz="2800" dirty="0"/>
              <a:t>Contiene la normativa aplicable a los diferentes procesos y subprocesos internos de MinCultura, clasificada por tipo de norma, por entidad de origen y por año.</a:t>
            </a:r>
          </a:p>
          <a:p>
            <a:endParaRPr lang="es-CO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3BCE65C4-D8E1-4E36-BED3-0AD7C8C77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6620" y="2006715"/>
            <a:ext cx="3250445" cy="25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complementaria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normativa común a la administración de las entidades públicas, clasificada por orden alfabético, por tipo de norma, por entidad de origen y por año.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D1BE95E-CB66-427B-BF7B-05FB4238B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7558" y="1992570"/>
            <a:ext cx="4938713" cy="384810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27C96B-4B50-4B99-9EEE-BE9E3D6D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905" y="1768067"/>
            <a:ext cx="2009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Índice temático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el índice de temas seleccionados relacionados con la normativa del sector cultura, clasificados por orden alfabético, por tipo de norma, por entidad de origen y por año.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1E4F523-EE29-41A1-BE91-3F2506E9C6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99370" y="2126556"/>
            <a:ext cx="3789340" cy="2963228"/>
          </a:xfrm>
        </p:spPr>
      </p:pic>
    </p:spTree>
    <p:extLst>
      <p:ext uri="{BB962C8B-B14F-4D97-AF65-F5344CB8AC3E}">
        <p14:creationId xmlns:p14="http://schemas.microsoft.com/office/powerpoint/2010/main" val="8547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A5A4440-F483-4381-95C7-70CFD5489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7993" y="2543286"/>
            <a:ext cx="5187687" cy="3202421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5400" b="1" dirty="0"/>
              <a:t>Normativa nacional relacionada con la economía naranja o creativa</a:t>
            </a:r>
            <a:endParaRPr lang="es-CO" sz="5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746734" cy="4725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compilaciones de disposiciones nacionales aplicables a las Áreas de Desarrollo Naranja, Cuenta Satélite de Cultura y Economía Naranja, Política Integral Naranja y los Proyectos. Las disposiciones aparecen clasificadas por temas principales, tipo de documento, entidad de origen y año.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94F511-D214-4663-BEEC-F8515B84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430" y="1828800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Normativa nacional relacionada con la intervención de bienes de interés cultural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5074280" cy="4725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las compilaciones de disposiciones nacionales aplicables a las intervenciones de bienes de interés cultural, su régimen especial de protección, declaratoria de bienes de interés cultural y planes especiales de manejo y protección. Las disposiciones aparecen clasificadas por tipo de documento, entidad de origen y año.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25E7B83-DB14-459C-B999-A93B635165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4321" y="2099850"/>
            <a:ext cx="4912233" cy="326372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F139AA-9F3B-4A0F-A2E1-C57C4DD3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24" y="1737360"/>
            <a:ext cx="217198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Jurisprudencia y doctrina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105289" cy="3681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una selección de jurisprudencia de control de constitucionalidad. Las providencias de la Corte Constitucionalidad están organizadas por tipo de providencia y por orden cronológico.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116D92A-78E7-4A9E-8A17-954F5B835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5331" y="2245363"/>
            <a:ext cx="5903215" cy="288235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8B2CEB-C0A3-4F94-A788-08DDECF0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97" y="1768067"/>
            <a:ext cx="1971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MX" sz="4400" b="1" dirty="0"/>
              <a:t>Boletín de novedades</a:t>
            </a:r>
            <a:endParaRPr lang="es-CO" sz="44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2" y="1845735"/>
            <a:ext cx="4105289" cy="3681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boletines periódicos de novedades incorporadas en la compilación, clasificadas por período, tipo de documento, entidad y orden cronológico.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26396BD-1103-4187-AA33-E7CE197BD0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7857" y="3062927"/>
            <a:ext cx="1952625" cy="1562100"/>
          </a:xfrm>
        </p:spPr>
      </p:pic>
    </p:spTree>
    <p:extLst>
      <p:ext uri="{BB962C8B-B14F-4D97-AF65-F5344CB8AC3E}">
        <p14:creationId xmlns:p14="http://schemas.microsoft.com/office/powerpoint/2010/main" val="102300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E46B065-E598-4FE2-B047-2084D4128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Documentos		</a:t>
            </a:r>
            <a:endParaRPr lang="es-CO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0EBE17B1-5CFB-4AB0-9BCC-6B4C14A68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Valores agregados al interior de los documentos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40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¿Cómo accedemos al Normograma de MinCultura?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759" y="1869271"/>
            <a:ext cx="2123593" cy="420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A partir de la sección de Transparencia, numeral 2: Normograma</a:t>
            </a:r>
          </a:p>
        </p:txBody>
      </p:sp>
      <p:pic>
        <p:nvPicPr>
          <p:cNvPr id="10" name="Marcador de contenido 7">
            <a:extLst>
              <a:ext uri="{FF2B5EF4-FFF2-40B4-BE49-F238E27FC236}">
                <a16:creationId xmlns:a16="http://schemas.microsoft.com/office/drawing/2014/main" id="{FF373C3C-800F-469C-B861-CA5C1D9CC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4364" y="1869271"/>
            <a:ext cx="7110357" cy="4328827"/>
          </a:xfrm>
        </p:spPr>
      </p:pic>
    </p:spTree>
    <p:extLst>
      <p:ext uri="{BB962C8B-B14F-4D97-AF65-F5344CB8AC3E}">
        <p14:creationId xmlns:p14="http://schemas.microsoft.com/office/powerpoint/2010/main" val="93325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Notas de vigencia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737361"/>
            <a:ext cx="4733678" cy="4512184"/>
          </a:xfrm>
        </p:spPr>
        <p:txBody>
          <a:bodyPr>
            <a:normAutofit/>
          </a:bodyPr>
          <a:lstStyle/>
          <a:p>
            <a:r>
              <a:rPr lang="es-419" sz="2800" dirty="0"/>
              <a:t>Se encuentran al inicio de los documentos y en cada artículo con sus respectivos hipervínculos (link en los números de las normas y los artículos para consultarlos a un clic).</a:t>
            </a:r>
          </a:p>
          <a:p>
            <a:r>
              <a:rPr lang="es-419" sz="2800" dirty="0"/>
              <a:t>Las cajas informan al usuario sobre las modificaciones o vigencias que hay sobre el documento analizado.</a:t>
            </a:r>
            <a:endParaRPr lang="es-CO" sz="2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09E94A3-6E98-4544-B511-D89F55958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90412"/>
            <a:ext cx="4937125" cy="3334426"/>
          </a:xfrm>
        </p:spPr>
      </p:pic>
    </p:spTree>
    <p:extLst>
      <p:ext uri="{BB962C8B-B14F-4D97-AF65-F5344CB8AC3E}">
        <p14:creationId xmlns:p14="http://schemas.microsoft.com/office/powerpoint/2010/main" val="15814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Concordancias y Legislación Anterior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419" sz="2800" dirty="0"/>
              <a:t>Además de notas de vigencias contamos con concordancias directamente realizadas a los artículos pertinentes.</a:t>
            </a:r>
          </a:p>
          <a:p>
            <a:r>
              <a:rPr lang="es-419" sz="2800" dirty="0"/>
              <a:t>Así como la posibilidad de consultar el texto anterior a las modificaciones o texto original de la norma.</a:t>
            </a:r>
            <a:endParaRPr lang="es-CO" sz="2800" dirty="0"/>
          </a:p>
          <a:p>
            <a:endParaRPr lang="es-CO" sz="2800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DD07A97-953C-4B37-A1C5-E0A3270FD6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896119"/>
            <a:ext cx="4937125" cy="3923012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2002B9-DE49-4E3D-B147-8A1373AA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61" y="3589361"/>
            <a:ext cx="3229001" cy="26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1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Jurisprudencia concordante y Jurisprudencia vigencia</a:t>
            </a:r>
            <a:endParaRPr lang="es-CO" sz="54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16B04A-36DB-458E-9BCB-50799C527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044564" cy="4023360"/>
          </a:xfrm>
        </p:spPr>
        <p:txBody>
          <a:bodyPr/>
          <a:lstStyle/>
          <a:p>
            <a:r>
              <a:rPr lang="es-419" sz="2800" dirty="0"/>
              <a:t>Pronunciamientos de control de constitucionalidad o legalidad realizados a cada uno de los artículos correspondientes.</a:t>
            </a:r>
          </a:p>
          <a:p>
            <a:r>
              <a:rPr lang="es-419" sz="2800" dirty="0"/>
              <a:t>Enlace directo a la sentencia por medio de hipervínculos.</a:t>
            </a:r>
            <a:endParaRPr lang="es-CO" sz="2800" dirty="0"/>
          </a:p>
          <a:p>
            <a:endParaRPr lang="es-CO" sz="24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89BEB98-8069-4E36-BBA8-B359D48DB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0315" y="1845734"/>
            <a:ext cx="4937125" cy="3445546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4D7997-2099-4BA3-888C-B7A6544DC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60" y="3210356"/>
            <a:ext cx="4937125" cy="29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41381E-8B50-49CF-B3FF-24E3AB921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38" y="5460670"/>
            <a:ext cx="3015429" cy="42035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A964371-9D09-4286-8ED1-39BE116C88E4}"/>
              </a:ext>
            </a:extLst>
          </p:cNvPr>
          <p:cNvSpPr txBox="1">
            <a:spLocks/>
          </p:cNvSpPr>
          <p:nvPr/>
        </p:nvSpPr>
        <p:spPr>
          <a:xfrm>
            <a:off x="2025494" y="661692"/>
            <a:ext cx="4532644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6000" b="1" dirty="0">
                <a:solidFill>
                  <a:srgbClr val="004A84"/>
                </a:solidFill>
                <a:ea typeface="+mn-ea"/>
                <a:cs typeface="+mn-cs"/>
              </a:rPr>
              <a:t>¡Consulte el Normograma!</a:t>
            </a:r>
            <a:endParaRPr lang="es-CO" sz="6000" b="1" dirty="0">
              <a:solidFill>
                <a:srgbClr val="004A84"/>
              </a:solidFill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05D505-16D6-458D-B314-AC22A1FA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9827" y="1364342"/>
            <a:ext cx="2464891" cy="2655968"/>
          </a:xfrm>
          <a:prstGeom prst="rect">
            <a:avLst/>
          </a:prstGeom>
          <a:ln>
            <a:noFill/>
          </a:ln>
        </p:spPr>
      </p:pic>
      <p:pic>
        <p:nvPicPr>
          <p:cNvPr id="9" name="Imagen 8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77E75F0-853C-46C1-8707-EF2FA00013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b="16029"/>
          <a:stretch/>
        </p:blipFill>
        <p:spPr>
          <a:xfrm>
            <a:off x="2869648" y="5460670"/>
            <a:ext cx="2510516" cy="4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¿Qué encontramos en el Normograma de MinCultura?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28327"/>
            <a:ext cx="5066957" cy="4490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dirty="0"/>
              <a:t>Una compilación normativa, jurisprudencial y doctrinaria que permite a los funcionarios de MinCultura y sus usuarios a consultar los documentos actualizados que regulan sus actuaciones en desarrollo de su objeto misional.</a:t>
            </a:r>
          </a:p>
          <a:p>
            <a:pPr marL="0" indent="0">
              <a:buNone/>
            </a:pPr>
            <a:r>
              <a:rPr lang="es-MX" sz="2800" dirty="0"/>
              <a:t>Además, cuenta con una distribución temática de los módulos con el objetivo de facilitar el acceso a las diferentes fuentes.</a:t>
            </a:r>
            <a:endParaRPr lang="es-CO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64EE2E-E6C2-46AF-BFDB-FA15F54E5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15111"/>
            <a:ext cx="4937125" cy="3485029"/>
          </a:xfrm>
        </p:spPr>
      </p:pic>
    </p:spTree>
    <p:extLst>
      <p:ext uri="{BB962C8B-B14F-4D97-AF65-F5344CB8AC3E}">
        <p14:creationId xmlns:p14="http://schemas.microsoft.com/office/powerpoint/2010/main" val="396774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419" sz="5400" b="1" dirty="0"/>
              <a:t>Adaptación a dispositivos móviles</a:t>
            </a:r>
            <a:endParaRPr lang="es-CO" sz="54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A022AF2-C9E3-4928-AF3B-23445FD20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1828327"/>
            <a:ext cx="5555549" cy="4023360"/>
          </a:xfrm>
        </p:spPr>
        <p:txBody>
          <a:bodyPr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En el Normograma de MinCultura se ha empleado un desarrollo técnico que permite su adaptabilidad a dispositivos móviles: celulares, </a:t>
            </a:r>
            <a:r>
              <a:rPr lang="es-MX" sz="2800" dirty="0" err="1"/>
              <a:t>tablets</a:t>
            </a:r>
            <a:r>
              <a:rPr lang="es-MX" sz="2800" dirty="0"/>
              <a:t>, iPads, entre otros, facilitando así la lectura amable dentro de la herramienta.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0834498-8EDD-41DF-A8D0-95806404E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1300" y="1831738"/>
            <a:ext cx="3204643" cy="4401137"/>
          </a:xfrm>
        </p:spPr>
      </p:pic>
    </p:spTree>
    <p:extLst>
      <p:ext uri="{BB962C8B-B14F-4D97-AF65-F5344CB8AC3E}">
        <p14:creationId xmlns:p14="http://schemas.microsoft.com/office/powerpoint/2010/main" val="219920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419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</a:t>
            </a:r>
            <a:endParaRPr lang="es-CO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sz="2800" b="1" dirty="0"/>
              <a:t>12 módulos con información y herramientas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9165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DUR del Sector Administrativo Cultura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0F6895C-EEBF-43D3-9CB4-2DE73EE60374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965053" cy="432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El primer módulo comprende: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1. Decreto Único Reglamentario del Sector Administrativo Cultura: acceso a la totalidad del documento, decretos compilados, no compilados y modificatorios ordenados cronológicamente.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94398D4-DB7D-473D-B975-CE6EA33B3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0159" y="2790870"/>
            <a:ext cx="5534270" cy="3384642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9B18CF-8A1E-47EB-B356-5CE119BF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17" y="1762126"/>
            <a:ext cx="1880963" cy="1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Herramientas de Búsqueda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4163836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Cuenta con dos herramientas para la búsqueda de información: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1. Barra de búsqueda tipo Google.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2. Búsqueda Avanzada con diversos filtros que permiten realizar investigaciones más acotadas.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MX" sz="280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1754E9A0-8B85-4534-8659-B759AB94F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35726" y="2034220"/>
            <a:ext cx="5752120" cy="287897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EFE8C9-863D-4CEC-B945-D2616D2E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484" y="1829420"/>
            <a:ext cx="1842628" cy="14507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1D3DC0D-F257-4C43-9E53-BA84DC78F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917" y="3835878"/>
            <a:ext cx="4505134" cy="21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Normativa del sector cultura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44DAA-6382-48AD-B5EC-CAA86F9650D1}"/>
              </a:ext>
            </a:extLst>
          </p:cNvPr>
          <p:cNvSpPr txBox="1">
            <a:spLocks/>
          </p:cNvSpPr>
          <p:nvPr/>
        </p:nvSpPr>
        <p:spPr>
          <a:xfrm>
            <a:off x="1190043" y="1845735"/>
            <a:ext cx="3300070" cy="4464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Contiene la compilación de disposiciones de carácter general aplicables a la misión institucional del Ministerio de Cultura, organizadas por tipo de norma, por entidad de origen y orden cronológico.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888E78-B37F-4FB5-8CAD-A6C53B3F5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615" y="1897135"/>
            <a:ext cx="6619749" cy="410788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356234-93B7-4EB3-B66A-1DC5F88C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56" y="1737360"/>
            <a:ext cx="21240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06C4EBD-593A-4A74-8550-2A3A8996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s-CO" sz="5400" b="1" dirty="0"/>
              <a:t>Tip: miga de pan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0F6895C-EEBF-43D3-9CB4-2DE73EE60374}"/>
              </a:ext>
            </a:extLst>
          </p:cNvPr>
          <p:cNvSpPr txBox="1">
            <a:spLocks/>
          </p:cNvSpPr>
          <p:nvPr/>
        </p:nvSpPr>
        <p:spPr>
          <a:xfrm>
            <a:off x="1190044" y="1845735"/>
            <a:ext cx="2984392" cy="432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sz="2800" dirty="0"/>
              <a:t>Regrese a un punto de navegación anterior muy fácilmente haciendo uso de la miga de pan.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605B7D-7AB5-45CF-A379-4E5B97A44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6188" y="2480890"/>
            <a:ext cx="5704815" cy="3711422"/>
          </a:xfr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11BF245-DB07-44EF-9985-0F7728663F9D}"/>
              </a:ext>
            </a:extLst>
          </p:cNvPr>
          <p:cNvSpPr/>
          <p:nvPr/>
        </p:nvSpPr>
        <p:spPr>
          <a:xfrm>
            <a:off x="4667484" y="2895074"/>
            <a:ext cx="2112081" cy="384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2C7656A-0167-400B-A744-02584AC18410}"/>
              </a:ext>
            </a:extLst>
          </p:cNvPr>
          <p:cNvCxnSpPr>
            <a:cxnSpLocks/>
          </p:cNvCxnSpPr>
          <p:nvPr/>
        </p:nvCxnSpPr>
        <p:spPr>
          <a:xfrm flipV="1">
            <a:off x="6779565" y="2220845"/>
            <a:ext cx="450456" cy="503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17237B8-4B58-4352-AB2B-EB551A87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674" y="1855568"/>
            <a:ext cx="27336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6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34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D61450"/>
      </a:accent1>
      <a:accent2>
        <a:srgbClr val="D61450"/>
      </a:accent2>
      <a:accent3>
        <a:srgbClr val="D61450"/>
      </a:accent3>
      <a:accent4>
        <a:srgbClr val="D61450"/>
      </a:accent4>
      <a:accent5>
        <a:srgbClr val="D61450"/>
      </a:accent5>
      <a:accent6>
        <a:srgbClr val="D61450"/>
      </a:accent6>
      <a:hlink>
        <a:srgbClr val="D61450"/>
      </a:hlink>
      <a:folHlink>
        <a:srgbClr val="D6145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H7EN5MXTHQNV-1513-267</_dlc_DocId>
    <_dlc_DocIdUrl xmlns="ae9388c0-b1e2-40ea-b6a8-c51c7913cbd2">
      <Url>https://mng.mincultura.gov.co/ministerio/recursos-humanos/_layouts/15/DocIdRedir.aspx?ID=H7EN5MXTHQNV-1513-267</Url>
      <Description>H7EN5MXTHQNV-1513-267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277F6-C181-42C2-BF66-E82A31A2F524}"/>
</file>

<file path=customXml/itemProps2.xml><?xml version="1.0" encoding="utf-8"?>
<ds:datastoreItem xmlns:ds="http://schemas.openxmlformats.org/officeDocument/2006/customXml" ds:itemID="{FF2A6433-6E06-4561-9410-26F9DD2CFFAA}"/>
</file>

<file path=customXml/itemProps3.xml><?xml version="1.0" encoding="utf-8"?>
<ds:datastoreItem xmlns:ds="http://schemas.openxmlformats.org/officeDocument/2006/customXml" ds:itemID="{9BB29291-F429-4E5B-A3A8-4406D8221497}"/>
</file>

<file path=customXml/itemProps4.xml><?xml version="1.0" encoding="utf-8"?>
<ds:datastoreItem xmlns:ds="http://schemas.openxmlformats.org/officeDocument/2006/customXml" ds:itemID="{5F3AA541-2455-4D33-9CDE-BAF7DF9FDF7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757</Words>
  <Application>Microsoft Office PowerPoint</Application>
  <PresentationFormat>Panorámica</PresentationFormat>
  <Paragraphs>52</Paragraphs>
  <Slides>23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Retrospección</vt:lpstr>
      <vt:lpstr>Presentación de PowerPoint</vt:lpstr>
      <vt:lpstr>¿Cómo accedemos al Normograma de MinCultura?</vt:lpstr>
      <vt:lpstr>¿Qué encontramos en el Normograma de MinCultura?</vt:lpstr>
      <vt:lpstr>Adaptación a dispositivos móviles</vt:lpstr>
      <vt:lpstr>MÓDULOS</vt:lpstr>
      <vt:lpstr>DUR del Sector Administrativo Cultura</vt:lpstr>
      <vt:lpstr>Herramientas de Búsqueda</vt:lpstr>
      <vt:lpstr>Normativa del sector cultura</vt:lpstr>
      <vt:lpstr>Tip: miga de pan</vt:lpstr>
      <vt:lpstr>Normativa de entidades que integran el sector cultura</vt:lpstr>
      <vt:lpstr>Normativa organizacional de MinCultura</vt:lpstr>
      <vt:lpstr>Procesos de gestión en MinCultura</vt:lpstr>
      <vt:lpstr>Normativa complementaria</vt:lpstr>
      <vt:lpstr>Índice temático</vt:lpstr>
      <vt:lpstr>Normativa nacional relacionada con la economía naranja o creativa</vt:lpstr>
      <vt:lpstr>Normativa nacional relacionada con la intervención de bienes de interés cultural</vt:lpstr>
      <vt:lpstr>Jurisprudencia y doctrina</vt:lpstr>
      <vt:lpstr>Boletín de novedades</vt:lpstr>
      <vt:lpstr>Documentos  </vt:lpstr>
      <vt:lpstr>Notas de vigencia</vt:lpstr>
      <vt:lpstr>Concordancias y Legislación Anterior</vt:lpstr>
      <vt:lpstr>Jurisprudencia concordante y Jurisprudencia vigencia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Normograma MinCultura</dc:title>
  <dc:creator>Juanita Catalina Barros Cuesta</dc:creator>
  <cp:lastModifiedBy>Juanita Catalina Barros Cuesta</cp:lastModifiedBy>
  <cp:revision>29</cp:revision>
  <dcterms:created xsi:type="dcterms:W3CDTF">2021-11-16T22:10:13Z</dcterms:created>
  <dcterms:modified xsi:type="dcterms:W3CDTF">2022-01-26T19:04:22Z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974b8ef9-95ba-4cd9-a1e9-0d118b904b4b</vt:lpwstr>
  </property>
</Properties>
</file>