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6" r:id="rId2"/>
  </p:sldMasterIdLst>
  <p:notesMasterIdLst>
    <p:notesMasterId r:id="rId14"/>
  </p:notesMasterIdLst>
  <p:handoutMasterIdLst>
    <p:handoutMasterId r:id="rId15"/>
  </p:handoutMasterIdLst>
  <p:sldIdLst>
    <p:sldId id="256" r:id="rId3"/>
    <p:sldId id="312" r:id="rId4"/>
    <p:sldId id="358" r:id="rId5"/>
    <p:sldId id="359" r:id="rId6"/>
    <p:sldId id="357" r:id="rId7"/>
    <p:sldId id="351" r:id="rId8"/>
    <p:sldId id="350" r:id="rId9"/>
    <p:sldId id="354" r:id="rId10"/>
    <p:sldId id="356" r:id="rId11"/>
    <p:sldId id="355" r:id="rId12"/>
    <p:sldId id="28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7DC1"/>
    <a:srgbClr val="FF8B00"/>
    <a:srgbClr val="FF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32" autoAdjust="0"/>
    <p:restoredTop sz="90416" autoAdjust="0"/>
  </p:normalViewPr>
  <p:slideViewPr>
    <p:cSldViewPr snapToGrid="0" snapToObjects="1">
      <p:cViewPr>
        <p:scale>
          <a:sx n="110" d="100"/>
          <a:sy n="110" d="100"/>
        </p:scale>
        <p:origin x="138" y="-1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70" d="100"/>
          <a:sy n="170" d="100"/>
        </p:scale>
        <p:origin x="254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4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5CBC1-B47E-AA45-ABBD-DFC2D5F946B8}" type="datetimeFigureOut">
              <a:rPr lang="es-ES_tradnl" smtClean="0"/>
              <a:t>16/11/2022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387C6-9615-4B44-A35D-3F30736E2BF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5713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388FC-9B19-464E-A8C1-19F2FEA05329}" type="datetimeFigureOut">
              <a:rPr lang="es-ES_tradnl" smtClean="0"/>
              <a:t>16/11/2022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A21AE-19D2-5947-ACF0-F9FE9018A0B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5298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A21AE-19D2-5947-ACF0-F9FE9018A0BF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68742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A21AE-19D2-5947-ACF0-F9FE9018A0BF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9325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 /><Relationship Id="rId2" Type="http://schemas.openxmlformats.org/officeDocument/2006/relationships/image" Target="../media/image13.gif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 /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 /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 /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 /><Relationship Id="rId1" Type="http://schemas.openxmlformats.org/officeDocument/2006/relationships/slideMaster" Target="../slideMasters/slideMaster1.xml" 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 /><Relationship Id="rId1" Type="http://schemas.openxmlformats.org/officeDocument/2006/relationships/slideMaster" Target="../slideMasters/slideMaster1.xml" 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 /><Relationship Id="rId1" Type="http://schemas.openxmlformats.org/officeDocument/2006/relationships/slideMaster" Target="../slideMasters/slideMaster1.xml" 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 /><Relationship Id="rId1" Type="http://schemas.openxmlformats.org/officeDocument/2006/relationships/slideMaster" Target="../slideMasters/slideMaster1.xml" 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 /><Relationship Id="rId1" Type="http://schemas.openxmlformats.org/officeDocument/2006/relationships/slideMaster" Target="../slideMasters/slideMaster1.xml" 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 /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 /><Relationship Id="rId1" Type="http://schemas.openxmlformats.org/officeDocument/2006/relationships/slideMaster" Target="../slideMasters/slideMaster2.xml" 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 /><Relationship Id="rId1" Type="http://schemas.openxmlformats.org/officeDocument/2006/relationships/slideMaster" Target="../slideMasters/slideMaster2.xml" 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 /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 /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 /><Relationship Id="rId1" Type="http://schemas.openxmlformats.org/officeDocument/2006/relationships/slideMaster" Target="../slideMasters/slideMaster2.xml" 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 /><Relationship Id="rId1" Type="http://schemas.openxmlformats.org/officeDocument/2006/relationships/slideMaster" Target="../slideMasters/slideMaster2.xml" 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 /><Relationship Id="rId1" Type="http://schemas.openxmlformats.org/officeDocument/2006/relationships/slideMaster" Target="../slideMasters/slideMaster2.xml" 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 /><Relationship Id="rId1" Type="http://schemas.openxmlformats.org/officeDocument/2006/relationships/slideMaster" Target="../slideMasters/slideMaster2.xml" 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 /><Relationship Id="rId1" Type="http://schemas.openxmlformats.org/officeDocument/2006/relationships/slideMaster" Target="../slideMasters/slideMaster2.xml" 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 /><Relationship Id="rId1" Type="http://schemas.openxmlformats.org/officeDocument/2006/relationships/slideMaster" Target="../slideMasters/slideMaster2.xml" 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 /><Relationship Id="rId1" Type="http://schemas.openxmlformats.org/officeDocument/2006/relationships/slideMaster" Target="../slideMasters/slideMaster2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Naran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 userDrawn="1"/>
        </p:nvSpPr>
        <p:spPr>
          <a:xfrm>
            <a:off x="10408779" y="6657945"/>
            <a:ext cx="1783221" cy="200055"/>
          </a:xfrm>
          <a:prstGeom prst="rect">
            <a:avLst/>
          </a:prstGeom>
          <a:solidFill>
            <a:srgbClr val="FF7500"/>
          </a:solidFill>
        </p:spPr>
        <p:txBody>
          <a:bodyPr wrap="square" rtlCol="0">
            <a:spAutoFit/>
          </a:bodyPr>
          <a:lstStyle/>
          <a:p>
            <a:r>
              <a:rPr lang="es-ES_tradnl" sz="7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7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7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700" dirty="0">
              <a:solidFill>
                <a:srgbClr val="FFFFFF"/>
              </a:solidFill>
            </a:endParaRPr>
          </a:p>
        </p:txBody>
      </p:sp>
      <p:sp>
        <p:nvSpPr>
          <p:cNvPr id="3" name="CuadroTexto 2"/>
          <p:cNvSpPr txBox="1"/>
          <p:nvPr userDrawn="1"/>
        </p:nvSpPr>
        <p:spPr>
          <a:xfrm>
            <a:off x="1079866" y="6578585"/>
            <a:ext cx="1961862" cy="223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78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 userDrawn="1"/>
        </p:nvSpPr>
        <p:spPr>
          <a:xfrm>
            <a:off x="377687" y="-21866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/>
          </a:p>
        </p:txBody>
      </p:sp>
      <p:sp>
        <p:nvSpPr>
          <p:cNvPr id="4" name="CuadroTexto 3"/>
          <p:cNvSpPr txBox="1"/>
          <p:nvPr userDrawn="1"/>
        </p:nvSpPr>
        <p:spPr>
          <a:xfrm>
            <a:off x="1079866" y="6578585"/>
            <a:ext cx="1961862" cy="223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1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Portada Principal -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13" name="Conector recto 12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Picture Placeholder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802427" y="0"/>
            <a:ext cx="6681738" cy="6858000"/>
          </a:xfrm>
          <a:prstGeom prst="parallelogram">
            <a:avLst>
              <a:gd name="adj" fmla="val 1790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</a:t>
            </a:r>
          </a:p>
          <a:p>
            <a:r>
              <a:rPr lang="es-ES" dirty="0"/>
              <a:t>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864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Portada -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70783" y="4582478"/>
            <a:ext cx="7225747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4770783" y="3016265"/>
            <a:ext cx="5678973" cy="152357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13" name="Conector recto 12"/>
          <p:cNvCxnSpPr/>
          <p:nvPr userDrawn="1"/>
        </p:nvCxnSpPr>
        <p:spPr>
          <a:xfrm>
            <a:off x="4770783" y="4561160"/>
            <a:ext cx="739372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Picture Placeholder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802427" y="0"/>
            <a:ext cx="3799390" cy="6858000"/>
          </a:xfrm>
          <a:prstGeom prst="parallelogram">
            <a:avLst>
              <a:gd name="adj" fmla="val 31765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425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59102" y="3449415"/>
            <a:ext cx="7988952" cy="906244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2259102" y="2310408"/>
            <a:ext cx="7988952" cy="981636"/>
          </a:xfrm>
          <a:prstGeom prst="rect">
            <a:avLst/>
          </a:prstGeom>
        </p:spPr>
        <p:txBody>
          <a:bodyPr/>
          <a:lstStyle>
            <a:lvl1pPr>
              <a:defRPr sz="54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PÁGINA CON TITULO</a:t>
            </a:r>
            <a:endParaRPr lang="es-ES_tradnl" dirty="0"/>
          </a:p>
        </p:txBody>
      </p:sp>
      <p:cxnSp>
        <p:nvCxnSpPr>
          <p:cNvPr id="13" name="Conector recto 12"/>
          <p:cNvCxnSpPr/>
          <p:nvPr userDrawn="1"/>
        </p:nvCxnSpPr>
        <p:spPr>
          <a:xfrm flipH="1">
            <a:off x="2259102" y="3361765"/>
            <a:ext cx="8059273" cy="1792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" name="Marcador de fecha 23"/>
          <p:cNvSpPr>
            <a:spLocks noGrp="1"/>
          </p:cNvSpPr>
          <p:nvPr>
            <p:ph type="dt" sz="half" idx="10"/>
          </p:nvPr>
        </p:nvSpPr>
        <p:spPr>
          <a:xfrm>
            <a:off x="2259102" y="6356350"/>
            <a:ext cx="2743200" cy="365125"/>
          </a:xfrm>
        </p:spPr>
        <p:txBody>
          <a:bodyPr/>
          <a:lstStyle/>
          <a:p>
            <a:fld id="{9A158855-3D34-FD42-B43D-B29608833429}" type="datetime1">
              <a:rPr lang="es-CO" smtClean="0"/>
              <a:t>16/11/2022</a:t>
            </a:fld>
            <a:endParaRPr lang="es-ES_tradnl"/>
          </a:p>
        </p:txBody>
      </p:sp>
      <p:sp>
        <p:nvSpPr>
          <p:cNvPr id="25" name="Marcador de pie de página 24"/>
          <p:cNvSpPr>
            <a:spLocks noGrp="1"/>
          </p:cNvSpPr>
          <p:nvPr>
            <p:ph type="ftr" sz="quarter" idx="11"/>
          </p:nvPr>
        </p:nvSpPr>
        <p:spPr>
          <a:xfrm>
            <a:off x="5459502" y="6356350"/>
            <a:ext cx="4114800" cy="365125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901" y="1331844"/>
            <a:ext cx="7988952" cy="4596132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charset="0"/>
              </a:defRPr>
            </a:lvl1pPr>
            <a:lvl2pPr>
              <a:defRPr>
                <a:latin typeface="Century Gothic" charset="0"/>
              </a:defRPr>
            </a:lvl2pPr>
            <a:lvl3pPr>
              <a:defRPr>
                <a:latin typeface="Century Gothic" charset="0"/>
              </a:defRPr>
            </a:lvl3pPr>
            <a:lvl4pPr>
              <a:defRPr>
                <a:latin typeface="Century Gothic" charset="0"/>
              </a:defRPr>
            </a:lvl4pPr>
            <a:lvl5pPr>
              <a:defRPr>
                <a:latin typeface="Century Gothic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060901" y="639444"/>
            <a:ext cx="7988952" cy="562706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38931" y="1848679"/>
            <a:ext cx="8008922" cy="400547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600" b="0" cap="none">
                <a:latin typeface="Century Gothic" charset="0"/>
              </a:defRPr>
            </a:lvl1pPr>
          </a:lstStyle>
          <a:p>
            <a:r>
              <a:rPr lang="es-ES" dirty="0"/>
              <a:t>Clic para editar contenido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8931" y="1133060"/>
            <a:ext cx="8008923" cy="55504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  <a:latin typeface="Century Gothic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s-ES" dirty="0"/>
          </a:p>
        </p:txBody>
      </p:sp>
      <p:cxnSp>
        <p:nvCxnSpPr>
          <p:cNvPr id="10" name="Conector recto 9"/>
          <p:cNvCxnSpPr/>
          <p:nvPr userDrawn="1"/>
        </p:nvCxnSpPr>
        <p:spPr>
          <a:xfrm flipH="1">
            <a:off x="2138931" y="1115131"/>
            <a:ext cx="8059273" cy="1792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2128920" y="551119"/>
            <a:ext cx="8008923" cy="5550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200" b="1" cap="all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s-E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2700798" y="979188"/>
            <a:ext cx="8301818" cy="48072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/>
                </a:solidFill>
                <a:latin typeface="Century Gothic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s-ES" dirty="0"/>
          </a:p>
        </p:txBody>
      </p:sp>
      <p:cxnSp>
        <p:nvCxnSpPr>
          <p:cNvPr id="10" name="Conector recto 9"/>
          <p:cNvCxnSpPr/>
          <p:nvPr userDrawn="1"/>
        </p:nvCxnSpPr>
        <p:spPr>
          <a:xfrm flipH="1">
            <a:off x="3328652" y="1548956"/>
            <a:ext cx="7673964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Picture Placeholder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2849884" y="1638004"/>
            <a:ext cx="2914809" cy="3699307"/>
          </a:xfrm>
          <a:prstGeom prst="parallelogram">
            <a:avLst>
              <a:gd name="adj" fmla="val 21154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5" name="Picture Placeholder 2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5503632" y="1638004"/>
            <a:ext cx="2914809" cy="3699307"/>
          </a:xfrm>
          <a:prstGeom prst="parallelogram">
            <a:avLst>
              <a:gd name="adj" fmla="val 21154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6" name="Picture Placeholder 2"/>
          <p:cNvSpPr>
            <a:spLocks noGrp="1" noChangeAspect="1"/>
          </p:cNvSpPr>
          <p:nvPr>
            <p:ph type="pic" idx="14" hasCustomPrompt="1"/>
          </p:nvPr>
        </p:nvSpPr>
        <p:spPr>
          <a:xfrm>
            <a:off x="8087807" y="1638004"/>
            <a:ext cx="2914809" cy="3699307"/>
          </a:xfrm>
          <a:prstGeom prst="parallelogram">
            <a:avLst>
              <a:gd name="adj" fmla="val 21154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00799" y="1638004"/>
            <a:ext cx="792671" cy="3693124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2700798" y="5474361"/>
            <a:ext cx="8301818" cy="8171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600" b="0" cap="none">
                <a:latin typeface="Century Gothic" charset="0"/>
              </a:defRPr>
            </a:lvl1pPr>
          </a:lstStyle>
          <a:p>
            <a:r>
              <a:rPr lang="es-ES" dirty="0"/>
              <a:t>Clic para editar contenido</a:t>
            </a:r>
            <a:endParaRPr lang="en-US" dirty="0"/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4547" y="1638004"/>
            <a:ext cx="792671" cy="369312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38722" y="1638004"/>
            <a:ext cx="792671" cy="36931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6984" y="1762398"/>
            <a:ext cx="3996398" cy="4195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Century Gothic" charset="0"/>
              </a:defRPr>
            </a:lvl1pPr>
            <a:lvl2pPr>
              <a:defRPr sz="1600">
                <a:latin typeface="Century Gothic" charset="0"/>
              </a:defRPr>
            </a:lvl2pPr>
            <a:lvl3pPr>
              <a:defRPr sz="1400">
                <a:latin typeface="Century Gothic" charset="0"/>
              </a:defRPr>
            </a:lvl3pPr>
            <a:lvl4pPr>
              <a:defRPr sz="1200">
                <a:latin typeface="Century Gothic" charset="0"/>
              </a:defRPr>
            </a:lvl4pPr>
            <a:lvl5pPr>
              <a:defRPr sz="1200">
                <a:latin typeface="Century Gothic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1391" y="1757915"/>
            <a:ext cx="3996400" cy="42002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Century Gothic" charset="0"/>
              </a:defRPr>
            </a:lvl1pPr>
            <a:lvl2pPr>
              <a:defRPr sz="1600">
                <a:latin typeface="Century Gothic" charset="0"/>
              </a:defRPr>
            </a:lvl2pPr>
            <a:lvl3pPr>
              <a:defRPr sz="1400">
                <a:latin typeface="Century Gothic" charset="0"/>
              </a:defRPr>
            </a:lvl3pPr>
            <a:lvl4pPr>
              <a:defRPr sz="1200">
                <a:latin typeface="Century Gothic" charset="0"/>
              </a:defRPr>
            </a:lvl4pPr>
            <a:lvl5pPr>
              <a:defRPr sz="1200">
                <a:latin typeface="Century Gothic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2138931" y="1133060"/>
            <a:ext cx="8008923" cy="55504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  <a:latin typeface="Century Gothic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s-ES" dirty="0"/>
          </a:p>
        </p:txBody>
      </p:sp>
      <p:cxnSp>
        <p:nvCxnSpPr>
          <p:cNvPr id="10" name="Conector recto 9"/>
          <p:cNvCxnSpPr/>
          <p:nvPr userDrawn="1"/>
        </p:nvCxnSpPr>
        <p:spPr>
          <a:xfrm flipH="1">
            <a:off x="2138931" y="1115131"/>
            <a:ext cx="8059273" cy="1792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2128920" y="551119"/>
            <a:ext cx="8008923" cy="5550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200" b="1" cap="all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0616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353" y="1332296"/>
            <a:ext cx="3401064" cy="1447800"/>
          </a:xfrm>
          <a:prstGeom prst="rect">
            <a:avLst/>
          </a:prstGeom>
        </p:spPr>
        <p:txBody>
          <a:bodyPr anchor="b"/>
          <a:lstStyle>
            <a:lvl1pPr algn="l">
              <a:defRPr sz="2400" b="0">
                <a:latin typeface="Century Gothic" charset="0"/>
              </a:defRPr>
            </a:lvl1pPr>
          </a:lstStyle>
          <a:p>
            <a:r>
              <a:rPr lang="es-ES" dirty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6017" y="1332296"/>
            <a:ext cx="4422188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>
                <a:latin typeface="Century Gothic" charset="0"/>
              </a:defRPr>
            </a:lvl1pPr>
            <a:lvl2pPr>
              <a:defRPr sz="1800">
                <a:latin typeface="Century Gothic" charset="0"/>
              </a:defRPr>
            </a:lvl2pPr>
            <a:lvl3pPr>
              <a:defRPr sz="1600">
                <a:latin typeface="Century Gothic" charset="0"/>
              </a:defRPr>
            </a:lvl3pPr>
            <a:lvl4pPr>
              <a:defRPr sz="1400">
                <a:latin typeface="Century Gothic" charset="0"/>
              </a:defRPr>
            </a:lvl4pPr>
            <a:lvl5pPr>
              <a:defRPr sz="1400">
                <a:latin typeface="Century Gothic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6353" y="3013776"/>
            <a:ext cx="3401063" cy="2895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entury Gothic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cxnSp>
        <p:nvCxnSpPr>
          <p:cNvPr id="10" name="Conector recto 9"/>
          <p:cNvCxnSpPr/>
          <p:nvPr userDrawn="1"/>
        </p:nvCxnSpPr>
        <p:spPr>
          <a:xfrm flipH="1">
            <a:off x="2138931" y="1115131"/>
            <a:ext cx="8059273" cy="1792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2128920" y="551119"/>
            <a:ext cx="8008923" cy="5550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200" b="1" cap="all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s-E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123" y="4800587"/>
            <a:ext cx="7700285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>
                <a:latin typeface="Century Gothic" charset="0"/>
              </a:defRPr>
            </a:lvl1pPr>
          </a:lstStyle>
          <a:p>
            <a:r>
              <a:rPr lang="es-ES" dirty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666122" y="685800"/>
            <a:ext cx="7700286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6123" y="5367325"/>
            <a:ext cx="7700284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Century Gothic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Cobrand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6564" y="2345635"/>
            <a:ext cx="4412975" cy="3448878"/>
          </a:xfrm>
          <a:prstGeom prst="roundRect">
            <a:avLst>
              <a:gd name="adj" fmla="val 33393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s-ES" dirty="0"/>
          </a:p>
          <a:p>
            <a:r>
              <a:rPr lang="es-ES" dirty="0"/>
              <a:t>Haga clic en el icono</a:t>
            </a:r>
          </a:p>
          <a:p>
            <a:r>
              <a:rPr lang="es-ES" dirty="0"/>
              <a:t>para agregar logo</a:t>
            </a:r>
            <a:endParaRPr lang="en-US" dirty="0"/>
          </a:p>
        </p:txBody>
      </p:sp>
      <p:sp>
        <p:nvSpPr>
          <p:cNvPr id="5" name="CuadroTexto 4"/>
          <p:cNvSpPr txBox="1"/>
          <p:nvPr userDrawn="1"/>
        </p:nvSpPr>
        <p:spPr>
          <a:xfrm>
            <a:off x="10230138" y="6634861"/>
            <a:ext cx="1961862" cy="22313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_tradnl" sz="800" kern="1200" dirty="0">
                <a:solidFill>
                  <a:srgbClr val="FF8B00"/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800" kern="1200" baseline="0" dirty="0">
                <a:solidFill>
                  <a:srgbClr val="FF8B00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800" kern="1200" dirty="0">
                <a:solidFill>
                  <a:srgbClr val="FF8B00"/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800" dirty="0">
              <a:solidFill>
                <a:srgbClr val="FF8B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725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 con descrip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707" y="1082040"/>
            <a:ext cx="7999315" cy="2323374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Century Gothic" charset="0"/>
              </a:defRPr>
            </a:lvl1pPr>
          </a:lstStyle>
          <a:p>
            <a:r>
              <a:rPr lang="es-ES" dirty="0"/>
              <a:t>Clic para editar título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2604708" y="3405414"/>
            <a:ext cx="7999314" cy="3421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1"/>
                </a:solidFill>
                <a:latin typeface="Century Gothic" charset="0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604707" y="3984897"/>
            <a:ext cx="7999316" cy="1676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>
                <a:latin typeface="Century Gothic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4946" y="60549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>
                <a:solidFill>
                  <a:srgbClr val="FF8B00"/>
                </a:solidFill>
                <a:latin typeface="Century Gothic" charset="0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85521" y="2536785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>
                <a:solidFill>
                  <a:schemeClr val="bg1"/>
                </a:solidFill>
                <a:latin typeface="Century Gothic" charset="0"/>
              </a:rPr>
              <a:t>”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1"/>
          </p:nvPr>
        </p:nvSpPr>
        <p:spPr>
          <a:xfrm>
            <a:off x="1997767" y="372216"/>
            <a:ext cx="9849608" cy="5550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3200" b="1" cap="all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s-E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de image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023" y="683724"/>
            <a:ext cx="9404723" cy="1400530"/>
          </a:xfrm>
          <a:prstGeom prst="rect">
            <a:avLst/>
          </a:prstGeom>
        </p:spPr>
        <p:txBody>
          <a:bodyPr/>
          <a:lstStyle>
            <a:lvl1pPr>
              <a:defRPr sz="4200">
                <a:latin typeface="Century Gothic" charset="0"/>
              </a:defRPr>
            </a:lvl1pPr>
          </a:lstStyle>
          <a:p>
            <a:r>
              <a:rPr lang="es-ES" dirty="0"/>
              <a:t>Clic para editar título</a:t>
            </a:r>
            <a:endParaRPr lang="en-US" dirty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2067375" y="2317883"/>
            <a:ext cx="2940050" cy="295676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2067375" y="5375849"/>
            <a:ext cx="2940050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Century Gothic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5304286" y="2364606"/>
            <a:ext cx="2930525" cy="291003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302934" y="5375848"/>
            <a:ext cx="2934406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Century Gothic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8539611" y="2317882"/>
            <a:ext cx="2932113" cy="295676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8539487" y="5375846"/>
            <a:ext cx="2935997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Century Gothic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141054" y="2364606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77139" y="2364606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 userDrawn="1"/>
        </p:nvSpPr>
        <p:spPr>
          <a:xfrm>
            <a:off x="2061023" y="5205294"/>
            <a:ext cx="2946402" cy="77001"/>
          </a:xfrm>
          <a:prstGeom prst="rect">
            <a:avLst/>
          </a:prstGeom>
          <a:solidFill>
            <a:srgbClr val="FF8B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ectángulo 17"/>
          <p:cNvSpPr/>
          <p:nvPr userDrawn="1"/>
        </p:nvSpPr>
        <p:spPr>
          <a:xfrm>
            <a:off x="5302934" y="5205294"/>
            <a:ext cx="2946402" cy="77001"/>
          </a:xfrm>
          <a:prstGeom prst="rect">
            <a:avLst/>
          </a:prstGeom>
          <a:solidFill>
            <a:srgbClr val="FF8B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Rectángulo 20"/>
          <p:cNvSpPr/>
          <p:nvPr userDrawn="1"/>
        </p:nvSpPr>
        <p:spPr>
          <a:xfrm>
            <a:off x="8539487" y="5205294"/>
            <a:ext cx="2946402" cy="77001"/>
          </a:xfrm>
          <a:prstGeom prst="rect">
            <a:avLst/>
          </a:prstGeom>
          <a:solidFill>
            <a:srgbClr val="FF8B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Presentación - Naran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293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Presentación -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004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Ejecuti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1693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Financie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909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Labo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532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ierre Presentación -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443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Financier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01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¿Quiéne Somos?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 userDrawn="1"/>
        </p:nvSpPr>
        <p:spPr>
          <a:xfrm>
            <a:off x="1079866" y="6578585"/>
            <a:ext cx="1961862" cy="223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585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Famil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318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Educacion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120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Educacion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286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Ag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139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AR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2037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ARL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4655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Medic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4951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609600" y="2819400"/>
            <a:ext cx="10972800" cy="609600"/>
          </a:xfrm>
          <a:prstGeom prst="rect">
            <a:avLst/>
          </a:prstGeom>
        </p:spPr>
        <p:txBody>
          <a:bodyPr/>
          <a:lstStyle>
            <a:lvl1pPr>
              <a:defRPr sz="4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r>
              <a:rPr lang="en-US" dirty="0"/>
              <a:t>TÍTULO SUBTEMA</a:t>
            </a:r>
            <a:endParaRPr lang="es-CO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438400" y="3429000"/>
            <a:ext cx="7315200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dirty="0"/>
              <a:t>SUBTÍTULO</a:t>
            </a:r>
            <a:endParaRPr lang="es-CO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871200" y="6705600"/>
            <a:ext cx="13208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5657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ión y Vis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 userDrawn="1"/>
        </p:nvSpPr>
        <p:spPr>
          <a:xfrm>
            <a:off x="1079866" y="6578585"/>
            <a:ext cx="1961862" cy="223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8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ición Accionar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 userDrawn="1"/>
        </p:nvSpPr>
        <p:spPr>
          <a:xfrm>
            <a:off x="1079866" y="6578585"/>
            <a:ext cx="1961862" cy="223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8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ez y respal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 userDrawn="1"/>
        </p:nvSpPr>
        <p:spPr>
          <a:xfrm>
            <a:off x="1079866" y="6578585"/>
            <a:ext cx="1961862" cy="223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103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fras Asegurad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 userDrawn="1"/>
        </p:nvSpPr>
        <p:spPr>
          <a:xfrm>
            <a:off x="1079866" y="6578585"/>
            <a:ext cx="1961862" cy="223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5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cio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 userDrawn="1"/>
        </p:nvSpPr>
        <p:spPr>
          <a:xfrm>
            <a:off x="1079866" y="6578585"/>
            <a:ext cx="1961862" cy="223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 userDrawn="1"/>
        </p:nvSpPr>
        <p:spPr>
          <a:xfrm>
            <a:off x="1079866" y="6578585"/>
            <a:ext cx="1961862" cy="223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26" Type="http://schemas.openxmlformats.org/officeDocument/2006/relationships/image" Target="../media/image2.jpg" /><Relationship Id="rId3" Type="http://schemas.openxmlformats.org/officeDocument/2006/relationships/slideLayout" Target="../slideLayouts/slideLayout3.xml" /><Relationship Id="rId21" Type="http://schemas.openxmlformats.org/officeDocument/2006/relationships/slideLayout" Target="../slideLayouts/slideLayout21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5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slideLayout" Target="../slideLayouts/slideLayout20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24" Type="http://schemas.openxmlformats.org/officeDocument/2006/relationships/slideLayout" Target="../slideLayouts/slideLayout24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23" Type="http://schemas.openxmlformats.org/officeDocument/2006/relationships/slideLayout" Target="../slideLayouts/slideLayout23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slideLayout" Target="../slideLayouts/slideLayout22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 /><Relationship Id="rId13" Type="http://schemas.openxmlformats.org/officeDocument/2006/relationships/slideLayout" Target="../slideLayouts/slideLayout37.xml" /><Relationship Id="rId3" Type="http://schemas.openxmlformats.org/officeDocument/2006/relationships/slideLayout" Target="../slideLayouts/slideLayout27.xml" /><Relationship Id="rId7" Type="http://schemas.openxmlformats.org/officeDocument/2006/relationships/slideLayout" Target="../slideLayouts/slideLayout31.xml" /><Relationship Id="rId12" Type="http://schemas.openxmlformats.org/officeDocument/2006/relationships/slideLayout" Target="../slideLayouts/slideLayout36.xml" /><Relationship Id="rId2" Type="http://schemas.openxmlformats.org/officeDocument/2006/relationships/slideLayout" Target="../slideLayouts/slideLayout26.xml" /><Relationship Id="rId1" Type="http://schemas.openxmlformats.org/officeDocument/2006/relationships/slideLayout" Target="../slideLayouts/slideLayout25.xml" /><Relationship Id="rId6" Type="http://schemas.openxmlformats.org/officeDocument/2006/relationships/slideLayout" Target="../slideLayouts/slideLayout30.xml" /><Relationship Id="rId11" Type="http://schemas.openxmlformats.org/officeDocument/2006/relationships/slideLayout" Target="../slideLayouts/slideLayout35.xml" /><Relationship Id="rId5" Type="http://schemas.openxmlformats.org/officeDocument/2006/relationships/slideLayout" Target="../slideLayouts/slideLayout29.xml" /><Relationship Id="rId15" Type="http://schemas.openxmlformats.org/officeDocument/2006/relationships/image" Target="../media/image2.jpg" /><Relationship Id="rId10" Type="http://schemas.openxmlformats.org/officeDocument/2006/relationships/slideLayout" Target="../slideLayouts/slideLayout34.xml" /><Relationship Id="rId4" Type="http://schemas.openxmlformats.org/officeDocument/2006/relationships/slideLayout" Target="../slideLayouts/slideLayout28.xml" /><Relationship Id="rId9" Type="http://schemas.openxmlformats.org/officeDocument/2006/relationships/slideLayout" Target="../slideLayouts/slideLayout33.xml" /><Relationship Id="rId14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ítulo 1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13" name="Marcador de fecha 1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58855-3D34-FD42-B43D-B29608833429}" type="datetime1">
              <a:rPr lang="es-CO" smtClean="0"/>
              <a:t>16/11/2022</a:t>
            </a:fld>
            <a:endParaRPr lang="es-ES_tradnl"/>
          </a:p>
        </p:txBody>
      </p:sp>
      <p:sp>
        <p:nvSpPr>
          <p:cNvPr id="18" name="Marcador de pie de página 17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A4272-951C-2D41-BEB3-F9010A62D1D6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20" name="Marcador de texto 1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84" r:id="rId2"/>
    <p:sldLayoutId id="2147483673" r:id="rId3"/>
    <p:sldLayoutId id="2147483677" r:id="rId4"/>
    <p:sldLayoutId id="2147483674" r:id="rId5"/>
    <p:sldLayoutId id="2147483758" r:id="rId6"/>
    <p:sldLayoutId id="2147483760" r:id="rId7"/>
    <p:sldLayoutId id="2147483759" r:id="rId8"/>
    <p:sldLayoutId id="2147483675" r:id="rId9"/>
    <p:sldLayoutId id="2147483676" r:id="rId10"/>
    <p:sldLayoutId id="2147483679" r:id="rId11"/>
    <p:sldLayoutId id="2147483680" r:id="rId12"/>
    <p:sldLayoutId id="2147483649" r:id="rId13"/>
    <p:sldLayoutId id="2147483650" r:id="rId14"/>
    <p:sldLayoutId id="2147483651" r:id="rId15"/>
    <p:sldLayoutId id="2147483652" r:id="rId16"/>
    <p:sldLayoutId id="2147483681" r:id="rId17"/>
    <p:sldLayoutId id="2147483656" r:id="rId18"/>
    <p:sldLayoutId id="2147483667" r:id="rId19"/>
    <p:sldLayoutId id="2147483664" r:id="rId20"/>
    <p:sldLayoutId id="2147483670" r:id="rId21"/>
    <p:sldLayoutId id="2147483654" r:id="rId22"/>
    <p:sldLayoutId id="2147483678" r:id="rId23"/>
    <p:sldLayoutId id="2147483682" r:id="rId2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Century Gothic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Century Gothic" charset="0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Century Gothic" charset="0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Century Gothic" charset="0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Century Gothic" charset="0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Century Gothic" charset="0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ítulo 1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13" name="Marcador de fecha 1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58855-3D34-FD42-B43D-B29608833429}" type="datetime1">
              <a:rPr lang="es-CO" smtClean="0"/>
              <a:t>16/11/2022</a:t>
            </a:fld>
            <a:endParaRPr lang="es-ES_tradnl"/>
          </a:p>
        </p:txBody>
      </p:sp>
      <p:sp>
        <p:nvSpPr>
          <p:cNvPr id="18" name="Marcador de pie de página 17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A4272-951C-2D41-BEB3-F9010A62D1D6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20" name="Marcador de texto 1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8981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56" r:id="rId2"/>
    <p:sldLayoutId id="2147483747" r:id="rId3"/>
    <p:sldLayoutId id="2147483726" r:id="rId4"/>
    <p:sldLayoutId id="2147483721" r:id="rId5"/>
    <p:sldLayoutId id="2147483753" r:id="rId6"/>
    <p:sldLayoutId id="2147483731" r:id="rId7"/>
    <p:sldLayoutId id="2147483727" r:id="rId8"/>
    <p:sldLayoutId id="2147483720" r:id="rId9"/>
    <p:sldLayoutId id="2147483745" r:id="rId10"/>
    <p:sldLayoutId id="2147483746" r:id="rId11"/>
    <p:sldLayoutId id="2147483752" r:id="rId12"/>
    <p:sldLayoutId id="2147483761" r:id="rId1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Century Gothic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Century Gothic" charset="0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Century Gothic" charset="0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Century Gothic" charset="0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Century Gothic" charset="0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Century Gothic" charset="0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 /><Relationship Id="rId1" Type="http://schemas.openxmlformats.org/officeDocument/2006/relationships/slideLayout" Target="../slideLayouts/slideLayout14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14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14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1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15.xml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 /><Relationship Id="rId3" Type="http://schemas.openxmlformats.org/officeDocument/2006/relationships/image" Target="../media/image35.png" /><Relationship Id="rId7" Type="http://schemas.openxmlformats.org/officeDocument/2006/relationships/image" Target="../media/image39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5.xml" /><Relationship Id="rId6" Type="http://schemas.openxmlformats.org/officeDocument/2006/relationships/image" Target="../media/image38.png" /><Relationship Id="rId5" Type="http://schemas.openxmlformats.org/officeDocument/2006/relationships/image" Target="../media/image37.png" /><Relationship Id="rId10" Type="http://schemas.openxmlformats.org/officeDocument/2006/relationships/image" Target="../media/image42.png" /><Relationship Id="rId4" Type="http://schemas.openxmlformats.org/officeDocument/2006/relationships/image" Target="../media/image36.png" /><Relationship Id="rId9" Type="http://schemas.openxmlformats.org/officeDocument/2006/relationships/image" Target="../media/image41.pn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 /><Relationship Id="rId1" Type="http://schemas.openxmlformats.org/officeDocument/2006/relationships/slideLayout" Target="../slideLayouts/slideLayout14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 /><Relationship Id="rId1" Type="http://schemas.openxmlformats.org/officeDocument/2006/relationships/slideLayout" Target="../slideLayouts/slideLayout1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8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60901" y="2017891"/>
            <a:ext cx="7988952" cy="3988081"/>
          </a:xfrm>
        </p:spPr>
        <p:txBody>
          <a:bodyPr>
            <a:normAutofit/>
          </a:bodyPr>
          <a:lstStyle/>
          <a:p>
            <a:pPr algn="just"/>
            <a:r>
              <a:rPr lang="es-CO" sz="1500" dirty="0">
                <a:latin typeface="Century Gothic" panose="020B0502020202020204" pitchFamily="34" charset="0"/>
              </a:rPr>
              <a:t>Disminuir el consumo de margarinas y alimentos procesados cuya etiqueta diga “parcialmente hidrogenado” —porque sin ser saturadas actúan a nivel fisiológico como tales—, y evitar al máximo las frituras.</a:t>
            </a:r>
          </a:p>
          <a:p>
            <a:pPr marL="0" indent="0" algn="just">
              <a:buNone/>
            </a:pPr>
            <a:endParaRPr lang="es-CO" sz="1400" dirty="0">
              <a:latin typeface="Century Gothic" panose="020B0502020202020204" pitchFamily="34" charset="0"/>
            </a:endParaRPr>
          </a:p>
          <a:p>
            <a:pPr algn="just"/>
            <a:r>
              <a:rPr lang="es-CO" sz="1500" dirty="0">
                <a:latin typeface="Century Gothic" panose="020B0502020202020204" pitchFamily="34" charset="0"/>
              </a:rPr>
              <a:t>Evitar el consumo de los alimentos curados, ahumados, quemados.</a:t>
            </a:r>
          </a:p>
          <a:p>
            <a:pPr marL="0" indent="0" algn="just">
              <a:buNone/>
            </a:pPr>
            <a:endParaRPr lang="es-CO" sz="1500" dirty="0">
              <a:latin typeface="Century Gothic" panose="020B0502020202020204" pitchFamily="34" charset="0"/>
            </a:endParaRPr>
          </a:p>
          <a:p>
            <a:pPr algn="just"/>
            <a:r>
              <a:rPr lang="es-CO" sz="1500" dirty="0">
                <a:latin typeface="Century Gothic" panose="020B0502020202020204" pitchFamily="34" charset="0"/>
              </a:rPr>
              <a:t>Preferir carnes pulpas y evitar carnes gordas. </a:t>
            </a:r>
          </a:p>
          <a:p>
            <a:pPr marL="0" indent="0" algn="just">
              <a:buNone/>
            </a:pPr>
            <a:endParaRPr lang="es-CO" sz="1500" dirty="0">
              <a:latin typeface="Century Gothic" panose="020B0502020202020204" pitchFamily="34" charset="0"/>
            </a:endParaRPr>
          </a:p>
          <a:p>
            <a:pPr algn="just"/>
            <a:r>
              <a:rPr lang="es-CO" sz="1500" dirty="0">
                <a:latin typeface="Century Gothic" panose="020B0502020202020204" pitchFamily="34" charset="0"/>
              </a:rPr>
              <a:t>Consumir las comidas en horarios regulares</a:t>
            </a:r>
            <a:r>
              <a:rPr lang="es-CO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154E05A3-AE79-4934-BB44-B3DEB4293C2C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300183" y="1025725"/>
            <a:ext cx="7988952" cy="56270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CO" dirty="0">
                <a:solidFill>
                  <a:schemeClr val="bg1"/>
                </a:solidFill>
                <a:latin typeface="Century Gothic" panose="020B0502020202020204" pitchFamily="34" charset="0"/>
              </a:rPr>
              <a:t>RECOMENDACIONES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7333891-D5E7-4C7B-BF1D-E855E53CB5A8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416" y="4364224"/>
            <a:ext cx="1796657" cy="164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97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476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1253115" y="1556793"/>
            <a:ext cx="3959820" cy="51983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MX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9B4F2A-E974-4E52-B0DA-C02F941F63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Liliana Paola Bernal Pinzón</a:t>
            </a:r>
          </a:p>
          <a:p>
            <a:r>
              <a:rPr lang="es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Fisioterapeuta </a:t>
            </a:r>
            <a:endParaRPr lang="es-CO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E1133F-62B2-4285-95AC-56395ACAB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7013" y="3341405"/>
            <a:ext cx="4630615" cy="1219753"/>
          </a:xfrm>
        </p:spPr>
        <p:txBody>
          <a:bodyPr/>
          <a:lstStyle/>
          <a:p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ESTILOS DE VIDA </a:t>
            </a:r>
            <a:r>
              <a:rPr lang="es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SALUDABLE</a:t>
            </a:r>
            <a:endParaRPr lang="es-CO" dirty="0"/>
          </a:p>
        </p:txBody>
      </p:sp>
      <p:sp>
        <p:nvSpPr>
          <p:cNvPr id="5" name="AutoShape 2" descr="Resultado de imagen para ARL ALF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4" descr="Resultado de imagen para ARL ALFA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AutoShape 6" descr="Resultado de imagen para ARL ALFA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AutoShape 8" descr="Resultado de imagen para ARL ALFA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643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BB4D963-3BAA-464F-A79D-A82EE5D0B9F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ESTILOS DE VIDA SALUDABLE</a:t>
            </a:r>
            <a:endParaRPr lang="es-CO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21E7DF34-7CA0-4E13-9F1D-0182D395A4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1287" y="1331913"/>
            <a:ext cx="4648464" cy="459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5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BB4D963-3BAA-464F-A79D-A82EE5D0B9F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ESTILOS DE VIDA SALUDABLE</a:t>
            </a:r>
            <a:endParaRPr lang="es-CO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0D42F0D-5E11-4AA1-8DCD-85EB610A9056}"/>
              </a:ext>
            </a:extLst>
          </p:cNvPr>
          <p:cNvSpPr txBox="1"/>
          <p:nvPr/>
        </p:nvSpPr>
        <p:spPr>
          <a:xfrm>
            <a:off x="5791199" y="4086366"/>
            <a:ext cx="1349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6E366797-737F-426D-AED6-714BB4FA8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86" y="1202150"/>
            <a:ext cx="515302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7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D2652AE-CF68-42F9-BDB2-3E202A375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188" y="2172634"/>
            <a:ext cx="2895851" cy="3176291"/>
          </a:xfrm>
          <a:prstGeom prst="rect">
            <a:avLst/>
          </a:prstGeom>
        </p:spPr>
      </p:pic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F966E1DA-8472-4B62-99C4-EB8C3B9BE5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 </a:t>
            </a:r>
            <a:endParaRPr lang="es-CO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B84D2504-6B37-4C02-8EE0-C96698FC741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255948" y="551119"/>
            <a:ext cx="6881895" cy="555047"/>
          </a:xfrm>
        </p:spPr>
        <p:txBody>
          <a:bodyPr/>
          <a:lstStyle/>
          <a:p>
            <a:r>
              <a:rPr lang="es-ES" dirty="0"/>
              <a:t>ESTILOS DE VIDA SALUDABLE</a:t>
            </a:r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D30844-3DE7-4785-B711-AE3B59B6D0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06797" y="2350093"/>
            <a:ext cx="4218164" cy="3374847"/>
          </a:xfrm>
        </p:spPr>
        <p:txBody>
          <a:bodyPr>
            <a:normAutofit fontScale="90000"/>
          </a:bodyPr>
          <a:lstStyle/>
          <a:p>
            <a:pPr algn="just"/>
            <a:r>
              <a:rPr lang="es-ES" sz="1600" dirty="0">
                <a:solidFill>
                  <a:schemeClr val="tx2">
                    <a:lumMod val="10000"/>
                  </a:schemeClr>
                </a:solidFill>
              </a:rPr>
              <a:t>Definidos  como los procesos sociales, las tradiciones, los hábitos, conductas y comportamientos de los individuos y grupos de población que con llevan a la satisfacción de las necesidades humanas para alcanzar  el bienestar y la vida.</a:t>
            </a:r>
            <a:br>
              <a:rPr lang="es-ES" sz="1600" dirty="0">
                <a:solidFill>
                  <a:schemeClr val="tx2">
                    <a:lumMod val="10000"/>
                  </a:schemeClr>
                </a:solidFill>
              </a:rPr>
            </a:br>
            <a:br>
              <a:rPr lang="es-ES" sz="1600" dirty="0">
                <a:solidFill>
                  <a:schemeClr val="tx2">
                    <a:lumMod val="10000"/>
                  </a:schemeClr>
                </a:solidFill>
              </a:rPr>
            </a:br>
            <a:br>
              <a:rPr lang="es-ES" sz="1600" dirty="0">
                <a:solidFill>
                  <a:schemeClr val="tx2">
                    <a:lumMod val="10000"/>
                  </a:schemeClr>
                </a:solidFill>
              </a:rPr>
            </a:br>
            <a:br>
              <a:rPr lang="es-ES" sz="1600" dirty="0">
                <a:solidFill>
                  <a:schemeClr val="tx2">
                    <a:lumMod val="10000"/>
                  </a:schemeClr>
                </a:solidFill>
              </a:rPr>
            </a:br>
            <a:br>
              <a:rPr lang="es-ES" sz="1600" dirty="0">
                <a:solidFill>
                  <a:schemeClr val="tx2">
                    <a:lumMod val="10000"/>
                  </a:schemeClr>
                </a:solidFill>
              </a:rPr>
            </a:br>
            <a:br>
              <a:rPr lang="es-ES" sz="1600" dirty="0">
                <a:solidFill>
                  <a:schemeClr val="tx2">
                    <a:lumMod val="10000"/>
                  </a:schemeClr>
                </a:solidFill>
              </a:rPr>
            </a:br>
            <a:br>
              <a:rPr lang="es-ES" sz="1600" dirty="0">
                <a:solidFill>
                  <a:schemeClr val="tx2">
                    <a:lumMod val="10000"/>
                  </a:schemeClr>
                </a:solidFill>
              </a:rPr>
            </a:br>
            <a:br>
              <a:rPr lang="es-ES" sz="1600" dirty="0">
                <a:solidFill>
                  <a:schemeClr val="tx2">
                    <a:lumMod val="10000"/>
                  </a:schemeClr>
                </a:solidFill>
              </a:rPr>
            </a:br>
            <a:br>
              <a:rPr lang="es-ES" sz="16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es-ES" sz="1600" dirty="0">
                <a:solidFill>
                  <a:schemeClr val="tx2">
                    <a:lumMod val="10000"/>
                  </a:schemeClr>
                </a:solidFill>
              </a:rPr>
              <a:t>Es la manera como  la gente se comporta frente a la exposición de factores de riesgo que dañan la salud.</a:t>
            </a:r>
            <a:br>
              <a:rPr lang="es-ES" sz="16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es-ES" sz="1600" dirty="0">
                <a:solidFill>
                  <a:schemeClr val="tx2">
                    <a:lumMod val="10000"/>
                  </a:schemeClr>
                </a:solidFill>
              </a:rPr>
              <a:t>“La persona es libre de elegir la forma en que le guste vivir</a:t>
            </a:r>
            <a:r>
              <a:rPr lang="es-ES" sz="1100" dirty="0">
                <a:solidFill>
                  <a:schemeClr val="tx2">
                    <a:lumMod val="10000"/>
                  </a:schemeClr>
                </a:solidFill>
              </a:rPr>
              <a:t>”</a:t>
            </a:r>
            <a:br>
              <a:rPr lang="es-ES" sz="1100" dirty="0">
                <a:solidFill>
                  <a:schemeClr val="tx2">
                    <a:lumMod val="10000"/>
                  </a:schemeClr>
                </a:solidFill>
              </a:rPr>
            </a:br>
            <a:endParaRPr lang="es-CO" dirty="0"/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05421BE9-7F98-4F14-83B1-BD736DB9CCB9}"/>
              </a:ext>
            </a:extLst>
          </p:cNvPr>
          <p:cNvSpPr/>
          <p:nvPr/>
        </p:nvSpPr>
        <p:spPr>
          <a:xfrm>
            <a:off x="8027131" y="3666145"/>
            <a:ext cx="504202" cy="606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429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 descr="mag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2" descr="mag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1268761"/>
            <a:ext cx="6844576" cy="436780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5090BAF-7048-4B91-8C00-14CD57C45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7457E1-8583-4796-BEAF-75C6B29D26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2B8750E-FEEE-4A6E-8190-0B6CDD22416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335720" y="510162"/>
            <a:ext cx="8008923" cy="555047"/>
          </a:xfrm>
        </p:spPr>
        <p:txBody>
          <a:bodyPr/>
          <a:lstStyle/>
          <a:p>
            <a:r>
              <a:rPr lang="es-ES" dirty="0"/>
              <a:t>                ESFERAS DE VIDA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2074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84742" y="358923"/>
            <a:ext cx="6218490" cy="590698"/>
          </a:xfrm>
        </p:spPr>
        <p:txBody>
          <a:bodyPr>
            <a:norm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SALUD Y ESTILO DE VIDA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7333891-D5E7-4C7B-BF1D-E855E53CB5A8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6DA8054-F83D-449E-8939-5FD0E6EF8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160" y="1386659"/>
            <a:ext cx="2792220" cy="168723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583BC5F-E693-40D9-A2B8-14B506A23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0939" y="3246134"/>
            <a:ext cx="2215720" cy="146898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3EF0914-1B84-4E28-8F42-4E505116E0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3137" y="1318095"/>
            <a:ext cx="1731325" cy="175579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281B43-D9A5-4B1B-A704-C9D3BD1E03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7208" y="3427561"/>
            <a:ext cx="1412894" cy="156461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D419DD3-26A3-4A44-B4CF-799F214A13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9007" y="1386659"/>
            <a:ext cx="1798626" cy="139112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39273B5-9556-42F0-8EF7-046D5BBE6B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9633" y="3514306"/>
            <a:ext cx="1777374" cy="139112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1C57E0A-323D-40C0-9E24-B4EB217CB3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91512" y="5201538"/>
            <a:ext cx="1938121" cy="139112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3936EEE-36CB-4381-9E9B-C3E0CB3793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8883" y="5386666"/>
            <a:ext cx="1884112" cy="121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86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84277" y="1743342"/>
            <a:ext cx="7665576" cy="4184634"/>
          </a:xfrm>
        </p:spPr>
        <p:txBody>
          <a:bodyPr>
            <a:normAutofit/>
          </a:bodyPr>
          <a:lstStyle/>
          <a:p>
            <a:r>
              <a:rPr lang="es-CO" sz="1400" dirty="0">
                <a:latin typeface="Century Gothic" panose="020B0502020202020204" pitchFamily="34" charset="0"/>
              </a:rPr>
              <a:t>Mantener el peso adecuado.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Evitar el exceso de grasas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Tomar de 6 a 8 vasos de agua al día.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Moderar el consumo de bebidas alcohólicas.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Hacer 150 minutos de ejercicio a la semana.</a:t>
            </a:r>
          </a:p>
          <a:p>
            <a:pPr algn="just"/>
            <a:r>
              <a:rPr lang="es-CO" sz="1400" dirty="0">
                <a:latin typeface="Century Gothic" panose="020B0502020202020204" pitchFamily="34" charset="0"/>
              </a:rPr>
              <a:t>El huevo es un alimento muy nutritivo y bajo en calorías (si no está frito) Se pueden tomar tres a cuatro huevos por semana —no en días consecutivos—, y no más de uno al día.</a:t>
            </a:r>
          </a:p>
          <a:p>
            <a:pPr algn="just"/>
            <a:r>
              <a:rPr lang="es-CO" sz="1400" dirty="0">
                <a:latin typeface="Century Gothic" panose="020B0502020202020204" pitchFamily="34" charset="0"/>
              </a:rPr>
              <a:t>Disminuir el consumo de azúcares.</a:t>
            </a:r>
          </a:p>
          <a:p>
            <a:pPr algn="just"/>
            <a:r>
              <a:rPr lang="es-CO" sz="1400" dirty="0">
                <a:latin typeface="Century Gothic" panose="020B0502020202020204" pitchFamily="34" charset="0"/>
              </a:rPr>
              <a:t>Realice  chequeo mensual anual.</a:t>
            </a:r>
          </a:p>
          <a:p>
            <a:pPr algn="just"/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7333891-D5E7-4C7B-BF1D-E855E53CB5A8}" type="slidenum">
              <a:rPr lang="en-US" smtClean="0"/>
              <a:t>8</a:t>
            </a:fld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593318" y="903470"/>
            <a:ext cx="6580262" cy="249964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>
                <a:solidFill>
                  <a:schemeClr val="bg1"/>
                </a:solidFill>
                <a:latin typeface="Century Gothic" panose="020B0502020202020204" pitchFamily="34" charset="0"/>
              </a:rPr>
              <a:t>RECOMENDACIONES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7035" y="4884071"/>
            <a:ext cx="1676545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61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67185" y="1845892"/>
            <a:ext cx="7682668" cy="3153398"/>
          </a:xfrm>
        </p:spPr>
        <p:txBody>
          <a:bodyPr>
            <a:noAutofit/>
          </a:bodyPr>
          <a:lstStyle/>
          <a:p>
            <a:pPr algn="just"/>
            <a:r>
              <a:rPr lang="es-CO" sz="1400" dirty="0">
                <a:latin typeface="Century Gothic" panose="020B0502020202020204" pitchFamily="34" charset="0"/>
              </a:rPr>
              <a:t>Consumir alimentos naturales. </a:t>
            </a:r>
          </a:p>
          <a:p>
            <a:pPr algn="just"/>
            <a:endParaRPr lang="es-CO" sz="1400" dirty="0">
              <a:latin typeface="Century Gothic" panose="020B0502020202020204" pitchFamily="34" charset="0"/>
            </a:endParaRPr>
          </a:p>
          <a:p>
            <a:pPr algn="just"/>
            <a:r>
              <a:rPr lang="es-CO" sz="1400" dirty="0">
                <a:latin typeface="Century Gothic" panose="020B0502020202020204" pitchFamily="34" charset="0"/>
              </a:rPr>
              <a:t> Preferir los alimentos cocidos, asados o al vapor, evitar los fritos. </a:t>
            </a:r>
          </a:p>
          <a:p>
            <a:pPr marL="0" indent="0" algn="just">
              <a:buNone/>
            </a:pPr>
            <a:endParaRPr lang="es-CO" sz="1400" dirty="0">
              <a:latin typeface="Century Gothic" panose="020B0502020202020204" pitchFamily="34" charset="0"/>
            </a:endParaRPr>
          </a:p>
          <a:p>
            <a:pPr algn="just"/>
            <a:r>
              <a:rPr lang="es-CO" sz="1400" dirty="0">
                <a:latin typeface="Century Gothic" panose="020B0502020202020204" pitchFamily="34" charset="0"/>
              </a:rPr>
              <a:t>Comparta la alimentación en familia, para fortalecer hábitos alimentarios, valores, comportamientos y la unidad familiar. </a:t>
            </a:r>
          </a:p>
          <a:p>
            <a:pPr marL="0" indent="0" algn="just">
              <a:buNone/>
            </a:pPr>
            <a:endParaRPr lang="es-CO" sz="1400" dirty="0">
              <a:latin typeface="Century Gothic" panose="020B0502020202020204" pitchFamily="34" charset="0"/>
            </a:endParaRPr>
          </a:p>
          <a:p>
            <a:pPr algn="just"/>
            <a:r>
              <a:rPr lang="es-CO" sz="1400" dirty="0">
                <a:latin typeface="Century Gothic" panose="020B0502020202020204" pitchFamily="34" charset="0"/>
              </a:rPr>
              <a:t> Para prevenir enfermedades infecciosas, lávese las manos antes de preparar las comidas. </a:t>
            </a:r>
          </a:p>
          <a:p>
            <a:pPr marL="0" indent="0" algn="just">
              <a:buNone/>
            </a:pPr>
            <a:endParaRPr lang="es-CO" sz="1400" dirty="0">
              <a:latin typeface="Century Gothic" panose="020B0502020202020204" pitchFamily="34" charset="0"/>
            </a:endParaRPr>
          </a:p>
          <a:p>
            <a:pPr algn="just"/>
            <a:r>
              <a:rPr lang="es-CO" sz="1400" dirty="0">
                <a:latin typeface="Century Gothic" panose="020B0502020202020204" pitchFamily="34" charset="0"/>
              </a:rPr>
              <a:t>Una alimentación inadecuada puede ocasionar desnutrición, sobrepeso y predisponer a enfermedades del corazón, hipertensión, osteoporosis, cáncer y diabetes, entre otros</a:t>
            </a:r>
            <a:r>
              <a:rPr lang="es-CO" sz="1200" dirty="0">
                <a:latin typeface="Century Gothic" panose="020B0502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s-CO" sz="1200" dirty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es-CO" sz="1200" dirty="0"/>
          </a:p>
          <a:p>
            <a:endParaRPr lang="es-CO" sz="1200" dirty="0"/>
          </a:p>
          <a:p>
            <a:pPr marL="0" indent="0">
              <a:buNone/>
            </a:pPr>
            <a:r>
              <a:rPr lang="es-CO" sz="1200" dirty="0"/>
              <a:t>|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298818" y="734939"/>
            <a:ext cx="6272613" cy="711274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>
                <a:solidFill>
                  <a:schemeClr val="bg1"/>
                </a:solidFill>
                <a:latin typeface="Century Gothic" panose="020B0502020202020204" pitchFamily="34" charset="0"/>
              </a:rPr>
              <a:t>RECOMENDACIONES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7333891-D5E7-4C7B-BF1D-E855E53CB5A8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b="6091"/>
          <a:stretch/>
        </p:blipFill>
        <p:spPr>
          <a:xfrm>
            <a:off x="8079043" y="5623133"/>
            <a:ext cx="1024777" cy="96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4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Positiva Compañía de Seguros">
  <a:themeElements>
    <a:clrScheme name="Positiva">
      <a:dk1>
        <a:srgbClr val="FF8A00"/>
      </a:dk1>
      <a:lt1>
        <a:srgbClr val="7C7C7C"/>
      </a:lt1>
      <a:dk2>
        <a:srgbClr val="FF8A00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Banco de Portadas">
  <a:themeElements>
    <a:clrScheme name="Positiva">
      <a:dk1>
        <a:srgbClr val="FF8A00"/>
      </a:dk1>
      <a:lt1>
        <a:srgbClr val="7C7C7C"/>
      </a:lt1>
      <a:dk2>
        <a:srgbClr val="FF8A00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9f7662088d0856d0939f17ddf85921f0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e9388c0-b1e2-40ea-b6a8-c51c7913cbd2">H7EN5MXTHQNV-1513-387</_dlc_DocId>
    <_dlc_DocIdUrl xmlns="ae9388c0-b1e2-40ea-b6a8-c51c7913cbd2">
      <Url>https://mng.mincultura.gov.co/ministerio/recursos-humanos/_layouts/15/DocIdRedir.aspx?ID=H7EN5MXTHQNV-1513-387</Url>
      <Description>H7EN5MXTHQNV-1513-387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B467691-3A79-453E-9088-5327C568A1A7}"/>
</file>

<file path=customXml/itemProps2.xml><?xml version="1.0" encoding="utf-8"?>
<ds:datastoreItem xmlns:ds="http://schemas.openxmlformats.org/officeDocument/2006/customXml" ds:itemID="{B8F4160B-6B37-44B8-BF4C-5E8500610509}"/>
</file>

<file path=customXml/itemProps3.xml><?xml version="1.0" encoding="utf-8"?>
<ds:datastoreItem xmlns:ds="http://schemas.openxmlformats.org/officeDocument/2006/customXml" ds:itemID="{84D5D6E6-7B35-402F-818D-26A905FD0820}"/>
</file>

<file path=customXml/itemProps4.xml><?xml version="1.0" encoding="utf-8"?>
<ds:datastoreItem xmlns:ds="http://schemas.openxmlformats.org/officeDocument/2006/customXml" ds:itemID="{B99F04BD-FAA7-4BA8-AD03-50E9BA58C04D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3645</TotalTime>
  <Words>361</Words>
  <Application>Microsoft Office PowerPoint</Application>
  <PresentationFormat>Panorámica</PresentationFormat>
  <Paragraphs>46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Positiva Compañía de Seguros</vt:lpstr>
      <vt:lpstr>Banco de Portadas</vt:lpstr>
      <vt:lpstr>Presentación de PowerPoint</vt:lpstr>
      <vt:lpstr>ESTILOS DE VIDA SALUDABLE</vt:lpstr>
      <vt:lpstr>Presentación de PowerPoint</vt:lpstr>
      <vt:lpstr>Presentación de PowerPoint</vt:lpstr>
      <vt:lpstr>Definidos  como los procesos sociales, las tradiciones, los hábitos, conductas y comportamientos de los individuos y grupos de población que con llevan a la satisfacción de las necesidades humanas para alcanzar  el bienestar y la vida.         Es la manera como  la gente se comporta frente a la exposición de factores de riesgo que dañan la salud. “La persona es libre de elegir la forma en que le guste vivir” </vt:lpstr>
      <vt:lpstr>Presentación de PowerPoint</vt:lpstr>
      <vt:lpstr>SALUD Y ESTILO DE VIDA</vt:lpstr>
      <vt:lpstr>RECOMENDACIONES</vt:lpstr>
      <vt:lpstr>RECOMENDACIONES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Olver Lopez Patiño</dc:creator>
  <cp:lastModifiedBy>liliberpi26@gmail.com</cp:lastModifiedBy>
  <cp:revision>262</cp:revision>
  <dcterms:created xsi:type="dcterms:W3CDTF">2016-06-13T19:39:58Z</dcterms:created>
  <dcterms:modified xsi:type="dcterms:W3CDTF">2022-11-16T22:22:38Z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5deb57c9-6baf-4147-8dde-bf5b1332a289</vt:lpwstr>
  </property>
</Properties>
</file>