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2"/>
  </p:notesMasterIdLst>
  <p:sldIdLst>
    <p:sldId id="256" r:id="rId2"/>
    <p:sldId id="268" r:id="rId3"/>
    <p:sldId id="257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72" r:id="rId16"/>
    <p:sldId id="275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31C5-B54B-41D6-B627-DBAFF0E44C8D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40712-51CC-4F01-B992-D6F8DED48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20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1. Que entiendan como se reciben y como se radica desde servicio  al ciudadano  _página web enlace de canales_</a:t>
            </a:r>
          </a:p>
          <a:p>
            <a:r>
              <a:rPr lang="es-MX" dirty="0"/>
              <a:t>2.  Análisis: -Inmediato  una dependencia no puedes devolverla  después de 2 días -se analiza la competencia  y el tipo de solicitud para validar tiempo de respuesta_-Las devoluciones deben venir justificadas orientando quien debe responder. _ solicitar la apertura a otra dependencia,. </a:t>
            </a:r>
          </a:p>
          <a:p>
            <a:r>
              <a:rPr lang="es-MX" dirty="0"/>
              <a:t>3. GESTIÓN –DE RESPUESTA –articulación entre áreas preferiblemente por correo dejar evidencias de solicitudes se insumo de respuesta</a:t>
            </a:r>
          </a:p>
          <a:p>
            <a:r>
              <a:rPr lang="es-MX" dirty="0"/>
              <a:t>4. El Cierre debe ser de fondo., tiempo </a:t>
            </a:r>
          </a:p>
          <a:p>
            <a:endParaRPr lang="es-MX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51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1. Verificar que tenga correo – que deben reportar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263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s-MX" dirty="0"/>
              <a:t>Por  qué  no cambia el estado cuando se carga una respuesta, por que otra área también la tiene-</a:t>
            </a:r>
          </a:p>
          <a:p>
            <a:pPr marL="228600" indent="-228600">
              <a:buAutoNum type="alphaUcPeriod"/>
            </a:pPr>
            <a:r>
              <a:rPr lang="es-MX" dirty="0"/>
              <a:t>Si la dependencia no notifica en los 2 </a:t>
            </a:r>
            <a:r>
              <a:rPr lang="es-MX" dirty="0" err="1"/>
              <a:t>díasque</a:t>
            </a:r>
            <a:r>
              <a:rPr lang="es-MX" dirty="0"/>
              <a:t> la petición se debe compartir , esta deberá solicitar directamente  los insumos por correo. </a:t>
            </a:r>
          </a:p>
          <a:p>
            <a:pPr marL="228600" indent="-228600">
              <a:buAutoNum type="alphaU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6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REIETRAR LA DIAPOISTIVA DE TIEMPOS POR PASO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84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OJO : Repuestas parciales _ 1. compartidas y 2. pidiendo prórroga  </a:t>
            </a:r>
          </a:p>
          <a:p>
            <a:pPr marL="0" indent="0">
              <a:buNone/>
            </a:pPr>
            <a:r>
              <a:rPr lang="es-MX" dirty="0"/>
              <a:t>2.    </a:t>
            </a:r>
          </a:p>
          <a:p>
            <a:pPr marL="228600" indent="-228600">
              <a:buAutoNum type="arabicPeriod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86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MX" dirty="0"/>
              <a:t>Hacerlo siempre cuando piden prórroga, por que si no queda en estado cerrado definitivo y olvidan responder de fondo y llega tutela. .</a:t>
            </a:r>
          </a:p>
          <a:p>
            <a:pPr marL="228600" indent="-228600">
              <a:buAutoNum type="arabicPeriod"/>
            </a:pPr>
            <a:r>
              <a:rPr lang="es-MX" dirty="0"/>
              <a:t>Siempre cunado sea compartida y las otras áreas estén pendientes de aportar insumos, por que osino se puede vencer o cerrarse en definitiva con la información incompleta sin los adjuntos de la otra dependencia y quedaría incompleta.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485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 adjuntos y MC de salida y el texto de salida.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0712-51CC-4F01-B992-D6F8DED4802B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2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20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92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37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15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68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70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08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3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3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48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4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19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79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2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92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8AC9FE-C9C3-42AD-BB02-7B512C3EB36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41DB53-1EFA-4557-9CCF-378E37E7FA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843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440C0CA-838E-4461-A3FF-E65C85C4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139B5B-77C0-4942-93E8-1432494C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6131FEA-D63F-4147-8767-29C3E933D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D0C221E-BB1E-4BE1-872C-0BD861BDE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57387A-F8A0-4901-B148-E91FC0C25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6C5353-C68E-424E-A459-A6EF88D6D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284F58-D223-4943-8136-110087591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A2C541-D30F-4B32-A289-4D50A58E6AA4}"/>
              </a:ext>
            </a:extLst>
          </p:cNvPr>
          <p:cNvSpPr txBox="1"/>
          <p:nvPr/>
        </p:nvSpPr>
        <p:spPr>
          <a:xfrm>
            <a:off x="4815845" y="485244"/>
            <a:ext cx="5627258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Capacitación PARA Líderes PQRSD</a:t>
            </a:r>
          </a:p>
        </p:txBody>
      </p:sp>
      <p:sp>
        <p:nvSpPr>
          <p:cNvPr id="53" name="Snip Diagonal Corner Rectangle 16">
            <a:extLst>
              <a:ext uri="{FF2B5EF4-FFF2-40B4-BE49-F238E27FC236}">
                <a16:creationId xmlns:a16="http://schemas.microsoft.com/office/drawing/2014/main" id="{309C20E7-B20F-4A0C-BF70-F99DAF068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347B1E-E6EA-4636-8B58-F7750141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4034" cy="5263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E8FEED-C6AA-4F5A-9C97-F7A0A47E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1" y="3683001"/>
            <a:ext cx="3670674" cy="172037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F1C73E7-F8FE-4A08-9FBB-63DFCA41942A}"/>
              </a:ext>
            </a:extLst>
          </p:cNvPr>
          <p:cNvSpPr txBox="1"/>
          <p:nvPr/>
        </p:nvSpPr>
        <p:spPr>
          <a:xfrm>
            <a:off x="4424263" y="2196306"/>
            <a:ext cx="641042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b="1" dirty="0"/>
              <a:t>Objetivo principal: </a:t>
            </a:r>
            <a:r>
              <a:rPr lang="en-US" sz="2800" dirty="0"/>
              <a:t>Presentar las generalidades e importancia de la gestión oportuna de las PQRSD, su naturaleza, los tipos de solicitudes, atributos y afianzar los conocimientos en el manejo del aplicativo.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DBF661-03ED-45DA-9A14-37800CC9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42268B-23B0-4FA5-9298-C23B6C0A1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3D8B40-3614-4515-9446-8DA93EC4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AC687B-8AD1-42A6-AC51-75E943AC3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F4C38C-1C33-484B-8BFB-44DAF7AEF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2F3062B-51E5-4FFE-B162-DE95D06E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BB8A66E-F764-41F8-B94A-DE7D95847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50" y="1147089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B8615-4FBD-4567-BF77-1CD4F2D9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599" y="844871"/>
            <a:ext cx="9603275" cy="51396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/>
              <a:t>5.2 Delegación INTERNA 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F501D9-CAFC-47D0-8B77-22D79D04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9" y="1776955"/>
            <a:ext cx="10104800" cy="441119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AF4AFFC-BC86-4F7E-B952-BD358543419A}"/>
              </a:ext>
            </a:extLst>
          </p:cNvPr>
          <p:cNvSpPr/>
          <p:nvPr/>
        </p:nvSpPr>
        <p:spPr>
          <a:xfrm>
            <a:off x="5553738" y="5202927"/>
            <a:ext cx="1084521" cy="70174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49533D-4A67-477F-ADEF-54855D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9063A6-6EFF-422E-86BD-6BD004F6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12" y="1759430"/>
            <a:ext cx="11278975" cy="4444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D5F209-980E-449A-B8E4-83B17C0D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3471DE0-918A-47B2-B592-7D636329BEA4}"/>
              </a:ext>
            </a:extLst>
          </p:cNvPr>
          <p:cNvSpPr txBox="1">
            <a:spLocks/>
          </p:cNvSpPr>
          <p:nvPr/>
        </p:nvSpPr>
        <p:spPr>
          <a:xfrm>
            <a:off x="1294361" y="836109"/>
            <a:ext cx="9603275" cy="5139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/>
              <a:t>5.2 Delegación INTERNA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1031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20948-D316-42C9-BDCC-DD02E991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971" y="1224860"/>
            <a:ext cx="6826928" cy="603472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5.3 Tipos de respuesta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22457C-4D97-49EC-B708-B57B5A8E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AE0796-A688-45B8-8216-AAD2A9B92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2" y="2401352"/>
            <a:ext cx="9269096" cy="33804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B747F46-781E-4524-BBE8-BE56100CD6F3}"/>
              </a:ext>
            </a:extLst>
          </p:cNvPr>
          <p:cNvSpPr/>
          <p:nvPr/>
        </p:nvSpPr>
        <p:spPr>
          <a:xfrm>
            <a:off x="4698609" y="4192172"/>
            <a:ext cx="1842868" cy="7455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C736EB8-D4F4-42E7-BA50-6C6FCC8175F5}"/>
              </a:ext>
            </a:extLst>
          </p:cNvPr>
          <p:cNvSpPr/>
          <p:nvPr/>
        </p:nvSpPr>
        <p:spPr>
          <a:xfrm>
            <a:off x="4698609" y="5029669"/>
            <a:ext cx="1842868" cy="74558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7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E68DC-84C1-4D08-805E-28421A4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2" y="627068"/>
            <a:ext cx="10822475" cy="513969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5.4 PASOS PARA cerrar una solicitud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6D46F0-5AD4-41CC-A89C-9C531BC8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9" y="1392242"/>
            <a:ext cx="10704165" cy="49876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BD8320-4035-4A92-904C-B8BFF2B2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A3614E-C669-4C67-B020-5EE8FABB6295}"/>
              </a:ext>
            </a:extLst>
          </p:cNvPr>
          <p:cNvSpPr/>
          <p:nvPr/>
        </p:nvSpPr>
        <p:spPr>
          <a:xfrm>
            <a:off x="5910825" y="4344873"/>
            <a:ext cx="531807" cy="3508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554690-CAE1-4468-A3F9-14BEDA7AE8B9}"/>
              </a:ext>
            </a:extLst>
          </p:cNvPr>
          <p:cNvSpPr/>
          <p:nvPr/>
        </p:nvSpPr>
        <p:spPr>
          <a:xfrm>
            <a:off x="4898150" y="4174582"/>
            <a:ext cx="695457" cy="34572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E6F186-73A0-4EF8-82FE-AF3D990C9EBA}"/>
              </a:ext>
            </a:extLst>
          </p:cNvPr>
          <p:cNvSpPr/>
          <p:nvPr/>
        </p:nvSpPr>
        <p:spPr>
          <a:xfrm>
            <a:off x="4696994" y="3044342"/>
            <a:ext cx="4294264" cy="1071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0BDF23-5E3D-4CB1-8C62-8B94AB691637}"/>
              </a:ext>
            </a:extLst>
          </p:cNvPr>
          <p:cNvSpPr/>
          <p:nvPr/>
        </p:nvSpPr>
        <p:spPr>
          <a:xfrm>
            <a:off x="7288046" y="4406148"/>
            <a:ext cx="531807" cy="3508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EE2EE7-020B-4FB9-A969-6337F5E5E3A2}"/>
              </a:ext>
            </a:extLst>
          </p:cNvPr>
          <p:cNvSpPr txBox="1"/>
          <p:nvPr/>
        </p:nvSpPr>
        <p:spPr>
          <a:xfrm>
            <a:off x="4423015" y="2906022"/>
            <a:ext cx="27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3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D5AB8F-3FEA-47E2-8FD2-17F3D751DD2C}"/>
              </a:ext>
            </a:extLst>
          </p:cNvPr>
          <p:cNvSpPr txBox="1"/>
          <p:nvPr/>
        </p:nvSpPr>
        <p:spPr>
          <a:xfrm>
            <a:off x="5958100" y="4265199"/>
            <a:ext cx="2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1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BEEE66-72EB-4017-93AD-9F744E08EA1B}"/>
              </a:ext>
            </a:extLst>
          </p:cNvPr>
          <p:cNvSpPr txBox="1"/>
          <p:nvPr/>
        </p:nvSpPr>
        <p:spPr>
          <a:xfrm>
            <a:off x="4898150" y="4156580"/>
            <a:ext cx="2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4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CBF1E-570C-4490-9D4C-7EF8C990728A}"/>
              </a:ext>
            </a:extLst>
          </p:cNvPr>
          <p:cNvSpPr txBox="1"/>
          <p:nvPr/>
        </p:nvSpPr>
        <p:spPr>
          <a:xfrm>
            <a:off x="7288046" y="4315799"/>
            <a:ext cx="2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2</a:t>
            </a:r>
            <a:endParaRPr lang="es-C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F4B90-3F77-44F2-B89B-1C4FAEBA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56" y="705624"/>
            <a:ext cx="9603275" cy="48570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5.4.1 Respuesta parcial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72BD5F-AB1F-4759-9587-E9578984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8"/>
            <a:ext cx="2450804" cy="4267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77E6E7-EF18-4282-9855-2609951FD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" y="1545119"/>
            <a:ext cx="11036300" cy="4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F4B90-3F77-44F2-B89B-1C4FAEBA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41" y="603173"/>
            <a:ext cx="6818492" cy="48570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5.4.2 Respuesta Definitiva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72BD5F-AB1F-4759-9587-E9578984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8"/>
            <a:ext cx="2450804" cy="4267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B36AA3-2B02-4D3D-A4E3-84C7887E9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9" y="1480894"/>
            <a:ext cx="10131957" cy="51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02" y="798731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264058" y="2202440"/>
            <a:ext cx="748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1) MODIFICACIÓN DE SOLICITANTE Y CORREO ELECTRÓNICO</a:t>
            </a:r>
            <a:endParaRPr lang="es-CO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D35697-12AF-47D2-B126-9BAB0C60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6" y="2897943"/>
            <a:ext cx="11341788" cy="341845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11F8B4-8FAF-4CB7-B64F-F6E75BCE9C8D}"/>
              </a:ext>
            </a:extLst>
          </p:cNvPr>
          <p:cNvSpPr/>
          <p:nvPr/>
        </p:nvSpPr>
        <p:spPr>
          <a:xfrm>
            <a:off x="5331654" y="4497756"/>
            <a:ext cx="3530991" cy="1561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94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6" y="551415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506436" y="1798096"/>
            <a:ext cx="770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2) ERROR AL MOMENTO DE CERRAR EL RADICADO – FLECHA VERDE</a:t>
            </a:r>
            <a:endParaRPr lang="es-CO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1FD8B1-4647-4DD7-9F1A-599F6B88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6" y="2489982"/>
            <a:ext cx="11437087" cy="3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6" y="596391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154745" y="1936188"/>
            <a:ext cx="770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3) RADICADO DUPLICADO Y SIN CORREO ELECTRÓNICO</a:t>
            </a:r>
            <a:endParaRPr lang="es-CO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6AE5F3-04DD-4279-BA86-E4A58CC1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5" y="2679170"/>
            <a:ext cx="11760590" cy="3665359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6B9A175-63E5-48C7-9230-400DAFEE72D3}"/>
              </a:ext>
            </a:extLst>
          </p:cNvPr>
          <p:cNvSpPr/>
          <p:nvPr/>
        </p:nvSpPr>
        <p:spPr>
          <a:xfrm>
            <a:off x="9600621" y="4557933"/>
            <a:ext cx="640761" cy="16501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14BE63B-F1C4-4606-9150-A4453CA857F1}"/>
              </a:ext>
            </a:extLst>
          </p:cNvPr>
          <p:cNvSpPr/>
          <p:nvPr/>
        </p:nvSpPr>
        <p:spPr>
          <a:xfrm>
            <a:off x="1810043" y="4557933"/>
            <a:ext cx="640761" cy="165017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58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6" y="593764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6 INCIDENTES MAS COMUNES con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8B12A4-3103-41EB-B91C-287CF90F762C}"/>
              </a:ext>
            </a:extLst>
          </p:cNvPr>
          <p:cNvSpPr txBox="1"/>
          <p:nvPr/>
        </p:nvSpPr>
        <p:spPr>
          <a:xfrm>
            <a:off x="196948" y="1861401"/>
            <a:ext cx="770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4) SOLICITUD CERRADA SIN RADICADO MC DE SALIDA</a:t>
            </a:r>
            <a:endParaRPr lang="es-CO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9F64E0-24EA-4325-A8F8-9FCE90959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8" y="2504049"/>
            <a:ext cx="11676184" cy="406761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F301DF-A24E-4C78-953F-0577F73A9EFC}"/>
              </a:ext>
            </a:extLst>
          </p:cNvPr>
          <p:cNvSpPr/>
          <p:nvPr/>
        </p:nvSpPr>
        <p:spPr>
          <a:xfrm>
            <a:off x="2644726" y="3229444"/>
            <a:ext cx="745588" cy="3255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5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4FB80-42AB-4D67-A145-129FB6DA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12" y="936273"/>
            <a:ext cx="10110599" cy="859368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1. GENERALIDADES PARA LA Gestión oportuna de pqrsd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63462A-BCF5-429F-9DE6-A89450040C51}"/>
              </a:ext>
            </a:extLst>
          </p:cNvPr>
          <p:cNvSpPr txBox="1"/>
          <p:nvPr/>
        </p:nvSpPr>
        <p:spPr>
          <a:xfrm>
            <a:off x="342083" y="2207614"/>
            <a:ext cx="109268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dirty="0"/>
          </a:p>
          <a:p>
            <a:pPr marL="342900" indent="-342900" algn="just">
              <a:buFontTx/>
              <a:buAutoNum type="arabicParenR"/>
            </a:pPr>
            <a:r>
              <a:rPr lang="es-MX" sz="2400" dirty="0"/>
              <a:t>Revisa periódicamente el aplicativo PQRSD, para confirmar si la dependencia tiene solicitudes asignadas y recuerda que no gestionar las solicitudes, puede tener consecuencias disciplinarias o contractuales.</a:t>
            </a:r>
          </a:p>
          <a:p>
            <a:pPr marL="342900" indent="-342900" algn="just">
              <a:buFontTx/>
              <a:buAutoNum type="arabicParenR"/>
            </a:pPr>
            <a:endParaRPr lang="es-MX" sz="2400" dirty="0"/>
          </a:p>
          <a:p>
            <a:pPr marL="342900" indent="-342900" algn="just">
              <a:buFontTx/>
              <a:buAutoNum type="arabicParenR"/>
            </a:pPr>
            <a:endParaRPr lang="es-MX" sz="2400" dirty="0"/>
          </a:p>
          <a:p>
            <a:pPr marL="342900" indent="-342900" algn="just">
              <a:buFontTx/>
              <a:buAutoNum type="arabicParenR"/>
            </a:pPr>
            <a:r>
              <a:rPr lang="es-MX" sz="2400" dirty="0"/>
              <a:t>Analiza con cuidado la totalidad de la solicitud, revisa bien sus </a:t>
            </a:r>
            <a:r>
              <a:rPr lang="es-MX" sz="2400" b="1" dirty="0"/>
              <a:t>adjuntos</a:t>
            </a:r>
            <a:r>
              <a:rPr lang="es-MX" sz="2400" dirty="0"/>
              <a:t> y ten en cuenta que a veces el requerimiento puntual, está descrito entre los párrafos y el cuerpo de mensaje.</a:t>
            </a:r>
          </a:p>
          <a:p>
            <a:pPr algn="just"/>
            <a:endParaRPr lang="es-MX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9CD17A-598A-4926-94E8-7CAF0883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78D8F-25F0-407D-BBBA-288DA8D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02" y="2870612"/>
            <a:ext cx="9431808" cy="1116776"/>
          </a:xfrm>
        </p:spPr>
        <p:txBody>
          <a:bodyPr>
            <a:noAutofit/>
          </a:bodyPr>
          <a:lstStyle/>
          <a:p>
            <a:pPr algn="ctr"/>
            <a:r>
              <a:rPr lang="es-CO" sz="4800" b="1" dirty="0"/>
              <a:t>¡Gracias!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6D2CE-EF2E-4114-85B9-84914DC3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33600-C609-4113-917D-6E37CABE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20" y="413342"/>
            <a:ext cx="10804298" cy="7365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2. Tipos de solicitud y tiempos de Respuesta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B5A0D-C1C0-443C-B836-9D87BFFE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004"/>
            <a:ext cx="2450804" cy="4267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72AD16-0678-48A1-825A-21D714A6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1279446"/>
            <a:ext cx="11413067" cy="54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9685E-F123-49BB-99F7-81AB38F6EF0E}"/>
              </a:ext>
            </a:extLst>
          </p:cNvPr>
          <p:cNvSpPr txBox="1">
            <a:spLocks/>
          </p:cNvSpPr>
          <p:nvPr/>
        </p:nvSpPr>
        <p:spPr>
          <a:xfrm>
            <a:off x="540529" y="837766"/>
            <a:ext cx="11051441" cy="736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800" b="1" dirty="0"/>
              <a:t>3. ¿Qué </a:t>
            </a:r>
            <a:r>
              <a:rPr lang="es-CO" sz="2900" b="1" dirty="0"/>
              <a:t>debe</a:t>
            </a:r>
            <a:r>
              <a:rPr lang="es-CO" sz="2800" b="1" dirty="0"/>
              <a:t> tener una solicitud en el aplicativo PQRSD?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4A721F-43EE-4099-9EDF-4A3784725447}"/>
              </a:ext>
            </a:extLst>
          </p:cNvPr>
          <p:cNvSpPr txBox="1"/>
          <p:nvPr/>
        </p:nvSpPr>
        <p:spPr>
          <a:xfrm>
            <a:off x="540529" y="2100181"/>
            <a:ext cx="3472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1. Información completa y válida del SOLICITANTE o en caso de usuario ANÓNIMO*.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B373BC-3800-408F-965C-332AF3ED72E9}"/>
              </a:ext>
            </a:extLst>
          </p:cNvPr>
          <p:cNvSpPr txBox="1"/>
          <p:nvPr/>
        </p:nvSpPr>
        <p:spPr>
          <a:xfrm>
            <a:off x="292986" y="4571568"/>
            <a:ext cx="3472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2.  Que cuente con un solo correo electrónico registrado y válido.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364A71-CFE2-4E8E-92DE-5CA51191A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4571568"/>
            <a:ext cx="6311014" cy="17801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17C4B6-3761-454A-8CCB-6699E12ED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2100181"/>
            <a:ext cx="1038588" cy="10385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437F361-7869-4F52-9744-D58E1BF2C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4571568"/>
            <a:ext cx="1038588" cy="103858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B43E8D3-0BFF-4700-B789-A7E15E83C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436" y="1662193"/>
            <a:ext cx="6257578" cy="2463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CB807A-1A93-4DE6-BFC7-8AE8BAA53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776" y="0"/>
            <a:ext cx="302387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D891FA7-C5DD-4952-8C3F-CFB14FB99E9C}"/>
              </a:ext>
            </a:extLst>
          </p:cNvPr>
          <p:cNvSpPr txBox="1"/>
          <p:nvPr/>
        </p:nvSpPr>
        <p:spPr>
          <a:xfrm>
            <a:off x="437821" y="2159562"/>
            <a:ext cx="38726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3) Verificar si la solicitud tiene  adjuntos </a:t>
            </a:r>
          </a:p>
          <a:p>
            <a:pPr algn="ctr"/>
            <a:endParaRPr lang="es-CO" b="1" dirty="0"/>
          </a:p>
          <a:p>
            <a:pPr algn="ctr"/>
            <a:r>
              <a:rPr lang="es-CO" sz="1600" b="1" i="1" u="sng" dirty="0"/>
              <a:t>*Se recomienda utilizar el explorador Mozilla para poder visualizar los adjuntos completos.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18F292-A23C-4A6B-8EFA-6DBDA18E0E24}"/>
              </a:ext>
            </a:extLst>
          </p:cNvPr>
          <p:cNvSpPr txBox="1"/>
          <p:nvPr/>
        </p:nvSpPr>
        <p:spPr>
          <a:xfrm>
            <a:off x="578441" y="5129421"/>
            <a:ext cx="3708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4) La solicitud asignada siempre debe contar con la FLECHA VERDE para gestión.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846CC2-02FE-4BA8-AC8A-5F6C68B9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37" y="1579666"/>
            <a:ext cx="6236570" cy="29540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E3BD96-4FE1-4BFC-AA27-2341AD3B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00" y="5129421"/>
            <a:ext cx="4197741" cy="123902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B3B8E46-161D-40E9-8828-F5CE4419B3BE}"/>
              </a:ext>
            </a:extLst>
          </p:cNvPr>
          <p:cNvSpPr txBox="1">
            <a:spLocks/>
          </p:cNvSpPr>
          <p:nvPr/>
        </p:nvSpPr>
        <p:spPr>
          <a:xfrm>
            <a:off x="270461" y="769049"/>
            <a:ext cx="11051441" cy="736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800" b="1" dirty="0"/>
              <a:t>3. ¿Qué debe tener una solicitud en el aplicativo PQRSD?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2126F2-C4CD-4920-B8A4-16164C158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23878" cy="52430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EA9EBF-483A-4093-970B-3E744AD4391A}"/>
              </a:ext>
            </a:extLst>
          </p:cNvPr>
          <p:cNvSpPr/>
          <p:nvPr/>
        </p:nvSpPr>
        <p:spPr>
          <a:xfrm>
            <a:off x="6096000" y="3938954"/>
            <a:ext cx="2893255" cy="47830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7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5775BA-A904-4F2E-900D-E582F0F7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05" y="621644"/>
            <a:ext cx="9603275" cy="588397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4. Solicitudes Compartidas en el aplicativo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D843BA-0D5B-44E0-AA37-5C4678ADFF10}"/>
              </a:ext>
            </a:extLst>
          </p:cNvPr>
          <p:cNvSpPr txBox="1"/>
          <p:nvPr/>
        </p:nvSpPr>
        <p:spPr>
          <a:xfrm>
            <a:off x="858941" y="1396661"/>
            <a:ext cx="10817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Son las requieren la respuesta de diferentes dependencias, por lo que cada una es responsable de cargar la respuesta. 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CC6F0B-C398-4AD7-AABA-4762FC7DA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7"/>
            <a:ext cx="2450804" cy="4267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CF6E123-0955-49FA-9B3B-75D19306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41" y="2328086"/>
            <a:ext cx="10219926" cy="422797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B4BD24F-7F2B-444C-9069-A0D237B7D9A6}"/>
              </a:ext>
            </a:extLst>
          </p:cNvPr>
          <p:cNvSpPr/>
          <p:nvPr/>
        </p:nvSpPr>
        <p:spPr>
          <a:xfrm>
            <a:off x="8623495" y="2757268"/>
            <a:ext cx="2455372" cy="21242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1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0BA01-FCE7-4D7A-8519-E98D6C07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715129"/>
            <a:ext cx="11709647" cy="888175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5. PROCESO DE Gestión de solicitudes en el aplicativo PQRSD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D26FA0-6CC4-4E0C-9FEF-23D2F7C2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pic>
        <p:nvPicPr>
          <p:cNvPr id="10" name="Imagen 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FDD1C53-9F15-4610-888E-1C49C1182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12244"/>
          <a:stretch/>
        </p:blipFill>
        <p:spPr bwMode="auto">
          <a:xfrm>
            <a:off x="3010834" y="1904982"/>
            <a:ext cx="7187609" cy="441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48EE830-5233-40DD-B2B7-A8DA41AB0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4" y="3339656"/>
            <a:ext cx="205162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2E449-30FE-4EDE-8881-F469015A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27" y="803343"/>
            <a:ext cx="9603275" cy="52996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5.1 devolución: No es de mi competencia</a:t>
            </a:r>
            <a:endParaRPr lang="es-CO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AA0330-829E-464A-AE00-B97B5ADEB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4" b="32435"/>
          <a:stretch/>
        </p:blipFill>
        <p:spPr bwMode="auto">
          <a:xfrm>
            <a:off x="945563" y="1903243"/>
            <a:ext cx="10038604" cy="4263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06EEB5-471B-49F0-B2F6-9B3454BB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0804" cy="42675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AE62A10F-013E-4B17-81A1-40C6883A04D3}"/>
              </a:ext>
            </a:extLst>
          </p:cNvPr>
          <p:cNvSpPr/>
          <p:nvPr/>
        </p:nvSpPr>
        <p:spPr>
          <a:xfrm>
            <a:off x="5433237" y="5528930"/>
            <a:ext cx="1063256" cy="63795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50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430422-AEAD-45BA-9E83-A4B15B47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3"/>
            <a:ext cx="2450804" cy="4267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D25AAC-05E5-4472-98D9-30F7687E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8" y="1910449"/>
            <a:ext cx="11077392" cy="414236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D9FA6F5-5D04-4940-98E0-80075547A9C1}"/>
              </a:ext>
            </a:extLst>
          </p:cNvPr>
          <p:cNvSpPr txBox="1">
            <a:spLocks/>
          </p:cNvSpPr>
          <p:nvPr/>
        </p:nvSpPr>
        <p:spPr>
          <a:xfrm>
            <a:off x="1139636" y="910984"/>
            <a:ext cx="9603275" cy="52996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/>
              <a:t>5.1 devolución: No es de mi competencia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4299144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H7EN5MXTHQNV-1513-324</_dlc_DocId>
    <_dlc_DocIdUrl xmlns="ae9388c0-b1e2-40ea-b6a8-c51c7913cbd2">
      <Url>https://mng.mincultura.gov.co/ministerio/recursos-humanos/_layouts/15/DocIdRedir.aspx?ID=H7EN5MXTHQNV-1513-324</Url>
      <Description>H7EN5MXTHQNV-1513-324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556F3A-F388-4455-80D7-1D93424D87BC}"/>
</file>

<file path=customXml/itemProps2.xml><?xml version="1.0" encoding="utf-8"?>
<ds:datastoreItem xmlns:ds="http://schemas.openxmlformats.org/officeDocument/2006/customXml" ds:itemID="{9CA36B5A-4FA4-4461-8D20-873088485CA5}"/>
</file>

<file path=customXml/itemProps3.xml><?xml version="1.0" encoding="utf-8"?>
<ds:datastoreItem xmlns:ds="http://schemas.openxmlformats.org/officeDocument/2006/customXml" ds:itemID="{044D989A-0315-45DF-8306-E557EBB28066}"/>
</file>

<file path=customXml/itemProps4.xml><?xml version="1.0" encoding="utf-8"?>
<ds:datastoreItem xmlns:ds="http://schemas.openxmlformats.org/officeDocument/2006/customXml" ds:itemID="{6D1D0364-1A10-4B82-99B4-E3DEAF6E4CA9}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TM02900771[[fn=Segmento]]</Template>
  <TotalTime>27968</TotalTime>
  <Words>617</Words>
  <Application>Microsoft Office PowerPoint</Application>
  <PresentationFormat>Panorámica</PresentationFormat>
  <Paragraphs>61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Wingdings 3</vt:lpstr>
      <vt:lpstr>Sector</vt:lpstr>
      <vt:lpstr>Presentación de PowerPoint</vt:lpstr>
      <vt:lpstr>1. GENERALIDADES PARA LA Gestión oportuna de pqrsd </vt:lpstr>
      <vt:lpstr>2. Tipos de solicitud y tiempos de Respuesta</vt:lpstr>
      <vt:lpstr>Presentación de PowerPoint</vt:lpstr>
      <vt:lpstr>Presentación de PowerPoint</vt:lpstr>
      <vt:lpstr>4. Solicitudes Compartidas en el aplicativo </vt:lpstr>
      <vt:lpstr>5. PROCESO DE Gestión de solicitudes en el aplicativo PQRSD</vt:lpstr>
      <vt:lpstr>5.1 devolución: No es de mi competencia</vt:lpstr>
      <vt:lpstr>Presentación de PowerPoint</vt:lpstr>
      <vt:lpstr>5.2 Delegación INTERNA </vt:lpstr>
      <vt:lpstr>Presentación de PowerPoint</vt:lpstr>
      <vt:lpstr>5.3 Tipos de respuesta</vt:lpstr>
      <vt:lpstr>5.4 PASOS PARA cerrar una solicitud</vt:lpstr>
      <vt:lpstr>5.4.1 Respuesta parcial</vt:lpstr>
      <vt:lpstr>5.4.2 Respuesta Definitiva</vt:lpstr>
      <vt:lpstr>6  INCIDENTES MAS COMUNES con PQRSD</vt:lpstr>
      <vt:lpstr>6 INCIDENTES MAS COMUNES con PQRSD</vt:lpstr>
      <vt:lpstr>6 INCIDENTES MAS COMUNES con PQRSD</vt:lpstr>
      <vt:lpstr>6 INCIDENTES MAS COMUNES con PQRSD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office21</dc:creator>
  <cp:lastModifiedBy>office21</cp:lastModifiedBy>
  <cp:revision>61</cp:revision>
  <dcterms:created xsi:type="dcterms:W3CDTF">2022-05-18T16:02:22Z</dcterms:created>
  <dcterms:modified xsi:type="dcterms:W3CDTF">2022-09-26T21:10:07Z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aebfdb00-0c17-4eb7-b689-52110d1aad1a</vt:lpwstr>
  </property>
</Properties>
</file>