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5" r:id="rId4"/>
    <p:sldId id="316" r:id="rId5"/>
    <p:sldId id="343" r:id="rId6"/>
    <p:sldId id="259" r:id="rId7"/>
    <p:sldId id="257" r:id="rId8"/>
    <p:sldId id="266" r:id="rId9"/>
    <p:sldId id="324" r:id="rId10"/>
    <p:sldId id="328" r:id="rId11"/>
    <p:sldId id="260" r:id="rId12"/>
    <p:sldId id="314" r:id="rId13"/>
    <p:sldId id="262" r:id="rId14"/>
    <p:sldId id="320" r:id="rId15"/>
    <p:sldId id="317" r:id="rId16"/>
    <p:sldId id="323" r:id="rId17"/>
    <p:sldId id="319" r:id="rId18"/>
    <p:sldId id="334" r:id="rId19"/>
    <p:sldId id="335" r:id="rId20"/>
    <p:sldId id="336" r:id="rId21"/>
    <p:sldId id="337" r:id="rId22"/>
    <p:sldId id="338" r:id="rId23"/>
    <p:sldId id="339" r:id="rId24"/>
    <p:sldId id="340" r:id="rId25"/>
    <p:sldId id="341" r:id="rId26"/>
    <p:sldId id="342" r:id="rId27"/>
    <p:sldId id="344" r:id="rId28"/>
    <p:sldId id="326" r:id="rId29"/>
    <p:sldId id="330" r:id="rId30"/>
    <p:sldId id="331" r:id="rId31"/>
    <p:sldId id="329" r:id="rId32"/>
    <p:sldId id="332" r:id="rId33"/>
    <p:sldId id="333" r:id="rId34"/>
    <p:sldId id="265" r:id="rId35"/>
    <p:sldId id="345" r:id="rId36"/>
    <p:sldId id="346" r:id="rId3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513"/>
    <a:srgbClr val="0F3B88"/>
    <a:srgbClr val="EEB01D"/>
    <a:srgbClr val="DEAE3D"/>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3" d="100"/>
          <a:sy n="83" d="100"/>
        </p:scale>
        <p:origin x="8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F7D11-2825-EFE3-EAC9-EFFBF83C11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54DB97D-026E-5BCE-7517-AED66F57E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A607CD2-12A2-4404-1086-27E78AE721E5}"/>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ABFBBD10-5D02-45F6-D9DD-FF44A2A587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E5FFA-FB23-1EAD-69A5-3F0ACEFC5259}"/>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10028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BD18E-FE03-5D26-F6E5-3F9897D00F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7D891FD-1C83-ADF7-BD8F-B57D574E17D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74BC4F-729F-C2F6-F63F-AF7B95199288}"/>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7A0AB2C5-F9CA-1F81-82EF-4A122ACAB9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E67CAC0-2A75-69EF-18FB-897816DD7210}"/>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93941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570992-0F55-DCA0-477D-0F270594FF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DBECC7-3D37-5C46-8DD0-98AA9638B56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9473D7-28B3-47B5-A54D-43EB63341D31}"/>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9FAA3D48-783C-9F60-589E-C36066CF1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B4BDAB8-3D51-5286-89FE-D8112E6CCFA2}"/>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91123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6800F-E7C8-201B-E361-F575A750E3D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68B7F27-9DBA-640F-0628-A0BFD1933C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265D10-FF23-794B-584A-61673095B3EC}"/>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2A3F6E25-94E2-47A6-6008-180D633CFC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65FD3F8-D2C5-9E75-705C-BA9A4E2690ED}"/>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1227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B418D-482C-E738-67A7-8B7720AB8A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2379E8-DDF6-5DEF-AA14-6C0909B82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8E5CDC-F5EE-AC6E-BD52-38E542A99F65}"/>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F324050C-41ED-7ED5-3C3D-CB71BB90E8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65D99C8-A803-BC6D-4077-D9F4688407AC}"/>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6067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2CB0E-699E-EF57-7F02-64F93940FFB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1093EC1-95DA-EF58-EAE6-090AA054EBB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E223173-EB94-F2BC-7DF3-348E09B5B7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88E9605-7DE0-63D6-9131-0AEEB25FE9EF}"/>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6" name="Marcador de pie de página 5">
            <a:extLst>
              <a:ext uri="{FF2B5EF4-FFF2-40B4-BE49-F238E27FC236}">
                <a16:creationId xmlns:a16="http://schemas.microsoft.com/office/drawing/2014/main" id="{23903EAF-9922-E5E6-F0C3-5166FBBDF5E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5A51C2E-1681-9E42-967F-59347DC5AB94}"/>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30616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FB217-A662-CD60-A1D8-AA88EEB751F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4AA7CEA-3C20-6AD9-BF0D-F9035A84D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41C66D-CB92-F756-7352-C5135B2C15E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66C174A-ABBE-A467-6FF2-00FF7D2E2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6E72A0-A1BA-2E02-E8EC-286CE6F8173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75DD4B1-435D-7C89-FB8F-DC0771F00914}"/>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8" name="Marcador de pie de página 7">
            <a:extLst>
              <a:ext uri="{FF2B5EF4-FFF2-40B4-BE49-F238E27FC236}">
                <a16:creationId xmlns:a16="http://schemas.microsoft.com/office/drawing/2014/main" id="{23A7C4B6-D14B-EBA4-EF8C-DDC9A0B48C1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2695631-ECF5-68FA-464C-30D26E6F8373}"/>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4928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C28FF-2A22-F5D4-425A-2F7B38B291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3F8E3B6-51A9-D060-0FD8-268B4B862141}"/>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4" name="Marcador de pie de página 3">
            <a:extLst>
              <a:ext uri="{FF2B5EF4-FFF2-40B4-BE49-F238E27FC236}">
                <a16:creationId xmlns:a16="http://schemas.microsoft.com/office/drawing/2014/main" id="{EBEB3156-E8DD-3D5C-27A1-02D144783D7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F746F23-E390-A35B-7A23-33A012DFF391}"/>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24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50FC06-0F62-F9DE-A708-73916AF55D77}"/>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3" name="Marcador de pie de página 2">
            <a:extLst>
              <a:ext uri="{FF2B5EF4-FFF2-40B4-BE49-F238E27FC236}">
                <a16:creationId xmlns:a16="http://schemas.microsoft.com/office/drawing/2014/main" id="{DD1E780C-A0A3-C511-EBD2-ABEDEA0C70F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7A9B5F1-2292-7934-E902-F65C6641C95B}"/>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2118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1E91-EEC6-0411-D9EC-CCF8F14F09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B4E79EF-4484-28E8-2F69-9432457E3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0C5F782-B385-0578-2B87-2D2B0AAB9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D964F6-AFA5-26A6-A77C-07CB2E288E72}"/>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6" name="Marcador de pie de página 5">
            <a:extLst>
              <a:ext uri="{FF2B5EF4-FFF2-40B4-BE49-F238E27FC236}">
                <a16:creationId xmlns:a16="http://schemas.microsoft.com/office/drawing/2014/main" id="{98099A00-2485-AE2D-BE00-41E79E2B83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0D1E498-FEC2-469D-5FC1-AA3463FB7EAF}"/>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45780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B39B6-597F-4BDE-E70D-4ADEBCF658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868FAA9-FAEF-F86E-37DF-51148D3F4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A08CD25-9A62-75AD-B913-2C7F6A349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E2FBC1-8B32-1499-7BE9-886BDC75E2D2}"/>
              </a:ext>
            </a:extLst>
          </p:cNvPr>
          <p:cNvSpPr>
            <a:spLocks noGrp="1"/>
          </p:cNvSpPr>
          <p:nvPr>
            <p:ph type="dt" sz="half" idx="10"/>
          </p:nvPr>
        </p:nvSpPr>
        <p:spPr/>
        <p:txBody>
          <a:bodyPr/>
          <a:lstStyle/>
          <a:p>
            <a:fld id="{000746B1-060A-4FD9-AA2C-D0F365BD98D5}" type="datetimeFigureOut">
              <a:rPr lang="es-CO" smtClean="0"/>
              <a:t>26/10/2022</a:t>
            </a:fld>
            <a:endParaRPr lang="es-CO"/>
          </a:p>
        </p:txBody>
      </p:sp>
      <p:sp>
        <p:nvSpPr>
          <p:cNvPr id="6" name="Marcador de pie de página 5">
            <a:extLst>
              <a:ext uri="{FF2B5EF4-FFF2-40B4-BE49-F238E27FC236}">
                <a16:creationId xmlns:a16="http://schemas.microsoft.com/office/drawing/2014/main" id="{FCF1536F-8432-FF7D-E8CE-D777007BF69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813C62A-1C4F-7CE5-8E0E-5CEC379A7997}"/>
              </a:ext>
            </a:extLst>
          </p:cNvPr>
          <p:cNvSpPr>
            <a:spLocks noGrp="1"/>
          </p:cNvSpPr>
          <p:nvPr>
            <p:ph type="sldNum" sz="quarter" idx="12"/>
          </p:nvPr>
        </p:nvSpPr>
        <p:spPr/>
        <p:txBody>
          <a:bodyPr/>
          <a:lstStyle/>
          <a:p>
            <a:fld id="{6D75F120-876F-4ECD-9A22-37BAC7275E8F}" type="slidenum">
              <a:rPr lang="es-CO" smtClean="0"/>
              <a:t>‹Nº›</a:t>
            </a:fld>
            <a:endParaRPr lang="es-CO"/>
          </a:p>
        </p:txBody>
      </p:sp>
    </p:spTree>
    <p:extLst>
      <p:ext uri="{BB962C8B-B14F-4D97-AF65-F5344CB8AC3E}">
        <p14:creationId xmlns:p14="http://schemas.microsoft.com/office/powerpoint/2010/main" val="306577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0A7757B-068C-194A-7596-BD03AAB72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D7F8459-B1C8-FF2D-90A4-530FE9F53B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6E763E-EBF0-A12D-A972-62790B717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746B1-060A-4FD9-AA2C-D0F365BD98D5}" type="datetimeFigureOut">
              <a:rPr lang="es-CO" smtClean="0"/>
              <a:t>26/10/2022</a:t>
            </a:fld>
            <a:endParaRPr lang="es-CO"/>
          </a:p>
        </p:txBody>
      </p:sp>
      <p:sp>
        <p:nvSpPr>
          <p:cNvPr id="5" name="Marcador de pie de página 4">
            <a:extLst>
              <a:ext uri="{FF2B5EF4-FFF2-40B4-BE49-F238E27FC236}">
                <a16:creationId xmlns:a16="http://schemas.microsoft.com/office/drawing/2014/main" id="{61DC4A0C-EF1E-D6DA-6D4B-D7F0965AA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607F554-9418-64DD-C47B-CBCDDE526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5F120-876F-4ECD-9A22-37BAC7275E8F}" type="slidenum">
              <a:rPr lang="es-CO" smtClean="0"/>
              <a:t>‹Nº›</a:t>
            </a:fld>
            <a:endParaRPr lang="es-CO"/>
          </a:p>
        </p:txBody>
      </p:sp>
    </p:spTree>
    <p:extLst>
      <p:ext uri="{BB962C8B-B14F-4D97-AF65-F5344CB8AC3E}">
        <p14:creationId xmlns:p14="http://schemas.microsoft.com/office/powerpoint/2010/main" val="217478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B0EC3832-7C6A-44B7-BE0F-CADB794E4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671BAC45-18BC-3600-0867-3C3B2340CA26}"/>
              </a:ext>
            </a:extLst>
          </p:cNvPr>
          <p:cNvSpPr>
            <a:spLocks noGrp="1"/>
          </p:cNvSpPr>
          <p:nvPr>
            <p:ph type="ctrTitle"/>
          </p:nvPr>
        </p:nvSpPr>
        <p:spPr/>
        <p:txBody>
          <a:bodyPr/>
          <a:lstStyle/>
          <a:p>
            <a:r>
              <a:rPr lang="es-CO" b="1" dirty="0"/>
              <a:t>Generalidades de la Planeación Estratégica</a:t>
            </a:r>
          </a:p>
        </p:txBody>
      </p:sp>
      <p:sp>
        <p:nvSpPr>
          <p:cNvPr id="3" name="Subtítulo 2">
            <a:extLst>
              <a:ext uri="{FF2B5EF4-FFF2-40B4-BE49-F238E27FC236}">
                <a16:creationId xmlns:a16="http://schemas.microsoft.com/office/drawing/2014/main" id="{7D0096BE-D0D8-021A-6A13-4B1B66DEB290}"/>
              </a:ext>
            </a:extLst>
          </p:cNvPr>
          <p:cNvSpPr>
            <a:spLocks noGrp="1"/>
          </p:cNvSpPr>
          <p:nvPr>
            <p:ph type="subTitle" idx="1"/>
          </p:nvPr>
        </p:nvSpPr>
        <p:spPr/>
        <p:txBody>
          <a:bodyPr/>
          <a:lstStyle/>
          <a:p>
            <a:r>
              <a:rPr lang="es-CO" dirty="0"/>
              <a:t>MINISTERIO DE CULTURA</a:t>
            </a:r>
          </a:p>
        </p:txBody>
      </p:sp>
      <p:sp>
        <p:nvSpPr>
          <p:cNvPr id="4" name="Rectángulo 3">
            <a:extLst>
              <a:ext uri="{FF2B5EF4-FFF2-40B4-BE49-F238E27FC236}">
                <a16:creationId xmlns:a16="http://schemas.microsoft.com/office/drawing/2014/main" id="{87C116EF-983E-431A-894D-DBE685DC8148}"/>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B0974E13-B342-4ED9-9A4C-42943EB92785}"/>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F5C35117-D56D-482D-B789-C5E0AE5B26B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1206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42FDE496-F903-4B83-9DED-4921B15F2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23565A3D-64FA-4FE3-7CCE-03C7201851B4}"/>
              </a:ext>
            </a:extLst>
          </p:cNvPr>
          <p:cNvSpPr txBox="1"/>
          <p:nvPr/>
        </p:nvSpPr>
        <p:spPr>
          <a:xfrm>
            <a:off x="4068898" y="1004651"/>
            <a:ext cx="7691838" cy="4585871"/>
          </a:xfrm>
          <a:prstGeom prst="rect">
            <a:avLst/>
          </a:prstGeom>
          <a:noFill/>
        </p:spPr>
        <p:txBody>
          <a:bodyPr wrap="square">
            <a:spAutoFit/>
          </a:bodyPr>
          <a:lstStyle/>
          <a:p>
            <a:pPr algn="just"/>
            <a:r>
              <a:rPr lang="es-ES" sz="2400" dirty="0">
                <a:latin typeface="+mj-lt"/>
              </a:rPr>
              <a:t>Porque la Planeación Estratégica proporciona un marco real para que, tanto los líderes, como los miembros de la organización, comprendan y evalúen la situación de la organización. Esto, ayuda a alinear al equipo con el fin de que empleen un lenguaje común basados en la misma información, lo que ayudará a que surjan alternativas provechosas y de valor para la organización.</a:t>
            </a:r>
          </a:p>
          <a:p>
            <a:pPr algn="just"/>
            <a:endParaRPr lang="es-ES" sz="2400" dirty="0">
              <a:latin typeface="+mj-lt"/>
            </a:endParaRPr>
          </a:p>
          <a:p>
            <a:pPr algn="just"/>
            <a:r>
              <a:rPr lang="es-ES" sz="2400" dirty="0">
                <a:latin typeface="+mj-lt"/>
              </a:rPr>
              <a:t>El plan estratégico de una organización establece el quehacer de cada miembro, lo que garantiza que las acciones de cada uno estén direccionadas hacia el cumplimiento de las metas a futuro</a:t>
            </a:r>
            <a:r>
              <a:rPr lang="es-ES" sz="2800" dirty="0">
                <a:latin typeface="+mj-lt"/>
              </a:rPr>
              <a:t>.</a:t>
            </a:r>
            <a:endParaRPr lang="es-CO" sz="2800" dirty="0">
              <a:latin typeface="+mj-lt"/>
            </a:endParaRPr>
          </a:p>
        </p:txBody>
      </p:sp>
      <p:sp>
        <p:nvSpPr>
          <p:cNvPr id="4" name="Rectángulo 3">
            <a:extLst>
              <a:ext uri="{FF2B5EF4-FFF2-40B4-BE49-F238E27FC236}">
                <a16:creationId xmlns:a16="http://schemas.microsoft.com/office/drawing/2014/main" id="{035D3FE5-50FA-4171-80C6-61D061D0F107}"/>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49D53F8D-6657-40F2-B1C2-470E18F55914}"/>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41F2C4E4-7914-4B8A-BC09-49604E17D45B}"/>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3B25B124-CB86-4160-A1F5-352759D0D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06" y="1362089"/>
            <a:ext cx="2893388" cy="2893388"/>
          </a:xfrm>
          <a:prstGeom prst="rect">
            <a:avLst/>
          </a:prstGeom>
        </p:spPr>
      </p:pic>
      <p:sp>
        <p:nvSpPr>
          <p:cNvPr id="9" name="CuadroTexto 8">
            <a:extLst>
              <a:ext uri="{FF2B5EF4-FFF2-40B4-BE49-F238E27FC236}">
                <a16:creationId xmlns:a16="http://schemas.microsoft.com/office/drawing/2014/main" id="{F5A84878-4EA0-476B-9E02-2694695F28A6}"/>
              </a:ext>
            </a:extLst>
          </p:cNvPr>
          <p:cNvSpPr txBox="1"/>
          <p:nvPr/>
        </p:nvSpPr>
        <p:spPr>
          <a:xfrm>
            <a:off x="681880" y="435265"/>
            <a:ext cx="9033620" cy="1138773"/>
          </a:xfrm>
          <a:prstGeom prst="rect">
            <a:avLst/>
          </a:prstGeom>
          <a:noFill/>
        </p:spPr>
        <p:txBody>
          <a:bodyPr wrap="square">
            <a:spAutoFit/>
          </a:bodyPr>
          <a:lstStyle/>
          <a:p>
            <a:r>
              <a:rPr lang="es-ES" sz="3200" b="1" dirty="0"/>
              <a:t>¿POR QUÉ HACER PLANEACIÓN ESTRATÉGICA?</a:t>
            </a:r>
          </a:p>
          <a:p>
            <a:endParaRPr lang="es-ES" sz="3600" b="1" dirty="0"/>
          </a:p>
        </p:txBody>
      </p:sp>
    </p:spTree>
    <p:extLst>
      <p:ext uri="{BB962C8B-B14F-4D97-AF65-F5344CB8AC3E}">
        <p14:creationId xmlns:p14="http://schemas.microsoft.com/office/powerpoint/2010/main" val="19380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3BB08C41-3FDF-4CCC-B540-906AEB053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262109" y="2214561"/>
            <a:ext cx="7387699" cy="2387600"/>
          </a:xfrm>
        </p:spPr>
        <p:txBody>
          <a:bodyPr>
            <a:noAutofit/>
          </a:bodyPr>
          <a:lstStyle/>
          <a:p>
            <a:pPr algn="just"/>
            <a:br>
              <a:rPr lang="es-ES" sz="3600" dirty="0"/>
            </a:br>
            <a:r>
              <a:rPr lang="es-ES" sz="3200" dirty="0"/>
              <a:t>	</a:t>
            </a:r>
            <a:br>
              <a:rPr lang="es-ES" sz="3200" dirty="0"/>
            </a:br>
            <a:r>
              <a:rPr lang="es-ES" sz="2800" dirty="0"/>
              <a:t>Muchas entidades entre ellas las del sector cultural  a pesar de su enorme potencial y aporte a la comunidad no cuentan con una ruta clara y definida sobre el desarrollo de su labor, es decir requieren profundizar en una planeación estratégica que le brinde las herramientas para mejorar su gestión. </a:t>
            </a:r>
            <a:endParaRPr lang="es-CO" sz="2800" dirty="0"/>
          </a:p>
        </p:txBody>
      </p:sp>
      <p:sp>
        <p:nvSpPr>
          <p:cNvPr id="4" name="Rectángulo 3">
            <a:extLst>
              <a:ext uri="{FF2B5EF4-FFF2-40B4-BE49-F238E27FC236}">
                <a16:creationId xmlns:a16="http://schemas.microsoft.com/office/drawing/2014/main" id="{949E0589-3C09-4C40-9460-775E7A848D6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1143A71D-3359-404B-9D0A-457F025888FC}"/>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Logotipo, Icono&#10;&#10;Descripción generada automáticamente">
            <a:extLst>
              <a:ext uri="{FF2B5EF4-FFF2-40B4-BE49-F238E27FC236}">
                <a16:creationId xmlns:a16="http://schemas.microsoft.com/office/drawing/2014/main" id="{171C8360-F4D7-40E0-96D5-444108DB1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30" y="1847992"/>
            <a:ext cx="2754169" cy="2754169"/>
          </a:xfrm>
          <a:prstGeom prst="rect">
            <a:avLst/>
          </a:prstGeom>
        </p:spPr>
      </p:pic>
      <p:sp>
        <p:nvSpPr>
          <p:cNvPr id="3" name="Rectángulo 2">
            <a:extLst>
              <a:ext uri="{FF2B5EF4-FFF2-40B4-BE49-F238E27FC236}">
                <a16:creationId xmlns:a16="http://schemas.microsoft.com/office/drawing/2014/main" id="{2FBE2727-FAE0-495D-8B97-5255FE384FC1}"/>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9" name="Título 1">
            <a:extLst>
              <a:ext uri="{FF2B5EF4-FFF2-40B4-BE49-F238E27FC236}">
                <a16:creationId xmlns:a16="http://schemas.microsoft.com/office/drawing/2014/main" id="{67DCD5A1-36FB-4E31-AF35-096765E290C3}"/>
              </a:ext>
            </a:extLst>
          </p:cNvPr>
          <p:cNvSpPr txBox="1">
            <a:spLocks/>
          </p:cNvSpPr>
          <p:nvPr/>
        </p:nvSpPr>
        <p:spPr>
          <a:xfrm>
            <a:off x="724053" y="-173039"/>
            <a:ext cx="707611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200" b="1" dirty="0">
                <a:latin typeface="+mn-lt"/>
              </a:rPr>
              <a:t>IDENTIFICACIÓN DEL PROBLEMA </a:t>
            </a:r>
            <a:br>
              <a:rPr lang="es-ES" sz="3600" dirty="0"/>
            </a:br>
            <a:r>
              <a:rPr lang="es-ES" sz="3200" dirty="0"/>
              <a:t>	</a:t>
            </a:r>
            <a:br>
              <a:rPr lang="es-ES" sz="3200" dirty="0"/>
            </a:br>
            <a:endParaRPr lang="es-ES" sz="2800" dirty="0"/>
          </a:p>
        </p:txBody>
      </p:sp>
    </p:spTree>
    <p:extLst>
      <p:ext uri="{BB962C8B-B14F-4D97-AF65-F5344CB8AC3E}">
        <p14:creationId xmlns:p14="http://schemas.microsoft.com/office/powerpoint/2010/main" val="65317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atrón de fondo&#10;&#10;Descripción generada automáticamente">
            <a:extLst>
              <a:ext uri="{FF2B5EF4-FFF2-40B4-BE49-F238E27FC236}">
                <a16:creationId xmlns:a16="http://schemas.microsoft.com/office/drawing/2014/main" id="{CCBC1822-6DBF-454F-B8B9-612CA8404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7" name="Rectángulo 6"/>
          <p:cNvSpPr/>
          <p:nvPr/>
        </p:nvSpPr>
        <p:spPr>
          <a:xfrm>
            <a:off x="4781406" y="1038040"/>
            <a:ext cx="6984776" cy="584775"/>
          </a:xfrm>
          <a:prstGeom prst="rect">
            <a:avLst/>
          </a:prstGeom>
        </p:spPr>
        <p:txBody>
          <a:bodyPr wrap="square">
            <a:spAutoFit/>
          </a:bodyPr>
          <a:lstStyle/>
          <a:p>
            <a:pPr algn="ctr"/>
            <a:r>
              <a:rPr lang="es-CO" sz="3200" b="1" dirty="0"/>
              <a:t>MODELOS  MENTALES</a:t>
            </a:r>
          </a:p>
        </p:txBody>
      </p:sp>
      <p:sp>
        <p:nvSpPr>
          <p:cNvPr id="2" name="Rectángulo 1"/>
          <p:cNvSpPr/>
          <p:nvPr/>
        </p:nvSpPr>
        <p:spPr>
          <a:xfrm>
            <a:off x="5059120" y="2833893"/>
            <a:ext cx="6329033" cy="1815882"/>
          </a:xfrm>
          <a:prstGeom prst="rect">
            <a:avLst/>
          </a:prstGeom>
        </p:spPr>
        <p:txBody>
          <a:bodyPr wrap="square">
            <a:spAutoFit/>
          </a:bodyPr>
          <a:lstStyle/>
          <a:p>
            <a:pPr algn="just"/>
            <a:r>
              <a:rPr lang="es-CO" sz="2400" dirty="0">
                <a:latin typeface="+mj-lt"/>
              </a:rPr>
              <a:t>Los Modelos Mentales son representaciones internas de una realidad externa que dirigen nuestros actos.</a:t>
            </a:r>
          </a:p>
          <a:p>
            <a:endParaRPr lang="es-CO" sz="2000" dirty="0"/>
          </a:p>
          <a:p>
            <a:endParaRPr lang="es-CO" sz="2000" dirty="0"/>
          </a:p>
        </p:txBody>
      </p:sp>
      <p:pic>
        <p:nvPicPr>
          <p:cNvPr id="5" name="Picture 2" descr="Resultado de imagen para modelos mentales"/>
          <p:cNvPicPr>
            <a:picLocks noChangeAspect="1" noChangeArrowheads="1"/>
          </p:cNvPicPr>
          <p:nvPr/>
        </p:nvPicPr>
        <p:blipFill rotWithShape="1">
          <a:blip r:embed="rId3">
            <a:extLst>
              <a:ext uri="{28A0092B-C50C-407E-A947-70E740481C1C}">
                <a14:useLocalDpi xmlns:a14="http://schemas.microsoft.com/office/drawing/2010/main" val="0"/>
              </a:ext>
            </a:extLst>
          </a:blip>
          <a:srcRect l="25268" t="21060" r="25925" b="22172"/>
          <a:stretch/>
        </p:blipFill>
        <p:spPr bwMode="auto">
          <a:xfrm>
            <a:off x="1035526" y="3741834"/>
            <a:ext cx="3325211" cy="290071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171C7196-75F9-6336-C906-A42E023BAA8B}"/>
              </a:ext>
            </a:extLst>
          </p:cNvPr>
          <p:cNvPicPr>
            <a:picLocks noChangeAspect="1"/>
          </p:cNvPicPr>
          <p:nvPr/>
        </p:nvPicPr>
        <p:blipFill>
          <a:blip r:embed="rId4"/>
          <a:stretch>
            <a:fillRect/>
          </a:stretch>
        </p:blipFill>
        <p:spPr>
          <a:xfrm>
            <a:off x="1035526" y="757866"/>
            <a:ext cx="3320062" cy="2316469"/>
          </a:xfrm>
          <a:prstGeom prst="rect">
            <a:avLst/>
          </a:prstGeom>
        </p:spPr>
      </p:pic>
      <p:sp>
        <p:nvSpPr>
          <p:cNvPr id="6" name="Rectángulo 5">
            <a:extLst>
              <a:ext uri="{FF2B5EF4-FFF2-40B4-BE49-F238E27FC236}">
                <a16:creationId xmlns:a16="http://schemas.microsoft.com/office/drawing/2014/main" id="{653F9438-0127-45D9-9BA0-184E09ADDC22}"/>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1287985E-3971-4EDA-92B5-69C7A0371C28}"/>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925B73B6-EB33-42E7-B157-F1F27A16003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6231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2B2DB91D-2B1A-4F73-A8F7-E0416BA2A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4589585" y="1643169"/>
            <a:ext cx="6800925" cy="20882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800" dirty="0">
              <a:solidFill>
                <a:srgbClr val="663399"/>
              </a:solidFill>
              <a:cs typeface="Futura Std Medium" charset="0"/>
            </a:endParaRPr>
          </a:p>
          <a:p>
            <a:pPr marL="0" indent="0" algn="just">
              <a:buNone/>
            </a:pPr>
            <a:r>
              <a:rPr lang="es-CO" sz="2400" dirty="0">
                <a:latin typeface="+mj-lt"/>
              </a:rPr>
              <a:t>Es un proceso de evaluación de tres partes que ha jugado un papel importante en el éxito de su compañía. Esto es lo que afecta el éxito o el fracaso Para que un negocio tenga éxito debe tener por lo menos 2 de estos 3 elementos a su favor. </a:t>
            </a:r>
          </a:p>
        </p:txBody>
      </p:sp>
      <p:sp>
        <p:nvSpPr>
          <p:cNvPr id="5" name="Título 1">
            <a:extLst>
              <a:ext uri="{FF2B5EF4-FFF2-40B4-BE49-F238E27FC236}">
                <a16:creationId xmlns:a16="http://schemas.microsoft.com/office/drawing/2014/main" id="{17421F4E-1006-51A9-012B-AD29240962A9}"/>
              </a:ext>
            </a:extLst>
          </p:cNvPr>
          <p:cNvSpPr txBox="1">
            <a:spLocks/>
          </p:cNvSpPr>
          <p:nvPr/>
        </p:nvSpPr>
        <p:spPr>
          <a:xfrm>
            <a:off x="956797" y="563049"/>
            <a:ext cx="8055319" cy="108012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s-CO" dirty="0"/>
            </a:br>
            <a:r>
              <a:rPr lang="es-CO" sz="12800" b="1" dirty="0">
                <a:latin typeface="+mn-lt"/>
              </a:rPr>
              <a:t>LAS 3 P: </a:t>
            </a:r>
          </a:p>
          <a:p>
            <a:pPr algn="l"/>
            <a:r>
              <a:rPr lang="es-CO" sz="12800" b="1" dirty="0">
                <a:latin typeface="+mn-lt"/>
              </a:rPr>
              <a:t>PERSONAS, PRODUCTO Y PROCESO</a:t>
            </a:r>
            <a:r>
              <a:rPr lang="es-CO" sz="12800" dirty="0">
                <a:latin typeface="+mn-lt"/>
              </a:rPr>
              <a:t>.</a:t>
            </a:r>
          </a:p>
        </p:txBody>
      </p:sp>
      <p:sp>
        <p:nvSpPr>
          <p:cNvPr id="6" name="Rectángulo 5">
            <a:extLst>
              <a:ext uri="{FF2B5EF4-FFF2-40B4-BE49-F238E27FC236}">
                <a16:creationId xmlns:a16="http://schemas.microsoft.com/office/drawing/2014/main" id="{A4CEDC8B-6888-4669-ACC6-EF937DCB8C4B}"/>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743769D4-D39F-4D21-B8E4-4CB2C78082C7}"/>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7A16BED7-A2D6-469D-B452-2AC9D47AABE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descr="Icono&#10;&#10;Descripción generada automáticamente con confianza media">
            <a:extLst>
              <a:ext uri="{FF2B5EF4-FFF2-40B4-BE49-F238E27FC236}">
                <a16:creationId xmlns:a16="http://schemas.microsoft.com/office/drawing/2014/main" id="{3BA7DCE4-A3BC-4259-8799-E21A47AC6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43" y="1947553"/>
            <a:ext cx="2747652" cy="2747652"/>
          </a:xfrm>
          <a:prstGeom prst="rect">
            <a:avLst/>
          </a:prstGeom>
        </p:spPr>
      </p:pic>
    </p:spTree>
    <p:extLst>
      <p:ext uri="{BB962C8B-B14F-4D97-AF65-F5344CB8AC3E}">
        <p14:creationId xmlns:p14="http://schemas.microsoft.com/office/powerpoint/2010/main" val="19891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8E2E70A1-F404-46C2-8BEC-EA3B824BA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DF6DB094-2FE4-CC8E-07A1-FB1EC832F227}"/>
              </a:ext>
            </a:extLst>
          </p:cNvPr>
          <p:cNvSpPr txBox="1"/>
          <p:nvPr/>
        </p:nvSpPr>
        <p:spPr>
          <a:xfrm>
            <a:off x="1401301" y="936226"/>
            <a:ext cx="10497400" cy="5632311"/>
          </a:xfrm>
          <a:prstGeom prst="rect">
            <a:avLst/>
          </a:prstGeom>
          <a:noFill/>
        </p:spPr>
        <p:txBody>
          <a:bodyPr wrap="square">
            <a:spAutoFit/>
          </a:bodyPr>
          <a:lstStyle/>
          <a:p>
            <a:pPr algn="just"/>
            <a:r>
              <a:rPr lang="es-ES" sz="2400" dirty="0"/>
              <a:t>Dentro de la cultura empresarial podemos distinguir tres elementos principales:</a:t>
            </a:r>
          </a:p>
          <a:p>
            <a:pPr algn="just"/>
            <a:endParaRPr lang="es-ES" sz="2400" dirty="0">
              <a:latin typeface="+mj-lt"/>
            </a:endParaRPr>
          </a:p>
          <a:p>
            <a:pPr algn="just"/>
            <a:r>
              <a:rPr lang="es-ES" sz="2400" b="1" dirty="0">
                <a:latin typeface="+mj-lt"/>
              </a:rPr>
              <a:t>Misión</a:t>
            </a:r>
            <a:r>
              <a:rPr lang="es-ES" sz="2400" dirty="0">
                <a:latin typeface="+mj-lt"/>
              </a:rPr>
              <a:t>. Propósito último que mueve a la empresa, su razón de ser.</a:t>
            </a:r>
          </a:p>
          <a:p>
            <a:pPr algn="just"/>
            <a:r>
              <a:rPr lang="es-ES" sz="2400" dirty="0">
                <a:latin typeface="+mj-lt"/>
              </a:rPr>
              <a:t>Se puede entender como una filosofía empresarial. Por ejemplo, la misión de una empresa como Mercedes Benz puede ser fabricar vehículos de máxima calidad que satisfagan las necesidades de los clientes más exigentes.</a:t>
            </a:r>
          </a:p>
          <a:p>
            <a:pPr algn="just"/>
            <a:endParaRPr lang="es-ES" sz="2400" dirty="0"/>
          </a:p>
          <a:p>
            <a:pPr algn="just"/>
            <a:r>
              <a:rPr lang="es-ES" sz="2400" b="1" dirty="0">
                <a:latin typeface="+mj-lt"/>
              </a:rPr>
              <a:t>Valores. </a:t>
            </a:r>
            <a:r>
              <a:rPr lang="es-ES" sz="2400" dirty="0">
                <a:latin typeface="+mj-lt"/>
              </a:rPr>
              <a:t>Cualidades que están presentes en la empresa y que influyen en el comportamiento de todos sus miembros. Por ejemplo, la ética. De hecho, cada vez es más común que se incorporen valores éticos en el mundo de los negocios.</a:t>
            </a:r>
          </a:p>
          <a:p>
            <a:pPr algn="just"/>
            <a:endParaRPr lang="es-ES" sz="2400" dirty="0">
              <a:latin typeface="+mj-lt"/>
            </a:endParaRPr>
          </a:p>
          <a:p>
            <a:pPr algn="just"/>
            <a:r>
              <a:rPr lang="es-ES" sz="2400" b="1" dirty="0">
                <a:latin typeface="+mj-lt"/>
              </a:rPr>
              <a:t>Políticas. </a:t>
            </a:r>
            <a:r>
              <a:rPr lang="es-ES" sz="2400" dirty="0">
                <a:latin typeface="+mj-lt"/>
              </a:rPr>
              <a:t>Líneas de acción mediante las cuales la empresa define su identidad. Por ejemplo, la política de igualdad de oportunidades para los empleados que practican muchas empresas forma parte de su cultura. Sus trabajadores saben que la promoción será fruto de su trabajo, y no habrá favores personales.</a:t>
            </a:r>
            <a:endParaRPr lang="es-CO" sz="2400" dirty="0">
              <a:latin typeface="+mj-lt"/>
            </a:endParaRPr>
          </a:p>
        </p:txBody>
      </p:sp>
      <p:sp>
        <p:nvSpPr>
          <p:cNvPr id="4" name="Rectángulo 3">
            <a:extLst>
              <a:ext uri="{FF2B5EF4-FFF2-40B4-BE49-F238E27FC236}">
                <a16:creationId xmlns:a16="http://schemas.microsoft.com/office/drawing/2014/main" id="{849A50FE-9F95-4D6C-B162-A73E8138947A}"/>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95C5A2E0-455E-42EB-B2A6-3EE7EF393D87}"/>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6C220927-F238-4260-8BCC-3F050DB2762F}"/>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CF6DEC98-0A95-4586-8D85-2F9BBC1B0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31" y="1543713"/>
            <a:ext cx="704370" cy="704370"/>
          </a:xfrm>
          <a:prstGeom prst="rect">
            <a:avLst/>
          </a:prstGeom>
        </p:spPr>
      </p:pic>
      <p:pic>
        <p:nvPicPr>
          <p:cNvPr id="9" name="Imagen 8" descr="Icono&#10;&#10;Descripción generada automáticamente">
            <a:extLst>
              <a:ext uri="{FF2B5EF4-FFF2-40B4-BE49-F238E27FC236}">
                <a16:creationId xmlns:a16="http://schemas.microsoft.com/office/drawing/2014/main" id="{BBD56F50-2159-4B05-98DE-98B1F2FE1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27" y="3351755"/>
            <a:ext cx="704370" cy="704370"/>
          </a:xfrm>
          <a:prstGeom prst="rect">
            <a:avLst/>
          </a:prstGeom>
        </p:spPr>
      </p:pic>
      <p:pic>
        <p:nvPicPr>
          <p:cNvPr id="10" name="Imagen 9" descr="Icono&#10;&#10;Descripción generada automáticamente">
            <a:extLst>
              <a:ext uri="{FF2B5EF4-FFF2-40B4-BE49-F238E27FC236}">
                <a16:creationId xmlns:a16="http://schemas.microsoft.com/office/drawing/2014/main" id="{10923E9C-823F-4177-A375-C9642AA29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29" y="4842780"/>
            <a:ext cx="704370" cy="704370"/>
          </a:xfrm>
          <a:prstGeom prst="rect">
            <a:avLst/>
          </a:prstGeom>
        </p:spPr>
      </p:pic>
      <p:sp>
        <p:nvSpPr>
          <p:cNvPr id="2" name="CuadroTexto 1">
            <a:extLst>
              <a:ext uri="{FF2B5EF4-FFF2-40B4-BE49-F238E27FC236}">
                <a16:creationId xmlns:a16="http://schemas.microsoft.com/office/drawing/2014/main" id="{084FB2EE-4873-4C64-A342-B5DA7D7D980A}"/>
              </a:ext>
            </a:extLst>
          </p:cNvPr>
          <p:cNvSpPr txBox="1"/>
          <p:nvPr/>
        </p:nvSpPr>
        <p:spPr>
          <a:xfrm>
            <a:off x="682327" y="335015"/>
            <a:ext cx="9407769" cy="1138773"/>
          </a:xfrm>
          <a:prstGeom prst="rect">
            <a:avLst/>
          </a:prstGeom>
          <a:noFill/>
        </p:spPr>
        <p:txBody>
          <a:bodyPr wrap="square" rtlCol="0">
            <a:spAutoFit/>
          </a:bodyPr>
          <a:lstStyle/>
          <a:p>
            <a:r>
              <a:rPr lang="es-ES" sz="3200" b="1" dirty="0"/>
              <a:t>ELEMENTOS DE LA CULTURA EMPRESARIAL</a:t>
            </a:r>
          </a:p>
          <a:p>
            <a:endParaRPr lang="es-MX" sz="3600" b="1" dirty="0"/>
          </a:p>
        </p:txBody>
      </p:sp>
    </p:spTree>
    <p:extLst>
      <p:ext uri="{BB962C8B-B14F-4D97-AF65-F5344CB8AC3E}">
        <p14:creationId xmlns:p14="http://schemas.microsoft.com/office/powerpoint/2010/main" val="6206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29167E-6 1.11111E-6 L -0.25 1.11111E-6 " pathEditMode="relative" rAng="0" ptsTypes="AA">
                                      <p:cBhvr>
                                        <p:cTn id="6" dur="750" spd="-100000" fill="hold"/>
                                        <p:tgtEl>
                                          <p:spTgt spid="8"/>
                                        </p:tgtEl>
                                        <p:attrNameLst>
                                          <p:attrName>ppt_x</p:attrName>
                                          <p:attrName>ppt_y</p:attrName>
                                        </p:attrNameLst>
                                      </p:cBhvr>
                                      <p:rCtr x="-12500" y="0"/>
                                    </p:animMotion>
                                  </p:childTnLst>
                                </p:cTn>
                              </p:par>
                              <p:par>
                                <p:cTn id="7" presetID="35" presetClass="path" presetSubtype="0" accel="50000" decel="50000" fill="hold" nodeType="withEffect">
                                  <p:stCondLst>
                                    <p:cond delay="0"/>
                                  </p:stCondLst>
                                  <p:childTnLst>
                                    <p:animMotion origin="layout" path="M 4.16667E-6 3.7037E-6 L -0.25 3.7037E-6 " pathEditMode="relative" rAng="0" ptsTypes="AA">
                                      <p:cBhvr>
                                        <p:cTn id="8" dur="1500" spd="-100000" fill="hold"/>
                                        <p:tgtEl>
                                          <p:spTgt spid="9"/>
                                        </p:tgtEl>
                                        <p:attrNameLst>
                                          <p:attrName>ppt_x</p:attrName>
                                          <p:attrName>ppt_y</p:attrName>
                                        </p:attrNameLst>
                                      </p:cBhvr>
                                      <p:rCtr x="-12500" y="0"/>
                                    </p:animMotion>
                                  </p:childTnLst>
                                </p:cTn>
                              </p:par>
                              <p:par>
                                <p:cTn id="9" presetID="35" presetClass="path" presetSubtype="0" accel="50000" decel="50000" fill="hold" nodeType="withEffect">
                                  <p:stCondLst>
                                    <p:cond delay="0"/>
                                  </p:stCondLst>
                                  <p:childTnLst>
                                    <p:animMotion origin="layout" path="M 3.33333E-6 2.59259E-6 L -0.25 2.59259E-6 " pathEditMode="relative" rAng="0" ptsTypes="AA">
                                      <p:cBhvr>
                                        <p:cTn id="10" dur="2000" spd="-100000" fill="hold"/>
                                        <p:tgtEl>
                                          <p:spTgt spid="1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7099CABA-0823-4CAE-97BF-75D8873B8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37"/>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3201323" y="783620"/>
            <a:ext cx="8322672" cy="584775"/>
          </a:xfrm>
          <a:prstGeom prst="rect">
            <a:avLst/>
          </a:prstGeom>
          <a:noFill/>
        </p:spPr>
        <p:txBody>
          <a:bodyPr wrap="square">
            <a:spAutoFit/>
          </a:bodyPr>
          <a:lstStyle/>
          <a:p>
            <a:r>
              <a:rPr lang="es-ES" sz="3200" b="1" dirty="0"/>
              <a:t>¿QUÉ HAY ALREDEDOR DE LA EMPRESA?</a:t>
            </a:r>
          </a:p>
        </p:txBody>
      </p:sp>
      <p:sp>
        <p:nvSpPr>
          <p:cNvPr id="3" name="CuadroTexto 2">
            <a:extLst>
              <a:ext uri="{FF2B5EF4-FFF2-40B4-BE49-F238E27FC236}">
                <a16:creationId xmlns:a16="http://schemas.microsoft.com/office/drawing/2014/main" id="{4244F1F8-8B05-A6C5-79D9-34220AEBC8C3}"/>
              </a:ext>
            </a:extLst>
          </p:cNvPr>
          <p:cNvSpPr txBox="1"/>
          <p:nvPr/>
        </p:nvSpPr>
        <p:spPr>
          <a:xfrm>
            <a:off x="4898540" y="3126976"/>
            <a:ext cx="5813548" cy="1200329"/>
          </a:xfrm>
          <a:prstGeom prst="rect">
            <a:avLst/>
          </a:prstGeom>
          <a:noFill/>
        </p:spPr>
        <p:txBody>
          <a:bodyPr wrap="square">
            <a:spAutoFit/>
          </a:bodyPr>
          <a:lstStyle/>
          <a:p>
            <a:pPr algn="just"/>
            <a:r>
              <a:rPr lang="es-ES" sz="2400" dirty="0">
                <a:latin typeface="+mj-lt"/>
              </a:rPr>
              <a:t>La empresa no es un ente aislado, sino que interacciona con todo lo que la rodea. Esto es lo que se conoce como entorno empresarial.</a:t>
            </a:r>
            <a:endParaRPr lang="es-CO" sz="2400" dirty="0">
              <a:latin typeface="+mj-lt"/>
            </a:endParaRPr>
          </a:p>
        </p:txBody>
      </p:sp>
      <p:sp>
        <p:nvSpPr>
          <p:cNvPr id="6" name="Rectángulo 5">
            <a:extLst>
              <a:ext uri="{FF2B5EF4-FFF2-40B4-BE49-F238E27FC236}">
                <a16:creationId xmlns:a16="http://schemas.microsoft.com/office/drawing/2014/main" id="{5C6DA292-00C7-496E-97D6-8D802E3121B4}"/>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F1379A66-1EE1-49A7-BC99-A543903A6A3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A5AE6E8-1CC4-45EB-9437-E55F0D6DDE5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descr="Imagen que contiene Icono&#10;&#10;Descripción generada automáticamente">
            <a:extLst>
              <a:ext uri="{FF2B5EF4-FFF2-40B4-BE49-F238E27FC236}">
                <a16:creationId xmlns:a16="http://schemas.microsoft.com/office/drawing/2014/main" id="{DFEAFD4E-BF31-43AD-8AD3-B440E9195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246" y="2155567"/>
            <a:ext cx="2546866" cy="2546866"/>
          </a:xfrm>
          <a:prstGeom prst="rect">
            <a:avLst/>
          </a:prstGeom>
        </p:spPr>
      </p:pic>
    </p:spTree>
    <p:extLst>
      <p:ext uri="{BB962C8B-B14F-4D97-AF65-F5344CB8AC3E}">
        <p14:creationId xmlns:p14="http://schemas.microsoft.com/office/powerpoint/2010/main" val="29086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644206F5-5CAC-4C04-BE8E-FE9EE5EDE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3A0D7E4D-E2CF-A3ED-7A6F-2C9485CD3BF4}"/>
              </a:ext>
            </a:extLst>
          </p:cNvPr>
          <p:cNvSpPr txBox="1"/>
          <p:nvPr/>
        </p:nvSpPr>
        <p:spPr>
          <a:xfrm>
            <a:off x="4352191" y="1491059"/>
            <a:ext cx="7280032" cy="2677656"/>
          </a:xfrm>
          <a:prstGeom prst="rect">
            <a:avLst/>
          </a:prstGeom>
          <a:noFill/>
        </p:spPr>
        <p:txBody>
          <a:bodyPr wrap="square">
            <a:spAutoFit/>
          </a:bodyPr>
          <a:lstStyle/>
          <a:p>
            <a:pPr algn="just"/>
            <a:r>
              <a:rPr lang="es-ES" sz="2400" dirty="0">
                <a:latin typeface="+mj-lt"/>
              </a:rPr>
              <a:t>La relación de las empresas con su entorno tiene una doble dirección: el entorno influye en las empresas y a su vez las empresas influyen en él.</a:t>
            </a:r>
          </a:p>
          <a:p>
            <a:pPr algn="just"/>
            <a:endParaRPr lang="es-ES" sz="2400" dirty="0">
              <a:latin typeface="+mj-lt"/>
            </a:endParaRPr>
          </a:p>
          <a:p>
            <a:pPr algn="just"/>
            <a:r>
              <a:rPr lang="es-ES" sz="2400" dirty="0">
                <a:latin typeface="+mj-lt"/>
              </a:rPr>
              <a:t>Debido al aumento tanto del número de empresas como de su tamaño, se han multiplicado los efectos de las empresas sobre la sociedad.</a:t>
            </a:r>
            <a:endParaRPr lang="es-CO" sz="2400" dirty="0">
              <a:latin typeface="+mj-lt"/>
            </a:endParaRPr>
          </a:p>
        </p:txBody>
      </p:sp>
      <p:sp>
        <p:nvSpPr>
          <p:cNvPr id="5" name="CuadroTexto 4">
            <a:extLst>
              <a:ext uri="{FF2B5EF4-FFF2-40B4-BE49-F238E27FC236}">
                <a16:creationId xmlns:a16="http://schemas.microsoft.com/office/drawing/2014/main" id="{5698AE6D-E642-302A-1F0D-125D466521F3}"/>
              </a:ext>
            </a:extLst>
          </p:cNvPr>
          <p:cNvSpPr txBox="1"/>
          <p:nvPr/>
        </p:nvSpPr>
        <p:spPr>
          <a:xfrm>
            <a:off x="666514" y="521562"/>
            <a:ext cx="10275638" cy="646331"/>
          </a:xfrm>
          <a:prstGeom prst="rect">
            <a:avLst/>
          </a:prstGeom>
          <a:noFill/>
        </p:spPr>
        <p:txBody>
          <a:bodyPr wrap="square">
            <a:spAutoFit/>
          </a:bodyPr>
          <a:lstStyle/>
          <a:p>
            <a:r>
              <a:rPr lang="es-ES" sz="3600" b="1" dirty="0"/>
              <a:t>¿CÓMO INFLUYE LA EMPRESA EN SU ENTORNO?</a:t>
            </a:r>
            <a:endParaRPr lang="es-CO" sz="3600" b="1" dirty="0"/>
          </a:p>
        </p:txBody>
      </p:sp>
      <p:sp>
        <p:nvSpPr>
          <p:cNvPr id="4" name="Rectángulo 3">
            <a:extLst>
              <a:ext uri="{FF2B5EF4-FFF2-40B4-BE49-F238E27FC236}">
                <a16:creationId xmlns:a16="http://schemas.microsoft.com/office/drawing/2014/main" id="{17B7D59A-362E-4D6C-AA96-2CC27F548272}"/>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176A9565-C0A5-4A7F-9534-C30BE561A882}"/>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12FCFB92-700D-4BE3-B6C4-015D717C2FDA}"/>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D90841E6-F508-4DDB-AF18-8F96A9E15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21" y="1729609"/>
            <a:ext cx="2288626" cy="2288626"/>
          </a:xfrm>
          <a:prstGeom prst="rect">
            <a:avLst/>
          </a:prstGeom>
        </p:spPr>
      </p:pic>
    </p:spTree>
    <p:extLst>
      <p:ext uri="{BB962C8B-B14F-4D97-AF65-F5344CB8AC3E}">
        <p14:creationId xmlns:p14="http://schemas.microsoft.com/office/powerpoint/2010/main" val="388163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C97F5EF0-D933-4E1B-B001-31F91611C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576372" y="469192"/>
            <a:ext cx="6094070" cy="646331"/>
          </a:xfrm>
          <a:prstGeom prst="rect">
            <a:avLst/>
          </a:prstGeom>
          <a:noFill/>
        </p:spPr>
        <p:txBody>
          <a:bodyPr wrap="square">
            <a:spAutoFit/>
          </a:bodyPr>
          <a:lstStyle/>
          <a:p>
            <a:r>
              <a:rPr lang="es-ES" sz="3600" b="1" dirty="0"/>
              <a:t>TIPOS DE ENTORNO</a:t>
            </a:r>
          </a:p>
        </p:txBody>
      </p:sp>
      <p:sp>
        <p:nvSpPr>
          <p:cNvPr id="3" name="CuadroTexto 2">
            <a:extLst>
              <a:ext uri="{FF2B5EF4-FFF2-40B4-BE49-F238E27FC236}">
                <a16:creationId xmlns:a16="http://schemas.microsoft.com/office/drawing/2014/main" id="{4244F1F8-8B05-A6C5-79D9-34220AEBC8C3}"/>
              </a:ext>
            </a:extLst>
          </p:cNvPr>
          <p:cNvSpPr txBox="1"/>
          <p:nvPr/>
        </p:nvSpPr>
        <p:spPr>
          <a:xfrm>
            <a:off x="5945067" y="1874728"/>
            <a:ext cx="5827833" cy="2677656"/>
          </a:xfrm>
          <a:prstGeom prst="rect">
            <a:avLst/>
          </a:prstGeom>
          <a:noFill/>
        </p:spPr>
        <p:txBody>
          <a:bodyPr wrap="square">
            <a:spAutoFit/>
          </a:bodyPr>
          <a:lstStyle/>
          <a:p>
            <a:pPr algn="just"/>
            <a:r>
              <a:rPr lang="es-ES" sz="2400" dirty="0">
                <a:latin typeface="+mj-lt"/>
              </a:rPr>
              <a:t>Entorno específico- microentorno: Afecta</a:t>
            </a:r>
          </a:p>
          <a:p>
            <a:pPr algn="just"/>
            <a:r>
              <a:rPr lang="es-ES" sz="2400" dirty="0">
                <a:latin typeface="+mj-lt"/>
              </a:rPr>
              <a:t>de modo especial a nuestra empresa, y es más cercano.</a:t>
            </a:r>
          </a:p>
          <a:p>
            <a:pPr algn="just"/>
            <a:endParaRPr lang="es-ES" sz="2400" dirty="0">
              <a:latin typeface="+mj-lt"/>
            </a:endParaRPr>
          </a:p>
          <a:p>
            <a:pPr algn="just"/>
            <a:r>
              <a:rPr lang="es-ES" sz="2400" dirty="0">
                <a:latin typeface="+mj-lt"/>
              </a:rPr>
              <a:t>Entorno general- macroentorno: Afecta a todas las empresas, y no lo hace de modo tan directo. </a:t>
            </a:r>
            <a:endParaRPr lang="es-CO" sz="2400" dirty="0">
              <a:latin typeface="+mj-lt"/>
            </a:endParaRPr>
          </a:p>
        </p:txBody>
      </p:sp>
      <p:pic>
        <p:nvPicPr>
          <p:cNvPr id="10" name="Imagen 9">
            <a:extLst>
              <a:ext uri="{FF2B5EF4-FFF2-40B4-BE49-F238E27FC236}">
                <a16:creationId xmlns:a16="http://schemas.microsoft.com/office/drawing/2014/main" id="{0240AC09-BC03-66D2-B907-33724528EF83}"/>
              </a:ext>
            </a:extLst>
          </p:cNvPr>
          <p:cNvPicPr>
            <a:picLocks noChangeAspect="1"/>
          </p:cNvPicPr>
          <p:nvPr/>
        </p:nvPicPr>
        <p:blipFill>
          <a:blip r:embed="rId3"/>
          <a:stretch>
            <a:fillRect/>
          </a:stretch>
        </p:blipFill>
        <p:spPr>
          <a:xfrm>
            <a:off x="927840" y="1373046"/>
            <a:ext cx="3344425" cy="4720024"/>
          </a:xfrm>
          <a:prstGeom prst="rect">
            <a:avLst/>
          </a:prstGeom>
        </p:spPr>
      </p:pic>
      <p:sp>
        <p:nvSpPr>
          <p:cNvPr id="6" name="Rectángulo 5">
            <a:extLst>
              <a:ext uri="{FF2B5EF4-FFF2-40B4-BE49-F238E27FC236}">
                <a16:creationId xmlns:a16="http://schemas.microsoft.com/office/drawing/2014/main" id="{975552B4-45FF-430C-ACAE-371294F906C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8C4D9355-9A24-44F1-8A2D-DFB2F4C387B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1EE3311-CA6A-48D3-84AF-A708312BA577}"/>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descr="Icono&#10;&#10;Descripción generada automáticamente">
            <a:extLst>
              <a:ext uri="{FF2B5EF4-FFF2-40B4-BE49-F238E27FC236}">
                <a16:creationId xmlns:a16="http://schemas.microsoft.com/office/drawing/2014/main" id="{F5EA4EB5-8C84-4697-8BBE-83C70F56E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697" y="1828590"/>
            <a:ext cx="704370" cy="704370"/>
          </a:xfrm>
          <a:prstGeom prst="rect">
            <a:avLst/>
          </a:prstGeom>
        </p:spPr>
      </p:pic>
      <p:pic>
        <p:nvPicPr>
          <p:cNvPr id="12" name="Imagen 11" descr="Icono&#10;&#10;Descripción generada automáticamente">
            <a:extLst>
              <a:ext uri="{FF2B5EF4-FFF2-40B4-BE49-F238E27FC236}">
                <a16:creationId xmlns:a16="http://schemas.microsoft.com/office/drawing/2014/main" id="{112C4C19-7150-4D86-A5F9-523C34505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105" y="3340690"/>
            <a:ext cx="704370" cy="704370"/>
          </a:xfrm>
          <a:prstGeom prst="rect">
            <a:avLst/>
          </a:prstGeom>
        </p:spPr>
      </p:pic>
    </p:spTree>
    <p:extLst>
      <p:ext uri="{BB962C8B-B14F-4D97-AF65-F5344CB8AC3E}">
        <p14:creationId xmlns:p14="http://schemas.microsoft.com/office/powerpoint/2010/main" val="160883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35" presetClass="path" presetSubtype="0" accel="50000" decel="50000" fill="hold" nodeType="withEffect">
                                  <p:stCondLst>
                                    <p:cond delay="0"/>
                                  </p:stCondLst>
                                  <p:childTnLst>
                                    <p:animMotion origin="layout" path="M -3.95833E-6 4.44444E-6 L -0.25 4.44444E-6 " pathEditMode="relative" rAng="0" ptsTypes="AA">
                                      <p:cBhvr>
                                        <p:cTn id="9" dur="1500" spd="-100000" fill="hold"/>
                                        <p:tgtEl>
                                          <p:spTgt spid="11"/>
                                        </p:tgtEl>
                                        <p:attrNameLst>
                                          <p:attrName>ppt_x</p:attrName>
                                          <p:attrName>ppt_y</p:attrName>
                                        </p:attrNameLst>
                                      </p:cBhvr>
                                      <p:rCtr x="-12500" y="0"/>
                                    </p:animMotion>
                                  </p:childTnLst>
                                </p:cTn>
                              </p:par>
                              <p:par>
                                <p:cTn id="10" presetID="35" presetClass="path" presetSubtype="0" accel="50000" decel="50000" fill="hold" nodeType="withEffect">
                                  <p:stCondLst>
                                    <p:cond delay="0"/>
                                  </p:stCondLst>
                                  <p:childTnLst>
                                    <p:animMotion origin="layout" path="M 1.45833E-6 4.07407E-6 L -0.25 4.07407E-6 " pathEditMode="relative" rAng="0" ptsTypes="AA">
                                      <p:cBhvr>
                                        <p:cTn id="11" dur="2000" spd="-100000" fill="hold"/>
                                        <p:tgtEl>
                                          <p:spTgt spid="1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A8FC12C5-DA31-4F18-B03E-869B0F17C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pic>
        <p:nvPicPr>
          <p:cNvPr id="2" name="Imagen 1">
            <a:extLst>
              <a:ext uri="{FF2B5EF4-FFF2-40B4-BE49-F238E27FC236}">
                <a16:creationId xmlns:a16="http://schemas.microsoft.com/office/drawing/2014/main" id="{97C54FD3-322B-4C53-834A-7FDBA9B1E2C9}"/>
              </a:ext>
            </a:extLst>
          </p:cNvPr>
          <p:cNvPicPr>
            <a:picLocks noChangeAspect="1"/>
          </p:cNvPicPr>
          <p:nvPr/>
        </p:nvPicPr>
        <p:blipFill>
          <a:blip r:embed="rId3"/>
          <a:stretch>
            <a:fillRect/>
          </a:stretch>
        </p:blipFill>
        <p:spPr>
          <a:xfrm>
            <a:off x="1809750" y="1066800"/>
            <a:ext cx="8572500" cy="4724400"/>
          </a:xfrm>
          <a:prstGeom prst="rect">
            <a:avLst/>
          </a:prstGeom>
        </p:spPr>
      </p:pic>
      <p:sp>
        <p:nvSpPr>
          <p:cNvPr id="3" name="Rectángulo 2">
            <a:extLst>
              <a:ext uri="{FF2B5EF4-FFF2-40B4-BE49-F238E27FC236}">
                <a16:creationId xmlns:a16="http://schemas.microsoft.com/office/drawing/2014/main" id="{8B24C440-2A15-495C-8534-C48CF20BCC1F}"/>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D6188EE4-315E-42D4-BD43-9276C0B6EE8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B3704C37-AF9F-42D3-849E-2D337CB6B3D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51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B7B574AF-7797-4058-931B-13805D997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A8B74C5C-3E2A-753C-46BC-74BA07061504}"/>
              </a:ext>
            </a:extLst>
          </p:cNvPr>
          <p:cNvSpPr txBox="1"/>
          <p:nvPr/>
        </p:nvSpPr>
        <p:spPr>
          <a:xfrm>
            <a:off x="4310377" y="1049125"/>
            <a:ext cx="7538611" cy="6124754"/>
          </a:xfrm>
          <a:prstGeom prst="rect">
            <a:avLst/>
          </a:prstGeom>
          <a:noFill/>
        </p:spPr>
        <p:txBody>
          <a:bodyPr wrap="square">
            <a:spAutoFit/>
          </a:bodyPr>
          <a:lstStyle/>
          <a:p>
            <a:pPr algn="just"/>
            <a:r>
              <a:rPr lang="es-ES" sz="2000" dirty="0"/>
              <a:t>El Cuadro de Mando Integral, o </a:t>
            </a:r>
            <a:r>
              <a:rPr lang="es-ES" sz="2000" dirty="0" err="1"/>
              <a:t>Balanced</a:t>
            </a:r>
            <a:r>
              <a:rPr lang="es-ES" sz="2000" dirty="0"/>
              <a:t> </a:t>
            </a:r>
            <a:r>
              <a:rPr lang="es-ES" sz="2000" dirty="0" err="1"/>
              <a:t>Scorecard</a:t>
            </a:r>
            <a:r>
              <a:rPr lang="es-ES" sz="2000" dirty="0"/>
              <a:t> en inglés, es una metodología de Planeación Estratégica creada por Norton y Kaplan que permite evaluar el funcionamiento de una organización a partir de cuatro perspectivas clave: </a:t>
            </a:r>
          </a:p>
          <a:p>
            <a:pPr marL="342900" indent="-342900" algn="just">
              <a:buFont typeface="+mj-lt"/>
              <a:buAutoNum type="arabicPeriod"/>
            </a:pPr>
            <a:r>
              <a:rPr lang="es-ES" sz="2000" dirty="0"/>
              <a:t>financiera, </a:t>
            </a:r>
          </a:p>
          <a:p>
            <a:pPr marL="342900" indent="-342900" algn="just">
              <a:buFont typeface="+mj-lt"/>
              <a:buAutoNum type="arabicPeriod"/>
            </a:pPr>
            <a:r>
              <a:rPr lang="es-ES" sz="2000" dirty="0"/>
              <a:t>cliente, </a:t>
            </a:r>
          </a:p>
          <a:p>
            <a:pPr marL="342900" indent="-342900" algn="just">
              <a:buFont typeface="+mj-lt"/>
              <a:buAutoNum type="arabicPeriod"/>
            </a:pPr>
            <a:r>
              <a:rPr lang="es-ES" sz="2000" dirty="0"/>
              <a:t>procesos internos</a:t>
            </a:r>
          </a:p>
          <a:p>
            <a:pPr marL="342900" indent="-342900" algn="just">
              <a:buFont typeface="+mj-lt"/>
              <a:buAutoNum type="arabicPeriod"/>
            </a:pPr>
            <a:r>
              <a:rPr lang="es-ES" sz="2000" dirty="0"/>
              <a:t>Formación y crecimiento. </a:t>
            </a:r>
          </a:p>
          <a:p>
            <a:pPr marL="342900" indent="-342900" algn="just">
              <a:buFont typeface="+mj-lt"/>
              <a:buAutoNum type="arabicPeriod"/>
            </a:pPr>
            <a:endParaRPr lang="es-ES" dirty="0"/>
          </a:p>
          <a:p>
            <a:pPr algn="just"/>
            <a:r>
              <a:rPr lang="es-ES" sz="2000" dirty="0"/>
              <a:t>Además organiza la Planeación Estratégica en términos de indicadores, iniciativas y objetivos. </a:t>
            </a:r>
          </a:p>
          <a:p>
            <a:pPr algn="just"/>
            <a:endParaRPr lang="es-ES" sz="2000" dirty="0"/>
          </a:p>
          <a:p>
            <a:pPr algn="just"/>
            <a:r>
              <a:rPr lang="es-ES" sz="2000" dirty="0"/>
              <a:t>El Cuadro de Mando Integral es un marco de gestión de estrategia el cual considera los siguientes elementos: </a:t>
            </a:r>
          </a:p>
          <a:p>
            <a:pPr algn="just"/>
            <a:endParaRPr lang="es-ES" sz="2000" dirty="0"/>
          </a:p>
          <a:p>
            <a:pPr algn="just"/>
            <a:r>
              <a:rPr lang="es-ES" sz="2000" dirty="0"/>
              <a:t>Objetivos: Las metas organizacionales de alto nivel.</a:t>
            </a:r>
          </a:p>
          <a:p>
            <a:pPr algn="just"/>
            <a:r>
              <a:rPr lang="es-ES" sz="2000" dirty="0"/>
              <a:t>Medidas: Las métricas que te ayudan a comprender si estás logrando tu objetivo estratégicamente.</a:t>
            </a:r>
          </a:p>
          <a:p>
            <a:pPr algn="just"/>
            <a:r>
              <a:rPr lang="es-ES" sz="2000" dirty="0"/>
              <a:t>Iniciativas: Programas de acción clave que ayudan a alcanzar objetivos.</a:t>
            </a:r>
          </a:p>
          <a:p>
            <a:endParaRPr lang="es-CO" sz="1600" dirty="0"/>
          </a:p>
        </p:txBody>
      </p:sp>
      <p:pic>
        <p:nvPicPr>
          <p:cNvPr id="4" name="Imagen 3">
            <a:extLst>
              <a:ext uri="{FF2B5EF4-FFF2-40B4-BE49-F238E27FC236}">
                <a16:creationId xmlns:a16="http://schemas.microsoft.com/office/drawing/2014/main" id="{F1512631-D966-45A0-108C-648AF5FC3BAB}"/>
              </a:ext>
            </a:extLst>
          </p:cNvPr>
          <p:cNvPicPr>
            <a:picLocks noChangeAspect="1"/>
          </p:cNvPicPr>
          <p:nvPr/>
        </p:nvPicPr>
        <p:blipFill>
          <a:blip r:embed="rId3"/>
          <a:stretch>
            <a:fillRect/>
          </a:stretch>
        </p:blipFill>
        <p:spPr>
          <a:xfrm>
            <a:off x="214436" y="1112660"/>
            <a:ext cx="3881505" cy="4980409"/>
          </a:xfrm>
          <a:prstGeom prst="rect">
            <a:avLst/>
          </a:prstGeom>
        </p:spPr>
      </p:pic>
      <p:sp>
        <p:nvSpPr>
          <p:cNvPr id="5" name="Rectángulo 4">
            <a:extLst>
              <a:ext uri="{FF2B5EF4-FFF2-40B4-BE49-F238E27FC236}">
                <a16:creationId xmlns:a16="http://schemas.microsoft.com/office/drawing/2014/main" id="{7EEA0408-0542-45A9-A4B2-D1036AC33AAA}"/>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76CA381D-133B-4B63-A4A8-1D512F6A771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D74FE879-CE4F-4BE5-877B-01F09BB82220}"/>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499E8256-766C-4D31-BE32-5A03C048D50C}"/>
              </a:ext>
            </a:extLst>
          </p:cNvPr>
          <p:cNvSpPr txBox="1"/>
          <p:nvPr/>
        </p:nvSpPr>
        <p:spPr>
          <a:xfrm>
            <a:off x="398810" y="406386"/>
            <a:ext cx="7086375" cy="923330"/>
          </a:xfrm>
          <a:prstGeom prst="rect">
            <a:avLst/>
          </a:prstGeom>
          <a:noFill/>
        </p:spPr>
        <p:txBody>
          <a:bodyPr wrap="square">
            <a:spAutoFit/>
          </a:bodyPr>
          <a:lstStyle/>
          <a:p>
            <a:r>
              <a:rPr lang="es-ES" sz="3600" b="1" dirty="0"/>
              <a:t>CUADRO DE MANDO INTEGRAL </a:t>
            </a:r>
          </a:p>
          <a:p>
            <a:endParaRPr lang="es-CO" dirty="0"/>
          </a:p>
        </p:txBody>
      </p:sp>
    </p:spTree>
    <p:extLst>
      <p:ext uri="{BB962C8B-B14F-4D97-AF65-F5344CB8AC3E}">
        <p14:creationId xmlns:p14="http://schemas.microsoft.com/office/powerpoint/2010/main" val="36070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A30D6E7E-C4DF-4451-83EA-4FC6C9F7D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5372"/>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510330" y="1628676"/>
            <a:ext cx="4398628" cy="980955"/>
          </a:xfrm>
        </p:spPr>
        <p:txBody>
          <a:bodyPr>
            <a:noAutofit/>
          </a:bodyPr>
          <a:lstStyle/>
          <a:p>
            <a:r>
              <a:rPr lang="es-ES" sz="3200" b="1" dirty="0">
                <a:latin typeface="+mn-lt"/>
                <a:cs typeface="Arial" panose="020B0604020202020204" pitchFamily="34" charset="0"/>
              </a:rPr>
              <a:t>PARA QUE SE PLANEA</a:t>
            </a:r>
            <a:br>
              <a:rPr lang="es-ES" sz="3600" dirty="0"/>
            </a:br>
            <a:r>
              <a:rPr lang="es-ES" sz="3600" dirty="0"/>
              <a:t>	</a:t>
            </a:r>
            <a:br>
              <a:rPr lang="es-ES" sz="3600" dirty="0"/>
            </a:br>
            <a:endParaRPr lang="es-CO" sz="3600" dirty="0"/>
          </a:p>
        </p:txBody>
      </p:sp>
      <p:sp>
        <p:nvSpPr>
          <p:cNvPr id="4" name="CuadroTexto 3">
            <a:extLst>
              <a:ext uri="{FF2B5EF4-FFF2-40B4-BE49-F238E27FC236}">
                <a16:creationId xmlns:a16="http://schemas.microsoft.com/office/drawing/2014/main" id="{A042B5D7-5F49-82DF-0E8C-9CEB2DC16101}"/>
              </a:ext>
            </a:extLst>
          </p:cNvPr>
          <p:cNvSpPr txBox="1"/>
          <p:nvPr/>
        </p:nvSpPr>
        <p:spPr>
          <a:xfrm>
            <a:off x="5419288" y="2292269"/>
            <a:ext cx="6262382" cy="1938992"/>
          </a:xfrm>
          <a:prstGeom prst="rect">
            <a:avLst/>
          </a:prstGeom>
          <a:noFill/>
        </p:spPr>
        <p:txBody>
          <a:bodyPr wrap="square">
            <a:spAutoFit/>
          </a:bodyPr>
          <a:lstStyle/>
          <a:p>
            <a:pPr algn="just"/>
            <a:r>
              <a:rPr lang="es-ES" sz="2400" dirty="0">
                <a:latin typeface="+mj-lt"/>
              </a:rPr>
              <a:t>Planificar permite prevenir problemas que se pudieran presentar o, en su defecto, tener tiempo para solucionar y sobreponerse ante cualquier contratiempo que surja fuera de lo establecido.</a:t>
            </a:r>
            <a:endParaRPr lang="es-CO" sz="2400" dirty="0">
              <a:latin typeface="+mj-lt"/>
            </a:endParaRPr>
          </a:p>
        </p:txBody>
      </p:sp>
      <p:sp>
        <p:nvSpPr>
          <p:cNvPr id="5" name="Rectángulo 4">
            <a:extLst>
              <a:ext uri="{FF2B5EF4-FFF2-40B4-BE49-F238E27FC236}">
                <a16:creationId xmlns:a16="http://schemas.microsoft.com/office/drawing/2014/main" id="{B2690F88-7F65-4B9A-8413-A093B35558A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E0AD2C63-EBD9-4AC2-AEC0-4AC66CFB2E5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A52F6C39-CA75-401D-8BD5-B5D3626830E3}"/>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pic>
        <p:nvPicPr>
          <p:cNvPr id="9" name="Imagen 8" descr="Imagen que contiene parado, sostener, reloj, pantalla&#10;&#10;Descripción generada automáticamente">
            <a:extLst>
              <a:ext uri="{FF2B5EF4-FFF2-40B4-BE49-F238E27FC236}">
                <a16:creationId xmlns:a16="http://schemas.microsoft.com/office/drawing/2014/main" id="{BF93E923-8F23-459B-A0FA-4130DF56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4" y="1902741"/>
            <a:ext cx="3879561" cy="3879561"/>
          </a:xfrm>
          <a:prstGeom prst="rect">
            <a:avLst/>
          </a:prstGeom>
        </p:spPr>
      </p:pic>
    </p:spTree>
    <p:extLst>
      <p:ext uri="{BB962C8B-B14F-4D97-AF65-F5344CB8AC3E}">
        <p14:creationId xmlns:p14="http://schemas.microsoft.com/office/powerpoint/2010/main" val="32618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8ED56C28-E639-4BE8-BACA-DA9D89E89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52882380-BF5C-E060-30E6-7E96B96F0E2C}"/>
              </a:ext>
            </a:extLst>
          </p:cNvPr>
          <p:cNvSpPr txBox="1"/>
          <p:nvPr/>
        </p:nvSpPr>
        <p:spPr>
          <a:xfrm>
            <a:off x="5099538" y="1215667"/>
            <a:ext cx="6377353" cy="3416320"/>
          </a:xfrm>
          <a:prstGeom prst="rect">
            <a:avLst/>
          </a:prstGeom>
          <a:noFill/>
        </p:spPr>
        <p:txBody>
          <a:bodyPr wrap="square">
            <a:spAutoFit/>
          </a:bodyPr>
          <a:lstStyle/>
          <a:p>
            <a:pPr algn="just"/>
            <a:r>
              <a:rPr lang="es-ES" sz="2400" dirty="0">
                <a:latin typeface="+mj-lt"/>
              </a:rPr>
              <a:t>Un mapa estratégico es una herramienta visual diseñada para comunicar claramente un plan estratégico y alcanzar objetivos comerciales de alto nivel. </a:t>
            </a:r>
          </a:p>
          <a:p>
            <a:pPr algn="just"/>
            <a:endParaRPr lang="es-ES" sz="2400" dirty="0">
              <a:latin typeface="+mj-lt"/>
            </a:endParaRPr>
          </a:p>
          <a:p>
            <a:pPr algn="just"/>
            <a:r>
              <a:rPr lang="es-ES" sz="2400" dirty="0">
                <a:latin typeface="+mj-lt"/>
              </a:rPr>
              <a:t>El mapeo de estrategias es una parte importante, ya que ofrece una excelente manera de comunicar la información de alto nivel en toda la organización en un formato fácil de digerir.</a:t>
            </a:r>
            <a:endParaRPr lang="es-CO" sz="2400" dirty="0">
              <a:latin typeface="+mj-lt"/>
            </a:endParaRPr>
          </a:p>
        </p:txBody>
      </p:sp>
      <p:pic>
        <p:nvPicPr>
          <p:cNvPr id="4" name="Imagen 3">
            <a:extLst>
              <a:ext uri="{FF2B5EF4-FFF2-40B4-BE49-F238E27FC236}">
                <a16:creationId xmlns:a16="http://schemas.microsoft.com/office/drawing/2014/main" id="{A22174ED-9C1B-8418-72D8-ECFD28A1DA6F}"/>
              </a:ext>
            </a:extLst>
          </p:cNvPr>
          <p:cNvPicPr>
            <a:picLocks noChangeAspect="1"/>
          </p:cNvPicPr>
          <p:nvPr/>
        </p:nvPicPr>
        <p:blipFill>
          <a:blip r:embed="rId3"/>
          <a:stretch>
            <a:fillRect/>
          </a:stretch>
        </p:blipFill>
        <p:spPr>
          <a:xfrm>
            <a:off x="311151" y="1886201"/>
            <a:ext cx="4674944" cy="3395400"/>
          </a:xfrm>
          <a:prstGeom prst="rect">
            <a:avLst/>
          </a:prstGeom>
        </p:spPr>
      </p:pic>
      <p:sp>
        <p:nvSpPr>
          <p:cNvPr id="5" name="Rectángulo 4">
            <a:extLst>
              <a:ext uri="{FF2B5EF4-FFF2-40B4-BE49-F238E27FC236}">
                <a16:creationId xmlns:a16="http://schemas.microsoft.com/office/drawing/2014/main" id="{9787E20A-2C8F-43B9-A2EA-2CF0BFCBCBA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20BE6AA0-1DE4-4F02-85B5-9E0BAF47CA09}"/>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6792C37D-BE2D-4AD0-9D4C-EBC9EF55BE3D}"/>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CCF50A69-0B3E-4246-9123-6361CF0252D6}"/>
              </a:ext>
            </a:extLst>
          </p:cNvPr>
          <p:cNvSpPr txBox="1"/>
          <p:nvPr/>
        </p:nvSpPr>
        <p:spPr>
          <a:xfrm>
            <a:off x="653562" y="1008950"/>
            <a:ext cx="5760668" cy="646331"/>
          </a:xfrm>
          <a:prstGeom prst="rect">
            <a:avLst/>
          </a:prstGeom>
          <a:noFill/>
        </p:spPr>
        <p:txBody>
          <a:bodyPr wrap="square">
            <a:spAutoFit/>
          </a:bodyPr>
          <a:lstStyle/>
          <a:p>
            <a:r>
              <a:rPr lang="es-ES" sz="3600" b="1" dirty="0"/>
              <a:t>MAPA ESTRATÉGICO</a:t>
            </a:r>
          </a:p>
        </p:txBody>
      </p:sp>
    </p:spTree>
    <p:extLst>
      <p:ext uri="{BB962C8B-B14F-4D97-AF65-F5344CB8AC3E}">
        <p14:creationId xmlns:p14="http://schemas.microsoft.com/office/powerpoint/2010/main" val="12148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1D0B0D48-C60D-452F-84FC-A78312E39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089"/>
            <a:ext cx="12192000" cy="6858000"/>
          </a:xfrm>
          <a:prstGeom prst="rect">
            <a:avLst/>
          </a:prstGeom>
        </p:spPr>
      </p:pic>
      <p:sp>
        <p:nvSpPr>
          <p:cNvPr id="3" name="CuadroTexto 2">
            <a:extLst>
              <a:ext uri="{FF2B5EF4-FFF2-40B4-BE49-F238E27FC236}">
                <a16:creationId xmlns:a16="http://schemas.microsoft.com/office/drawing/2014/main" id="{EA1F3865-A59F-7F7A-0539-1301D795C05F}"/>
              </a:ext>
            </a:extLst>
          </p:cNvPr>
          <p:cNvSpPr txBox="1"/>
          <p:nvPr/>
        </p:nvSpPr>
        <p:spPr>
          <a:xfrm>
            <a:off x="5054463" y="1153560"/>
            <a:ext cx="6402203" cy="3847207"/>
          </a:xfrm>
          <a:prstGeom prst="rect">
            <a:avLst/>
          </a:prstGeom>
          <a:noFill/>
        </p:spPr>
        <p:txBody>
          <a:bodyPr wrap="square">
            <a:spAutoFit/>
          </a:bodyPr>
          <a:lstStyle/>
          <a:p>
            <a:endParaRPr lang="es-ES" sz="2400" dirty="0">
              <a:latin typeface="+mj-lt"/>
            </a:endParaRPr>
          </a:p>
          <a:p>
            <a:pPr algn="just"/>
            <a:r>
              <a:rPr lang="es-ES" sz="2400" dirty="0">
                <a:latin typeface="+mj-lt"/>
              </a:rPr>
              <a:t>Un Análisis DOFA (fortalezas, debilidades, oportunidades y amenazas), es un modelo de alto nivel utilizado al comienzo de la planificación estratégica de una organización. </a:t>
            </a:r>
          </a:p>
          <a:p>
            <a:pPr algn="just"/>
            <a:endParaRPr lang="es-ES" sz="2400" dirty="0">
              <a:latin typeface="+mj-lt"/>
            </a:endParaRPr>
          </a:p>
          <a:p>
            <a:pPr algn="just"/>
            <a:r>
              <a:rPr lang="es-ES" sz="2400" dirty="0">
                <a:latin typeface="+mj-lt"/>
              </a:rPr>
              <a:t>Las fortalezas y debilidades se consideran factores internos, y las oportunidades y amenazas se consideran factores externos.</a:t>
            </a:r>
          </a:p>
          <a:p>
            <a:endParaRPr lang="es-ES" sz="2800" dirty="0">
              <a:latin typeface="+mj-lt"/>
            </a:endParaRPr>
          </a:p>
        </p:txBody>
      </p:sp>
      <p:pic>
        <p:nvPicPr>
          <p:cNvPr id="4" name="Imagen 3">
            <a:extLst>
              <a:ext uri="{FF2B5EF4-FFF2-40B4-BE49-F238E27FC236}">
                <a16:creationId xmlns:a16="http://schemas.microsoft.com/office/drawing/2014/main" id="{F5506972-8EEA-BF89-77E8-CE52C901552A}"/>
              </a:ext>
            </a:extLst>
          </p:cNvPr>
          <p:cNvPicPr>
            <a:picLocks noChangeAspect="1"/>
          </p:cNvPicPr>
          <p:nvPr/>
        </p:nvPicPr>
        <p:blipFill>
          <a:blip r:embed="rId3"/>
          <a:stretch>
            <a:fillRect/>
          </a:stretch>
        </p:blipFill>
        <p:spPr>
          <a:xfrm>
            <a:off x="444306" y="1486783"/>
            <a:ext cx="4487065" cy="3884433"/>
          </a:xfrm>
          <a:prstGeom prst="rect">
            <a:avLst/>
          </a:prstGeom>
        </p:spPr>
      </p:pic>
      <p:sp>
        <p:nvSpPr>
          <p:cNvPr id="5" name="Rectángulo 4">
            <a:extLst>
              <a:ext uri="{FF2B5EF4-FFF2-40B4-BE49-F238E27FC236}">
                <a16:creationId xmlns:a16="http://schemas.microsoft.com/office/drawing/2014/main" id="{EB1A7E8B-8C5E-4564-9709-3F40007CFF1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906607A7-4915-4E60-B41F-D17D4E0EFBB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0AE7CA2E-2731-48D7-85A9-A8ADDBBD88B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6E2C68BA-7AE4-4E36-93C8-4EC2E905076E}"/>
              </a:ext>
            </a:extLst>
          </p:cNvPr>
          <p:cNvSpPr txBox="1"/>
          <p:nvPr/>
        </p:nvSpPr>
        <p:spPr>
          <a:xfrm>
            <a:off x="735334" y="749237"/>
            <a:ext cx="5987563" cy="1200329"/>
          </a:xfrm>
          <a:prstGeom prst="rect">
            <a:avLst/>
          </a:prstGeom>
          <a:noFill/>
        </p:spPr>
        <p:txBody>
          <a:bodyPr wrap="square">
            <a:spAutoFit/>
          </a:bodyPr>
          <a:lstStyle/>
          <a:p>
            <a:pPr algn="just"/>
            <a:r>
              <a:rPr lang="es-ES" sz="3600" b="1" dirty="0"/>
              <a:t>ANÁLISIS DOFA</a:t>
            </a:r>
          </a:p>
          <a:p>
            <a:endParaRPr lang="es-ES" dirty="0"/>
          </a:p>
          <a:p>
            <a:endParaRPr lang="es-ES" dirty="0"/>
          </a:p>
        </p:txBody>
      </p:sp>
    </p:spTree>
    <p:extLst>
      <p:ext uri="{BB962C8B-B14F-4D97-AF65-F5344CB8AC3E}">
        <p14:creationId xmlns:p14="http://schemas.microsoft.com/office/powerpoint/2010/main" val="23755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2638A438-2FE1-4F59-9836-554F84FA1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9CA3913-B4BE-8492-9BD7-C1F25063F885}"/>
              </a:ext>
            </a:extLst>
          </p:cNvPr>
          <p:cNvSpPr txBox="1"/>
          <p:nvPr/>
        </p:nvSpPr>
        <p:spPr>
          <a:xfrm>
            <a:off x="5460023" y="959044"/>
            <a:ext cx="6057900" cy="2123658"/>
          </a:xfrm>
          <a:prstGeom prst="rect">
            <a:avLst/>
          </a:prstGeom>
          <a:noFill/>
        </p:spPr>
        <p:txBody>
          <a:bodyPr wrap="square">
            <a:spAutoFit/>
          </a:bodyPr>
          <a:lstStyle/>
          <a:p>
            <a:pPr algn="just"/>
            <a:r>
              <a:rPr lang="es-ES" sz="2400" dirty="0">
                <a:latin typeface="+mj-lt"/>
              </a:rPr>
              <a:t>El análisis PEST (“político, económico, sociocultural y tecnológico”), a menudo se usa junto con los factores externos de un análisis DOFA</a:t>
            </a:r>
          </a:p>
          <a:p>
            <a:endParaRPr lang="es-ES" dirty="0"/>
          </a:p>
          <a:p>
            <a:endParaRPr lang="es-ES" dirty="0"/>
          </a:p>
        </p:txBody>
      </p:sp>
      <p:pic>
        <p:nvPicPr>
          <p:cNvPr id="4" name="Imagen 3">
            <a:extLst>
              <a:ext uri="{FF2B5EF4-FFF2-40B4-BE49-F238E27FC236}">
                <a16:creationId xmlns:a16="http://schemas.microsoft.com/office/drawing/2014/main" id="{252032D8-BCA1-C154-C9A2-70157F49985B}"/>
              </a:ext>
            </a:extLst>
          </p:cNvPr>
          <p:cNvPicPr>
            <a:picLocks noChangeAspect="1"/>
          </p:cNvPicPr>
          <p:nvPr/>
        </p:nvPicPr>
        <p:blipFill>
          <a:blip r:embed="rId3"/>
          <a:stretch>
            <a:fillRect/>
          </a:stretch>
        </p:blipFill>
        <p:spPr>
          <a:xfrm>
            <a:off x="499457" y="293077"/>
            <a:ext cx="4690201" cy="4208585"/>
          </a:xfrm>
          <a:prstGeom prst="rect">
            <a:avLst/>
          </a:prstGeom>
        </p:spPr>
      </p:pic>
      <p:sp>
        <p:nvSpPr>
          <p:cNvPr id="5" name="Rectángulo 4">
            <a:extLst>
              <a:ext uri="{FF2B5EF4-FFF2-40B4-BE49-F238E27FC236}">
                <a16:creationId xmlns:a16="http://schemas.microsoft.com/office/drawing/2014/main" id="{C20716C3-D686-441F-B47C-5CEF16F934E3}"/>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C83E178-41FB-4B1C-8D94-6A491490D7B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43B44D6A-504C-4B74-96E2-47BCD5E89745}"/>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373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E2420B6D-B8FC-4DCA-B18F-4F7D1F5EC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CuadroTexto 3">
            <a:extLst>
              <a:ext uri="{FF2B5EF4-FFF2-40B4-BE49-F238E27FC236}">
                <a16:creationId xmlns:a16="http://schemas.microsoft.com/office/drawing/2014/main" id="{7D942B1E-6A1D-02E2-5A0E-889237B5EC7D}"/>
              </a:ext>
            </a:extLst>
          </p:cNvPr>
          <p:cNvSpPr txBox="1"/>
          <p:nvPr/>
        </p:nvSpPr>
        <p:spPr>
          <a:xfrm>
            <a:off x="4818186" y="1584267"/>
            <a:ext cx="6822199" cy="2585323"/>
          </a:xfrm>
          <a:prstGeom prst="rect">
            <a:avLst/>
          </a:prstGeom>
          <a:noFill/>
        </p:spPr>
        <p:txBody>
          <a:bodyPr wrap="square">
            <a:spAutoFit/>
          </a:bodyPr>
          <a:lstStyle/>
          <a:p>
            <a:pPr algn="just"/>
            <a:endParaRPr lang="es-ES" b="0" i="0" dirty="0">
              <a:effectLst/>
              <a:latin typeface="Fira Sans" panose="020B0503050000020004" pitchFamily="34" charset="0"/>
            </a:endParaRPr>
          </a:p>
          <a:p>
            <a:pPr algn="just"/>
            <a:r>
              <a:rPr lang="es-ES" sz="2400" b="0" i="0" dirty="0">
                <a:effectLst/>
                <a:latin typeface="+mj-lt"/>
              </a:rPr>
              <a:t>El Análisis de Brechas También se conoce como “Análisis de brechas de necesidad”, “Evaluación de necesidades” o “Brecha de planificación estratégica”. </a:t>
            </a:r>
          </a:p>
          <a:p>
            <a:pPr algn="just"/>
            <a:r>
              <a:rPr lang="es-ES" sz="2400" b="0" i="0" dirty="0">
                <a:effectLst/>
                <a:latin typeface="+mj-lt"/>
              </a:rPr>
              <a:t>Se utiliza para comparar dónde está una organización ahora, dónde quiere estar y cómo cerrar la brecha entre ellas.</a:t>
            </a:r>
          </a:p>
        </p:txBody>
      </p:sp>
      <p:pic>
        <p:nvPicPr>
          <p:cNvPr id="5" name="Imagen 4">
            <a:extLst>
              <a:ext uri="{FF2B5EF4-FFF2-40B4-BE49-F238E27FC236}">
                <a16:creationId xmlns:a16="http://schemas.microsoft.com/office/drawing/2014/main" id="{23E62740-4A9F-BFB8-C45D-CC09CEDEDF39}"/>
              </a:ext>
            </a:extLst>
          </p:cNvPr>
          <p:cNvPicPr>
            <a:picLocks noChangeAspect="1"/>
          </p:cNvPicPr>
          <p:nvPr/>
        </p:nvPicPr>
        <p:blipFill>
          <a:blip r:embed="rId3"/>
          <a:stretch>
            <a:fillRect/>
          </a:stretch>
        </p:blipFill>
        <p:spPr>
          <a:xfrm>
            <a:off x="551615" y="1862519"/>
            <a:ext cx="4134081" cy="1376937"/>
          </a:xfrm>
          <a:prstGeom prst="rect">
            <a:avLst/>
          </a:prstGeom>
        </p:spPr>
      </p:pic>
      <p:sp>
        <p:nvSpPr>
          <p:cNvPr id="6" name="Rectángulo 5">
            <a:extLst>
              <a:ext uri="{FF2B5EF4-FFF2-40B4-BE49-F238E27FC236}">
                <a16:creationId xmlns:a16="http://schemas.microsoft.com/office/drawing/2014/main" id="{8C7E0217-C354-4117-9E17-3E20B91C968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FF52AC82-A548-4C39-8D23-A76D59698562}"/>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3A526FA-16A6-4977-AFE4-806279B58DFD}"/>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BA65D9AC-14EA-4104-AC30-4C36384B8A50}"/>
              </a:ext>
            </a:extLst>
          </p:cNvPr>
          <p:cNvSpPr txBox="1"/>
          <p:nvPr/>
        </p:nvSpPr>
        <p:spPr>
          <a:xfrm>
            <a:off x="551615" y="1014982"/>
            <a:ext cx="6717323" cy="646331"/>
          </a:xfrm>
          <a:prstGeom prst="rect">
            <a:avLst/>
          </a:prstGeom>
          <a:noFill/>
        </p:spPr>
        <p:txBody>
          <a:bodyPr wrap="square">
            <a:spAutoFit/>
          </a:bodyPr>
          <a:lstStyle/>
          <a:p>
            <a:pPr algn="just"/>
            <a:r>
              <a:rPr lang="es-ES" sz="3600" b="1" i="0" dirty="0">
                <a:effectLst/>
              </a:rPr>
              <a:t>ANÁLISIS DE BRECHAS  O GAP</a:t>
            </a:r>
          </a:p>
        </p:txBody>
      </p:sp>
    </p:spTree>
    <p:extLst>
      <p:ext uri="{BB962C8B-B14F-4D97-AF65-F5344CB8AC3E}">
        <p14:creationId xmlns:p14="http://schemas.microsoft.com/office/powerpoint/2010/main" val="20454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6FCAD381-5A70-4C08-A1BF-1169E43B3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3E54743-6519-F1D8-3A6A-001EFD7AF21F}"/>
              </a:ext>
            </a:extLst>
          </p:cNvPr>
          <p:cNvSpPr txBox="1"/>
          <p:nvPr/>
        </p:nvSpPr>
        <p:spPr>
          <a:xfrm>
            <a:off x="474562" y="329311"/>
            <a:ext cx="8221502" cy="646331"/>
          </a:xfrm>
          <a:prstGeom prst="rect">
            <a:avLst/>
          </a:prstGeom>
          <a:noFill/>
        </p:spPr>
        <p:txBody>
          <a:bodyPr wrap="square">
            <a:spAutoFit/>
          </a:bodyPr>
          <a:lstStyle/>
          <a:p>
            <a:r>
              <a:rPr lang="es-ES" sz="3600" b="1" dirty="0"/>
              <a:t>ANÁLISIS PORTER DE LAS CINCO FUERZAS</a:t>
            </a:r>
            <a:endParaRPr lang="es-CO" sz="3600" b="1" dirty="0"/>
          </a:p>
        </p:txBody>
      </p:sp>
      <p:pic>
        <p:nvPicPr>
          <p:cNvPr id="4" name="Imagen 3">
            <a:extLst>
              <a:ext uri="{FF2B5EF4-FFF2-40B4-BE49-F238E27FC236}">
                <a16:creationId xmlns:a16="http://schemas.microsoft.com/office/drawing/2014/main" id="{435188F5-57DA-96CF-910C-184C77B9E0B4}"/>
              </a:ext>
            </a:extLst>
          </p:cNvPr>
          <p:cNvPicPr>
            <a:picLocks noChangeAspect="1"/>
          </p:cNvPicPr>
          <p:nvPr/>
        </p:nvPicPr>
        <p:blipFill>
          <a:blip r:embed="rId3"/>
          <a:stretch>
            <a:fillRect/>
          </a:stretch>
        </p:blipFill>
        <p:spPr>
          <a:xfrm>
            <a:off x="-367946" y="1863144"/>
            <a:ext cx="4328544" cy="3637360"/>
          </a:xfrm>
          <a:prstGeom prst="rect">
            <a:avLst/>
          </a:prstGeom>
        </p:spPr>
      </p:pic>
      <p:sp>
        <p:nvSpPr>
          <p:cNvPr id="6" name="CuadroTexto 5">
            <a:extLst>
              <a:ext uri="{FF2B5EF4-FFF2-40B4-BE49-F238E27FC236}">
                <a16:creationId xmlns:a16="http://schemas.microsoft.com/office/drawing/2014/main" id="{7B8DEAB9-C191-ED2A-D1B2-51AC9A6E5042}"/>
              </a:ext>
            </a:extLst>
          </p:cNvPr>
          <p:cNvSpPr txBox="1"/>
          <p:nvPr/>
        </p:nvSpPr>
        <p:spPr>
          <a:xfrm>
            <a:off x="3592651" y="1327334"/>
            <a:ext cx="8221502" cy="4708981"/>
          </a:xfrm>
          <a:prstGeom prst="rect">
            <a:avLst/>
          </a:prstGeom>
          <a:noFill/>
        </p:spPr>
        <p:txBody>
          <a:bodyPr wrap="square">
            <a:spAutoFit/>
          </a:bodyPr>
          <a:lstStyle/>
          <a:p>
            <a:pPr algn="just"/>
            <a:r>
              <a:rPr lang="es-ES" sz="2000" b="0" i="0" dirty="0">
                <a:effectLst/>
                <a:latin typeface="+mj-lt"/>
              </a:rPr>
              <a:t>El Análisis Porter de las cinco fuerzas fue creado en torno a las fuerzas que afectan la rentabilidad de una industria o un mercado. Las cinco fuerzas que examina son:</a:t>
            </a:r>
          </a:p>
          <a:p>
            <a:pPr algn="just">
              <a:buFont typeface="+mj-lt"/>
              <a:buAutoNum type="arabicPeriod"/>
            </a:pPr>
            <a:r>
              <a:rPr lang="es-ES" sz="2000" b="1" i="0" dirty="0">
                <a:effectLst/>
                <a:latin typeface="+mj-lt"/>
              </a:rPr>
              <a:t>La amenaza de nuevos competidores.</a:t>
            </a:r>
            <a:r>
              <a:rPr lang="es-ES" sz="2000" b="0" i="0" dirty="0">
                <a:effectLst/>
                <a:latin typeface="+mj-lt"/>
              </a:rPr>
              <a:t> ¿Podrían otras empresas ingresar al mercado fácilmente, o hay numerosas barreras de entrada que tendrían que superar?</a:t>
            </a:r>
          </a:p>
          <a:p>
            <a:pPr algn="just">
              <a:buFont typeface="+mj-lt"/>
              <a:buAutoNum type="arabicPeriod"/>
            </a:pPr>
            <a:r>
              <a:rPr lang="es-ES" sz="2000" b="1" i="0" dirty="0">
                <a:effectLst/>
                <a:latin typeface="+mj-lt"/>
              </a:rPr>
              <a:t>La amenaza de nuevos productos o servicios</a:t>
            </a:r>
            <a:r>
              <a:rPr lang="es-ES" sz="2000" b="0" i="0" dirty="0">
                <a:effectLst/>
                <a:latin typeface="+mj-lt"/>
              </a:rPr>
              <a:t>. ¿Pueden los compradores reemplazar fácilmente tu producto con otro?</a:t>
            </a:r>
          </a:p>
          <a:p>
            <a:pPr algn="just">
              <a:buFont typeface="+mj-lt"/>
              <a:buAutoNum type="arabicPeriod"/>
            </a:pPr>
            <a:r>
              <a:rPr lang="es-ES" sz="2000" b="1" i="0" dirty="0">
                <a:effectLst/>
                <a:latin typeface="+mj-lt"/>
              </a:rPr>
              <a:t>El poder de negociación de los clientes</a:t>
            </a:r>
            <a:r>
              <a:rPr lang="es-ES" sz="2000" b="0" i="0" dirty="0">
                <a:effectLst/>
                <a:latin typeface="+mj-lt"/>
              </a:rPr>
              <a:t>. ¿Podrían los compradores individuales presionar a tu organización para, por ejemplo, reducir los costos?</a:t>
            </a:r>
          </a:p>
          <a:p>
            <a:pPr algn="just">
              <a:buFont typeface="+mj-lt"/>
              <a:buAutoNum type="arabicPeriod"/>
            </a:pPr>
            <a:r>
              <a:rPr lang="es-ES" sz="2000" b="1" i="0" dirty="0">
                <a:effectLst/>
                <a:latin typeface="+mj-lt"/>
              </a:rPr>
              <a:t>El poder de negociación de los proveedores</a:t>
            </a:r>
            <a:r>
              <a:rPr lang="es-ES" sz="2000" b="0" i="0" dirty="0">
                <a:effectLst/>
                <a:latin typeface="+mj-lt"/>
              </a:rPr>
              <a:t>. ¿Podrían los grandes minoristas presionar a tu organización para que reduzca el costo?</a:t>
            </a:r>
          </a:p>
          <a:p>
            <a:pPr algn="just">
              <a:buFont typeface="+mj-lt"/>
              <a:buAutoNum type="arabicPeriod"/>
            </a:pPr>
            <a:r>
              <a:rPr lang="es-ES" sz="2000" b="1" i="0" dirty="0">
                <a:effectLst/>
                <a:latin typeface="+mj-lt"/>
              </a:rPr>
              <a:t>Rivalidad y competencia en el mercado.</a:t>
            </a:r>
            <a:r>
              <a:rPr lang="es-ES" sz="2000" b="0" i="0" dirty="0">
                <a:effectLst/>
                <a:latin typeface="+mj-lt"/>
              </a:rPr>
              <a:t> ¿Están tus competidores actuales preparados para un gran crecimiento? Si uno lanza un nuevo producto o presenta una nueva patente, ¿eso podría afectar a tu empresa?</a:t>
            </a:r>
          </a:p>
        </p:txBody>
      </p:sp>
      <p:sp>
        <p:nvSpPr>
          <p:cNvPr id="5" name="Rectángulo 4">
            <a:extLst>
              <a:ext uri="{FF2B5EF4-FFF2-40B4-BE49-F238E27FC236}">
                <a16:creationId xmlns:a16="http://schemas.microsoft.com/office/drawing/2014/main" id="{3360B3AE-1DAC-4BC6-87E3-8AE6FF0EEC01}"/>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7E5E4B7C-D1C2-4213-A3F7-9C3043CFF77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B1132D61-7140-412C-A659-B6A4B943CCB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9693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70EC057B-BCC1-4955-BD56-69F90A972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5" name="CuadroTexto 4">
            <a:extLst>
              <a:ext uri="{FF2B5EF4-FFF2-40B4-BE49-F238E27FC236}">
                <a16:creationId xmlns:a16="http://schemas.microsoft.com/office/drawing/2014/main" id="{BD1D26A0-4971-7878-B235-EA02BC64304A}"/>
              </a:ext>
            </a:extLst>
          </p:cNvPr>
          <p:cNvSpPr txBox="1"/>
          <p:nvPr/>
        </p:nvSpPr>
        <p:spPr>
          <a:xfrm>
            <a:off x="4105404" y="693416"/>
            <a:ext cx="7851318" cy="4893647"/>
          </a:xfrm>
          <a:prstGeom prst="rect">
            <a:avLst/>
          </a:prstGeom>
          <a:noFill/>
        </p:spPr>
        <p:txBody>
          <a:bodyPr wrap="square">
            <a:spAutoFit/>
          </a:bodyPr>
          <a:lstStyle/>
          <a:p>
            <a:pPr algn="just"/>
            <a:r>
              <a:rPr lang="es-ES" sz="2400" b="0" i="0" dirty="0">
                <a:effectLst/>
                <a:latin typeface="+mj-lt"/>
              </a:rPr>
              <a:t>Este proceso de planificación estratégica se relaciona más con su declaración de visión que con su estrategia general, lo que resultará en una ventaja competitiva en el mercado. </a:t>
            </a:r>
          </a:p>
          <a:p>
            <a:pPr algn="just"/>
            <a:r>
              <a:rPr lang="es-ES" sz="2400" b="0" i="0" dirty="0">
                <a:effectLst/>
                <a:latin typeface="+mj-lt"/>
              </a:rPr>
              <a:t>Aquí tenemos cada uno de los cuatro componentes :</a:t>
            </a:r>
          </a:p>
          <a:p>
            <a:pPr algn="just">
              <a:buFont typeface="Arial" panose="020B0604020202020204" pitchFamily="34" charset="0"/>
              <a:buChar char="•"/>
            </a:pPr>
            <a:r>
              <a:rPr lang="es-ES" sz="2400" b="1" i="0" dirty="0">
                <a:effectLst/>
                <a:latin typeface="+mj-lt"/>
              </a:rPr>
              <a:t>Valor</a:t>
            </a:r>
            <a:r>
              <a:rPr lang="es-ES" sz="2400" b="0" i="0" dirty="0">
                <a:effectLst/>
                <a:latin typeface="+mj-lt"/>
              </a:rPr>
              <a:t>: ¿Puedes aprovechar una oportunidad o neutralizar una amenaza externa utilizando un recurso en particular?</a:t>
            </a:r>
          </a:p>
          <a:p>
            <a:pPr algn="just">
              <a:buFont typeface="Arial" panose="020B0604020202020204" pitchFamily="34" charset="0"/>
              <a:buChar char="•"/>
            </a:pPr>
            <a:r>
              <a:rPr lang="es-ES" sz="2400" b="1" i="0" dirty="0">
                <a:effectLst/>
                <a:latin typeface="+mj-lt"/>
              </a:rPr>
              <a:t>Rareza</a:t>
            </a:r>
            <a:r>
              <a:rPr lang="es-ES" sz="2400" b="0" i="0" dirty="0">
                <a:effectLst/>
                <a:latin typeface="+mj-lt"/>
              </a:rPr>
              <a:t>: ¿Existe una gran competencia en el mercado o solo unas pocas compañías controlan el recurso mencionado anteriormente?</a:t>
            </a:r>
          </a:p>
          <a:p>
            <a:pPr algn="just">
              <a:buFont typeface="Arial" panose="020B0604020202020204" pitchFamily="34" charset="0"/>
              <a:buChar char="•"/>
            </a:pPr>
            <a:r>
              <a:rPr lang="es-ES" sz="2400" b="1" i="0" dirty="0" err="1">
                <a:effectLst/>
                <a:latin typeface="+mj-lt"/>
              </a:rPr>
              <a:t>Imitabilidad</a:t>
            </a:r>
            <a:r>
              <a:rPr lang="es-ES" sz="2400" b="0" i="0" dirty="0">
                <a:effectLst/>
                <a:latin typeface="+mj-lt"/>
              </a:rPr>
              <a:t>: ¿Se imita fácilmente el producto o servicio de tu organización o sería difícil para otra organización hacerlo?</a:t>
            </a:r>
          </a:p>
          <a:p>
            <a:pPr algn="just">
              <a:buFont typeface="Arial" panose="020B0604020202020204" pitchFamily="34" charset="0"/>
              <a:buChar char="•"/>
            </a:pPr>
            <a:r>
              <a:rPr lang="es-ES" sz="2400" b="1" i="0" dirty="0">
                <a:effectLst/>
                <a:latin typeface="+mj-lt"/>
              </a:rPr>
              <a:t>Organización</a:t>
            </a:r>
            <a:r>
              <a:rPr lang="es-ES" sz="2400" b="0" i="0" dirty="0">
                <a:effectLst/>
                <a:latin typeface="+mj-lt"/>
              </a:rPr>
              <a:t>: ¿Tu empresa está lo suficientemente organizada como para poder explotar tu producto?</a:t>
            </a:r>
          </a:p>
        </p:txBody>
      </p:sp>
      <p:pic>
        <p:nvPicPr>
          <p:cNvPr id="6" name="Imagen 5">
            <a:extLst>
              <a:ext uri="{FF2B5EF4-FFF2-40B4-BE49-F238E27FC236}">
                <a16:creationId xmlns:a16="http://schemas.microsoft.com/office/drawing/2014/main" id="{F95E6E7D-467C-0509-20E4-230337B6C05E}"/>
              </a:ext>
            </a:extLst>
          </p:cNvPr>
          <p:cNvPicPr>
            <a:picLocks noChangeAspect="1"/>
          </p:cNvPicPr>
          <p:nvPr/>
        </p:nvPicPr>
        <p:blipFill>
          <a:blip r:embed="rId3"/>
          <a:stretch>
            <a:fillRect/>
          </a:stretch>
        </p:blipFill>
        <p:spPr>
          <a:xfrm>
            <a:off x="312380" y="1989816"/>
            <a:ext cx="3848559" cy="2528887"/>
          </a:xfrm>
          <a:prstGeom prst="rect">
            <a:avLst/>
          </a:prstGeom>
        </p:spPr>
      </p:pic>
      <p:sp>
        <p:nvSpPr>
          <p:cNvPr id="4" name="Rectángulo 3">
            <a:extLst>
              <a:ext uri="{FF2B5EF4-FFF2-40B4-BE49-F238E27FC236}">
                <a16:creationId xmlns:a16="http://schemas.microsoft.com/office/drawing/2014/main" id="{B57095FE-0EF5-424D-8977-096423633267}"/>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39680073-C7A9-4412-B36F-8280EB04746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46D9B92C-786E-423B-856A-AF1C50036435}"/>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A5976781-7771-44DF-B320-02D8303843D3}"/>
              </a:ext>
            </a:extLst>
          </p:cNvPr>
          <p:cNvSpPr txBox="1"/>
          <p:nvPr/>
        </p:nvSpPr>
        <p:spPr>
          <a:xfrm>
            <a:off x="515222" y="585224"/>
            <a:ext cx="4628466" cy="646331"/>
          </a:xfrm>
          <a:prstGeom prst="rect">
            <a:avLst/>
          </a:prstGeom>
          <a:noFill/>
        </p:spPr>
        <p:txBody>
          <a:bodyPr wrap="square">
            <a:spAutoFit/>
          </a:bodyPr>
          <a:lstStyle/>
          <a:p>
            <a:pPr algn="just"/>
            <a:r>
              <a:rPr lang="es-ES" sz="3600" b="1" i="0" dirty="0">
                <a:effectLst/>
              </a:rPr>
              <a:t>ANÁLISIS VRIO </a:t>
            </a:r>
          </a:p>
        </p:txBody>
      </p:sp>
    </p:spTree>
    <p:extLst>
      <p:ext uri="{BB962C8B-B14F-4D97-AF65-F5344CB8AC3E}">
        <p14:creationId xmlns:p14="http://schemas.microsoft.com/office/powerpoint/2010/main" val="2635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D22D8595-52F5-45E3-877F-732ED89E5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pic>
        <p:nvPicPr>
          <p:cNvPr id="2" name="Imagen 1">
            <a:extLst>
              <a:ext uri="{FF2B5EF4-FFF2-40B4-BE49-F238E27FC236}">
                <a16:creationId xmlns:a16="http://schemas.microsoft.com/office/drawing/2014/main" id="{6A374772-93C2-113C-B135-B15BB2A9A3C0}"/>
              </a:ext>
            </a:extLst>
          </p:cNvPr>
          <p:cNvPicPr>
            <a:picLocks noChangeAspect="1"/>
          </p:cNvPicPr>
          <p:nvPr/>
        </p:nvPicPr>
        <p:blipFill>
          <a:blip r:embed="rId3"/>
          <a:stretch>
            <a:fillRect/>
          </a:stretch>
        </p:blipFill>
        <p:spPr>
          <a:xfrm>
            <a:off x="320571" y="1812554"/>
            <a:ext cx="4049206" cy="1992742"/>
          </a:xfrm>
          <a:prstGeom prst="rect">
            <a:avLst/>
          </a:prstGeom>
        </p:spPr>
      </p:pic>
      <p:sp>
        <p:nvSpPr>
          <p:cNvPr id="4" name="CuadroTexto 3">
            <a:extLst>
              <a:ext uri="{FF2B5EF4-FFF2-40B4-BE49-F238E27FC236}">
                <a16:creationId xmlns:a16="http://schemas.microsoft.com/office/drawing/2014/main" id="{B06BC4B4-0431-563D-A0FF-EFD3124F2A8E}"/>
              </a:ext>
            </a:extLst>
          </p:cNvPr>
          <p:cNvSpPr txBox="1"/>
          <p:nvPr/>
        </p:nvSpPr>
        <p:spPr>
          <a:xfrm>
            <a:off x="4369778" y="1376237"/>
            <a:ext cx="7315200" cy="3477875"/>
          </a:xfrm>
          <a:prstGeom prst="rect">
            <a:avLst/>
          </a:prstGeom>
          <a:noFill/>
        </p:spPr>
        <p:txBody>
          <a:bodyPr wrap="square">
            <a:spAutoFit/>
          </a:bodyPr>
          <a:lstStyle/>
          <a:p>
            <a:pPr algn="just"/>
            <a:endParaRPr lang="es-ES" sz="2800" dirty="0"/>
          </a:p>
          <a:p>
            <a:pPr algn="just"/>
            <a:r>
              <a:rPr lang="es-ES" sz="2400" dirty="0">
                <a:latin typeface="+mj-lt"/>
              </a:rPr>
              <a:t>La idea detrás de la Estrategia Blue </a:t>
            </a:r>
            <a:r>
              <a:rPr lang="es-ES" sz="2400" dirty="0" err="1">
                <a:latin typeface="+mj-lt"/>
              </a:rPr>
              <a:t>Ocean</a:t>
            </a:r>
            <a:r>
              <a:rPr lang="es-ES" sz="2400" dirty="0">
                <a:latin typeface="+mj-lt"/>
              </a:rPr>
              <a:t> es que las organizaciones se desarrollen en un “espacio de mercado no disputado” en lugar de un espacio de mercado desarrollado o saturado. </a:t>
            </a:r>
          </a:p>
          <a:p>
            <a:pPr algn="just"/>
            <a:endParaRPr lang="es-ES" sz="2400" dirty="0">
              <a:latin typeface="+mj-lt"/>
            </a:endParaRPr>
          </a:p>
          <a:p>
            <a:pPr algn="just"/>
            <a:r>
              <a:rPr lang="es-ES" sz="2400" dirty="0">
                <a:latin typeface="+mj-lt"/>
              </a:rPr>
              <a:t>Si tu organización es capaz de conseguir un “océano azul”,  significa un aumento de valor masivo para tu empresa, tus compradores y tus empleados. Circo del Sol</a:t>
            </a:r>
            <a:endParaRPr lang="es-CO" sz="2400" dirty="0">
              <a:latin typeface="+mj-lt"/>
            </a:endParaRPr>
          </a:p>
        </p:txBody>
      </p:sp>
      <p:sp>
        <p:nvSpPr>
          <p:cNvPr id="5" name="Rectángulo 4">
            <a:extLst>
              <a:ext uri="{FF2B5EF4-FFF2-40B4-BE49-F238E27FC236}">
                <a16:creationId xmlns:a16="http://schemas.microsoft.com/office/drawing/2014/main" id="{43AA771B-8EF1-476A-81D3-ACDC82B41EF0}"/>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FA77B29C-AC8B-4185-85CE-51681623B70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D64F6F05-8510-4C27-A428-8AEF88332565}"/>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1D07C91-6522-4D96-A8F6-C302789563F6}"/>
              </a:ext>
            </a:extLst>
          </p:cNvPr>
          <p:cNvSpPr txBox="1"/>
          <p:nvPr/>
        </p:nvSpPr>
        <p:spPr>
          <a:xfrm>
            <a:off x="349230" y="511747"/>
            <a:ext cx="7623417" cy="646331"/>
          </a:xfrm>
          <a:prstGeom prst="rect">
            <a:avLst/>
          </a:prstGeom>
          <a:noFill/>
        </p:spPr>
        <p:txBody>
          <a:bodyPr wrap="square">
            <a:spAutoFit/>
          </a:bodyPr>
          <a:lstStyle/>
          <a:p>
            <a:r>
              <a:rPr lang="es-ES" sz="3600" b="1" dirty="0"/>
              <a:t>ESTRATEGIA OCÉANO AZUL</a:t>
            </a:r>
          </a:p>
        </p:txBody>
      </p:sp>
    </p:spTree>
    <p:extLst>
      <p:ext uri="{BB962C8B-B14F-4D97-AF65-F5344CB8AC3E}">
        <p14:creationId xmlns:p14="http://schemas.microsoft.com/office/powerpoint/2010/main" val="7536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0A5169EC-7187-45AA-A081-4D1B78333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pic>
        <p:nvPicPr>
          <p:cNvPr id="3" name="Imagen 2">
            <a:extLst>
              <a:ext uri="{FF2B5EF4-FFF2-40B4-BE49-F238E27FC236}">
                <a16:creationId xmlns:a16="http://schemas.microsoft.com/office/drawing/2014/main" id="{33B5649C-2D8C-6B89-1E56-C94B65594FAB}"/>
              </a:ext>
            </a:extLst>
          </p:cNvPr>
          <p:cNvPicPr>
            <a:picLocks noChangeAspect="1"/>
          </p:cNvPicPr>
          <p:nvPr/>
        </p:nvPicPr>
        <p:blipFill>
          <a:blip r:embed="rId3"/>
          <a:stretch>
            <a:fillRect/>
          </a:stretch>
        </p:blipFill>
        <p:spPr>
          <a:xfrm>
            <a:off x="1101587" y="200891"/>
            <a:ext cx="9988826" cy="6456218"/>
          </a:xfrm>
          <a:prstGeom prst="rect">
            <a:avLst/>
          </a:prstGeom>
        </p:spPr>
      </p:pic>
      <p:sp>
        <p:nvSpPr>
          <p:cNvPr id="4" name="Rectángulo 3">
            <a:extLst>
              <a:ext uri="{FF2B5EF4-FFF2-40B4-BE49-F238E27FC236}">
                <a16:creationId xmlns:a16="http://schemas.microsoft.com/office/drawing/2014/main" id="{3D8167C4-1D82-4060-9CD1-BD07865AC64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5B85CA14-0196-4A63-9A94-61E3D385B46B}"/>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DABC6D14-106B-4051-95D2-2F7B134D3409}"/>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9414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DD4D86AA-5498-46EE-9454-1EC9CD2AA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434048AC-9F60-568C-7A85-C963021534FE}"/>
              </a:ext>
            </a:extLst>
          </p:cNvPr>
          <p:cNvSpPr txBox="1"/>
          <p:nvPr/>
        </p:nvSpPr>
        <p:spPr>
          <a:xfrm>
            <a:off x="621940" y="459654"/>
            <a:ext cx="8328012" cy="646331"/>
          </a:xfrm>
          <a:prstGeom prst="rect">
            <a:avLst/>
          </a:prstGeom>
          <a:noFill/>
        </p:spPr>
        <p:txBody>
          <a:bodyPr wrap="square">
            <a:spAutoFit/>
          </a:bodyPr>
          <a:lstStyle/>
          <a:p>
            <a:r>
              <a:rPr lang="es-ES" sz="3600" b="1" dirty="0"/>
              <a:t>ETAPAS DE LA PLANEACIÓN ESTRATÉGICA</a:t>
            </a:r>
            <a:endParaRPr lang="es-CO" sz="3600" b="1" dirty="0"/>
          </a:p>
        </p:txBody>
      </p:sp>
      <p:sp>
        <p:nvSpPr>
          <p:cNvPr id="5" name="CuadroTexto 4">
            <a:extLst>
              <a:ext uri="{FF2B5EF4-FFF2-40B4-BE49-F238E27FC236}">
                <a16:creationId xmlns:a16="http://schemas.microsoft.com/office/drawing/2014/main" id="{C1C99828-9819-4675-9968-405CA6DCE005}"/>
              </a:ext>
            </a:extLst>
          </p:cNvPr>
          <p:cNvSpPr txBox="1"/>
          <p:nvPr/>
        </p:nvSpPr>
        <p:spPr>
          <a:xfrm>
            <a:off x="4287426" y="1351508"/>
            <a:ext cx="7144894" cy="4154984"/>
          </a:xfrm>
          <a:prstGeom prst="rect">
            <a:avLst/>
          </a:prstGeom>
          <a:noFill/>
        </p:spPr>
        <p:txBody>
          <a:bodyPr wrap="square">
            <a:spAutoFit/>
          </a:bodyPr>
          <a:lstStyle/>
          <a:p>
            <a:pPr marL="457200" indent="-457200" algn="just">
              <a:buAutoNum type="arabicPeriod"/>
            </a:pPr>
            <a:r>
              <a:rPr lang="es-ES" sz="2400" b="1" dirty="0"/>
              <a:t>Crear la estrategia </a:t>
            </a:r>
          </a:p>
          <a:p>
            <a:pPr marL="457200" indent="-457200" algn="just">
              <a:buAutoNum type="arabicPeriod"/>
            </a:pPr>
            <a:endParaRPr lang="es-ES" sz="2400" b="1" dirty="0"/>
          </a:p>
          <a:p>
            <a:pPr algn="just"/>
            <a:r>
              <a:rPr lang="es-ES" sz="2400" dirty="0">
                <a:latin typeface="+mj-lt"/>
              </a:rPr>
              <a:t>A partir de la misión, la visión  y los valores que orientan y rigen su organización debe definir cuáles son los puntos claves a abordar en la estrategia, los principales retos tanto al interior como en el contexto de la organización así como los nichos de mercado en los que se quiere competir y los diferenciales de la organización. Para este punto son cruciales los modelos de planeación estratégica. </a:t>
            </a:r>
          </a:p>
          <a:p>
            <a:pPr algn="just"/>
            <a:r>
              <a:rPr lang="es-ES" sz="2400" dirty="0">
                <a:latin typeface="+mj-lt"/>
              </a:rPr>
              <a:t>VENTAJA DIFERENCIAL</a:t>
            </a:r>
            <a:endParaRPr lang="es-CO" sz="2400" dirty="0">
              <a:latin typeface="+mj-lt"/>
            </a:endParaRPr>
          </a:p>
        </p:txBody>
      </p:sp>
      <p:sp>
        <p:nvSpPr>
          <p:cNvPr id="4" name="Rectángulo 3">
            <a:extLst>
              <a:ext uri="{FF2B5EF4-FFF2-40B4-BE49-F238E27FC236}">
                <a16:creationId xmlns:a16="http://schemas.microsoft.com/office/drawing/2014/main" id="{56A3D55A-2EE2-4015-A2A2-950A001066CB}"/>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1EBDD333-49B5-4E75-AF35-3A14D89CA607}"/>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7824A28E-28E2-459F-9A12-DACB8C31B2E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992C9843-2E99-421A-A961-787F43DAF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569" y="1240272"/>
            <a:ext cx="704370" cy="704370"/>
          </a:xfrm>
          <a:prstGeom prst="rect">
            <a:avLst/>
          </a:prstGeom>
        </p:spPr>
      </p:pic>
      <p:pic>
        <p:nvPicPr>
          <p:cNvPr id="10" name="Imagen 9" descr="Una caricatura de una persona&#10;&#10;Descripción generada automáticamente con confianza media">
            <a:extLst>
              <a:ext uri="{FF2B5EF4-FFF2-40B4-BE49-F238E27FC236}">
                <a16:creationId xmlns:a16="http://schemas.microsoft.com/office/drawing/2014/main" id="{D7A11AFB-D103-4F96-AEAD-510BD41CC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143" y="2435687"/>
            <a:ext cx="2578611" cy="2578611"/>
          </a:xfrm>
          <a:prstGeom prst="rect">
            <a:avLst/>
          </a:prstGeom>
        </p:spPr>
      </p:pic>
    </p:spTree>
    <p:extLst>
      <p:ext uri="{BB962C8B-B14F-4D97-AF65-F5344CB8AC3E}">
        <p14:creationId xmlns:p14="http://schemas.microsoft.com/office/powerpoint/2010/main" val="33040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par>
                                <p:cTn id="10" presetID="35" presetClass="path" presetSubtype="0" accel="50000" decel="50000" fill="hold" nodeType="withEffect">
                                  <p:stCondLst>
                                    <p:cond delay="0"/>
                                  </p:stCondLst>
                                  <p:childTnLst>
                                    <p:animMotion origin="layout" path="M 2.08333E-7 4.07407E-6 L -0.25 4.07407E-6 " pathEditMode="relative" rAng="0" ptsTypes="AA">
                                      <p:cBhvr>
                                        <p:cTn id="11" dur="750" spd="-100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55EC945E-5210-4099-88A7-F705706CA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434048AC-9F60-568C-7A85-C963021534FE}"/>
              </a:ext>
            </a:extLst>
          </p:cNvPr>
          <p:cNvSpPr txBox="1"/>
          <p:nvPr/>
        </p:nvSpPr>
        <p:spPr>
          <a:xfrm>
            <a:off x="616046" y="690168"/>
            <a:ext cx="8160231" cy="646331"/>
          </a:xfrm>
          <a:prstGeom prst="rect">
            <a:avLst/>
          </a:prstGeom>
          <a:noFill/>
        </p:spPr>
        <p:txBody>
          <a:bodyPr wrap="square">
            <a:spAutoFit/>
          </a:bodyPr>
          <a:lstStyle/>
          <a:p>
            <a:r>
              <a:rPr lang="es-ES" sz="3600" b="1" dirty="0"/>
              <a:t>ETAPAS DE LA PLANEACIÓN ESTRATÉGICA</a:t>
            </a:r>
            <a:endParaRPr lang="es-CO" sz="3600" b="1" dirty="0"/>
          </a:p>
        </p:txBody>
      </p:sp>
      <p:sp>
        <p:nvSpPr>
          <p:cNvPr id="5" name="CuadroTexto 4">
            <a:extLst>
              <a:ext uri="{FF2B5EF4-FFF2-40B4-BE49-F238E27FC236}">
                <a16:creationId xmlns:a16="http://schemas.microsoft.com/office/drawing/2014/main" id="{C1C99828-9819-4675-9968-405CA6DCE005}"/>
              </a:ext>
            </a:extLst>
          </p:cNvPr>
          <p:cNvSpPr txBox="1"/>
          <p:nvPr/>
        </p:nvSpPr>
        <p:spPr>
          <a:xfrm>
            <a:off x="4924904" y="1530504"/>
            <a:ext cx="4594710" cy="4339650"/>
          </a:xfrm>
          <a:prstGeom prst="rect">
            <a:avLst/>
          </a:prstGeom>
          <a:noFill/>
        </p:spPr>
        <p:txBody>
          <a:bodyPr wrap="square">
            <a:spAutoFit/>
          </a:bodyPr>
          <a:lstStyle/>
          <a:p>
            <a:pPr algn="l"/>
            <a:r>
              <a:rPr lang="es-ES" sz="2400" b="1" i="0" dirty="0">
                <a:effectLst/>
              </a:rPr>
              <a:t>2. Planear la estrategia</a:t>
            </a:r>
          </a:p>
          <a:p>
            <a:pPr algn="l"/>
            <a:endParaRPr lang="es-ES" b="1" i="0" dirty="0">
              <a:effectLst/>
              <a:latin typeface="+mj-lt"/>
            </a:endParaRPr>
          </a:p>
          <a:p>
            <a:pPr algn="just"/>
            <a:r>
              <a:rPr lang="es-ES" sz="2400" i="0" dirty="0">
                <a:effectLst/>
                <a:latin typeface="+mj-lt"/>
              </a:rPr>
              <a:t>En esta etapa deben definirse </a:t>
            </a:r>
          </a:p>
          <a:p>
            <a:pPr marL="342900" indent="-342900" algn="just">
              <a:buFont typeface="+mj-lt"/>
              <a:buAutoNum type="arabicPeriod"/>
            </a:pPr>
            <a:r>
              <a:rPr lang="es-ES" sz="2400" i="0" dirty="0">
                <a:effectLst/>
                <a:latin typeface="+mj-lt"/>
              </a:rPr>
              <a:t>objetivos estratégicos, </a:t>
            </a:r>
          </a:p>
          <a:p>
            <a:pPr marL="342900" indent="-342900" algn="just">
              <a:buFont typeface="+mj-lt"/>
              <a:buAutoNum type="arabicPeriod"/>
            </a:pPr>
            <a:r>
              <a:rPr lang="es-ES" sz="2400" i="0" dirty="0">
                <a:effectLst/>
                <a:latin typeface="+mj-lt"/>
              </a:rPr>
              <a:t>indicadores de gestión, </a:t>
            </a:r>
          </a:p>
          <a:p>
            <a:pPr marL="342900" indent="-342900" algn="just">
              <a:buFont typeface="+mj-lt"/>
              <a:buAutoNum type="arabicPeriod"/>
            </a:pPr>
            <a:r>
              <a:rPr lang="es-ES" sz="2400" i="0" dirty="0">
                <a:effectLst/>
                <a:latin typeface="+mj-lt"/>
              </a:rPr>
              <a:t>iniciativas estratégicas y </a:t>
            </a:r>
          </a:p>
          <a:p>
            <a:pPr marL="342900" indent="-342900" algn="just">
              <a:buFont typeface="+mj-lt"/>
              <a:buAutoNum type="arabicPeriod"/>
            </a:pPr>
            <a:r>
              <a:rPr lang="es-ES" sz="2400" i="0" dirty="0">
                <a:effectLst/>
                <a:latin typeface="+mj-lt"/>
              </a:rPr>
              <a:t>presupuesto. </a:t>
            </a:r>
          </a:p>
          <a:p>
            <a:pPr algn="just"/>
            <a:r>
              <a:rPr lang="es-ES" sz="2400" i="0" dirty="0">
                <a:effectLst/>
                <a:latin typeface="+mj-lt"/>
              </a:rPr>
              <a:t>Es decir, todos los elementos que le permitirán poner en marcha la estrategia y que le permitirán garantizar y medir la ejecución.</a:t>
            </a:r>
          </a:p>
          <a:p>
            <a:pPr algn="l"/>
            <a:endParaRPr lang="es-ES" b="1" i="0" dirty="0">
              <a:effectLst/>
              <a:latin typeface="Lato" panose="020F0502020204030203" pitchFamily="34" charset="0"/>
            </a:endParaRPr>
          </a:p>
        </p:txBody>
      </p:sp>
      <p:sp>
        <p:nvSpPr>
          <p:cNvPr id="4" name="Rectángulo 3">
            <a:extLst>
              <a:ext uri="{FF2B5EF4-FFF2-40B4-BE49-F238E27FC236}">
                <a16:creationId xmlns:a16="http://schemas.microsoft.com/office/drawing/2014/main" id="{664FCAF6-C568-4E7C-B8AB-00F1019E7FE0}"/>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8711321F-310A-4FDB-B2CB-29A71D86F4D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1F30857A-3015-49BC-A218-19AD99A82E9D}"/>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0FCDDD1F-5E85-424D-8C9F-E96FE2677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921" y="1495335"/>
            <a:ext cx="704370" cy="704370"/>
          </a:xfrm>
          <a:prstGeom prst="rect">
            <a:avLst/>
          </a:prstGeom>
        </p:spPr>
      </p:pic>
      <p:pic>
        <p:nvPicPr>
          <p:cNvPr id="10" name="Imagen 9" descr="Icono&#10;&#10;Descripción generada automáticamente">
            <a:extLst>
              <a:ext uri="{FF2B5EF4-FFF2-40B4-BE49-F238E27FC236}">
                <a16:creationId xmlns:a16="http://schemas.microsoft.com/office/drawing/2014/main" id="{8E6E0A94-4B59-4B9A-8CEE-A92A30CCF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063" y="1959877"/>
            <a:ext cx="2938245" cy="2938245"/>
          </a:xfrm>
          <a:prstGeom prst="rect">
            <a:avLst/>
          </a:prstGeom>
        </p:spPr>
      </p:pic>
    </p:spTree>
    <p:extLst>
      <p:ext uri="{BB962C8B-B14F-4D97-AF65-F5344CB8AC3E}">
        <p14:creationId xmlns:p14="http://schemas.microsoft.com/office/powerpoint/2010/main" val="26994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par>
                                <p:cTn id="10" presetID="35" presetClass="path" presetSubtype="0" accel="50000" decel="50000" fill="hold" nodeType="withEffect">
                                  <p:stCondLst>
                                    <p:cond delay="0"/>
                                  </p:stCondLst>
                                  <p:childTnLst>
                                    <p:animMotion origin="layout" path="M -4.16667E-7 -4.44444E-6 L -0.25 -4.44444E-6 " pathEditMode="relative" rAng="0" ptsTypes="AA">
                                      <p:cBhvr>
                                        <p:cTn id="11" dur="1500" spd="-100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A90BFA88-B7C9-4430-9AFE-71E5B1859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469"/>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60260" y="424221"/>
            <a:ext cx="6002087" cy="1989758"/>
          </a:xfrm>
        </p:spPr>
        <p:txBody>
          <a:bodyPr>
            <a:noAutofit/>
          </a:bodyPr>
          <a:lstStyle/>
          <a:p>
            <a:r>
              <a:rPr lang="es-ES" sz="3200" b="1" dirty="0">
                <a:latin typeface="+mn-lt"/>
                <a:cs typeface="Arial" panose="020B0604020202020204" pitchFamily="34" charset="0"/>
              </a:rPr>
              <a:t>QUE ES UNA ESTRATEGIA</a:t>
            </a:r>
            <a:br>
              <a:rPr lang="es-ES" sz="3600" dirty="0"/>
            </a:br>
            <a:r>
              <a:rPr lang="es-ES" sz="3600" dirty="0"/>
              <a:t>	</a:t>
            </a:r>
            <a:br>
              <a:rPr lang="es-ES" sz="3600" dirty="0"/>
            </a:br>
            <a:endParaRPr lang="es-CO" sz="3600" dirty="0"/>
          </a:p>
        </p:txBody>
      </p:sp>
      <p:sp>
        <p:nvSpPr>
          <p:cNvPr id="3" name="CuadroTexto 2">
            <a:extLst>
              <a:ext uri="{FF2B5EF4-FFF2-40B4-BE49-F238E27FC236}">
                <a16:creationId xmlns:a16="http://schemas.microsoft.com/office/drawing/2014/main" id="{35204480-16BB-F342-DCCD-A1BACBFE1749}"/>
              </a:ext>
            </a:extLst>
          </p:cNvPr>
          <p:cNvSpPr txBox="1"/>
          <p:nvPr/>
        </p:nvSpPr>
        <p:spPr>
          <a:xfrm>
            <a:off x="5351437" y="2277701"/>
            <a:ext cx="6002087" cy="1569660"/>
          </a:xfrm>
          <a:prstGeom prst="rect">
            <a:avLst/>
          </a:prstGeom>
          <a:noFill/>
        </p:spPr>
        <p:txBody>
          <a:bodyPr wrap="square" rtlCol="0">
            <a:spAutoFit/>
          </a:bodyPr>
          <a:lstStyle/>
          <a:p>
            <a:pPr algn="just"/>
            <a:r>
              <a:rPr lang="es-CO" sz="2400" dirty="0">
                <a:latin typeface="+mj-lt"/>
              </a:rPr>
              <a:t>La estrategia es una abstracción, un planteamiento inmaterial y teórico que define un recorrido conceptual entre un problema y una solución.</a:t>
            </a:r>
          </a:p>
        </p:txBody>
      </p:sp>
      <p:sp>
        <p:nvSpPr>
          <p:cNvPr id="4" name="Rectángulo 3">
            <a:extLst>
              <a:ext uri="{FF2B5EF4-FFF2-40B4-BE49-F238E27FC236}">
                <a16:creationId xmlns:a16="http://schemas.microsoft.com/office/drawing/2014/main" id="{78B2EEC0-19BD-4DF3-9DBA-7A798D48F378}"/>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501A9F66-66C5-49DB-A1C3-66DD872896FF}"/>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A8E25D69-C957-4710-B333-F171C02CFF83}"/>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790618C2-3918-41AF-8F67-0B944FDE7235}"/>
              </a:ext>
            </a:extLst>
          </p:cNvPr>
          <p:cNvPicPr>
            <a:picLocks noChangeAspect="1"/>
          </p:cNvPicPr>
          <p:nvPr/>
        </p:nvPicPr>
        <p:blipFill rotWithShape="1">
          <a:blip r:embed="rId3"/>
          <a:srcRect l="23326" t="19450" r="42546" b="22675"/>
          <a:stretch/>
        </p:blipFill>
        <p:spPr>
          <a:xfrm>
            <a:off x="1479720" y="1733544"/>
            <a:ext cx="2852257" cy="2720752"/>
          </a:xfrm>
          <a:prstGeom prst="rect">
            <a:avLst/>
          </a:prstGeom>
        </p:spPr>
      </p:pic>
    </p:spTree>
    <p:extLst>
      <p:ext uri="{BB962C8B-B14F-4D97-AF65-F5344CB8AC3E}">
        <p14:creationId xmlns:p14="http://schemas.microsoft.com/office/powerpoint/2010/main" val="1917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20FFE632-6348-4072-A995-71E25BE22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A65AB90-E1AB-00B8-DBBA-CB9FEBF42171}"/>
              </a:ext>
            </a:extLst>
          </p:cNvPr>
          <p:cNvSpPr txBox="1"/>
          <p:nvPr/>
        </p:nvSpPr>
        <p:spPr>
          <a:xfrm>
            <a:off x="4897315" y="1595021"/>
            <a:ext cx="6646984" cy="4124206"/>
          </a:xfrm>
          <a:prstGeom prst="rect">
            <a:avLst/>
          </a:prstGeom>
          <a:noFill/>
        </p:spPr>
        <p:txBody>
          <a:bodyPr wrap="square">
            <a:spAutoFit/>
          </a:bodyPr>
          <a:lstStyle/>
          <a:p>
            <a:r>
              <a:rPr lang="es-ES" sz="2400" b="1" dirty="0"/>
              <a:t>3. Alineación estratégica</a:t>
            </a:r>
          </a:p>
          <a:p>
            <a:endParaRPr lang="es-ES" dirty="0"/>
          </a:p>
          <a:p>
            <a:pPr algn="just"/>
            <a:r>
              <a:rPr lang="es-ES" sz="2400" dirty="0">
                <a:latin typeface="+mj-lt"/>
              </a:rPr>
              <a:t>Para que la ejecución de la estrategia sea exitosa es crucial que cada persona entienda como sus labores cotidianas contribuyen al cumplimiento de los objetivos, afectan los indicadores y, así mismo, qué iniciativas estratégicas dependen de ellos. De esta manera, también deberá alinear y motivar a sus empleados.</a:t>
            </a:r>
          </a:p>
          <a:p>
            <a:pPr algn="just"/>
            <a:endParaRPr lang="es-ES" sz="2400" dirty="0">
              <a:latin typeface="+mj-lt"/>
            </a:endParaRPr>
          </a:p>
          <a:p>
            <a:pPr algn="just"/>
            <a:r>
              <a:rPr lang="es-ES" sz="2400" dirty="0">
                <a:latin typeface="+mj-lt"/>
              </a:rPr>
              <a:t>FUNCIONES - TAREAS</a:t>
            </a:r>
          </a:p>
        </p:txBody>
      </p:sp>
      <p:sp>
        <p:nvSpPr>
          <p:cNvPr id="4" name="Rectángulo 3">
            <a:extLst>
              <a:ext uri="{FF2B5EF4-FFF2-40B4-BE49-F238E27FC236}">
                <a16:creationId xmlns:a16="http://schemas.microsoft.com/office/drawing/2014/main" id="{7DD37121-56F1-4EF7-B567-2946A96E42A0}"/>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2371A80-39E7-4A25-9A88-AA6F3EE0929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703E043-EDA6-434D-847F-0AC64AC4217E}"/>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4F8DC2EF-1A5A-464A-BFC4-32DD5E81F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939" y="1517097"/>
            <a:ext cx="704370" cy="704370"/>
          </a:xfrm>
          <a:prstGeom prst="rect">
            <a:avLst/>
          </a:prstGeom>
        </p:spPr>
      </p:pic>
      <p:sp>
        <p:nvSpPr>
          <p:cNvPr id="9" name="CuadroTexto 8">
            <a:extLst>
              <a:ext uri="{FF2B5EF4-FFF2-40B4-BE49-F238E27FC236}">
                <a16:creationId xmlns:a16="http://schemas.microsoft.com/office/drawing/2014/main" id="{A0D2F0A8-CC55-496E-92D2-BA69DCE9BF86}"/>
              </a:ext>
            </a:extLst>
          </p:cNvPr>
          <p:cNvSpPr txBox="1"/>
          <p:nvPr/>
        </p:nvSpPr>
        <p:spPr>
          <a:xfrm>
            <a:off x="613794" y="560316"/>
            <a:ext cx="8160231" cy="646331"/>
          </a:xfrm>
          <a:prstGeom prst="rect">
            <a:avLst/>
          </a:prstGeom>
          <a:noFill/>
        </p:spPr>
        <p:txBody>
          <a:bodyPr wrap="square">
            <a:spAutoFit/>
          </a:bodyPr>
          <a:lstStyle/>
          <a:p>
            <a:r>
              <a:rPr lang="es-ES" sz="3600" b="1" dirty="0"/>
              <a:t>ETAPAS DE LA PLANEACIÓN ESTRATÉGICA</a:t>
            </a:r>
            <a:endParaRPr lang="es-CO" sz="3600" b="1" dirty="0"/>
          </a:p>
        </p:txBody>
      </p:sp>
      <p:pic>
        <p:nvPicPr>
          <p:cNvPr id="11" name="Imagen 10" descr="Icono&#10;&#10;Descripción generada automáticamente">
            <a:extLst>
              <a:ext uri="{FF2B5EF4-FFF2-40B4-BE49-F238E27FC236}">
                <a16:creationId xmlns:a16="http://schemas.microsoft.com/office/drawing/2014/main" id="{D55835A7-36E9-4A0B-B459-4E414151A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19" y="2117300"/>
            <a:ext cx="3399318" cy="3399318"/>
          </a:xfrm>
          <a:prstGeom prst="rect">
            <a:avLst/>
          </a:prstGeom>
        </p:spPr>
      </p:pic>
    </p:spTree>
    <p:extLst>
      <p:ext uri="{BB962C8B-B14F-4D97-AF65-F5344CB8AC3E}">
        <p14:creationId xmlns:p14="http://schemas.microsoft.com/office/powerpoint/2010/main" val="14671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par>
                                <p:cTn id="10" presetID="35" presetClass="path" presetSubtype="0" accel="50000" decel="50000" fill="hold" nodeType="withEffect">
                                  <p:stCondLst>
                                    <p:cond delay="0"/>
                                  </p:stCondLst>
                                  <p:childTnLst>
                                    <p:animMotion origin="layout" path="M -2.29167E-6 -3.7037E-6 L -0.25 -3.7037E-6 " pathEditMode="relative" rAng="0" ptsTypes="AA">
                                      <p:cBhvr>
                                        <p:cTn id="11" dur="1500" spd="-100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A5C571D1-2F96-4360-8AA5-B416D7F94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434048AC-9F60-568C-7A85-C963021534FE}"/>
              </a:ext>
            </a:extLst>
          </p:cNvPr>
          <p:cNvSpPr txBox="1"/>
          <p:nvPr/>
        </p:nvSpPr>
        <p:spPr>
          <a:xfrm>
            <a:off x="802866" y="680840"/>
            <a:ext cx="8269288" cy="646331"/>
          </a:xfrm>
          <a:prstGeom prst="rect">
            <a:avLst/>
          </a:prstGeom>
          <a:noFill/>
        </p:spPr>
        <p:txBody>
          <a:bodyPr wrap="square">
            <a:spAutoFit/>
          </a:bodyPr>
          <a:lstStyle/>
          <a:p>
            <a:r>
              <a:rPr lang="es-ES" sz="3600" b="1" dirty="0"/>
              <a:t>ETAPAS DE LA PLANEACIÓN ESTRATÉGICA</a:t>
            </a:r>
            <a:endParaRPr lang="es-CO" sz="3600" b="1" dirty="0"/>
          </a:p>
        </p:txBody>
      </p:sp>
      <p:sp>
        <p:nvSpPr>
          <p:cNvPr id="5" name="CuadroTexto 4">
            <a:extLst>
              <a:ext uri="{FF2B5EF4-FFF2-40B4-BE49-F238E27FC236}">
                <a16:creationId xmlns:a16="http://schemas.microsoft.com/office/drawing/2014/main" id="{C1C99828-9819-4675-9968-405CA6DCE005}"/>
              </a:ext>
            </a:extLst>
          </p:cNvPr>
          <p:cNvSpPr txBox="1"/>
          <p:nvPr/>
        </p:nvSpPr>
        <p:spPr>
          <a:xfrm>
            <a:off x="5055577" y="1533465"/>
            <a:ext cx="6700843" cy="3970318"/>
          </a:xfrm>
          <a:prstGeom prst="rect">
            <a:avLst/>
          </a:prstGeom>
          <a:noFill/>
        </p:spPr>
        <p:txBody>
          <a:bodyPr wrap="square">
            <a:spAutoFit/>
          </a:bodyPr>
          <a:lstStyle/>
          <a:p>
            <a:pPr algn="just"/>
            <a:r>
              <a:rPr lang="es-ES" sz="2400" b="1" dirty="0"/>
              <a:t>4. Planear la operación</a:t>
            </a:r>
          </a:p>
          <a:p>
            <a:pPr algn="just"/>
            <a:endParaRPr lang="es-ES" b="1" dirty="0"/>
          </a:p>
          <a:p>
            <a:pPr algn="just"/>
            <a:r>
              <a:rPr lang="es-ES" sz="2400" dirty="0">
                <a:latin typeface="+mj-lt"/>
              </a:rPr>
              <a:t>En esta etapa deben plantearse las mejoras de procesos críticas para el éxito de la estrategia, así como establecer los vínculos entre la planeación  y los planes y presupuestos operativos, con una proyección detallada de las ventas, un plan de capacidad de recursos, y una idea presupuestal de gastos operativos y de capital como del tiempo que gastaremos en esta planeación.</a:t>
            </a:r>
          </a:p>
          <a:p>
            <a:pPr algn="just"/>
            <a:r>
              <a:rPr lang="es-ES" dirty="0"/>
              <a:t> </a:t>
            </a:r>
          </a:p>
        </p:txBody>
      </p:sp>
      <p:sp>
        <p:nvSpPr>
          <p:cNvPr id="4" name="Rectángulo 3">
            <a:extLst>
              <a:ext uri="{FF2B5EF4-FFF2-40B4-BE49-F238E27FC236}">
                <a16:creationId xmlns:a16="http://schemas.microsoft.com/office/drawing/2014/main" id="{4CA01DC3-6762-41A8-9C60-9CA90EF13FE6}"/>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3C277FCA-1D07-4CE7-AAEA-7DFD364A9866}"/>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06BC1A82-C443-4C9B-A02E-88F563BCB45E}"/>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EC3B0428-E406-49B0-8D52-94C565178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401" y="1408398"/>
            <a:ext cx="704370" cy="704370"/>
          </a:xfrm>
          <a:prstGeom prst="rect">
            <a:avLst/>
          </a:prstGeom>
        </p:spPr>
      </p:pic>
      <p:pic>
        <p:nvPicPr>
          <p:cNvPr id="10" name="Imagen 9" descr="Icono&#10;&#10;Descripción generada automáticamente">
            <a:extLst>
              <a:ext uri="{FF2B5EF4-FFF2-40B4-BE49-F238E27FC236}">
                <a16:creationId xmlns:a16="http://schemas.microsoft.com/office/drawing/2014/main" id="{BEB0B015-14E8-4210-A8E8-DF2FD6E9C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50" y="1666248"/>
            <a:ext cx="3313651" cy="3313651"/>
          </a:xfrm>
          <a:prstGeom prst="rect">
            <a:avLst/>
          </a:prstGeom>
        </p:spPr>
      </p:pic>
    </p:spTree>
    <p:extLst>
      <p:ext uri="{BB962C8B-B14F-4D97-AF65-F5344CB8AC3E}">
        <p14:creationId xmlns:p14="http://schemas.microsoft.com/office/powerpoint/2010/main" val="42642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35" presetClass="path" presetSubtype="0" accel="50000" decel="50000" fill="hold" nodeType="withEffect">
                                  <p:stCondLst>
                                    <p:cond delay="0"/>
                                  </p:stCondLst>
                                  <p:childTnLst>
                                    <p:animMotion origin="layout" path="M -1.04167E-6 -2.96296E-6 L -0.25 -2.96296E-6 " pathEditMode="relative" rAng="0" ptsTypes="AA">
                                      <p:cBhvr>
                                        <p:cTn id="10" dur="1500" spd="-100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16087876-65C5-442D-9F06-D010925FB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49AF43A-3EF6-EA49-88E1-905C2903CE83}"/>
              </a:ext>
            </a:extLst>
          </p:cNvPr>
          <p:cNvSpPr txBox="1"/>
          <p:nvPr/>
        </p:nvSpPr>
        <p:spPr>
          <a:xfrm>
            <a:off x="5173186" y="1473032"/>
            <a:ext cx="6327152" cy="3508653"/>
          </a:xfrm>
          <a:prstGeom prst="rect">
            <a:avLst/>
          </a:prstGeom>
          <a:noFill/>
        </p:spPr>
        <p:txBody>
          <a:bodyPr wrap="square">
            <a:spAutoFit/>
          </a:bodyPr>
          <a:lstStyle/>
          <a:p>
            <a:r>
              <a:rPr lang="es-ES" sz="2400" b="1" dirty="0"/>
              <a:t>5. Controlar y aprender de la operación</a:t>
            </a:r>
          </a:p>
          <a:p>
            <a:endParaRPr lang="es-ES" dirty="0"/>
          </a:p>
          <a:p>
            <a:pPr algn="just"/>
            <a:r>
              <a:rPr lang="es-ES" sz="2400" dirty="0"/>
              <a:t>Examinar en detalle el desempeño de cada uno de las direcciones y las funciones que deben poner en marcha para resolver problemas nuevos o inconvenientes existentes.</a:t>
            </a:r>
          </a:p>
          <a:p>
            <a:endParaRPr lang="es-ES" sz="2400" dirty="0"/>
          </a:p>
          <a:p>
            <a:r>
              <a:rPr lang="es-ES" sz="2400" dirty="0"/>
              <a:t>ARTICULACIÓN</a:t>
            </a:r>
          </a:p>
          <a:p>
            <a:endParaRPr lang="es-ES" dirty="0"/>
          </a:p>
          <a:p>
            <a:endParaRPr lang="es-ES" dirty="0"/>
          </a:p>
        </p:txBody>
      </p:sp>
      <p:sp>
        <p:nvSpPr>
          <p:cNvPr id="4" name="Rectángulo 3">
            <a:extLst>
              <a:ext uri="{FF2B5EF4-FFF2-40B4-BE49-F238E27FC236}">
                <a16:creationId xmlns:a16="http://schemas.microsoft.com/office/drawing/2014/main" id="{FDB2910F-BAB7-44FE-A7F4-E74257B9F6AB}"/>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8C66D4F4-7668-4F62-A9C7-EDC9FD60596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4A5E14E6-7026-4AF1-BAD3-318659F64666}"/>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514550AB-AB74-4A41-AB90-B197333A4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470" y="1312826"/>
            <a:ext cx="704370" cy="704370"/>
          </a:xfrm>
          <a:prstGeom prst="rect">
            <a:avLst/>
          </a:prstGeom>
        </p:spPr>
      </p:pic>
      <p:sp>
        <p:nvSpPr>
          <p:cNvPr id="9" name="CuadroTexto 8">
            <a:extLst>
              <a:ext uri="{FF2B5EF4-FFF2-40B4-BE49-F238E27FC236}">
                <a16:creationId xmlns:a16="http://schemas.microsoft.com/office/drawing/2014/main" id="{F773CB45-92B2-4543-9900-4EF6EA31CEC8}"/>
              </a:ext>
            </a:extLst>
          </p:cNvPr>
          <p:cNvSpPr txBox="1"/>
          <p:nvPr/>
        </p:nvSpPr>
        <p:spPr>
          <a:xfrm>
            <a:off x="822469" y="487624"/>
            <a:ext cx="8269288" cy="646331"/>
          </a:xfrm>
          <a:prstGeom prst="rect">
            <a:avLst/>
          </a:prstGeom>
          <a:noFill/>
        </p:spPr>
        <p:txBody>
          <a:bodyPr wrap="square">
            <a:spAutoFit/>
          </a:bodyPr>
          <a:lstStyle/>
          <a:p>
            <a:r>
              <a:rPr lang="es-ES" sz="3600" b="1" dirty="0"/>
              <a:t>ETAPAS DE LA PLANEACIÓN ESTRATÉGICA</a:t>
            </a:r>
            <a:endParaRPr lang="es-CO" sz="3600" b="1" dirty="0"/>
          </a:p>
        </p:txBody>
      </p:sp>
      <p:pic>
        <p:nvPicPr>
          <p:cNvPr id="10" name="Imagen 9" descr="Icono&#10;&#10;Descripción generada automáticamente">
            <a:extLst>
              <a:ext uri="{FF2B5EF4-FFF2-40B4-BE49-F238E27FC236}">
                <a16:creationId xmlns:a16="http://schemas.microsoft.com/office/drawing/2014/main" id="{757AEB29-597D-4CE6-8645-6B4026A09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778" y="1811973"/>
            <a:ext cx="3182123" cy="3182123"/>
          </a:xfrm>
          <a:prstGeom prst="rect">
            <a:avLst/>
          </a:prstGeom>
        </p:spPr>
      </p:pic>
    </p:spTree>
    <p:extLst>
      <p:ext uri="{BB962C8B-B14F-4D97-AF65-F5344CB8AC3E}">
        <p14:creationId xmlns:p14="http://schemas.microsoft.com/office/powerpoint/2010/main" val="22814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35" presetClass="path" presetSubtype="0" accel="50000" decel="50000" fill="hold" nodeType="withEffect">
                                  <p:stCondLst>
                                    <p:cond delay="0"/>
                                  </p:stCondLst>
                                  <p:childTnLst>
                                    <p:animMotion origin="layout" path="M 0 0 L -0.25 0 E" pathEditMode="relative" ptsTypes="">
                                      <p:cBhvr>
                                        <p:cTn id="10" dur="1500" spd="-100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17599513-A6EF-49E0-B524-E43596C0C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C49AF43A-3EF6-EA49-88E1-905C2903CE83}"/>
              </a:ext>
            </a:extLst>
          </p:cNvPr>
          <p:cNvSpPr txBox="1"/>
          <p:nvPr/>
        </p:nvSpPr>
        <p:spPr>
          <a:xfrm>
            <a:off x="4957112" y="1408597"/>
            <a:ext cx="6587187" cy="3662541"/>
          </a:xfrm>
          <a:prstGeom prst="rect">
            <a:avLst/>
          </a:prstGeom>
          <a:noFill/>
        </p:spPr>
        <p:txBody>
          <a:bodyPr wrap="square">
            <a:spAutoFit/>
          </a:bodyPr>
          <a:lstStyle/>
          <a:p>
            <a:endParaRPr lang="es-ES" dirty="0"/>
          </a:p>
          <a:p>
            <a:pPr algn="just"/>
            <a:r>
              <a:rPr lang="es-ES" sz="2400" b="1" dirty="0"/>
              <a:t>6. Probar y adaptar la estrategia</a:t>
            </a:r>
          </a:p>
          <a:p>
            <a:pPr algn="just"/>
            <a:endParaRPr lang="es-ES" dirty="0">
              <a:latin typeface="+mj-lt"/>
            </a:endParaRPr>
          </a:p>
          <a:p>
            <a:pPr algn="just"/>
            <a:r>
              <a:rPr lang="es-ES" sz="2400" dirty="0">
                <a:latin typeface="+mj-lt"/>
              </a:rPr>
              <a:t>Lo que no se mide no es sensible de mejorar, es cierto. Pero, si las mediciones no se analizan tampoco resultan ser de mucha utilidad. Hacer un seguimiento y una evaluación de la ejecución es crucial para llegar, eventualmente, a una planeación estratégica que realmente le permita cumplir sus objetivos</a:t>
            </a:r>
            <a:r>
              <a:rPr lang="es-ES" sz="2800" dirty="0">
                <a:latin typeface="+mj-lt"/>
              </a:rPr>
              <a:t>.</a:t>
            </a:r>
          </a:p>
        </p:txBody>
      </p:sp>
      <p:sp>
        <p:nvSpPr>
          <p:cNvPr id="4" name="Rectángulo 3">
            <a:extLst>
              <a:ext uri="{FF2B5EF4-FFF2-40B4-BE49-F238E27FC236}">
                <a16:creationId xmlns:a16="http://schemas.microsoft.com/office/drawing/2014/main" id="{B49DEAF2-CE52-4E49-9DE3-00D8F1E462C1}"/>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EA414C1E-6BA4-4F0B-B8E0-06D5E3CB24C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D78E1790-6834-4567-A8B1-203C799ADC6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772CB072-0714-4D87-A64D-AD4B1B27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743" y="1532447"/>
            <a:ext cx="704370" cy="704370"/>
          </a:xfrm>
          <a:prstGeom prst="rect">
            <a:avLst/>
          </a:prstGeom>
        </p:spPr>
      </p:pic>
      <p:pic>
        <p:nvPicPr>
          <p:cNvPr id="9" name="Imagen 8" descr="Icono&#10;&#10;Descripción generada automáticamente">
            <a:extLst>
              <a:ext uri="{FF2B5EF4-FFF2-40B4-BE49-F238E27FC236}">
                <a16:creationId xmlns:a16="http://schemas.microsoft.com/office/drawing/2014/main" id="{E52B9C1A-5DBC-4F4E-867D-39295D03C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408" y="1981281"/>
            <a:ext cx="3227335" cy="3227335"/>
          </a:xfrm>
          <a:prstGeom prst="rect">
            <a:avLst/>
          </a:prstGeom>
        </p:spPr>
      </p:pic>
      <p:sp>
        <p:nvSpPr>
          <p:cNvPr id="10" name="CuadroTexto 9">
            <a:extLst>
              <a:ext uri="{FF2B5EF4-FFF2-40B4-BE49-F238E27FC236}">
                <a16:creationId xmlns:a16="http://schemas.microsoft.com/office/drawing/2014/main" id="{408B5744-EAF3-4E0B-BACB-50612B83FAA6}"/>
              </a:ext>
            </a:extLst>
          </p:cNvPr>
          <p:cNvSpPr txBox="1"/>
          <p:nvPr/>
        </p:nvSpPr>
        <p:spPr>
          <a:xfrm>
            <a:off x="822469" y="487624"/>
            <a:ext cx="8269288" cy="646331"/>
          </a:xfrm>
          <a:prstGeom prst="rect">
            <a:avLst/>
          </a:prstGeom>
          <a:noFill/>
        </p:spPr>
        <p:txBody>
          <a:bodyPr wrap="square">
            <a:spAutoFit/>
          </a:bodyPr>
          <a:lstStyle/>
          <a:p>
            <a:r>
              <a:rPr lang="es-ES" sz="3600" b="1" dirty="0"/>
              <a:t>ETAPAS DE LA PLANEACIÓN ESTRATÉGICA</a:t>
            </a:r>
            <a:endParaRPr lang="es-CO" sz="3600" b="1" dirty="0"/>
          </a:p>
        </p:txBody>
      </p:sp>
    </p:spTree>
    <p:extLst>
      <p:ext uri="{BB962C8B-B14F-4D97-AF65-F5344CB8AC3E}">
        <p14:creationId xmlns:p14="http://schemas.microsoft.com/office/powerpoint/2010/main" val="21545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35" presetClass="path" presetSubtype="0" accel="50000" decel="50000" fill="hold" nodeType="withEffect">
                                  <p:stCondLst>
                                    <p:cond delay="0"/>
                                  </p:stCondLst>
                                  <p:childTnLst>
                                    <p:animMotion origin="layout" path="M -4.375E-6 1.48148E-6 L -0.25 1.48148E-6 " pathEditMode="relative" rAng="0" ptsTypes="AA">
                                      <p:cBhvr>
                                        <p:cTn id="10" dur="1500" spd="-100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FAC11E7A-ED9C-4D43-B24E-DB09B90A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5502465" y="1430343"/>
            <a:ext cx="6085798" cy="3108543"/>
          </a:xfrm>
          <a:prstGeom prst="rect">
            <a:avLst/>
          </a:prstGeom>
          <a:noFill/>
        </p:spPr>
        <p:txBody>
          <a:bodyPr wrap="square">
            <a:spAutoFit/>
          </a:bodyPr>
          <a:lstStyle/>
          <a:p>
            <a:r>
              <a:rPr lang="es-ES" sz="2400" b="1" dirty="0"/>
              <a:t>7. La comunicación lo es todo</a:t>
            </a:r>
          </a:p>
          <a:p>
            <a:endParaRPr lang="es-ES" sz="2800" dirty="0"/>
          </a:p>
          <a:p>
            <a:pPr algn="just"/>
            <a:r>
              <a:rPr lang="es-ES" sz="2400" dirty="0">
                <a:latin typeface="+mj-lt"/>
              </a:rPr>
              <a:t>Sin duda, la comunicación es crucial para que cualquier relación tenga éxito. Pero es más importante cuando se ejecuta una empresa. Pues esto puede hacer que las actividades se lleven a cabo de la forma más sencilla o que simplemente no se haga de la forma correcta.</a:t>
            </a:r>
          </a:p>
        </p:txBody>
      </p:sp>
      <p:sp>
        <p:nvSpPr>
          <p:cNvPr id="6" name="Rectángulo 5">
            <a:extLst>
              <a:ext uri="{FF2B5EF4-FFF2-40B4-BE49-F238E27FC236}">
                <a16:creationId xmlns:a16="http://schemas.microsoft.com/office/drawing/2014/main" id="{D8652258-04F0-43BF-8AC4-14281F60D04E}"/>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278E7324-76D3-4D4B-86A4-65BEC8922BF0}"/>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6B95B94-3C8E-43FD-93B2-D3AFED502CF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descr="Icono&#10;&#10;Descripción generada automáticamente">
            <a:extLst>
              <a:ext uri="{FF2B5EF4-FFF2-40B4-BE49-F238E27FC236}">
                <a16:creationId xmlns:a16="http://schemas.microsoft.com/office/drawing/2014/main" id="{376BEF28-24AE-41B7-A676-88D478AE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046" y="1328212"/>
            <a:ext cx="704370" cy="704370"/>
          </a:xfrm>
          <a:prstGeom prst="rect">
            <a:avLst/>
          </a:prstGeom>
        </p:spPr>
      </p:pic>
      <p:pic>
        <p:nvPicPr>
          <p:cNvPr id="3" name="Imagen 2" descr="Icono&#10;&#10;Descripción generada automáticamente">
            <a:extLst>
              <a:ext uri="{FF2B5EF4-FFF2-40B4-BE49-F238E27FC236}">
                <a16:creationId xmlns:a16="http://schemas.microsoft.com/office/drawing/2014/main" id="{75E283E0-2ED5-4DD6-A93E-917D14A78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039" y="1736465"/>
            <a:ext cx="3385070" cy="3385070"/>
          </a:xfrm>
          <a:prstGeom prst="rect">
            <a:avLst/>
          </a:prstGeom>
        </p:spPr>
      </p:pic>
      <p:sp>
        <p:nvSpPr>
          <p:cNvPr id="12" name="CuadroTexto 11">
            <a:extLst>
              <a:ext uri="{FF2B5EF4-FFF2-40B4-BE49-F238E27FC236}">
                <a16:creationId xmlns:a16="http://schemas.microsoft.com/office/drawing/2014/main" id="{B20FFE0A-3426-4C64-9105-8F6D55168DCB}"/>
              </a:ext>
            </a:extLst>
          </p:cNvPr>
          <p:cNvSpPr txBox="1"/>
          <p:nvPr/>
        </p:nvSpPr>
        <p:spPr>
          <a:xfrm>
            <a:off x="822469" y="487624"/>
            <a:ext cx="8269288" cy="646331"/>
          </a:xfrm>
          <a:prstGeom prst="rect">
            <a:avLst/>
          </a:prstGeom>
          <a:noFill/>
        </p:spPr>
        <p:txBody>
          <a:bodyPr wrap="square">
            <a:spAutoFit/>
          </a:bodyPr>
          <a:lstStyle/>
          <a:p>
            <a:r>
              <a:rPr lang="es-ES" sz="3600" b="1" dirty="0"/>
              <a:t>ETAPAS DE LA PLANEACIÓN ESTRATÉGICA</a:t>
            </a:r>
            <a:endParaRPr lang="es-CO" sz="3600" b="1" dirty="0"/>
          </a:p>
        </p:txBody>
      </p:sp>
    </p:spTree>
    <p:extLst>
      <p:ext uri="{BB962C8B-B14F-4D97-AF65-F5344CB8AC3E}">
        <p14:creationId xmlns:p14="http://schemas.microsoft.com/office/powerpoint/2010/main" val="3351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35" presetClass="path" presetSubtype="0" accel="50000" decel="50000" fill="hold" nodeType="withEffect">
                                  <p:stCondLst>
                                    <p:cond delay="0"/>
                                  </p:stCondLst>
                                  <p:childTnLst>
                                    <p:animMotion origin="layout" path="M -1.04167E-6 2.59259E-6 L -0.25 2.59259E-6 " pathEditMode="relative" rAng="0" ptsTypes="AA">
                                      <p:cBhvr>
                                        <p:cTn id="11" dur="1500" spd="-100000" fill="hold"/>
                                        <p:tgtEl>
                                          <p:spTgt spid="1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FAC11E7A-ED9C-4D43-B24E-DB09B90A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1215496" y="1050351"/>
            <a:ext cx="6085798" cy="461665"/>
          </a:xfrm>
          <a:prstGeom prst="rect">
            <a:avLst/>
          </a:prstGeom>
          <a:noFill/>
        </p:spPr>
        <p:txBody>
          <a:bodyPr wrap="square">
            <a:spAutoFit/>
          </a:bodyPr>
          <a:lstStyle/>
          <a:p>
            <a:r>
              <a:rPr lang="es-ES" sz="2400" b="1" dirty="0"/>
              <a:t>Problema</a:t>
            </a:r>
            <a:endParaRPr lang="es-ES" sz="2400" dirty="0">
              <a:latin typeface="+mj-lt"/>
            </a:endParaRPr>
          </a:p>
        </p:txBody>
      </p:sp>
      <p:sp>
        <p:nvSpPr>
          <p:cNvPr id="6" name="Rectángulo 5">
            <a:extLst>
              <a:ext uri="{FF2B5EF4-FFF2-40B4-BE49-F238E27FC236}">
                <a16:creationId xmlns:a16="http://schemas.microsoft.com/office/drawing/2014/main" id="{D8652258-04F0-43BF-8AC4-14281F60D04E}"/>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278E7324-76D3-4D4B-86A4-65BEC8922BF0}"/>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6B95B94-3C8E-43FD-93B2-D3AFED502CF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descr="Icono&#10;&#10;Descripción generada automáticamente">
            <a:extLst>
              <a:ext uri="{FF2B5EF4-FFF2-40B4-BE49-F238E27FC236}">
                <a16:creationId xmlns:a16="http://schemas.microsoft.com/office/drawing/2014/main" id="{376BEF28-24AE-41B7-A676-88D478AE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26" y="869476"/>
            <a:ext cx="704370" cy="704370"/>
          </a:xfrm>
          <a:prstGeom prst="rect">
            <a:avLst/>
          </a:prstGeom>
        </p:spPr>
      </p:pic>
      <p:sp>
        <p:nvSpPr>
          <p:cNvPr id="12" name="CuadroTexto 11">
            <a:extLst>
              <a:ext uri="{FF2B5EF4-FFF2-40B4-BE49-F238E27FC236}">
                <a16:creationId xmlns:a16="http://schemas.microsoft.com/office/drawing/2014/main" id="{B20FFE0A-3426-4C64-9105-8F6D55168DCB}"/>
              </a:ext>
            </a:extLst>
          </p:cNvPr>
          <p:cNvSpPr txBox="1"/>
          <p:nvPr/>
        </p:nvSpPr>
        <p:spPr>
          <a:xfrm>
            <a:off x="741447" y="116144"/>
            <a:ext cx="8269288" cy="646331"/>
          </a:xfrm>
          <a:prstGeom prst="rect">
            <a:avLst/>
          </a:prstGeom>
          <a:noFill/>
        </p:spPr>
        <p:txBody>
          <a:bodyPr wrap="square">
            <a:spAutoFit/>
          </a:bodyPr>
          <a:lstStyle/>
          <a:p>
            <a:r>
              <a:rPr lang="es-ES" sz="3600" b="1" dirty="0"/>
              <a:t>Resumen</a:t>
            </a:r>
            <a:endParaRPr lang="es-CO" sz="3600" b="1" dirty="0"/>
          </a:p>
        </p:txBody>
      </p:sp>
      <p:pic>
        <p:nvPicPr>
          <p:cNvPr id="2" name="Imagen 1" descr="Icono&#10;&#10;Descripción generada automáticamente">
            <a:extLst>
              <a:ext uri="{FF2B5EF4-FFF2-40B4-BE49-F238E27FC236}">
                <a16:creationId xmlns:a16="http://schemas.microsoft.com/office/drawing/2014/main" id="{7BEFB150-5205-E7A5-4D4C-68F86FA32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968" y="1677393"/>
            <a:ext cx="704370" cy="704370"/>
          </a:xfrm>
          <a:prstGeom prst="rect">
            <a:avLst/>
          </a:prstGeom>
        </p:spPr>
      </p:pic>
      <p:sp>
        <p:nvSpPr>
          <p:cNvPr id="11" name="CuadroTexto 10">
            <a:extLst>
              <a:ext uri="{FF2B5EF4-FFF2-40B4-BE49-F238E27FC236}">
                <a16:creationId xmlns:a16="http://schemas.microsoft.com/office/drawing/2014/main" id="{8F25D23A-B1CB-4624-725A-07C1D94A0A85}"/>
              </a:ext>
            </a:extLst>
          </p:cNvPr>
          <p:cNvSpPr txBox="1"/>
          <p:nvPr/>
        </p:nvSpPr>
        <p:spPr>
          <a:xfrm>
            <a:off x="2030392" y="1797021"/>
            <a:ext cx="6085798" cy="461665"/>
          </a:xfrm>
          <a:prstGeom prst="rect">
            <a:avLst/>
          </a:prstGeom>
          <a:noFill/>
        </p:spPr>
        <p:txBody>
          <a:bodyPr wrap="square">
            <a:spAutoFit/>
          </a:bodyPr>
          <a:lstStyle/>
          <a:p>
            <a:r>
              <a:rPr lang="es-ES" sz="2400" b="1" dirty="0"/>
              <a:t>Cambio de actitud</a:t>
            </a:r>
            <a:endParaRPr lang="es-ES" sz="2400" dirty="0">
              <a:latin typeface="+mj-lt"/>
            </a:endParaRPr>
          </a:p>
        </p:txBody>
      </p:sp>
      <p:pic>
        <p:nvPicPr>
          <p:cNvPr id="13" name="Imagen 12" descr="Icono&#10;&#10;Descripción generada automáticamente">
            <a:extLst>
              <a:ext uri="{FF2B5EF4-FFF2-40B4-BE49-F238E27FC236}">
                <a16:creationId xmlns:a16="http://schemas.microsoft.com/office/drawing/2014/main" id="{5102385B-75D4-5876-DE44-8307CDB28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893" y="2375996"/>
            <a:ext cx="704370" cy="704370"/>
          </a:xfrm>
          <a:prstGeom prst="rect">
            <a:avLst/>
          </a:prstGeom>
        </p:spPr>
      </p:pic>
      <p:sp>
        <p:nvSpPr>
          <p:cNvPr id="14" name="CuadroTexto 13">
            <a:extLst>
              <a:ext uri="{FF2B5EF4-FFF2-40B4-BE49-F238E27FC236}">
                <a16:creationId xmlns:a16="http://schemas.microsoft.com/office/drawing/2014/main" id="{448F9368-A8E1-D306-ACFA-ACC21501C1B0}"/>
              </a:ext>
            </a:extLst>
          </p:cNvPr>
          <p:cNvSpPr txBox="1"/>
          <p:nvPr/>
        </p:nvSpPr>
        <p:spPr>
          <a:xfrm>
            <a:off x="2723387" y="2497348"/>
            <a:ext cx="6085798" cy="461665"/>
          </a:xfrm>
          <a:prstGeom prst="rect">
            <a:avLst/>
          </a:prstGeom>
          <a:noFill/>
        </p:spPr>
        <p:txBody>
          <a:bodyPr wrap="square">
            <a:spAutoFit/>
          </a:bodyPr>
          <a:lstStyle/>
          <a:p>
            <a:r>
              <a:rPr lang="es-ES" sz="2400" b="1" dirty="0"/>
              <a:t>Reconocemos nuestro entorno (Modelos)</a:t>
            </a:r>
            <a:endParaRPr lang="es-ES" sz="2400" dirty="0">
              <a:latin typeface="+mj-lt"/>
            </a:endParaRPr>
          </a:p>
        </p:txBody>
      </p:sp>
      <p:pic>
        <p:nvPicPr>
          <p:cNvPr id="15" name="Imagen 14" descr="Icono&#10;&#10;Descripción generada automáticamente">
            <a:extLst>
              <a:ext uri="{FF2B5EF4-FFF2-40B4-BE49-F238E27FC236}">
                <a16:creationId xmlns:a16="http://schemas.microsoft.com/office/drawing/2014/main" id="{79A05746-D424-2814-4B0D-D07A303F3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499" y="3214081"/>
            <a:ext cx="704370" cy="704370"/>
          </a:xfrm>
          <a:prstGeom prst="rect">
            <a:avLst/>
          </a:prstGeom>
        </p:spPr>
      </p:pic>
      <p:sp>
        <p:nvSpPr>
          <p:cNvPr id="16" name="CuadroTexto 15">
            <a:extLst>
              <a:ext uri="{FF2B5EF4-FFF2-40B4-BE49-F238E27FC236}">
                <a16:creationId xmlns:a16="http://schemas.microsoft.com/office/drawing/2014/main" id="{4A22E40B-0D7D-E3AE-5AE6-486A222B53BC}"/>
              </a:ext>
            </a:extLst>
          </p:cNvPr>
          <p:cNvSpPr txBox="1"/>
          <p:nvPr/>
        </p:nvSpPr>
        <p:spPr>
          <a:xfrm>
            <a:off x="3409381" y="3302808"/>
            <a:ext cx="6085798" cy="461665"/>
          </a:xfrm>
          <a:prstGeom prst="rect">
            <a:avLst/>
          </a:prstGeom>
          <a:noFill/>
        </p:spPr>
        <p:txBody>
          <a:bodyPr wrap="square">
            <a:spAutoFit/>
          </a:bodyPr>
          <a:lstStyle/>
          <a:p>
            <a:r>
              <a:rPr lang="es-ES" sz="2400" b="1" dirty="0"/>
              <a:t>Creamos unos objetivos</a:t>
            </a:r>
            <a:endParaRPr lang="es-ES" sz="2400" dirty="0">
              <a:latin typeface="+mj-lt"/>
            </a:endParaRPr>
          </a:p>
        </p:txBody>
      </p:sp>
      <p:pic>
        <p:nvPicPr>
          <p:cNvPr id="17" name="Imagen 16" descr="Icono&#10;&#10;Descripción generada automáticamente">
            <a:extLst>
              <a:ext uri="{FF2B5EF4-FFF2-40B4-BE49-F238E27FC236}">
                <a16:creationId xmlns:a16="http://schemas.microsoft.com/office/drawing/2014/main" id="{D0C16745-ED21-7EF5-5628-E7F6B100A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869" y="3995306"/>
            <a:ext cx="704370" cy="704370"/>
          </a:xfrm>
          <a:prstGeom prst="rect">
            <a:avLst/>
          </a:prstGeom>
        </p:spPr>
      </p:pic>
      <p:sp>
        <p:nvSpPr>
          <p:cNvPr id="18" name="CuadroTexto 17">
            <a:extLst>
              <a:ext uri="{FF2B5EF4-FFF2-40B4-BE49-F238E27FC236}">
                <a16:creationId xmlns:a16="http://schemas.microsoft.com/office/drawing/2014/main" id="{35850285-719F-446E-5136-5122402FDA70}"/>
              </a:ext>
            </a:extLst>
          </p:cNvPr>
          <p:cNvSpPr txBox="1"/>
          <p:nvPr/>
        </p:nvSpPr>
        <p:spPr>
          <a:xfrm>
            <a:off x="4064853" y="4072655"/>
            <a:ext cx="6085798" cy="461665"/>
          </a:xfrm>
          <a:prstGeom prst="rect">
            <a:avLst/>
          </a:prstGeom>
          <a:noFill/>
        </p:spPr>
        <p:txBody>
          <a:bodyPr wrap="square">
            <a:spAutoFit/>
          </a:bodyPr>
          <a:lstStyle/>
          <a:p>
            <a:r>
              <a:rPr lang="es-ES" sz="2400" b="1" dirty="0"/>
              <a:t>Articulamos-comunicación</a:t>
            </a:r>
            <a:endParaRPr lang="es-ES" sz="2400" dirty="0">
              <a:latin typeface="+mj-lt"/>
            </a:endParaRPr>
          </a:p>
        </p:txBody>
      </p:sp>
      <p:sp>
        <p:nvSpPr>
          <p:cNvPr id="19" name="CuadroTexto 18">
            <a:extLst>
              <a:ext uri="{FF2B5EF4-FFF2-40B4-BE49-F238E27FC236}">
                <a16:creationId xmlns:a16="http://schemas.microsoft.com/office/drawing/2014/main" id="{89976E82-C4A8-B7B0-2F41-C57094E71D73}"/>
              </a:ext>
            </a:extLst>
          </p:cNvPr>
          <p:cNvSpPr txBox="1"/>
          <p:nvPr/>
        </p:nvSpPr>
        <p:spPr>
          <a:xfrm>
            <a:off x="4827833" y="4716286"/>
            <a:ext cx="6085798" cy="461665"/>
          </a:xfrm>
          <a:prstGeom prst="rect">
            <a:avLst/>
          </a:prstGeom>
          <a:noFill/>
        </p:spPr>
        <p:txBody>
          <a:bodyPr wrap="square">
            <a:spAutoFit/>
          </a:bodyPr>
          <a:lstStyle/>
          <a:p>
            <a:r>
              <a:rPr lang="es-ES" sz="2400" b="1" dirty="0"/>
              <a:t>Cronogramas</a:t>
            </a:r>
            <a:endParaRPr lang="es-ES" sz="2400" dirty="0">
              <a:latin typeface="+mj-lt"/>
            </a:endParaRPr>
          </a:p>
        </p:txBody>
      </p:sp>
      <p:pic>
        <p:nvPicPr>
          <p:cNvPr id="20" name="Imagen 19" descr="Icono&#10;&#10;Descripción generada automáticamente">
            <a:extLst>
              <a:ext uri="{FF2B5EF4-FFF2-40B4-BE49-F238E27FC236}">
                <a16:creationId xmlns:a16="http://schemas.microsoft.com/office/drawing/2014/main" id="{4E1AD849-2114-C7B6-E5E5-9FE3022E3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277" y="4686670"/>
            <a:ext cx="704370" cy="704370"/>
          </a:xfrm>
          <a:prstGeom prst="rect">
            <a:avLst/>
          </a:prstGeom>
        </p:spPr>
      </p:pic>
      <p:pic>
        <p:nvPicPr>
          <p:cNvPr id="21" name="Imagen 20" descr="Icono&#10;&#10;Descripción generada automáticamente">
            <a:extLst>
              <a:ext uri="{FF2B5EF4-FFF2-40B4-BE49-F238E27FC236}">
                <a16:creationId xmlns:a16="http://schemas.microsoft.com/office/drawing/2014/main" id="{456A0E01-5A0D-85EC-C9A6-27A469850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648" y="5348439"/>
            <a:ext cx="704370" cy="704370"/>
          </a:xfrm>
          <a:prstGeom prst="rect">
            <a:avLst/>
          </a:prstGeom>
        </p:spPr>
      </p:pic>
      <p:sp>
        <p:nvSpPr>
          <p:cNvPr id="23" name="CuadroTexto 22">
            <a:extLst>
              <a:ext uri="{FF2B5EF4-FFF2-40B4-BE49-F238E27FC236}">
                <a16:creationId xmlns:a16="http://schemas.microsoft.com/office/drawing/2014/main" id="{AEB9BF79-F9EF-5D76-B129-FAF84937388D}"/>
              </a:ext>
            </a:extLst>
          </p:cNvPr>
          <p:cNvSpPr txBox="1"/>
          <p:nvPr/>
        </p:nvSpPr>
        <p:spPr>
          <a:xfrm>
            <a:off x="5335434" y="5526876"/>
            <a:ext cx="6085798" cy="461665"/>
          </a:xfrm>
          <a:prstGeom prst="rect">
            <a:avLst/>
          </a:prstGeom>
          <a:noFill/>
        </p:spPr>
        <p:txBody>
          <a:bodyPr wrap="square">
            <a:spAutoFit/>
          </a:bodyPr>
          <a:lstStyle/>
          <a:p>
            <a:r>
              <a:rPr lang="es-ES" sz="2400" b="1" dirty="0"/>
              <a:t>Control</a:t>
            </a:r>
            <a:endParaRPr lang="es-ES" sz="2400" dirty="0">
              <a:latin typeface="+mj-lt"/>
            </a:endParaRPr>
          </a:p>
        </p:txBody>
      </p:sp>
    </p:spTree>
    <p:extLst>
      <p:ext uri="{BB962C8B-B14F-4D97-AF65-F5344CB8AC3E}">
        <p14:creationId xmlns:p14="http://schemas.microsoft.com/office/powerpoint/2010/main" val="814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2.59259E-6 L -0.25 2.59259E-6 " pathEditMode="relative" rAng="0" ptsTypes="AA">
                                      <p:cBhvr>
                                        <p:cTn id="6" dur="1500" spd="-100000" fill="hold"/>
                                        <p:tgtEl>
                                          <p:spTgt spid="10"/>
                                        </p:tgtEl>
                                        <p:attrNameLst>
                                          <p:attrName>ppt_x</p:attrName>
                                          <p:attrName>ppt_y</p:attrName>
                                        </p:attrNameLst>
                                      </p:cBhvr>
                                      <p:rCtr x="-12500" y="0"/>
                                    </p:animMotion>
                                  </p:childTnLst>
                                </p:cTn>
                              </p:par>
                              <p:par>
                                <p:cTn id="7" presetID="35" presetClass="path" presetSubtype="0" accel="50000" decel="50000" fill="hold" nodeType="withEffect">
                                  <p:stCondLst>
                                    <p:cond delay="0"/>
                                  </p:stCondLst>
                                  <p:childTnLst>
                                    <p:animMotion origin="layout" path="M -1.04167E-6 2.59259E-6 L -0.25 2.59259E-6 " pathEditMode="relative" rAng="0" ptsTypes="AA">
                                      <p:cBhvr>
                                        <p:cTn id="8" dur="1500" spd="-100000" fill="hold"/>
                                        <p:tgtEl>
                                          <p:spTgt spid="2"/>
                                        </p:tgtEl>
                                        <p:attrNameLst>
                                          <p:attrName>ppt_x</p:attrName>
                                          <p:attrName>ppt_y</p:attrName>
                                        </p:attrNameLst>
                                      </p:cBhvr>
                                      <p:rCtr x="-12500" y="0"/>
                                    </p:animMotion>
                                  </p:childTnLst>
                                </p:cTn>
                              </p:par>
                              <p:par>
                                <p:cTn id="9" presetID="35" presetClass="path" presetSubtype="0" accel="50000" decel="50000" fill="hold" nodeType="withEffect">
                                  <p:stCondLst>
                                    <p:cond delay="0"/>
                                  </p:stCondLst>
                                  <p:childTnLst>
                                    <p:animMotion origin="layout" path="M -1.04167E-6 2.59259E-6 L -0.25 2.59259E-6 " pathEditMode="relative" rAng="0" ptsTypes="AA">
                                      <p:cBhvr>
                                        <p:cTn id="10" dur="1500" spd="-100000" fill="hold"/>
                                        <p:tgtEl>
                                          <p:spTgt spid="13"/>
                                        </p:tgtEl>
                                        <p:attrNameLst>
                                          <p:attrName>ppt_x</p:attrName>
                                          <p:attrName>ppt_y</p:attrName>
                                        </p:attrNameLst>
                                      </p:cBhvr>
                                      <p:rCtr x="-12500" y="0"/>
                                    </p:animMotion>
                                  </p:childTnLst>
                                </p:cTn>
                              </p:par>
                              <p:par>
                                <p:cTn id="11" presetID="35" presetClass="path" presetSubtype="0" accel="50000" decel="50000" fill="hold" nodeType="withEffect">
                                  <p:stCondLst>
                                    <p:cond delay="0"/>
                                  </p:stCondLst>
                                  <p:childTnLst>
                                    <p:animMotion origin="layout" path="M -1.04167E-6 2.59259E-6 L -0.25 2.59259E-6 " pathEditMode="relative" rAng="0" ptsTypes="AA">
                                      <p:cBhvr>
                                        <p:cTn id="12" dur="1500" spd="-100000" fill="hold"/>
                                        <p:tgtEl>
                                          <p:spTgt spid="15"/>
                                        </p:tgtEl>
                                        <p:attrNameLst>
                                          <p:attrName>ppt_x</p:attrName>
                                          <p:attrName>ppt_y</p:attrName>
                                        </p:attrNameLst>
                                      </p:cBhvr>
                                      <p:rCtr x="-12500" y="0"/>
                                    </p:animMotion>
                                  </p:childTnLst>
                                </p:cTn>
                              </p:par>
                              <p:par>
                                <p:cTn id="13" presetID="35" presetClass="path" presetSubtype="0" accel="50000" decel="50000" fill="hold" nodeType="withEffect">
                                  <p:stCondLst>
                                    <p:cond delay="0"/>
                                  </p:stCondLst>
                                  <p:childTnLst>
                                    <p:animMotion origin="layout" path="M -1.04167E-6 2.59259E-6 L -0.25 2.59259E-6 " pathEditMode="relative" rAng="0" ptsTypes="AA">
                                      <p:cBhvr>
                                        <p:cTn id="14" dur="1500" spd="-100000" fill="hold"/>
                                        <p:tgtEl>
                                          <p:spTgt spid="17"/>
                                        </p:tgtEl>
                                        <p:attrNameLst>
                                          <p:attrName>ppt_x</p:attrName>
                                          <p:attrName>ppt_y</p:attrName>
                                        </p:attrNameLst>
                                      </p:cBhvr>
                                      <p:rCtr x="-12500" y="0"/>
                                    </p:animMotion>
                                  </p:childTnLst>
                                </p:cTn>
                              </p:par>
                              <p:par>
                                <p:cTn id="15" presetID="35" presetClass="path" presetSubtype="0" accel="50000" decel="50000" fill="hold" nodeType="withEffect">
                                  <p:stCondLst>
                                    <p:cond delay="0"/>
                                  </p:stCondLst>
                                  <p:childTnLst>
                                    <p:animMotion origin="layout" path="M -1.04167E-6 2.59259E-6 L -0.25 2.59259E-6 " pathEditMode="relative" rAng="0" ptsTypes="AA">
                                      <p:cBhvr>
                                        <p:cTn id="16" dur="1500" spd="-100000" fill="hold"/>
                                        <p:tgtEl>
                                          <p:spTgt spid="20"/>
                                        </p:tgtEl>
                                        <p:attrNameLst>
                                          <p:attrName>ppt_x</p:attrName>
                                          <p:attrName>ppt_y</p:attrName>
                                        </p:attrNameLst>
                                      </p:cBhvr>
                                      <p:rCtr x="-12500" y="0"/>
                                    </p:animMotion>
                                  </p:childTnLst>
                                </p:cTn>
                              </p:par>
                              <p:par>
                                <p:cTn id="17" presetID="35" presetClass="path" presetSubtype="0" accel="50000" decel="50000" fill="hold" nodeType="withEffect">
                                  <p:stCondLst>
                                    <p:cond delay="0"/>
                                  </p:stCondLst>
                                  <p:childTnLst>
                                    <p:animMotion origin="layout" path="M -1.04167E-6 2.59259E-6 L -0.25 2.59259E-6 " pathEditMode="relative" rAng="0" ptsTypes="AA">
                                      <p:cBhvr>
                                        <p:cTn id="18" dur="1500" spd="-100000" fill="hold"/>
                                        <p:tgtEl>
                                          <p:spTgt spid="2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FAC11E7A-ED9C-4D43-B24E-DB09B90A6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4" name="Marcador de texto 3">
            <a:extLst>
              <a:ext uri="{FF2B5EF4-FFF2-40B4-BE49-F238E27FC236}">
                <a16:creationId xmlns:a16="http://schemas.microsoft.com/office/drawing/2014/main" id="{82AB39B3-1D78-C81E-4357-92B06B2BE76E}"/>
              </a:ext>
            </a:extLst>
          </p:cNvPr>
          <p:cNvSpPr txBox="1">
            <a:spLocks/>
          </p:cNvSpPr>
          <p:nvPr/>
        </p:nvSpPr>
        <p:spPr>
          <a:xfrm>
            <a:off x="1603950" y="2532961"/>
            <a:ext cx="8517830" cy="20882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s-ES" sz="2400" dirty="0">
              <a:solidFill>
                <a:srgbClr val="663399"/>
              </a:solidFill>
              <a:cs typeface="Futura Std Medium" charset="0"/>
            </a:endParaRPr>
          </a:p>
        </p:txBody>
      </p:sp>
      <p:sp>
        <p:nvSpPr>
          <p:cNvPr id="5" name="CuadroTexto 4">
            <a:extLst>
              <a:ext uri="{FF2B5EF4-FFF2-40B4-BE49-F238E27FC236}">
                <a16:creationId xmlns:a16="http://schemas.microsoft.com/office/drawing/2014/main" id="{1E0ED0CB-EC9C-63E1-5127-D9FFD77A8BBD}"/>
              </a:ext>
            </a:extLst>
          </p:cNvPr>
          <p:cNvSpPr txBox="1"/>
          <p:nvPr/>
        </p:nvSpPr>
        <p:spPr>
          <a:xfrm>
            <a:off x="4850258" y="4835170"/>
            <a:ext cx="6085798" cy="461665"/>
          </a:xfrm>
          <a:prstGeom prst="rect">
            <a:avLst/>
          </a:prstGeom>
          <a:noFill/>
        </p:spPr>
        <p:txBody>
          <a:bodyPr wrap="square">
            <a:spAutoFit/>
          </a:bodyPr>
          <a:lstStyle/>
          <a:p>
            <a:r>
              <a:rPr lang="es-ES" sz="2400" b="1" dirty="0"/>
              <a:t>Jaime </a:t>
            </a:r>
            <a:r>
              <a:rPr lang="es-ES" sz="2400" b="1" dirty="0" err="1"/>
              <a:t>Felix</a:t>
            </a:r>
            <a:endParaRPr lang="es-ES" sz="2400" dirty="0">
              <a:latin typeface="+mj-lt"/>
            </a:endParaRPr>
          </a:p>
        </p:txBody>
      </p:sp>
      <p:sp>
        <p:nvSpPr>
          <p:cNvPr id="6" name="Rectángulo 5">
            <a:extLst>
              <a:ext uri="{FF2B5EF4-FFF2-40B4-BE49-F238E27FC236}">
                <a16:creationId xmlns:a16="http://schemas.microsoft.com/office/drawing/2014/main" id="{D8652258-04F0-43BF-8AC4-14281F60D04E}"/>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278E7324-76D3-4D4B-86A4-65BEC8922BF0}"/>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D6B95B94-3C8E-43FD-93B2-D3AFED502CF4}"/>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B20FFE0A-3426-4C64-9105-8F6D55168DCB}"/>
              </a:ext>
            </a:extLst>
          </p:cNvPr>
          <p:cNvSpPr txBox="1"/>
          <p:nvPr/>
        </p:nvSpPr>
        <p:spPr>
          <a:xfrm>
            <a:off x="4109811" y="1482840"/>
            <a:ext cx="3506107" cy="1107996"/>
          </a:xfrm>
          <a:prstGeom prst="rect">
            <a:avLst/>
          </a:prstGeom>
          <a:noFill/>
        </p:spPr>
        <p:txBody>
          <a:bodyPr wrap="square">
            <a:spAutoFit/>
          </a:bodyPr>
          <a:lstStyle/>
          <a:p>
            <a:r>
              <a:rPr lang="es-ES" sz="6600" b="1" dirty="0"/>
              <a:t>GRACIAS</a:t>
            </a:r>
            <a:endParaRPr lang="es-CO" sz="6600" b="1" dirty="0"/>
          </a:p>
        </p:txBody>
      </p:sp>
      <p:pic>
        <p:nvPicPr>
          <p:cNvPr id="2" name="Imagen 1" descr="Icono&#10;&#10;Descripción generada automáticamente">
            <a:extLst>
              <a:ext uri="{FF2B5EF4-FFF2-40B4-BE49-F238E27FC236}">
                <a16:creationId xmlns:a16="http://schemas.microsoft.com/office/drawing/2014/main" id="{7BEFB150-5205-E7A5-4D4C-68F86FA32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2" y="1711420"/>
            <a:ext cx="704370" cy="704370"/>
          </a:xfrm>
          <a:prstGeom prst="rect">
            <a:avLst/>
          </a:prstGeom>
        </p:spPr>
      </p:pic>
    </p:spTree>
    <p:extLst>
      <p:ext uri="{BB962C8B-B14F-4D97-AF65-F5344CB8AC3E}">
        <p14:creationId xmlns:p14="http://schemas.microsoft.com/office/powerpoint/2010/main" val="41202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2.59259E-6 L -0.25 2.59259E-6 " pathEditMode="relative" rAng="0" ptsTypes="AA">
                                      <p:cBhvr>
                                        <p:cTn id="6" dur="1500" spd="-100000" fill="hold"/>
                                        <p:tgtEl>
                                          <p:spTgt spid="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atrón de fondo&#10;&#10;Descripción generada automáticamente">
            <a:extLst>
              <a:ext uri="{FF2B5EF4-FFF2-40B4-BE49-F238E27FC236}">
                <a16:creationId xmlns:a16="http://schemas.microsoft.com/office/drawing/2014/main" id="{4F79D03E-609C-4E8E-BD07-578777114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1016466" y="2021190"/>
            <a:ext cx="9144000" cy="787078"/>
          </a:xfrm>
        </p:spPr>
        <p:txBody>
          <a:bodyPr>
            <a:noAutofit/>
          </a:bodyPr>
          <a:lstStyle/>
          <a:p>
            <a:pPr algn="l"/>
            <a:r>
              <a:rPr lang="es-ES" sz="3200" b="1" dirty="0">
                <a:latin typeface="+mn-lt"/>
                <a:cs typeface="Arial" panose="020B0604020202020204" pitchFamily="34" charset="0"/>
              </a:rPr>
              <a:t>EVOLUCION DEL PENSAMIENTO ESTRATEGICO</a:t>
            </a:r>
            <a:br>
              <a:rPr lang="es-ES" sz="3600" dirty="0"/>
            </a:br>
            <a:r>
              <a:rPr lang="es-ES" sz="3600" dirty="0"/>
              <a:t>	</a:t>
            </a:r>
            <a:br>
              <a:rPr lang="es-ES" sz="3600" dirty="0"/>
            </a:br>
            <a:br>
              <a:rPr lang="es-ES" sz="3600" dirty="0"/>
            </a:br>
            <a:endParaRPr lang="es-CO" sz="3600" dirty="0"/>
          </a:p>
        </p:txBody>
      </p:sp>
      <p:sp>
        <p:nvSpPr>
          <p:cNvPr id="4" name="CuadroTexto 3">
            <a:extLst>
              <a:ext uri="{FF2B5EF4-FFF2-40B4-BE49-F238E27FC236}">
                <a16:creationId xmlns:a16="http://schemas.microsoft.com/office/drawing/2014/main" id="{8E115952-0C04-3C5A-EAE7-C8BE4A5466AF}"/>
              </a:ext>
            </a:extLst>
          </p:cNvPr>
          <p:cNvSpPr txBox="1"/>
          <p:nvPr/>
        </p:nvSpPr>
        <p:spPr>
          <a:xfrm>
            <a:off x="5920290" y="1716215"/>
            <a:ext cx="6652359" cy="2308324"/>
          </a:xfrm>
          <a:prstGeom prst="rect">
            <a:avLst/>
          </a:prstGeom>
          <a:noFill/>
        </p:spPr>
        <p:txBody>
          <a:bodyPr wrap="square">
            <a:spAutoFit/>
          </a:bodyPr>
          <a:lstStyle/>
          <a:p>
            <a:r>
              <a:rPr lang="es-CO" sz="2400" dirty="0">
                <a:latin typeface="+mj-lt"/>
              </a:rPr>
              <a:t>Competencia biológica</a:t>
            </a:r>
          </a:p>
          <a:p>
            <a:r>
              <a:rPr lang="es-CO" sz="2400" dirty="0">
                <a:latin typeface="+mj-lt"/>
              </a:rPr>
              <a:t>Competencia Militar</a:t>
            </a:r>
          </a:p>
          <a:p>
            <a:r>
              <a:rPr lang="es-CO" sz="2400" dirty="0">
                <a:latin typeface="+mj-lt"/>
              </a:rPr>
              <a:t>Competencia Económica</a:t>
            </a:r>
          </a:p>
          <a:p>
            <a:r>
              <a:rPr lang="es-CO" sz="2400" dirty="0">
                <a:latin typeface="+mj-lt"/>
              </a:rPr>
              <a:t>Competencia Política</a:t>
            </a:r>
          </a:p>
          <a:p>
            <a:r>
              <a:rPr lang="es-CO" sz="2400" dirty="0">
                <a:latin typeface="+mj-lt"/>
              </a:rPr>
              <a:t>Competencia Deportiva</a:t>
            </a:r>
          </a:p>
          <a:p>
            <a:r>
              <a:rPr lang="es-CO" sz="2400" dirty="0">
                <a:latin typeface="+mj-lt"/>
              </a:rPr>
              <a:t>Competencia de Mercados</a:t>
            </a:r>
          </a:p>
        </p:txBody>
      </p:sp>
      <p:sp>
        <p:nvSpPr>
          <p:cNvPr id="3" name="Rectángulo 2">
            <a:extLst>
              <a:ext uri="{FF2B5EF4-FFF2-40B4-BE49-F238E27FC236}">
                <a16:creationId xmlns:a16="http://schemas.microsoft.com/office/drawing/2014/main" id="{8204EB4E-6596-4D90-ADBD-750B332D2236}"/>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80F2B45F-53C9-4BE2-862A-EEB41049D735}"/>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788A263B-4075-4AB0-A445-697C285815BB}"/>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descr="Forma&#10;&#10;Descripción generada automáticamente con confianza baja">
            <a:extLst>
              <a:ext uri="{FF2B5EF4-FFF2-40B4-BE49-F238E27FC236}">
                <a16:creationId xmlns:a16="http://schemas.microsoft.com/office/drawing/2014/main" id="{B4C44477-CA68-448C-969A-AB4A2862D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472" y="1789412"/>
            <a:ext cx="331150" cy="331150"/>
          </a:xfrm>
          <a:prstGeom prst="rect">
            <a:avLst/>
          </a:prstGeom>
        </p:spPr>
      </p:pic>
      <p:pic>
        <p:nvPicPr>
          <p:cNvPr id="22" name="Imagen 21" descr="Icono&#10;&#10;Descripción generada automáticamente">
            <a:extLst>
              <a:ext uri="{FF2B5EF4-FFF2-40B4-BE49-F238E27FC236}">
                <a16:creationId xmlns:a16="http://schemas.microsoft.com/office/drawing/2014/main" id="{2E4419EA-2456-4014-8997-DB6002074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15" y="1502951"/>
            <a:ext cx="2880525" cy="2880525"/>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27C45802-FB49-4BC6-A838-52BD62D04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24" y="2152385"/>
            <a:ext cx="331150" cy="331150"/>
          </a:xfrm>
          <a:prstGeom prst="rect">
            <a:avLst/>
          </a:prstGeom>
        </p:spPr>
      </p:pic>
      <p:pic>
        <p:nvPicPr>
          <p:cNvPr id="24" name="Imagen 23" descr="Forma&#10;&#10;Descripción generada automáticamente con confianza baja">
            <a:extLst>
              <a:ext uri="{FF2B5EF4-FFF2-40B4-BE49-F238E27FC236}">
                <a16:creationId xmlns:a16="http://schemas.microsoft.com/office/drawing/2014/main" id="{50DFC316-9401-46DD-A38A-E1BF75319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24" y="2524475"/>
            <a:ext cx="331150" cy="331150"/>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3FAE44C1-4B17-46B3-AA53-D6E0CC25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248" y="2878656"/>
            <a:ext cx="331150" cy="331150"/>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63E337A7-4EF8-49E3-83B7-E674EF8EF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24" y="3241629"/>
            <a:ext cx="331150" cy="331150"/>
          </a:xfrm>
          <a:prstGeom prst="rect">
            <a:avLst/>
          </a:prstGeom>
        </p:spPr>
      </p:pic>
      <p:pic>
        <p:nvPicPr>
          <p:cNvPr id="27" name="Imagen 26" descr="Forma&#10;&#10;Descripción generada automáticamente con confianza baja">
            <a:extLst>
              <a:ext uri="{FF2B5EF4-FFF2-40B4-BE49-F238E27FC236}">
                <a16:creationId xmlns:a16="http://schemas.microsoft.com/office/drawing/2014/main" id="{DABB3358-A37F-4508-8111-164259B15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08" y="3595810"/>
            <a:ext cx="331150" cy="331150"/>
          </a:xfrm>
          <a:prstGeom prst="rect">
            <a:avLst/>
          </a:prstGeom>
        </p:spPr>
      </p:pic>
    </p:spTree>
    <p:extLst>
      <p:ext uri="{BB962C8B-B14F-4D97-AF65-F5344CB8AC3E}">
        <p14:creationId xmlns:p14="http://schemas.microsoft.com/office/powerpoint/2010/main" val="17559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3ACA8DE9-4B6E-44CF-ABF1-37549B84C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Rectángulo 2">
            <a:extLst>
              <a:ext uri="{FF2B5EF4-FFF2-40B4-BE49-F238E27FC236}">
                <a16:creationId xmlns:a16="http://schemas.microsoft.com/office/drawing/2014/main" id="{6A25F15D-0AFF-4702-84EB-D6F0CFC1ACA5}"/>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C5DE400A-2C8F-4D83-AF41-4910D1BBE0E1}"/>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4E40BD8A-1D97-435B-B860-87A4CCB84E51}"/>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2BF44874-2A16-43AF-BF61-1E164EEC4C81}"/>
              </a:ext>
            </a:extLst>
          </p:cNvPr>
          <p:cNvPicPr>
            <a:picLocks noChangeAspect="1"/>
          </p:cNvPicPr>
          <p:nvPr/>
        </p:nvPicPr>
        <p:blipFill rotWithShape="1">
          <a:blip r:embed="rId3"/>
          <a:srcRect l="15894" t="12232" r="34014" b="43119"/>
          <a:stretch/>
        </p:blipFill>
        <p:spPr>
          <a:xfrm>
            <a:off x="2382473" y="2641911"/>
            <a:ext cx="7575260" cy="3798036"/>
          </a:xfrm>
          <a:prstGeom prst="rect">
            <a:avLst/>
          </a:prstGeom>
          <a:ln>
            <a:noFill/>
          </a:ln>
          <a:effectLst>
            <a:softEdge rad="112500"/>
          </a:effectLst>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1307939" y="-272261"/>
            <a:ext cx="9576122" cy="2387600"/>
          </a:xfrm>
        </p:spPr>
        <p:txBody>
          <a:bodyPr>
            <a:noAutofit/>
          </a:bodyPr>
          <a:lstStyle/>
          <a:p>
            <a:r>
              <a:rPr lang="es-ES" sz="3200" b="1" dirty="0">
                <a:latin typeface="+mn-lt"/>
                <a:cs typeface="Arial" panose="020B0604020202020204" pitchFamily="34" charset="0"/>
              </a:rPr>
              <a:t>PLANEACIÓN ESTRATÉGICA PERSONAL (PEP) </a:t>
            </a:r>
            <a:br>
              <a:rPr lang="es-ES" sz="3200" b="1" dirty="0">
                <a:latin typeface="+mn-lt"/>
                <a:cs typeface="Arial" panose="020B0604020202020204" pitchFamily="34" charset="0"/>
              </a:rPr>
            </a:br>
            <a:br>
              <a:rPr lang="es-ES" sz="3200" b="1" dirty="0">
                <a:latin typeface="+mn-lt"/>
                <a:cs typeface="Arial" panose="020B0604020202020204" pitchFamily="34" charset="0"/>
              </a:rPr>
            </a:br>
            <a:r>
              <a:rPr lang="es-ES" sz="3200" dirty="0">
                <a:latin typeface="+mn-lt"/>
              </a:rPr>
              <a:t>PLANEACIÓN ESTRATEGICA EMPRESARIAL</a:t>
            </a:r>
            <a:endParaRPr lang="es-CO" sz="3200" b="1" dirty="0">
              <a:latin typeface="+mn-lt"/>
            </a:endParaRPr>
          </a:p>
        </p:txBody>
      </p:sp>
    </p:spTree>
    <p:extLst>
      <p:ext uri="{BB962C8B-B14F-4D97-AF65-F5344CB8AC3E}">
        <p14:creationId xmlns:p14="http://schemas.microsoft.com/office/powerpoint/2010/main" val="444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F5A0A90B-C5B5-4891-A5C7-640240BEF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604526" y="1469806"/>
            <a:ext cx="6786685" cy="2337263"/>
          </a:xfrm>
        </p:spPr>
        <p:txBody>
          <a:bodyPr>
            <a:noAutofit/>
          </a:bodyPr>
          <a:lstStyle/>
          <a:p>
            <a:pPr algn="just"/>
            <a:br>
              <a:rPr lang="es-ES" sz="3600" dirty="0"/>
            </a:br>
            <a:br>
              <a:rPr lang="es-ES" sz="2800" dirty="0"/>
            </a:br>
            <a:r>
              <a:rPr lang="es-ES" sz="2400" dirty="0">
                <a:ea typeface="+mn-ea"/>
                <a:cs typeface="+mn-cs"/>
              </a:rPr>
              <a:t>Es un instrumento que se utiliza para cumplir metas en el futuro y que, a la vez, provee elementos para el desarrollo de las potencialidades de una persona.</a:t>
            </a:r>
            <a:br>
              <a:rPr lang="es-ES" sz="2400" dirty="0">
                <a:ea typeface="+mn-ea"/>
                <a:cs typeface="+mn-cs"/>
              </a:rPr>
            </a:br>
            <a:br>
              <a:rPr lang="es-ES" sz="2400" dirty="0">
                <a:ea typeface="+mn-ea"/>
                <a:cs typeface="+mn-cs"/>
              </a:rPr>
            </a:br>
            <a:r>
              <a:rPr lang="es-ES" sz="2400" dirty="0">
                <a:ea typeface="+mn-ea"/>
                <a:cs typeface="+mn-cs"/>
              </a:rPr>
              <a:t>PROYECTO DE VIDA</a:t>
            </a:r>
            <a:endParaRPr lang="es-CO" sz="2400" dirty="0">
              <a:ea typeface="+mn-ea"/>
              <a:cs typeface="+mn-cs"/>
            </a:endParaRPr>
          </a:p>
        </p:txBody>
      </p:sp>
      <p:sp>
        <p:nvSpPr>
          <p:cNvPr id="3" name="Rectángulo 2">
            <a:extLst>
              <a:ext uri="{FF2B5EF4-FFF2-40B4-BE49-F238E27FC236}">
                <a16:creationId xmlns:a16="http://schemas.microsoft.com/office/drawing/2014/main" id="{EB7A0578-2B59-4B85-8187-D93E9EC73DA4}"/>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AE21917E-A139-457A-B9C4-B6760265943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97E8935C-4713-4D06-8BEF-E523C7A8C892}"/>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descr="Icono&#10;&#10;Descripción generada automáticamente">
            <a:extLst>
              <a:ext uri="{FF2B5EF4-FFF2-40B4-BE49-F238E27FC236}">
                <a16:creationId xmlns:a16="http://schemas.microsoft.com/office/drawing/2014/main" id="{8DE83EE6-8F33-4908-AF71-0D80F2693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380" y="1932598"/>
            <a:ext cx="2502559" cy="2502559"/>
          </a:xfrm>
          <a:prstGeom prst="rect">
            <a:avLst/>
          </a:prstGeom>
        </p:spPr>
      </p:pic>
      <p:sp>
        <p:nvSpPr>
          <p:cNvPr id="13" name="Título 1">
            <a:extLst>
              <a:ext uri="{FF2B5EF4-FFF2-40B4-BE49-F238E27FC236}">
                <a16:creationId xmlns:a16="http://schemas.microsoft.com/office/drawing/2014/main" id="{AB2FE3F9-3127-465E-8E0A-05B65E5B6FC8}"/>
              </a:ext>
            </a:extLst>
          </p:cNvPr>
          <p:cNvSpPr txBox="1">
            <a:spLocks/>
          </p:cNvSpPr>
          <p:nvPr/>
        </p:nvSpPr>
        <p:spPr>
          <a:xfrm>
            <a:off x="808894" y="507439"/>
            <a:ext cx="10008842" cy="1425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200" b="1" dirty="0">
                <a:latin typeface="Calibri" panose="020F0502020204030204" pitchFamily="34" charset="0"/>
                <a:cs typeface="Calibri" panose="020F0502020204030204" pitchFamily="34" charset="0"/>
              </a:rPr>
              <a:t>¿QUÉ ES EL PLANEACIÓN ESTRATÉGICA PERSONAL (PEP) ?</a:t>
            </a:r>
            <a:br>
              <a:rPr lang="es-ES" sz="3600" dirty="0"/>
            </a:br>
            <a:endParaRPr lang="es-CO" sz="2800" b="1" dirty="0"/>
          </a:p>
        </p:txBody>
      </p:sp>
    </p:spTree>
    <p:extLst>
      <p:ext uri="{BB962C8B-B14F-4D97-AF65-F5344CB8AC3E}">
        <p14:creationId xmlns:p14="http://schemas.microsoft.com/office/powerpoint/2010/main" val="374380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8D52B318-F080-45F2-ACDF-DD8D7ECC8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467A554-DCC2-B4AC-0340-8969AE105C1F}"/>
              </a:ext>
            </a:extLst>
          </p:cNvPr>
          <p:cNvSpPr>
            <a:spLocks noGrp="1"/>
          </p:cNvSpPr>
          <p:nvPr>
            <p:ph type="ctrTitle"/>
          </p:nvPr>
        </p:nvSpPr>
        <p:spPr>
          <a:xfrm>
            <a:off x="4397436" y="2409092"/>
            <a:ext cx="7033845" cy="1626577"/>
          </a:xfrm>
        </p:spPr>
        <p:txBody>
          <a:bodyPr>
            <a:noAutofit/>
          </a:bodyPr>
          <a:lstStyle/>
          <a:p>
            <a:pPr algn="just"/>
            <a:br>
              <a:rPr lang="es-ES" sz="3600" dirty="0"/>
            </a:br>
            <a:br>
              <a:rPr lang="es-ES" sz="3600" dirty="0"/>
            </a:br>
            <a:r>
              <a:rPr lang="es-ES" sz="2400" dirty="0">
                <a:ea typeface="+mn-ea"/>
                <a:cs typeface="+mn-cs"/>
              </a:rPr>
              <a:t>La planeación estratégica es el proceso en el cual se analiza la situación externa e interna de la organización permitiendo definir la visión, misión, valores y objetivos de la empresa, por lo que es considerada un recurso clave para impulsar el crecimiento de la misma a corto, mediano y largo plazo.</a:t>
            </a:r>
            <a:endParaRPr lang="es-CO" sz="2800" dirty="0">
              <a:ea typeface="+mn-ea"/>
              <a:cs typeface="+mn-cs"/>
            </a:endParaRPr>
          </a:p>
        </p:txBody>
      </p:sp>
      <p:sp>
        <p:nvSpPr>
          <p:cNvPr id="3" name="Rectángulo 2">
            <a:extLst>
              <a:ext uri="{FF2B5EF4-FFF2-40B4-BE49-F238E27FC236}">
                <a16:creationId xmlns:a16="http://schemas.microsoft.com/office/drawing/2014/main" id="{F71D5120-C8BA-47DF-9427-985153F6577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D0EA3B84-2211-417A-9861-B32571F7858C}"/>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799F51F1-1B0D-4F97-ACAE-2EC3FBF64EC9}"/>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con confianza media">
            <a:extLst>
              <a:ext uri="{FF2B5EF4-FFF2-40B4-BE49-F238E27FC236}">
                <a16:creationId xmlns:a16="http://schemas.microsoft.com/office/drawing/2014/main" id="{54F34DCD-36FB-4100-B86A-09C5F9D08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223" y="1852551"/>
            <a:ext cx="2948049" cy="2948049"/>
          </a:xfrm>
          <a:prstGeom prst="rect">
            <a:avLst/>
          </a:prstGeom>
        </p:spPr>
      </p:pic>
      <p:sp>
        <p:nvSpPr>
          <p:cNvPr id="9" name="Título 1">
            <a:extLst>
              <a:ext uri="{FF2B5EF4-FFF2-40B4-BE49-F238E27FC236}">
                <a16:creationId xmlns:a16="http://schemas.microsoft.com/office/drawing/2014/main" id="{515E2C61-0FDE-4793-A434-1DBAD30F9750}"/>
              </a:ext>
            </a:extLst>
          </p:cNvPr>
          <p:cNvSpPr txBox="1">
            <a:spLocks/>
          </p:cNvSpPr>
          <p:nvPr/>
        </p:nvSpPr>
        <p:spPr>
          <a:xfrm>
            <a:off x="1134209" y="141215"/>
            <a:ext cx="8132882"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¿QUÉ ES LA PLANEACIÓN ESTRATÉGICA?</a:t>
            </a:r>
            <a:br>
              <a:rPr lang="es-ES" sz="3600" dirty="0"/>
            </a:br>
            <a:br>
              <a:rPr lang="es-ES" sz="3600" dirty="0"/>
            </a:br>
            <a:endParaRPr lang="es-CO" sz="3200" dirty="0"/>
          </a:p>
        </p:txBody>
      </p:sp>
    </p:spTree>
    <p:extLst>
      <p:ext uri="{BB962C8B-B14F-4D97-AF65-F5344CB8AC3E}">
        <p14:creationId xmlns:p14="http://schemas.microsoft.com/office/powerpoint/2010/main" val="233521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4A6598AF-1361-4016-9DA2-B0AD7AE97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2818A1A6-EDD6-03E4-B779-F387CC39CE7A}"/>
              </a:ext>
            </a:extLst>
          </p:cNvPr>
          <p:cNvSpPr txBox="1"/>
          <p:nvPr/>
        </p:nvSpPr>
        <p:spPr>
          <a:xfrm>
            <a:off x="4428038" y="1212478"/>
            <a:ext cx="7093217" cy="3108543"/>
          </a:xfrm>
          <a:prstGeom prst="rect">
            <a:avLst/>
          </a:prstGeom>
          <a:noFill/>
        </p:spPr>
        <p:txBody>
          <a:bodyPr wrap="square">
            <a:spAutoFit/>
          </a:bodyPr>
          <a:lstStyle/>
          <a:p>
            <a:endParaRPr lang="es-ES" sz="2800" b="1" dirty="0"/>
          </a:p>
          <a:p>
            <a:pPr algn="just"/>
            <a:r>
              <a:rPr lang="es-ES" sz="2400" dirty="0">
                <a:latin typeface="+mj-lt"/>
              </a:rPr>
              <a:t>La planeación estratégica como sistema de gerencia surge entre las décadas del ’60 y ’70, con los cambios en las capacidades estratégicas de las empresas. La gestión o </a:t>
            </a:r>
            <a:r>
              <a:rPr lang="es-ES" sz="2400" dirty="0" err="1">
                <a:latin typeface="+mj-lt"/>
              </a:rPr>
              <a:t>management</a:t>
            </a:r>
            <a:r>
              <a:rPr lang="es-ES" sz="2400" dirty="0">
                <a:latin typeface="+mj-lt"/>
              </a:rPr>
              <a:t> (técnica o gestión de empresas) comenzó a exigir la planificación de las tareas a cumplir, con un gerente que analizaba cómo y cuándo ejecutarlas.</a:t>
            </a:r>
            <a:endParaRPr lang="es-CO" sz="2400" dirty="0">
              <a:latin typeface="+mj-lt"/>
            </a:endParaRPr>
          </a:p>
        </p:txBody>
      </p:sp>
      <p:sp>
        <p:nvSpPr>
          <p:cNvPr id="4" name="Rectángulo 3">
            <a:extLst>
              <a:ext uri="{FF2B5EF4-FFF2-40B4-BE49-F238E27FC236}">
                <a16:creationId xmlns:a16="http://schemas.microsoft.com/office/drawing/2014/main" id="{BD7E580C-5389-4946-8BF8-F7DDC7412DA9}"/>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40CCC49A-7AEC-4DC8-ADF8-47E9E8E46B8E}"/>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B825001C-D60D-4DD0-8D62-ABDC706760C9}"/>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Icono&#10;&#10;Descripción generada automáticamente">
            <a:extLst>
              <a:ext uri="{FF2B5EF4-FFF2-40B4-BE49-F238E27FC236}">
                <a16:creationId xmlns:a16="http://schemas.microsoft.com/office/drawing/2014/main" id="{947646FB-286D-419F-91EE-CAE634BF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19" y="1817378"/>
            <a:ext cx="2877168" cy="2877168"/>
          </a:xfrm>
          <a:prstGeom prst="rect">
            <a:avLst/>
          </a:prstGeom>
        </p:spPr>
      </p:pic>
      <p:sp>
        <p:nvSpPr>
          <p:cNvPr id="9" name="CuadroTexto 8">
            <a:extLst>
              <a:ext uri="{FF2B5EF4-FFF2-40B4-BE49-F238E27FC236}">
                <a16:creationId xmlns:a16="http://schemas.microsoft.com/office/drawing/2014/main" id="{904AA6C1-634E-4638-9136-5E23A06F4AB7}"/>
              </a:ext>
            </a:extLst>
          </p:cNvPr>
          <p:cNvSpPr txBox="1"/>
          <p:nvPr/>
        </p:nvSpPr>
        <p:spPr>
          <a:xfrm>
            <a:off x="620168" y="704647"/>
            <a:ext cx="10135756" cy="1015663"/>
          </a:xfrm>
          <a:prstGeom prst="rect">
            <a:avLst/>
          </a:prstGeom>
          <a:noFill/>
        </p:spPr>
        <p:txBody>
          <a:bodyPr wrap="square">
            <a:spAutoFit/>
          </a:bodyPr>
          <a:lstStyle/>
          <a:p>
            <a:pPr algn="ctr"/>
            <a:r>
              <a:rPr lang="es-ES" sz="3200" b="1" dirty="0"/>
              <a:t>EVOLUCIÓN HISTÓRICA DE LA PLANEACIÓN ESTRATÉGICA</a:t>
            </a:r>
          </a:p>
          <a:p>
            <a:endParaRPr lang="es-ES" sz="2800" b="1" dirty="0"/>
          </a:p>
        </p:txBody>
      </p:sp>
    </p:spTree>
    <p:extLst>
      <p:ext uri="{BB962C8B-B14F-4D97-AF65-F5344CB8AC3E}">
        <p14:creationId xmlns:p14="http://schemas.microsoft.com/office/powerpoint/2010/main" val="37453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Patrón de fondo&#10;&#10;Descripción generada automáticamente">
            <a:extLst>
              <a:ext uri="{FF2B5EF4-FFF2-40B4-BE49-F238E27FC236}">
                <a16:creationId xmlns:a16="http://schemas.microsoft.com/office/drawing/2014/main" id="{36356E8D-061D-479B-A14A-C4DAB05AB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192000" cy="6858000"/>
          </a:xfrm>
          <a:prstGeom prst="rect">
            <a:avLst/>
          </a:prstGeom>
        </p:spPr>
      </p:pic>
      <p:sp>
        <p:nvSpPr>
          <p:cNvPr id="3" name="CuadroTexto 2">
            <a:extLst>
              <a:ext uri="{FF2B5EF4-FFF2-40B4-BE49-F238E27FC236}">
                <a16:creationId xmlns:a16="http://schemas.microsoft.com/office/drawing/2014/main" id="{A62FA4AF-3B75-A613-F9AC-65E439245E6B}"/>
              </a:ext>
            </a:extLst>
          </p:cNvPr>
          <p:cNvSpPr txBox="1"/>
          <p:nvPr/>
        </p:nvSpPr>
        <p:spPr>
          <a:xfrm>
            <a:off x="394283" y="535900"/>
            <a:ext cx="10872131" cy="3570208"/>
          </a:xfrm>
          <a:prstGeom prst="rect">
            <a:avLst/>
          </a:prstGeom>
          <a:noFill/>
        </p:spPr>
        <p:txBody>
          <a:bodyPr wrap="square">
            <a:spAutoFit/>
          </a:bodyPr>
          <a:lstStyle/>
          <a:p>
            <a:r>
              <a:rPr lang="es-ES" sz="3200" b="1" dirty="0"/>
              <a:t>¿QUÉ BENEFICIOS APORTA LA PLANEACIÓN ESTRATÉGICA A UNA EMPRESA DEL SECTOR CULTURAL? </a:t>
            </a:r>
            <a:br>
              <a:rPr lang="es-ES" sz="2800" b="1" dirty="0"/>
            </a:br>
            <a:r>
              <a:rPr lang="es-ES" dirty="0"/>
              <a:t>	</a:t>
            </a:r>
          </a:p>
          <a:p>
            <a:pPr marL="342900" indent="-342900" algn="l" fontAlgn="base">
              <a:buFont typeface="+mj-lt"/>
              <a:buAutoNum type="arabicPeriod"/>
            </a:pPr>
            <a:r>
              <a:rPr lang="es-ES" sz="2400" b="0" i="0" dirty="0">
                <a:effectLst/>
                <a:latin typeface="+mj-lt"/>
              </a:rPr>
              <a:t>Prevención de alguna situación problemática o de crisis</a:t>
            </a:r>
          </a:p>
          <a:p>
            <a:pPr marL="342900" indent="-342900" algn="l" fontAlgn="base">
              <a:buFont typeface="+mj-lt"/>
              <a:buAutoNum type="arabicPeriod"/>
            </a:pPr>
            <a:r>
              <a:rPr lang="es-ES" sz="2400" b="0" i="0" dirty="0">
                <a:effectLst/>
                <a:latin typeface="+mj-lt"/>
              </a:rPr>
              <a:t>Priorización de ciertas actividades o tareas</a:t>
            </a:r>
          </a:p>
          <a:p>
            <a:pPr marL="342900" indent="-342900" algn="l" fontAlgn="base">
              <a:buFont typeface="+mj-lt"/>
              <a:buAutoNum type="arabicPeriod"/>
            </a:pPr>
            <a:r>
              <a:rPr lang="es-ES" sz="2400" dirty="0">
                <a:latin typeface="+mj-lt"/>
              </a:rPr>
              <a:t> Gestión del tiempo</a:t>
            </a:r>
            <a:endParaRPr lang="es-ES" sz="2400" b="0" i="0" dirty="0">
              <a:effectLst/>
              <a:latin typeface="+mj-lt"/>
            </a:endParaRPr>
          </a:p>
          <a:p>
            <a:pPr marL="342900" indent="-342900" algn="l" fontAlgn="base">
              <a:buFont typeface="+mj-lt"/>
              <a:buAutoNum type="arabicPeriod"/>
            </a:pPr>
            <a:r>
              <a:rPr lang="es-ES" sz="2400" b="0" i="0" dirty="0">
                <a:effectLst/>
                <a:latin typeface="+mj-lt"/>
              </a:rPr>
              <a:t>Optimización de los recursos</a:t>
            </a:r>
          </a:p>
          <a:p>
            <a:pPr marL="342900" indent="-342900" algn="l" fontAlgn="base">
              <a:buFont typeface="+mj-lt"/>
              <a:buAutoNum type="arabicPeriod"/>
            </a:pPr>
            <a:r>
              <a:rPr lang="es-ES" sz="2400" dirty="0">
                <a:latin typeface="+mj-lt"/>
              </a:rPr>
              <a:t>Profundiza en el conocimiento de su entorno (comunidad, competencia, visitantes, etc.).</a:t>
            </a:r>
            <a:endParaRPr lang="es-CO" sz="2400" dirty="0">
              <a:latin typeface="+mj-lt"/>
            </a:endParaRPr>
          </a:p>
        </p:txBody>
      </p:sp>
      <p:grpSp>
        <p:nvGrpSpPr>
          <p:cNvPr id="16" name="Grupo 15">
            <a:extLst>
              <a:ext uri="{FF2B5EF4-FFF2-40B4-BE49-F238E27FC236}">
                <a16:creationId xmlns:a16="http://schemas.microsoft.com/office/drawing/2014/main" id="{D4BBF84F-4D4A-9DB1-08F4-1BC512A4843C}"/>
              </a:ext>
            </a:extLst>
          </p:cNvPr>
          <p:cNvGrpSpPr/>
          <p:nvPr/>
        </p:nvGrpSpPr>
        <p:grpSpPr>
          <a:xfrm>
            <a:off x="675175" y="4394259"/>
            <a:ext cx="8848725" cy="1743075"/>
            <a:chOff x="1324397" y="3787092"/>
            <a:chExt cx="8848725" cy="1743075"/>
          </a:xfrm>
        </p:grpSpPr>
        <p:pic>
          <p:nvPicPr>
            <p:cNvPr id="13" name="Imagen 12">
              <a:extLst>
                <a:ext uri="{FF2B5EF4-FFF2-40B4-BE49-F238E27FC236}">
                  <a16:creationId xmlns:a16="http://schemas.microsoft.com/office/drawing/2014/main" id="{2FFCA7DC-D601-6607-A856-E113F5933FB5}"/>
                </a:ext>
              </a:extLst>
            </p:cNvPr>
            <p:cNvPicPr>
              <a:picLocks noChangeAspect="1"/>
            </p:cNvPicPr>
            <p:nvPr/>
          </p:nvPicPr>
          <p:blipFill>
            <a:blip r:embed="rId3"/>
            <a:stretch>
              <a:fillRect/>
            </a:stretch>
          </p:blipFill>
          <p:spPr>
            <a:xfrm>
              <a:off x="1324397" y="3787092"/>
              <a:ext cx="8848725" cy="1743075"/>
            </a:xfrm>
            <a:prstGeom prst="rect">
              <a:avLst/>
            </a:prstGeom>
          </p:spPr>
        </p:pic>
        <p:sp>
          <p:nvSpPr>
            <p:cNvPr id="9" name="CuadroTexto 8">
              <a:extLst>
                <a:ext uri="{FF2B5EF4-FFF2-40B4-BE49-F238E27FC236}">
                  <a16:creationId xmlns:a16="http://schemas.microsoft.com/office/drawing/2014/main" id="{C242B442-47B0-5BC1-D437-C218FE31934F}"/>
                </a:ext>
              </a:extLst>
            </p:cNvPr>
            <p:cNvSpPr txBox="1"/>
            <p:nvPr/>
          </p:nvSpPr>
          <p:spPr>
            <a:xfrm>
              <a:off x="8340435" y="3814329"/>
              <a:ext cx="1596912" cy="584775"/>
            </a:xfrm>
            <a:prstGeom prst="rect">
              <a:avLst/>
            </a:prstGeom>
            <a:noFill/>
          </p:spPr>
          <p:txBody>
            <a:bodyPr wrap="none" rtlCol="0">
              <a:spAutoFit/>
            </a:bodyPr>
            <a:lstStyle/>
            <a:p>
              <a:pPr algn="ctr"/>
              <a:r>
                <a:rPr lang="es-CO" sz="1600" b="1" dirty="0">
                  <a:solidFill>
                    <a:srgbClr val="00CCFF"/>
                  </a:solidFill>
                  <a:latin typeface="Bahnschrift SemiBold SemiConden" panose="020B0502040204020203" pitchFamily="34" charset="0"/>
                </a:rPr>
                <a:t>RECONOCIMIENTO</a:t>
              </a:r>
            </a:p>
            <a:p>
              <a:pPr algn="ctr"/>
              <a:r>
                <a:rPr lang="es-CO" sz="1600" b="1" dirty="0">
                  <a:solidFill>
                    <a:srgbClr val="00CCFF"/>
                  </a:solidFill>
                  <a:latin typeface="Bahnschrift SemiBold SemiConden" panose="020B0502040204020203" pitchFamily="34" charset="0"/>
                </a:rPr>
                <a:t>DEL ENTORNO</a:t>
              </a:r>
            </a:p>
          </p:txBody>
        </p:sp>
        <p:pic>
          <p:nvPicPr>
            <p:cNvPr id="1028" name="Picture 4" descr="Mapa con un pequeño símbolo pin dentro de un círculo | Icono Gratis">
              <a:extLst>
                <a:ext uri="{FF2B5EF4-FFF2-40B4-BE49-F238E27FC236}">
                  <a16:creationId xmlns:a16="http://schemas.microsoft.com/office/drawing/2014/main" id="{78D8E55D-5CA3-5A3A-E47B-1C5DA69B8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961" y="4399104"/>
              <a:ext cx="943859" cy="94385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AutoShape 6" descr="Icono localizacion png imágenes de stock de arte vectorial | Depositphotos">
            <a:extLst>
              <a:ext uri="{FF2B5EF4-FFF2-40B4-BE49-F238E27FC236}">
                <a16:creationId xmlns:a16="http://schemas.microsoft.com/office/drawing/2014/main" id="{15B7CC03-C17D-EF81-4952-28AB47F11C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Rectángulo 7">
            <a:extLst>
              <a:ext uri="{FF2B5EF4-FFF2-40B4-BE49-F238E27FC236}">
                <a16:creationId xmlns:a16="http://schemas.microsoft.com/office/drawing/2014/main" id="{D81AF290-32ED-4CBE-8E01-F30B26C787EC}"/>
              </a:ext>
            </a:extLst>
          </p:cNvPr>
          <p:cNvSpPr/>
          <p:nvPr/>
        </p:nvSpPr>
        <p:spPr>
          <a:xfrm>
            <a:off x="0" y="6716785"/>
            <a:ext cx="4160940" cy="141215"/>
          </a:xfrm>
          <a:prstGeom prst="rect">
            <a:avLst/>
          </a:prstGeom>
          <a:solidFill>
            <a:srgbClr val="EEB01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1F319AE4-218B-404D-A61D-C6152392301F}"/>
              </a:ext>
            </a:extLst>
          </p:cNvPr>
          <p:cNvSpPr/>
          <p:nvPr/>
        </p:nvSpPr>
        <p:spPr>
          <a:xfrm>
            <a:off x="4160939" y="6716785"/>
            <a:ext cx="3967993" cy="141215"/>
          </a:xfrm>
          <a:prstGeom prst="rect">
            <a:avLst/>
          </a:prstGeom>
          <a:solidFill>
            <a:srgbClr val="0F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5096D171-7663-4032-8220-18F231390E93}"/>
              </a:ext>
            </a:extLst>
          </p:cNvPr>
          <p:cNvSpPr/>
          <p:nvPr/>
        </p:nvSpPr>
        <p:spPr>
          <a:xfrm>
            <a:off x="8128932" y="6716786"/>
            <a:ext cx="4063068" cy="141214"/>
          </a:xfrm>
          <a:prstGeom prst="rect">
            <a:avLst/>
          </a:prstGeom>
          <a:solidFill>
            <a:srgbClr val="D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052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8.33333E-7 -4.07407E-6 L -0.25 -4.07407E-6 " pathEditMode="relative" rAng="0" ptsTypes="AA">
                                      <p:cBhvr>
                                        <p:cTn id="6" dur="2000" spd="-100000" fill="hold"/>
                                        <p:tgtEl>
                                          <p:spTgt spid="1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_dlc_DocId xmlns="ae9388c0-b1e2-40ea-b6a8-c51c7913cbd2">H7EN5MXTHQNV-1513-368</_dlc_DocId>
    <_dlc_DocIdUrl xmlns="ae9388c0-b1e2-40ea-b6a8-c51c7913cbd2">
      <Url>https://mng.mincultura.gov.co/ministerio/recursos-humanos/_layouts/15/DocIdRedir.aspx?ID=H7EN5MXTHQNV-1513-368</Url>
      <Description>H7EN5MXTHQNV-1513-368</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3CE111-7F00-4F97-B2AA-64E9C63A88C2}"/>
</file>

<file path=customXml/itemProps2.xml><?xml version="1.0" encoding="utf-8"?>
<ds:datastoreItem xmlns:ds="http://schemas.openxmlformats.org/officeDocument/2006/customXml" ds:itemID="{31B715C0-3D92-40CE-AB5A-13C8B78BD28C}"/>
</file>

<file path=customXml/itemProps3.xml><?xml version="1.0" encoding="utf-8"?>
<ds:datastoreItem xmlns:ds="http://schemas.openxmlformats.org/officeDocument/2006/customXml" ds:itemID="{998D0488-69A3-4DD1-BF6F-D0F2849FF23D}"/>
</file>

<file path=customXml/itemProps4.xml><?xml version="1.0" encoding="utf-8"?>
<ds:datastoreItem xmlns:ds="http://schemas.openxmlformats.org/officeDocument/2006/customXml" ds:itemID="{27C0F957-C0B0-42A6-8995-8552E444BA5B}"/>
</file>

<file path=docProps/app.xml><?xml version="1.0" encoding="utf-8"?>
<Properties xmlns="http://schemas.openxmlformats.org/officeDocument/2006/extended-properties" xmlns:vt="http://schemas.openxmlformats.org/officeDocument/2006/docPropsVTypes">
  <TotalTime>1404</TotalTime>
  <Words>2031</Words>
  <Application>Microsoft Office PowerPoint</Application>
  <PresentationFormat>Panorámica</PresentationFormat>
  <Paragraphs>158</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Bahnschrift SemiBold SemiConden</vt:lpstr>
      <vt:lpstr>Calibri</vt:lpstr>
      <vt:lpstr>Calibri Light</vt:lpstr>
      <vt:lpstr>Fira Sans</vt:lpstr>
      <vt:lpstr>Lato</vt:lpstr>
      <vt:lpstr>Tema de Office</vt:lpstr>
      <vt:lpstr>Generalidades de la Planeación Estratégica</vt:lpstr>
      <vt:lpstr>PARA QUE SE PLANEA   </vt:lpstr>
      <vt:lpstr>QUE ES UNA ESTRATEGIA   </vt:lpstr>
      <vt:lpstr>EVOLUCION DEL PENSAMIENTO ESTRATEGICO    </vt:lpstr>
      <vt:lpstr>PLANEACIÓN ESTRATÉGICA PERSONAL (PEP)   PLANEACIÓN ESTRATEGICA EMPRESARIAL</vt:lpstr>
      <vt:lpstr>  Es un instrumento que se utiliza para cumplir metas en el futuro y que, a la vez, provee elementos para el desarrollo de las potencialidades de una persona.  PROYECTO DE VIDA</vt:lpstr>
      <vt:lpstr>  La planeación estratégica es el proceso en el cual se analiza la situación externa e interna de la organización permitiendo definir la visión, misión, valores y objetivos de la empresa, por lo que es considerada un recurso clave para impulsar el crecimiento de la misma a corto, mediano y largo plazo.</vt:lpstr>
      <vt:lpstr>Presentación de PowerPoint</vt:lpstr>
      <vt:lpstr>Presentación de PowerPoint</vt:lpstr>
      <vt:lpstr>Presentación de PowerPoint</vt:lpstr>
      <vt:lpstr>   Muchas entidades entre ellas las del sector cultural  a pesar de su enorme potencial y aporte a la comunidad no cuentan con una ruta clara y definida sobre el desarrollo de su labor, es decir requieren profundizar en una planeación estratégica que le brinde las herramientas para mejorar su gestión.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Generalidades de la Planeación Estratégica</dc:title>
  <dc:creator>DAMIAN DAVID FELIX JIMENEZ</dc:creator>
  <cp:lastModifiedBy>DAMIAN DAVID FELIX JIMENEZ</cp:lastModifiedBy>
  <cp:revision>10</cp:revision>
  <dcterms:created xsi:type="dcterms:W3CDTF">2022-10-19T21:33:04Z</dcterms:created>
  <dcterms:modified xsi:type="dcterms:W3CDTF">2022-10-26T13:45:43Z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f2d1973d-a59a-4f5f-a40d-3589248eb7bd</vt:lpwstr>
  </property>
</Properties>
</file>