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6" r:id="rId2"/>
  </p:sldMasterIdLst>
  <p:notesMasterIdLst>
    <p:notesMasterId r:id="rId25"/>
  </p:notesMasterIdLst>
  <p:handoutMasterIdLst>
    <p:handoutMasterId r:id="rId26"/>
  </p:handoutMasterIdLst>
  <p:sldIdLst>
    <p:sldId id="256" r:id="rId3"/>
    <p:sldId id="292" r:id="rId4"/>
    <p:sldId id="290" r:id="rId5"/>
    <p:sldId id="303" r:id="rId6"/>
    <p:sldId id="293" r:id="rId7"/>
    <p:sldId id="304" r:id="rId8"/>
    <p:sldId id="294" r:id="rId9"/>
    <p:sldId id="295" r:id="rId10"/>
    <p:sldId id="296" r:id="rId11"/>
    <p:sldId id="298" r:id="rId12"/>
    <p:sldId id="302" r:id="rId13"/>
    <p:sldId id="301" r:id="rId14"/>
    <p:sldId id="300" r:id="rId15"/>
    <p:sldId id="299" r:id="rId16"/>
    <p:sldId id="305" r:id="rId17"/>
    <p:sldId id="311" r:id="rId18"/>
    <p:sldId id="306" r:id="rId19"/>
    <p:sldId id="307" r:id="rId20"/>
    <p:sldId id="308" r:id="rId21"/>
    <p:sldId id="309" r:id="rId22"/>
    <p:sldId id="310" r:id="rId23"/>
    <p:sldId id="28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8B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33"/>
    <p:restoredTop sz="94674"/>
  </p:normalViewPr>
  <p:slideViewPr>
    <p:cSldViewPr snapToGrid="0" snapToObjects="1">
      <p:cViewPr varScale="1">
        <p:scale>
          <a:sx n="108" d="100"/>
          <a:sy n="108" d="100"/>
        </p:scale>
        <p:origin x="276"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70" d="100"/>
          <a:sy n="170" d="100"/>
        </p:scale>
        <p:origin x="254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4.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15CBC1-B47E-AA45-ABBD-DFC2D5F946B8}" type="datetimeFigureOut">
              <a:rPr lang="es-ES_tradnl" smtClean="0"/>
              <a:t>15/03/2022</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6387C6-9615-4B44-A35D-3F30736E2BF4}" type="slidenum">
              <a:rPr lang="es-ES_tradnl" smtClean="0"/>
              <a:t>‹Nº›</a:t>
            </a:fld>
            <a:endParaRPr lang="es-ES_tradnl"/>
          </a:p>
        </p:txBody>
      </p:sp>
    </p:spTree>
    <p:extLst>
      <p:ext uri="{BB962C8B-B14F-4D97-AF65-F5344CB8AC3E}">
        <p14:creationId xmlns:p14="http://schemas.microsoft.com/office/powerpoint/2010/main" val="655713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388FC-9B19-464E-A8C1-19F2FEA05329}" type="datetimeFigureOut">
              <a:rPr lang="es-ES_tradnl" smtClean="0"/>
              <a:t>15/03/2022</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A21AE-19D2-5947-ACF0-F9FE9018A0BF}" type="slidenum">
              <a:rPr lang="es-ES_tradnl" smtClean="0"/>
              <a:t>‹Nº›</a:t>
            </a:fld>
            <a:endParaRPr lang="es-ES_tradnl"/>
          </a:p>
        </p:txBody>
      </p:sp>
    </p:spTree>
    <p:extLst>
      <p:ext uri="{BB962C8B-B14F-4D97-AF65-F5344CB8AC3E}">
        <p14:creationId xmlns:p14="http://schemas.microsoft.com/office/powerpoint/2010/main" val="952989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53A21AE-19D2-5947-ACF0-F9FE9018A0BF}" type="slidenum">
              <a:rPr lang="es-ES_tradnl" smtClean="0"/>
              <a:t>1</a:t>
            </a:fld>
            <a:endParaRPr lang="es-ES_tradnl"/>
          </a:p>
        </p:txBody>
      </p:sp>
    </p:spTree>
    <p:extLst>
      <p:ext uri="{BB962C8B-B14F-4D97-AF65-F5344CB8AC3E}">
        <p14:creationId xmlns:p14="http://schemas.microsoft.com/office/powerpoint/2010/main" val="6687429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Naran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userDrawn="1"/>
        </p:nvSpPr>
        <p:spPr>
          <a:xfrm>
            <a:off x="10408779" y="6657945"/>
            <a:ext cx="1783221" cy="200055"/>
          </a:xfrm>
          <a:prstGeom prst="rect">
            <a:avLst/>
          </a:prstGeom>
          <a:solidFill>
            <a:srgbClr val="FF7500"/>
          </a:solidFill>
        </p:spPr>
        <p:txBody>
          <a:bodyPr wrap="square" rtlCol="0">
            <a:spAutoFit/>
          </a:bodyPr>
          <a:lstStyle/>
          <a:p>
            <a:r>
              <a:rPr lang="es-ES_tradnl" sz="700" kern="1200">
                <a:solidFill>
                  <a:srgbClr val="FFFFFF"/>
                </a:solidFill>
                <a:latin typeface="+mn-lt"/>
                <a:ea typeface="+mn-ea"/>
                <a:cs typeface="+mn-cs"/>
              </a:rPr>
              <a:t>Código: MIS-4-1-3-FR07</a:t>
            </a:r>
            <a:r>
              <a:rPr lang="es-ES_tradnl" sz="700" kern="1200" baseline="0">
                <a:solidFill>
                  <a:srgbClr val="FFFFFF"/>
                </a:solidFill>
                <a:latin typeface="+mn-lt"/>
                <a:ea typeface="+mn-ea"/>
                <a:cs typeface="+mn-cs"/>
              </a:rPr>
              <a:t>   </a:t>
            </a:r>
            <a:r>
              <a:rPr lang="es-ES_tradnl" sz="700" kern="1200">
                <a:solidFill>
                  <a:srgbClr val="FFFFFF"/>
                </a:solidFill>
                <a:latin typeface="+mn-lt"/>
                <a:ea typeface="+mn-ea"/>
                <a:cs typeface="+mn-cs"/>
              </a:rPr>
              <a:t>VERSIÓN 02</a:t>
            </a:r>
            <a:endParaRPr lang="es-ES_tradnl" sz="700" dirty="0">
              <a:solidFill>
                <a:srgbClr val="FFFFFF"/>
              </a:solidFill>
            </a:endParaRPr>
          </a:p>
        </p:txBody>
      </p:sp>
      <p:sp>
        <p:nvSpPr>
          <p:cNvPr id="3" name="CuadroTexto 2"/>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143178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duc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userDrawn="1"/>
        </p:nvSpPr>
        <p:spPr>
          <a:xfrm>
            <a:off x="377687" y="-2186609"/>
            <a:ext cx="184731" cy="369332"/>
          </a:xfrm>
          <a:prstGeom prst="rect">
            <a:avLst/>
          </a:prstGeom>
          <a:noFill/>
        </p:spPr>
        <p:txBody>
          <a:bodyPr wrap="none" rtlCol="0">
            <a:spAutoFit/>
          </a:bodyPr>
          <a:lstStyle/>
          <a:p>
            <a:endParaRPr lang="es-ES_tradnl"/>
          </a:p>
        </p:txBody>
      </p:sp>
      <p:sp>
        <p:nvSpPr>
          <p:cNvPr id="4" name="CuadroTexto 3"/>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8599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Portada Principal -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7"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13" name="Conector recto 12"/>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
        <p:nvSpPr>
          <p:cNvPr id="8" name="Picture Placeholder 2"/>
          <p:cNvSpPr>
            <a:spLocks noGrp="1" noChangeAspect="1"/>
          </p:cNvSpPr>
          <p:nvPr>
            <p:ph type="pic" idx="12" hasCustomPrompt="1"/>
          </p:nvPr>
        </p:nvSpPr>
        <p:spPr>
          <a:xfrm>
            <a:off x="802427" y="0"/>
            <a:ext cx="6681738" cy="6858000"/>
          </a:xfrm>
          <a:prstGeom prst="parallelogram">
            <a:avLst>
              <a:gd name="adj" fmla="val 17900"/>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t>
            </a:r>
          </a:p>
          <a:p>
            <a:r>
              <a:rPr lang="es-ES" dirty="0"/>
              <a:t>agregar una imagen</a:t>
            </a:r>
            <a:endParaRPr lang="en-US" dirty="0"/>
          </a:p>
        </p:txBody>
      </p:sp>
    </p:spTree>
    <p:extLst>
      <p:ext uri="{BB962C8B-B14F-4D97-AF65-F5344CB8AC3E}">
        <p14:creationId xmlns:p14="http://schemas.microsoft.com/office/powerpoint/2010/main" val="862864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Portada -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770783" y="4582478"/>
            <a:ext cx="7225747"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7" name="Título 6"/>
          <p:cNvSpPr>
            <a:spLocks noGrp="1"/>
          </p:cNvSpPr>
          <p:nvPr>
            <p:ph type="title" hasCustomPrompt="1"/>
          </p:nvPr>
        </p:nvSpPr>
        <p:spPr>
          <a:xfrm>
            <a:off x="4770783" y="3016265"/>
            <a:ext cx="5678973" cy="1523578"/>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13" name="Conector recto 12"/>
          <p:cNvCxnSpPr/>
          <p:nvPr userDrawn="1"/>
        </p:nvCxnSpPr>
        <p:spPr>
          <a:xfrm>
            <a:off x="4770783" y="4561160"/>
            <a:ext cx="7393728" cy="0"/>
          </a:xfrm>
          <a:prstGeom prst="line">
            <a:avLst/>
          </a:prstGeom>
        </p:spPr>
        <p:style>
          <a:lnRef idx="2">
            <a:schemeClr val="accent3"/>
          </a:lnRef>
          <a:fillRef idx="0">
            <a:schemeClr val="accent3"/>
          </a:fillRef>
          <a:effectRef idx="1">
            <a:schemeClr val="accent3"/>
          </a:effectRef>
          <a:fontRef idx="minor">
            <a:schemeClr val="tx1"/>
          </a:fontRef>
        </p:style>
      </p:cxnSp>
      <p:sp>
        <p:nvSpPr>
          <p:cNvPr id="8" name="Picture Placeholder 2"/>
          <p:cNvSpPr>
            <a:spLocks noGrp="1" noChangeAspect="1"/>
          </p:cNvSpPr>
          <p:nvPr>
            <p:ph type="pic" idx="12" hasCustomPrompt="1"/>
          </p:nvPr>
        </p:nvSpPr>
        <p:spPr>
          <a:xfrm>
            <a:off x="802427" y="0"/>
            <a:ext cx="3799390" cy="6858000"/>
          </a:xfrm>
          <a:prstGeom prst="parallelogram">
            <a:avLst>
              <a:gd name="adj" fmla="val 31765"/>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Tree>
    <p:extLst>
      <p:ext uri="{BB962C8B-B14F-4D97-AF65-F5344CB8AC3E}">
        <p14:creationId xmlns:p14="http://schemas.microsoft.com/office/powerpoint/2010/main" val="1356425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ágina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259102" y="3449415"/>
            <a:ext cx="7988952" cy="906244"/>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7" name="Título 6"/>
          <p:cNvSpPr>
            <a:spLocks noGrp="1"/>
          </p:cNvSpPr>
          <p:nvPr>
            <p:ph type="title" hasCustomPrompt="1"/>
          </p:nvPr>
        </p:nvSpPr>
        <p:spPr>
          <a:xfrm>
            <a:off x="2259102" y="2310408"/>
            <a:ext cx="7988952" cy="981636"/>
          </a:xfrm>
          <a:prstGeom prst="rect">
            <a:avLst/>
          </a:prstGeom>
        </p:spPr>
        <p:txBody>
          <a:bodyPr/>
          <a:lstStyle>
            <a:lvl1pPr>
              <a:defRPr sz="5400" b="1" i="0" baseline="0">
                <a:solidFill>
                  <a:srgbClr val="FF8B00"/>
                </a:solidFill>
                <a:latin typeface="Century Gothic" charset="0"/>
                <a:ea typeface="Century Gothic" charset="0"/>
                <a:cs typeface="Century Gothic" charset="0"/>
              </a:defRPr>
            </a:lvl1pPr>
          </a:lstStyle>
          <a:p>
            <a:r>
              <a:rPr lang="es-ES" dirty="0"/>
              <a:t>PÁGINA CON TITULO</a:t>
            </a:r>
            <a:endParaRPr lang="es-ES_tradnl" dirty="0"/>
          </a:p>
        </p:txBody>
      </p:sp>
      <p:cxnSp>
        <p:nvCxnSpPr>
          <p:cNvPr id="13" name="Conector recto 12"/>
          <p:cNvCxnSpPr/>
          <p:nvPr userDrawn="1"/>
        </p:nvCxnSpPr>
        <p:spPr>
          <a:xfrm flipH="1">
            <a:off x="2259102" y="3361765"/>
            <a:ext cx="8059273" cy="17929"/>
          </a:xfrm>
          <a:prstGeom prst="line">
            <a:avLst/>
          </a:prstGeom>
        </p:spPr>
        <p:style>
          <a:lnRef idx="2">
            <a:schemeClr val="accent3"/>
          </a:lnRef>
          <a:fillRef idx="0">
            <a:schemeClr val="accent3"/>
          </a:fillRef>
          <a:effectRef idx="1">
            <a:schemeClr val="accent3"/>
          </a:effectRef>
          <a:fontRef idx="minor">
            <a:schemeClr val="tx1"/>
          </a:fontRef>
        </p:style>
      </p:cxnSp>
      <p:sp>
        <p:nvSpPr>
          <p:cNvPr id="24" name="Marcador de fecha 23"/>
          <p:cNvSpPr>
            <a:spLocks noGrp="1"/>
          </p:cNvSpPr>
          <p:nvPr>
            <p:ph type="dt" sz="half" idx="10"/>
          </p:nvPr>
        </p:nvSpPr>
        <p:spPr>
          <a:xfrm>
            <a:off x="2259102" y="6356350"/>
            <a:ext cx="2743200" cy="365125"/>
          </a:xfrm>
        </p:spPr>
        <p:txBody>
          <a:bodyPr/>
          <a:lstStyle/>
          <a:p>
            <a:fld id="{9A158855-3D34-FD42-B43D-B29608833429}" type="datetime1">
              <a:rPr lang="es-CO" smtClean="0"/>
              <a:t>15/03/2022</a:t>
            </a:fld>
            <a:endParaRPr lang="es-ES_tradnl"/>
          </a:p>
        </p:txBody>
      </p:sp>
      <p:sp>
        <p:nvSpPr>
          <p:cNvPr id="25" name="Marcador de pie de página 24"/>
          <p:cNvSpPr>
            <a:spLocks noGrp="1"/>
          </p:cNvSpPr>
          <p:nvPr>
            <p:ph type="ftr" sz="quarter" idx="11"/>
          </p:nvPr>
        </p:nvSpPr>
        <p:spPr>
          <a:xfrm>
            <a:off x="5459502" y="6356350"/>
            <a:ext cx="4114800" cy="365125"/>
          </a:xfrm>
        </p:spPr>
        <p:txBody>
          <a:bodyPr/>
          <a:lstStyle/>
          <a:p>
            <a:endParaRPr lang="es-ES_trad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0901" y="1331844"/>
            <a:ext cx="7988952" cy="4596132"/>
          </a:xfrm>
          <a:prstGeom prst="rect">
            <a:avLst/>
          </a:prstGeom>
        </p:spPr>
        <p:txBody>
          <a:bodyPr/>
          <a:lstStyle>
            <a:lvl1pPr>
              <a:defRPr>
                <a:latin typeface="Century Gothic" charset="0"/>
              </a:defRPr>
            </a:lvl1pPr>
            <a:lvl2pPr>
              <a:defRPr>
                <a:latin typeface="Century Gothic" charset="0"/>
              </a:defRPr>
            </a:lvl2pPr>
            <a:lvl3pPr>
              <a:defRPr>
                <a:latin typeface="Century Gothic" charset="0"/>
              </a:defRPr>
            </a:lvl3pPr>
            <a:lvl4pPr>
              <a:defRPr>
                <a:latin typeface="Century Gothic" charset="0"/>
              </a:defRPr>
            </a:lvl4pPr>
            <a:lvl5pPr>
              <a:defRPr>
                <a:latin typeface="Century Gothic"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8" name="Subtitle 2"/>
          <p:cNvSpPr>
            <a:spLocks noGrp="1"/>
          </p:cNvSpPr>
          <p:nvPr>
            <p:ph type="subTitle" idx="13" hasCustomPrompt="1"/>
          </p:nvPr>
        </p:nvSpPr>
        <p:spPr>
          <a:xfrm>
            <a:off x="2060901" y="639444"/>
            <a:ext cx="7988952" cy="562706"/>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i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38931" y="1848679"/>
            <a:ext cx="8008922" cy="4005470"/>
          </a:xfrm>
          <a:prstGeom prst="rect">
            <a:avLst/>
          </a:prstGeom>
        </p:spPr>
        <p:txBody>
          <a:bodyPr anchor="b">
            <a:normAutofit/>
          </a:bodyPr>
          <a:lstStyle>
            <a:lvl1pPr algn="l">
              <a:defRPr sz="1600" b="0" cap="none">
                <a:latin typeface="Century Gothic" charset="0"/>
              </a:defRPr>
            </a:lvl1pPr>
          </a:lstStyle>
          <a:p>
            <a:r>
              <a:rPr lang="es-ES" dirty="0"/>
              <a:t>Clic para editar contenido</a:t>
            </a:r>
            <a:endParaRPr lang="en-US" dirty="0"/>
          </a:p>
        </p:txBody>
      </p:sp>
      <p:sp>
        <p:nvSpPr>
          <p:cNvPr id="3" name="Text Placeholder 2"/>
          <p:cNvSpPr>
            <a:spLocks noGrp="1"/>
          </p:cNvSpPr>
          <p:nvPr>
            <p:ph type="body" idx="1"/>
          </p:nvPr>
        </p:nvSpPr>
        <p:spPr>
          <a:xfrm>
            <a:off x="2138931" y="1133060"/>
            <a:ext cx="8008923" cy="555047"/>
          </a:xfrm>
          <a:prstGeom prst="rect">
            <a:avLst/>
          </a:prstGeom>
        </p:spPr>
        <p:txBody>
          <a:bodyPr anchor="t"/>
          <a:lstStyle>
            <a:lvl1pPr marL="0" indent="0" algn="l">
              <a:buNone/>
              <a:defRPr sz="2000" cap="all">
                <a:solidFill>
                  <a:schemeClr val="bg2">
                    <a:lumMod val="40000"/>
                    <a:lumOff val="60000"/>
                  </a:schemeClr>
                </a:solidFill>
                <a:latin typeface="Century Gothic"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s-ES" dirty="0"/>
          </a:p>
        </p:txBody>
      </p:sp>
      <p:cxnSp>
        <p:nvCxnSpPr>
          <p:cNvPr id="10" name="Conector recto 9"/>
          <p:cNvCxnSpPr/>
          <p:nvPr userDrawn="1"/>
        </p:nvCxnSpPr>
        <p:spPr>
          <a:xfrm flipH="1">
            <a:off x="2138931" y="1115131"/>
            <a:ext cx="8059273" cy="17929"/>
          </a:xfrm>
          <a:prstGeom prst="line">
            <a:avLst/>
          </a:prstGeom>
        </p:spPr>
        <p:style>
          <a:lnRef idx="2">
            <a:schemeClr val="accent3"/>
          </a:lnRef>
          <a:fillRef idx="0">
            <a:schemeClr val="accent3"/>
          </a:fillRef>
          <a:effectRef idx="1">
            <a:schemeClr val="accent3"/>
          </a:effectRef>
          <a:fontRef idx="minor">
            <a:schemeClr val="tx1"/>
          </a:fontRef>
        </p:style>
      </p:cxnSp>
      <p:sp>
        <p:nvSpPr>
          <p:cNvPr id="6" name="Text Placeholder 2"/>
          <p:cNvSpPr>
            <a:spLocks noGrp="1"/>
          </p:cNvSpPr>
          <p:nvPr>
            <p:ph type="body" idx="11"/>
          </p:nvPr>
        </p:nvSpPr>
        <p:spPr>
          <a:xfrm>
            <a:off x="2128920" y="551119"/>
            <a:ext cx="8008923" cy="555047"/>
          </a:xfrm>
          <a:prstGeom prst="rect">
            <a:avLst/>
          </a:prstGeom>
        </p:spPr>
        <p:txBody>
          <a:bodyPr anchor="t">
            <a:noAutofit/>
          </a:bodyPr>
          <a:lstStyle>
            <a:lvl1pPr marL="0" indent="0" algn="l">
              <a:buNone/>
              <a:defRPr sz="3200" b="1" cap="all">
                <a:solidFill>
                  <a:srgbClr val="FF8B00"/>
                </a:solidFill>
                <a:latin typeface="Century Gothic" charset="0"/>
                <a:ea typeface="Century Gothic" charset="0"/>
                <a:cs typeface="Century Gothic"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s-E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2"/>
          <p:cNvSpPr>
            <a:spLocks noGrp="1"/>
          </p:cNvSpPr>
          <p:nvPr>
            <p:ph type="body" idx="10"/>
          </p:nvPr>
        </p:nvSpPr>
        <p:spPr>
          <a:xfrm>
            <a:off x="2700798" y="979188"/>
            <a:ext cx="8301818" cy="480722"/>
          </a:xfrm>
          <a:prstGeom prst="rect">
            <a:avLst/>
          </a:prstGeom>
        </p:spPr>
        <p:txBody>
          <a:bodyPr anchor="t"/>
          <a:lstStyle>
            <a:lvl1pPr marL="0" indent="0" algn="l">
              <a:buNone/>
              <a:defRPr sz="2000" cap="all">
                <a:solidFill>
                  <a:schemeClr val="bg2"/>
                </a:solidFill>
                <a:latin typeface="Century Gothic"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s-ES" dirty="0"/>
          </a:p>
        </p:txBody>
      </p:sp>
      <p:cxnSp>
        <p:nvCxnSpPr>
          <p:cNvPr id="10" name="Conector recto 9"/>
          <p:cNvCxnSpPr/>
          <p:nvPr userDrawn="1"/>
        </p:nvCxnSpPr>
        <p:spPr>
          <a:xfrm flipH="1">
            <a:off x="3328652" y="1548956"/>
            <a:ext cx="7673964" cy="0"/>
          </a:xfrm>
          <a:prstGeom prst="line">
            <a:avLst/>
          </a:prstGeom>
        </p:spPr>
        <p:style>
          <a:lnRef idx="2">
            <a:schemeClr val="accent3"/>
          </a:lnRef>
          <a:fillRef idx="0">
            <a:schemeClr val="accent3"/>
          </a:fillRef>
          <a:effectRef idx="1">
            <a:schemeClr val="accent3"/>
          </a:effectRef>
          <a:fontRef idx="minor">
            <a:schemeClr val="tx1"/>
          </a:fontRef>
        </p:style>
      </p:cxnSp>
      <p:sp>
        <p:nvSpPr>
          <p:cNvPr id="11" name="Picture Placeholder 2"/>
          <p:cNvSpPr>
            <a:spLocks noGrp="1" noChangeAspect="1"/>
          </p:cNvSpPr>
          <p:nvPr>
            <p:ph type="pic" idx="12" hasCustomPrompt="1"/>
          </p:nvPr>
        </p:nvSpPr>
        <p:spPr>
          <a:xfrm>
            <a:off x="2849884" y="1638004"/>
            <a:ext cx="2914809" cy="3699307"/>
          </a:xfrm>
          <a:prstGeom prst="parallelogram">
            <a:avLst>
              <a:gd name="adj" fmla="val 21154"/>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15" name="Picture Placeholder 2"/>
          <p:cNvSpPr>
            <a:spLocks noGrp="1" noChangeAspect="1"/>
          </p:cNvSpPr>
          <p:nvPr>
            <p:ph type="pic" idx="13" hasCustomPrompt="1"/>
          </p:nvPr>
        </p:nvSpPr>
        <p:spPr>
          <a:xfrm>
            <a:off x="5503632" y="1638004"/>
            <a:ext cx="2914809" cy="3699307"/>
          </a:xfrm>
          <a:prstGeom prst="parallelogram">
            <a:avLst>
              <a:gd name="adj" fmla="val 21154"/>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16" name="Picture Placeholder 2"/>
          <p:cNvSpPr>
            <a:spLocks noGrp="1" noChangeAspect="1"/>
          </p:cNvSpPr>
          <p:nvPr>
            <p:ph type="pic" idx="14" hasCustomPrompt="1"/>
          </p:nvPr>
        </p:nvSpPr>
        <p:spPr>
          <a:xfrm>
            <a:off x="8087807" y="1638004"/>
            <a:ext cx="2914809" cy="3699307"/>
          </a:xfrm>
          <a:prstGeom prst="parallelogram">
            <a:avLst>
              <a:gd name="adj" fmla="val 21154"/>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pic>
        <p:nvPicPr>
          <p:cNvPr id="17" name="Imagen 16"/>
          <p:cNvPicPr>
            <a:picLocks noChangeAspect="1"/>
          </p:cNvPicPr>
          <p:nvPr userDrawn="1"/>
        </p:nvPicPr>
        <p:blipFill>
          <a:blip r:embed="rId3"/>
          <a:stretch>
            <a:fillRect/>
          </a:stretch>
        </p:blipFill>
        <p:spPr>
          <a:xfrm>
            <a:off x="2700799" y="1638004"/>
            <a:ext cx="792671" cy="3693124"/>
          </a:xfrm>
          <a:prstGeom prst="rect">
            <a:avLst/>
          </a:prstGeom>
        </p:spPr>
      </p:pic>
      <p:sp>
        <p:nvSpPr>
          <p:cNvPr id="21" name="Title 1"/>
          <p:cNvSpPr>
            <a:spLocks noGrp="1"/>
          </p:cNvSpPr>
          <p:nvPr>
            <p:ph type="title" hasCustomPrompt="1"/>
          </p:nvPr>
        </p:nvSpPr>
        <p:spPr>
          <a:xfrm>
            <a:off x="2700798" y="5474361"/>
            <a:ext cx="8301818" cy="817108"/>
          </a:xfrm>
          <a:prstGeom prst="rect">
            <a:avLst/>
          </a:prstGeom>
        </p:spPr>
        <p:txBody>
          <a:bodyPr anchor="b">
            <a:normAutofit/>
          </a:bodyPr>
          <a:lstStyle>
            <a:lvl1pPr algn="l">
              <a:defRPr sz="1600" b="0" cap="none">
                <a:latin typeface="Century Gothic" charset="0"/>
              </a:defRPr>
            </a:lvl1pPr>
          </a:lstStyle>
          <a:p>
            <a:r>
              <a:rPr lang="es-ES" dirty="0"/>
              <a:t>Clic para editar contenido</a:t>
            </a:r>
            <a:endParaRPr lang="en-US" dirty="0"/>
          </a:p>
        </p:txBody>
      </p:sp>
      <p:pic>
        <p:nvPicPr>
          <p:cNvPr id="22" name="Imagen 21"/>
          <p:cNvPicPr>
            <a:picLocks noChangeAspect="1"/>
          </p:cNvPicPr>
          <p:nvPr userDrawn="1"/>
        </p:nvPicPr>
        <p:blipFill>
          <a:blip r:embed="rId3"/>
          <a:stretch>
            <a:fillRect/>
          </a:stretch>
        </p:blipFill>
        <p:spPr>
          <a:xfrm>
            <a:off x="5354547" y="1638004"/>
            <a:ext cx="792671" cy="3693124"/>
          </a:xfrm>
          <a:prstGeom prst="rect">
            <a:avLst/>
          </a:prstGeom>
        </p:spPr>
      </p:pic>
      <p:pic>
        <p:nvPicPr>
          <p:cNvPr id="23" name="Imagen 22"/>
          <p:cNvPicPr>
            <a:picLocks noChangeAspect="1"/>
          </p:cNvPicPr>
          <p:nvPr userDrawn="1"/>
        </p:nvPicPr>
        <p:blipFill>
          <a:blip r:embed="rId3"/>
          <a:stretch>
            <a:fillRect/>
          </a:stretch>
        </p:blipFill>
        <p:spPr>
          <a:xfrm>
            <a:off x="7938722" y="1638004"/>
            <a:ext cx="792671" cy="3693124"/>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36984" y="1762398"/>
            <a:ext cx="3996398" cy="4195763"/>
          </a:xfrm>
          <a:prstGeom prst="rect">
            <a:avLst/>
          </a:prstGeom>
        </p:spPr>
        <p:txBody>
          <a:bodyPr>
            <a:normAutofit/>
          </a:bodyPr>
          <a:lstStyle>
            <a:lvl1pPr>
              <a:defRPr sz="1800">
                <a:latin typeface="Century Gothic" charset="0"/>
              </a:defRPr>
            </a:lvl1pPr>
            <a:lvl2pPr>
              <a:defRPr sz="1600">
                <a:latin typeface="Century Gothic" charset="0"/>
              </a:defRPr>
            </a:lvl2pPr>
            <a:lvl3pPr>
              <a:defRPr sz="1400">
                <a:latin typeface="Century Gothic" charset="0"/>
              </a:defRPr>
            </a:lvl3pPr>
            <a:lvl4pPr>
              <a:defRPr sz="1200">
                <a:latin typeface="Century Gothic" charset="0"/>
              </a:defRPr>
            </a:lvl4pPr>
            <a:lvl5pPr>
              <a:defRPr sz="1200">
                <a:latin typeface="Century Gothic" charset="0"/>
              </a:defRPr>
            </a:lvl5pPr>
            <a:lvl6pPr>
              <a:defRPr sz="1200"/>
            </a:lvl6pPr>
            <a:lvl7pPr>
              <a:defRPr sz="1200"/>
            </a:lvl7pPr>
            <a:lvl8pPr>
              <a:defRPr sz="1200"/>
            </a:lvl8pPr>
            <a:lvl9pPr>
              <a:defRPr sz="12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Content Placeholder 3"/>
          <p:cNvSpPr>
            <a:spLocks noGrp="1"/>
          </p:cNvSpPr>
          <p:nvPr>
            <p:ph sz="half" idx="2"/>
          </p:nvPr>
        </p:nvSpPr>
        <p:spPr>
          <a:xfrm>
            <a:off x="6161391" y="1757915"/>
            <a:ext cx="3996400" cy="4200245"/>
          </a:xfrm>
          <a:prstGeom prst="rect">
            <a:avLst/>
          </a:prstGeom>
        </p:spPr>
        <p:txBody>
          <a:bodyPr>
            <a:normAutofit/>
          </a:bodyPr>
          <a:lstStyle>
            <a:lvl1pPr>
              <a:defRPr sz="1800">
                <a:latin typeface="Century Gothic" charset="0"/>
              </a:defRPr>
            </a:lvl1pPr>
            <a:lvl2pPr>
              <a:defRPr sz="1600">
                <a:latin typeface="Century Gothic" charset="0"/>
              </a:defRPr>
            </a:lvl2pPr>
            <a:lvl3pPr>
              <a:defRPr sz="1400">
                <a:latin typeface="Century Gothic" charset="0"/>
              </a:defRPr>
            </a:lvl3pPr>
            <a:lvl4pPr>
              <a:defRPr sz="1200">
                <a:latin typeface="Century Gothic" charset="0"/>
              </a:defRPr>
            </a:lvl4pPr>
            <a:lvl5pPr>
              <a:defRPr sz="1200">
                <a:latin typeface="Century Gothic" charset="0"/>
              </a:defRPr>
            </a:lvl5pPr>
            <a:lvl6pPr>
              <a:defRPr sz="1200"/>
            </a:lvl6pPr>
            <a:lvl7pPr>
              <a:defRPr sz="1200"/>
            </a:lvl7pPr>
            <a:lvl8pPr>
              <a:defRPr sz="1200"/>
            </a:lvl8pPr>
            <a:lvl9pPr>
              <a:defRPr sz="12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8" name="Text Placeholder 2"/>
          <p:cNvSpPr>
            <a:spLocks noGrp="1"/>
          </p:cNvSpPr>
          <p:nvPr>
            <p:ph type="body" idx="10"/>
          </p:nvPr>
        </p:nvSpPr>
        <p:spPr>
          <a:xfrm>
            <a:off x="2138931" y="1133060"/>
            <a:ext cx="8008923" cy="555047"/>
          </a:xfrm>
          <a:prstGeom prst="rect">
            <a:avLst/>
          </a:prstGeom>
        </p:spPr>
        <p:txBody>
          <a:bodyPr anchor="t"/>
          <a:lstStyle>
            <a:lvl1pPr marL="0" indent="0" algn="l">
              <a:buNone/>
              <a:defRPr sz="2000" cap="all">
                <a:solidFill>
                  <a:schemeClr val="bg2">
                    <a:lumMod val="40000"/>
                    <a:lumOff val="60000"/>
                  </a:schemeClr>
                </a:solidFill>
                <a:latin typeface="Century Gothic"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s-ES" dirty="0"/>
          </a:p>
        </p:txBody>
      </p:sp>
      <p:cxnSp>
        <p:nvCxnSpPr>
          <p:cNvPr id="10" name="Conector recto 9"/>
          <p:cNvCxnSpPr/>
          <p:nvPr userDrawn="1"/>
        </p:nvCxnSpPr>
        <p:spPr>
          <a:xfrm flipH="1">
            <a:off x="2138931" y="1115131"/>
            <a:ext cx="8059273" cy="17929"/>
          </a:xfrm>
          <a:prstGeom prst="line">
            <a:avLst/>
          </a:prstGeom>
        </p:spPr>
        <p:style>
          <a:lnRef idx="2">
            <a:schemeClr val="accent3"/>
          </a:lnRef>
          <a:fillRef idx="0">
            <a:schemeClr val="accent3"/>
          </a:fillRef>
          <a:effectRef idx="1">
            <a:schemeClr val="accent3"/>
          </a:effectRef>
          <a:fontRef idx="minor">
            <a:schemeClr val="tx1"/>
          </a:fontRef>
        </p:style>
      </p:cxnSp>
      <p:sp>
        <p:nvSpPr>
          <p:cNvPr id="11" name="Text Placeholder 2"/>
          <p:cNvSpPr>
            <a:spLocks noGrp="1"/>
          </p:cNvSpPr>
          <p:nvPr>
            <p:ph type="body" idx="11"/>
          </p:nvPr>
        </p:nvSpPr>
        <p:spPr>
          <a:xfrm>
            <a:off x="2128920" y="551119"/>
            <a:ext cx="8008923" cy="555047"/>
          </a:xfrm>
          <a:prstGeom prst="rect">
            <a:avLst/>
          </a:prstGeom>
        </p:spPr>
        <p:txBody>
          <a:bodyPr anchor="t">
            <a:noAutofit/>
          </a:bodyPr>
          <a:lstStyle>
            <a:lvl1pPr marL="0" indent="0" algn="l">
              <a:buNone/>
              <a:defRPr sz="3200" b="1" cap="all">
                <a:solidFill>
                  <a:srgbClr val="FF8B00"/>
                </a:solidFill>
                <a:latin typeface="Century Gothic" charset="0"/>
                <a:ea typeface="Century Gothic" charset="0"/>
                <a:cs typeface="Century Gothic"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s-ES" dirty="0"/>
          </a:p>
        </p:txBody>
      </p:sp>
    </p:spTree>
    <p:extLst>
      <p:ext uri="{BB962C8B-B14F-4D97-AF65-F5344CB8AC3E}">
        <p14:creationId xmlns:p14="http://schemas.microsoft.com/office/powerpoint/2010/main" val="510616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6353" y="1332296"/>
            <a:ext cx="3401064" cy="1447800"/>
          </a:xfrm>
          <a:prstGeom prst="rect">
            <a:avLst/>
          </a:prstGeom>
        </p:spPr>
        <p:txBody>
          <a:bodyPr anchor="b"/>
          <a:lstStyle>
            <a:lvl1pPr algn="l">
              <a:defRPr sz="2400" b="0">
                <a:latin typeface="Century Gothic" charset="0"/>
              </a:defRPr>
            </a:lvl1pPr>
          </a:lstStyle>
          <a:p>
            <a:r>
              <a:rPr lang="es-ES" dirty="0"/>
              <a:t>Clic para editar título</a:t>
            </a:r>
            <a:endParaRPr lang="en-US" dirty="0"/>
          </a:p>
        </p:txBody>
      </p:sp>
      <p:sp>
        <p:nvSpPr>
          <p:cNvPr id="3" name="Content Placeholder 2"/>
          <p:cNvSpPr>
            <a:spLocks noGrp="1"/>
          </p:cNvSpPr>
          <p:nvPr>
            <p:ph idx="1"/>
          </p:nvPr>
        </p:nvSpPr>
        <p:spPr>
          <a:xfrm>
            <a:off x="5776017" y="1332296"/>
            <a:ext cx="4422188" cy="4572000"/>
          </a:xfrm>
          <a:prstGeom prst="rect">
            <a:avLst/>
          </a:prstGeom>
        </p:spPr>
        <p:txBody>
          <a:bodyPr anchor="ctr">
            <a:normAutofit/>
          </a:bodyPr>
          <a:lstStyle>
            <a:lvl1pPr>
              <a:defRPr sz="2000">
                <a:latin typeface="Century Gothic" charset="0"/>
              </a:defRPr>
            </a:lvl1pPr>
            <a:lvl2pPr>
              <a:defRPr sz="1800">
                <a:latin typeface="Century Gothic" charset="0"/>
              </a:defRPr>
            </a:lvl2pPr>
            <a:lvl3pPr>
              <a:defRPr sz="1600">
                <a:latin typeface="Century Gothic" charset="0"/>
              </a:defRPr>
            </a:lvl3pPr>
            <a:lvl4pPr>
              <a:defRPr sz="1400">
                <a:latin typeface="Century Gothic" charset="0"/>
              </a:defRPr>
            </a:lvl4pPr>
            <a:lvl5pPr>
              <a:defRPr sz="1400">
                <a:latin typeface="Century Gothic" charset="0"/>
              </a:defRPr>
            </a:lvl5pPr>
            <a:lvl6pPr>
              <a:defRPr sz="1400"/>
            </a:lvl6pPr>
            <a:lvl7pPr>
              <a:defRPr sz="1400"/>
            </a:lvl7pPr>
            <a:lvl8pPr>
              <a:defRPr sz="1400"/>
            </a:lvl8pPr>
            <a:lvl9pPr>
              <a:defRPr sz="14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Text Placeholder 3"/>
          <p:cNvSpPr>
            <a:spLocks noGrp="1"/>
          </p:cNvSpPr>
          <p:nvPr>
            <p:ph type="body" sz="half" idx="2"/>
          </p:nvPr>
        </p:nvSpPr>
        <p:spPr>
          <a:xfrm>
            <a:off x="2146353" y="3013776"/>
            <a:ext cx="3401063" cy="2895599"/>
          </a:xfrm>
          <a:prstGeom prst="rect">
            <a:avLst/>
          </a:prstGeom>
        </p:spPr>
        <p:txBody>
          <a:bodyPr/>
          <a:lstStyle>
            <a:lvl1pPr marL="0" indent="0">
              <a:buNone/>
              <a:defRPr sz="1400">
                <a:latin typeface="Century Gothic"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a:t>Haga clic para modificar el estilo de texto del patrón</a:t>
            </a:r>
          </a:p>
        </p:txBody>
      </p:sp>
      <p:cxnSp>
        <p:nvCxnSpPr>
          <p:cNvPr id="10" name="Conector recto 9"/>
          <p:cNvCxnSpPr/>
          <p:nvPr userDrawn="1"/>
        </p:nvCxnSpPr>
        <p:spPr>
          <a:xfrm flipH="1">
            <a:off x="2138931" y="1115131"/>
            <a:ext cx="8059273" cy="17929"/>
          </a:xfrm>
          <a:prstGeom prst="line">
            <a:avLst/>
          </a:prstGeom>
        </p:spPr>
        <p:style>
          <a:lnRef idx="2">
            <a:schemeClr val="accent3"/>
          </a:lnRef>
          <a:fillRef idx="0">
            <a:schemeClr val="accent3"/>
          </a:fillRef>
          <a:effectRef idx="1">
            <a:schemeClr val="accent3"/>
          </a:effectRef>
          <a:fontRef idx="minor">
            <a:schemeClr val="tx1"/>
          </a:fontRef>
        </p:style>
      </p:cxnSp>
      <p:sp>
        <p:nvSpPr>
          <p:cNvPr id="11" name="Text Placeholder 2"/>
          <p:cNvSpPr>
            <a:spLocks noGrp="1"/>
          </p:cNvSpPr>
          <p:nvPr>
            <p:ph type="body" idx="11"/>
          </p:nvPr>
        </p:nvSpPr>
        <p:spPr>
          <a:xfrm>
            <a:off x="2128920" y="551119"/>
            <a:ext cx="8008923" cy="555047"/>
          </a:xfrm>
          <a:prstGeom prst="rect">
            <a:avLst/>
          </a:prstGeom>
        </p:spPr>
        <p:txBody>
          <a:bodyPr anchor="t">
            <a:noAutofit/>
          </a:bodyPr>
          <a:lstStyle>
            <a:lvl1pPr marL="0" indent="0" algn="l">
              <a:buNone/>
              <a:defRPr sz="3200" b="1" cap="all">
                <a:solidFill>
                  <a:srgbClr val="FF8B00"/>
                </a:solidFill>
                <a:latin typeface="Century Gothic" charset="0"/>
                <a:ea typeface="Century Gothic" charset="0"/>
                <a:cs typeface="Century Gothic"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s-E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n panorámica con descrip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6123" y="4800587"/>
            <a:ext cx="7700285" cy="566738"/>
          </a:xfrm>
          <a:prstGeom prst="rect">
            <a:avLst/>
          </a:prstGeom>
        </p:spPr>
        <p:txBody>
          <a:bodyPr anchor="b">
            <a:normAutofit/>
          </a:bodyPr>
          <a:lstStyle>
            <a:lvl1pPr algn="l">
              <a:defRPr sz="2400" b="0">
                <a:latin typeface="Century Gothic" charset="0"/>
              </a:defRPr>
            </a:lvl1pPr>
          </a:lstStyle>
          <a:p>
            <a:r>
              <a:rPr lang="es-ES" dirty="0"/>
              <a:t>Clic para editar título</a:t>
            </a:r>
            <a:endParaRPr lang="en-US" dirty="0"/>
          </a:p>
        </p:txBody>
      </p:sp>
      <p:sp>
        <p:nvSpPr>
          <p:cNvPr id="3" name="Picture Placeholder 2"/>
          <p:cNvSpPr>
            <a:spLocks noGrp="1" noChangeAspect="1"/>
          </p:cNvSpPr>
          <p:nvPr>
            <p:ph type="pic" idx="1" hasCustomPrompt="1"/>
          </p:nvPr>
        </p:nvSpPr>
        <p:spPr>
          <a:xfrm>
            <a:off x="2666122" y="685800"/>
            <a:ext cx="7700286"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2666123" y="5367325"/>
            <a:ext cx="7700284" cy="493712"/>
          </a:xfrm>
          <a:prstGeom prst="rect">
            <a:avLst/>
          </a:prstGeom>
        </p:spPr>
        <p:txBody>
          <a:bodyPr>
            <a:normAutofit/>
          </a:bodyPr>
          <a:lstStyle>
            <a:lvl1pPr marL="0" indent="0">
              <a:buNone/>
              <a:defRPr sz="1200">
                <a:latin typeface="Century Gothic"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a:t>Haga clic para modificar el estilo de texto del patrón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Cobrand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noChangeAspect="1"/>
          </p:cNvSpPr>
          <p:nvPr>
            <p:ph type="pic" idx="1"/>
          </p:nvPr>
        </p:nvSpPr>
        <p:spPr>
          <a:xfrm>
            <a:off x="3826564" y="2345635"/>
            <a:ext cx="4412975" cy="3448878"/>
          </a:xfrm>
          <a:prstGeom prst="roundRect">
            <a:avLst>
              <a:gd name="adj" fmla="val 33393"/>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s-ES" dirty="0"/>
          </a:p>
          <a:p>
            <a:r>
              <a:rPr lang="es-ES" dirty="0"/>
              <a:t>Haga clic en el icono</a:t>
            </a:r>
          </a:p>
          <a:p>
            <a:r>
              <a:rPr lang="es-ES" dirty="0"/>
              <a:t>para agregar logo</a:t>
            </a:r>
            <a:endParaRPr lang="en-US" dirty="0"/>
          </a:p>
        </p:txBody>
      </p:sp>
      <p:sp>
        <p:nvSpPr>
          <p:cNvPr id="5" name="CuadroTexto 4"/>
          <p:cNvSpPr txBox="1"/>
          <p:nvPr userDrawn="1"/>
        </p:nvSpPr>
        <p:spPr>
          <a:xfrm>
            <a:off x="10230138" y="6634861"/>
            <a:ext cx="1961862" cy="223139"/>
          </a:xfrm>
          <a:prstGeom prst="rect">
            <a:avLst/>
          </a:prstGeom>
          <a:solidFill>
            <a:srgbClr val="FFFFFF"/>
          </a:solidFill>
        </p:spPr>
        <p:txBody>
          <a:bodyPr wrap="square" rtlCol="0">
            <a:spAutoFit/>
          </a:bodyPr>
          <a:lstStyle/>
          <a:p>
            <a:r>
              <a:rPr lang="es-ES_tradnl" sz="800" kern="1200" dirty="0">
                <a:solidFill>
                  <a:srgbClr val="FF8B00"/>
                </a:solidFill>
                <a:latin typeface="+mn-lt"/>
                <a:ea typeface="+mn-ea"/>
                <a:cs typeface="+mn-cs"/>
              </a:rPr>
              <a:t>Código: MIS-4-1-3-FR07</a:t>
            </a:r>
            <a:r>
              <a:rPr lang="es-ES_tradnl" sz="800" kern="1200" baseline="0" dirty="0">
                <a:solidFill>
                  <a:srgbClr val="FF8B00"/>
                </a:solidFill>
                <a:latin typeface="+mn-lt"/>
                <a:ea typeface="+mn-ea"/>
                <a:cs typeface="+mn-cs"/>
              </a:rPr>
              <a:t>   </a:t>
            </a:r>
            <a:r>
              <a:rPr lang="es-ES_tradnl" sz="800" kern="1200" dirty="0">
                <a:solidFill>
                  <a:srgbClr val="FF8B00"/>
                </a:solidFill>
                <a:latin typeface="+mn-lt"/>
                <a:ea typeface="+mn-ea"/>
                <a:cs typeface="+mn-cs"/>
              </a:rPr>
              <a:t>VERSIÓN 02</a:t>
            </a:r>
            <a:endParaRPr lang="es-ES_tradnl" sz="800" dirty="0">
              <a:solidFill>
                <a:srgbClr val="FF8B00"/>
              </a:solidFill>
            </a:endParaRPr>
          </a:p>
        </p:txBody>
      </p:sp>
    </p:spTree>
    <p:extLst>
      <p:ext uri="{BB962C8B-B14F-4D97-AF65-F5344CB8AC3E}">
        <p14:creationId xmlns:p14="http://schemas.microsoft.com/office/powerpoint/2010/main" val="1921725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ta con descrip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04707" y="1082040"/>
            <a:ext cx="7999315" cy="2323374"/>
          </a:xfrm>
          <a:prstGeom prst="rect">
            <a:avLst/>
          </a:prstGeom>
        </p:spPr>
        <p:txBody>
          <a:bodyPr/>
          <a:lstStyle>
            <a:lvl1pPr>
              <a:defRPr sz="4800">
                <a:latin typeface="Century Gothic" charset="0"/>
              </a:defRPr>
            </a:lvl1pPr>
          </a:lstStyle>
          <a:p>
            <a:r>
              <a:rPr lang="es-ES" dirty="0"/>
              <a:t>Clic para editar título</a:t>
            </a:r>
            <a:endParaRPr lang="en-US" dirty="0"/>
          </a:p>
        </p:txBody>
      </p:sp>
      <p:sp>
        <p:nvSpPr>
          <p:cNvPr id="11" name="Text Placeholder 3"/>
          <p:cNvSpPr>
            <a:spLocks noGrp="1"/>
          </p:cNvSpPr>
          <p:nvPr>
            <p:ph type="body" sz="half" idx="14"/>
          </p:nvPr>
        </p:nvSpPr>
        <p:spPr>
          <a:xfrm>
            <a:off x="2604708" y="3405414"/>
            <a:ext cx="7999314" cy="342174"/>
          </a:xfrm>
          <a:prstGeom prst="rect">
            <a:avLst/>
          </a:prstGeom>
        </p:spPr>
        <p:txBody>
          <a:bodyPr vert="horz" lIns="91440" tIns="45720" rIns="91440" bIns="45720" rtlCol="0" anchor="t">
            <a:normAutofit/>
          </a:bodyPr>
          <a:lstStyle>
            <a:lvl1pPr marL="0" indent="0">
              <a:buNone/>
              <a:defRPr lang="en-US" sz="1400" b="0" i="0" kern="1200" cap="small" dirty="0">
                <a:solidFill>
                  <a:schemeClr val="bg1"/>
                </a:solidFill>
                <a:latin typeface="Century Gothic"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dirty="0"/>
              <a:t>Haga clic para modificar el estilo de texto del patrón</a:t>
            </a:r>
          </a:p>
        </p:txBody>
      </p:sp>
      <p:sp>
        <p:nvSpPr>
          <p:cNvPr id="10" name="Text Placeholder 3"/>
          <p:cNvSpPr>
            <a:spLocks noGrp="1"/>
          </p:cNvSpPr>
          <p:nvPr>
            <p:ph type="body" sz="half" idx="2"/>
          </p:nvPr>
        </p:nvSpPr>
        <p:spPr>
          <a:xfrm>
            <a:off x="2604707" y="3984897"/>
            <a:ext cx="7999316" cy="1676400"/>
          </a:xfrm>
          <a:prstGeom prst="rect">
            <a:avLst/>
          </a:prstGeom>
        </p:spPr>
        <p:txBody>
          <a:bodyPr anchor="ctr">
            <a:normAutofit/>
          </a:bodyPr>
          <a:lstStyle>
            <a:lvl1pPr marL="0" indent="0">
              <a:buNone/>
              <a:defRPr sz="1800">
                <a:latin typeface="Century Gothic"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a:t>Haga clic para modificar el estilo de texto del patrón</a:t>
            </a:r>
          </a:p>
        </p:txBody>
      </p:sp>
      <p:sp>
        <p:nvSpPr>
          <p:cNvPr id="12" name="TextBox 11"/>
          <p:cNvSpPr txBox="1"/>
          <p:nvPr/>
        </p:nvSpPr>
        <p:spPr>
          <a:xfrm>
            <a:off x="1754946" y="60549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solidFill>
                  <a:srgbClr val="FF8B00"/>
                </a:solidFill>
                <a:latin typeface="Century Gothic" charset="0"/>
              </a:rPr>
              <a:t>“</a:t>
            </a:r>
          </a:p>
        </p:txBody>
      </p:sp>
      <p:sp>
        <p:nvSpPr>
          <p:cNvPr id="15" name="TextBox 14"/>
          <p:cNvSpPr txBox="1"/>
          <p:nvPr/>
        </p:nvSpPr>
        <p:spPr>
          <a:xfrm>
            <a:off x="10485521" y="2536785"/>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solidFill>
                  <a:schemeClr val="bg1"/>
                </a:solidFill>
                <a:latin typeface="Century Gothic" charset="0"/>
              </a:rPr>
              <a:t>”</a:t>
            </a:r>
          </a:p>
        </p:txBody>
      </p:sp>
      <p:sp>
        <p:nvSpPr>
          <p:cNvPr id="7" name="Text Placeholder 2"/>
          <p:cNvSpPr>
            <a:spLocks noGrp="1"/>
          </p:cNvSpPr>
          <p:nvPr>
            <p:ph type="body" idx="11"/>
          </p:nvPr>
        </p:nvSpPr>
        <p:spPr>
          <a:xfrm>
            <a:off x="1997767" y="372216"/>
            <a:ext cx="9849608" cy="555047"/>
          </a:xfrm>
          <a:prstGeom prst="rect">
            <a:avLst/>
          </a:prstGeom>
        </p:spPr>
        <p:txBody>
          <a:bodyPr anchor="t">
            <a:noAutofit/>
          </a:bodyPr>
          <a:lstStyle>
            <a:lvl1pPr marL="0" indent="0" algn="ctr">
              <a:buNone/>
              <a:defRPr sz="3200" b="1" cap="all">
                <a:solidFill>
                  <a:srgbClr val="FF8B00"/>
                </a:solidFill>
                <a:latin typeface="Century Gothic" charset="0"/>
                <a:ea typeface="Century Gothic" charset="0"/>
                <a:cs typeface="Century Gothic"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s-E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umna de image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1023" y="683724"/>
            <a:ext cx="9404723" cy="1400530"/>
          </a:xfrm>
          <a:prstGeom prst="rect">
            <a:avLst/>
          </a:prstGeom>
        </p:spPr>
        <p:txBody>
          <a:bodyPr/>
          <a:lstStyle>
            <a:lvl1pPr>
              <a:defRPr sz="4200">
                <a:latin typeface="Century Gothic" charset="0"/>
              </a:defRPr>
            </a:lvl1pPr>
          </a:lstStyle>
          <a:p>
            <a:r>
              <a:rPr lang="es-ES" dirty="0"/>
              <a:t>Clic para editar título</a:t>
            </a:r>
            <a:endParaRPr lang="en-US" dirty="0"/>
          </a:p>
        </p:txBody>
      </p:sp>
      <p:sp>
        <p:nvSpPr>
          <p:cNvPr id="29" name="Picture Placeholder 2"/>
          <p:cNvSpPr>
            <a:spLocks noGrp="1" noChangeAspect="1"/>
          </p:cNvSpPr>
          <p:nvPr>
            <p:ph type="pic" idx="15" hasCustomPrompt="1"/>
          </p:nvPr>
        </p:nvSpPr>
        <p:spPr>
          <a:xfrm>
            <a:off x="2067375" y="2317883"/>
            <a:ext cx="2940050" cy="295676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22" name="Text Placeholder 3"/>
          <p:cNvSpPr>
            <a:spLocks noGrp="1"/>
          </p:cNvSpPr>
          <p:nvPr>
            <p:ph type="body" sz="half" idx="18"/>
          </p:nvPr>
        </p:nvSpPr>
        <p:spPr>
          <a:xfrm>
            <a:off x="2067375" y="5375849"/>
            <a:ext cx="2940050" cy="659189"/>
          </a:xfrm>
          <a:prstGeom prst="rect">
            <a:avLst/>
          </a:prstGeom>
        </p:spPr>
        <p:txBody>
          <a:bodyPr anchor="t">
            <a:normAutofit/>
          </a:bodyPr>
          <a:lstStyle>
            <a:lvl1pPr marL="0" indent="0">
              <a:buNone/>
              <a:defRPr sz="1400">
                <a:latin typeface="Century Gothic"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a:t>Haga clic para modificar el estilo de texto del patrón</a:t>
            </a:r>
          </a:p>
        </p:txBody>
      </p:sp>
      <p:sp>
        <p:nvSpPr>
          <p:cNvPr id="30" name="Picture Placeholder 2"/>
          <p:cNvSpPr>
            <a:spLocks noGrp="1" noChangeAspect="1"/>
          </p:cNvSpPr>
          <p:nvPr>
            <p:ph type="pic" idx="21" hasCustomPrompt="1"/>
          </p:nvPr>
        </p:nvSpPr>
        <p:spPr>
          <a:xfrm>
            <a:off x="5304286" y="2364606"/>
            <a:ext cx="2930525" cy="291003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23" name="Text Placeholder 3"/>
          <p:cNvSpPr>
            <a:spLocks noGrp="1"/>
          </p:cNvSpPr>
          <p:nvPr>
            <p:ph type="body" sz="half" idx="19"/>
          </p:nvPr>
        </p:nvSpPr>
        <p:spPr>
          <a:xfrm>
            <a:off x="5302934" y="5375848"/>
            <a:ext cx="2934406" cy="659189"/>
          </a:xfrm>
          <a:prstGeom prst="rect">
            <a:avLst/>
          </a:prstGeom>
        </p:spPr>
        <p:txBody>
          <a:bodyPr anchor="t">
            <a:normAutofit/>
          </a:bodyPr>
          <a:lstStyle>
            <a:lvl1pPr marL="0" indent="0">
              <a:buNone/>
              <a:defRPr sz="1400">
                <a:latin typeface="Century Gothic"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a:t>Haga clic para modificar el estilo de texto del patrón</a:t>
            </a:r>
          </a:p>
        </p:txBody>
      </p:sp>
      <p:sp>
        <p:nvSpPr>
          <p:cNvPr id="31" name="Picture Placeholder 2"/>
          <p:cNvSpPr>
            <a:spLocks noGrp="1" noChangeAspect="1"/>
          </p:cNvSpPr>
          <p:nvPr>
            <p:ph type="pic" idx="22" hasCustomPrompt="1"/>
          </p:nvPr>
        </p:nvSpPr>
        <p:spPr>
          <a:xfrm>
            <a:off x="8539611" y="2317882"/>
            <a:ext cx="2932113" cy="295676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24" name="Text Placeholder 3"/>
          <p:cNvSpPr>
            <a:spLocks noGrp="1"/>
          </p:cNvSpPr>
          <p:nvPr>
            <p:ph type="body" sz="half" idx="20"/>
          </p:nvPr>
        </p:nvSpPr>
        <p:spPr>
          <a:xfrm>
            <a:off x="8539487" y="5375846"/>
            <a:ext cx="2935997" cy="659189"/>
          </a:xfrm>
          <a:prstGeom prst="rect">
            <a:avLst/>
          </a:prstGeom>
        </p:spPr>
        <p:txBody>
          <a:bodyPr anchor="t">
            <a:normAutofit/>
          </a:bodyPr>
          <a:lstStyle>
            <a:lvl1pPr marL="0" indent="0">
              <a:buNone/>
              <a:defRPr sz="1400">
                <a:latin typeface="Century Gothic"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a:t>Haga clic para modificar el estilo de texto del patrón</a:t>
            </a:r>
          </a:p>
        </p:txBody>
      </p:sp>
      <p:cxnSp>
        <p:nvCxnSpPr>
          <p:cNvPr id="19" name="Straight Connector 18"/>
          <p:cNvCxnSpPr/>
          <p:nvPr/>
        </p:nvCxnSpPr>
        <p:spPr>
          <a:xfrm>
            <a:off x="5141054" y="2364606"/>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377139" y="2364606"/>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8" name="Rectángulo 7"/>
          <p:cNvSpPr/>
          <p:nvPr userDrawn="1"/>
        </p:nvSpPr>
        <p:spPr>
          <a:xfrm>
            <a:off x="2061023" y="5205294"/>
            <a:ext cx="2946402" cy="77001"/>
          </a:xfrm>
          <a:prstGeom prst="rect">
            <a:avLst/>
          </a:prstGeom>
          <a:solidFill>
            <a:srgbClr val="FF8B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p>
        </p:txBody>
      </p:sp>
      <p:sp>
        <p:nvSpPr>
          <p:cNvPr id="18" name="Rectángulo 17"/>
          <p:cNvSpPr/>
          <p:nvPr userDrawn="1"/>
        </p:nvSpPr>
        <p:spPr>
          <a:xfrm>
            <a:off x="5302934" y="5205294"/>
            <a:ext cx="2946402" cy="77001"/>
          </a:xfrm>
          <a:prstGeom prst="rect">
            <a:avLst/>
          </a:prstGeom>
          <a:solidFill>
            <a:srgbClr val="FF8B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p>
        </p:txBody>
      </p:sp>
      <p:sp>
        <p:nvSpPr>
          <p:cNvPr id="21" name="Rectángulo 20"/>
          <p:cNvSpPr/>
          <p:nvPr userDrawn="1"/>
        </p:nvSpPr>
        <p:spPr>
          <a:xfrm>
            <a:off x="8539487" y="5205294"/>
            <a:ext cx="2946402" cy="77001"/>
          </a:xfrm>
          <a:prstGeom prst="rect">
            <a:avLst/>
          </a:prstGeom>
          <a:solidFill>
            <a:srgbClr val="FF8B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erre Presentación - Naran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293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ierre Presentación -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004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rtada Ejecut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661169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rtada Financier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009909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ortada Labo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041532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ierre Presentación -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623443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ortada Financier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379015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iéne Som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1411458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ortada Famil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066318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ortada Educacion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18312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ada Educacion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45628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rtada Ag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39013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rtada AR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800203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rtada ARL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9154655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rtada Medici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510495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ión y Vis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65858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osición Accionar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57768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idez y respal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1639103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fras Asegurad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96985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tificacio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303734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26150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12" name="Marcador de título 1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Clic para editar título</a:t>
            </a:r>
            <a:endParaRPr lang="es-ES_tradnl"/>
          </a:p>
        </p:txBody>
      </p:sp>
      <p:sp>
        <p:nvSpPr>
          <p:cNvPr id="13" name="Marcador de fecha 12"/>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58855-3D34-FD42-B43D-B29608833429}" type="datetime1">
              <a:rPr lang="es-CO" smtClean="0"/>
              <a:t>15/03/2022</a:t>
            </a:fld>
            <a:endParaRPr lang="es-ES_tradnl"/>
          </a:p>
        </p:txBody>
      </p:sp>
      <p:sp>
        <p:nvSpPr>
          <p:cNvPr id="18" name="Marcador de pie de página 17"/>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19" name="Marcador de número de diapositiva 18"/>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A4272-951C-2D41-BEB3-F9010A62D1D6}" type="slidenum">
              <a:rPr lang="es-ES_tradnl" smtClean="0"/>
              <a:t>‹Nº›</a:t>
            </a:fld>
            <a:endParaRPr lang="es-ES_tradnl"/>
          </a:p>
        </p:txBody>
      </p:sp>
      <p:sp>
        <p:nvSpPr>
          <p:cNvPr id="20" name="Marcador de texto 19"/>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 bg1="dk1" tx1="lt1" bg2="dk2" tx2="lt2" accent1="accent1" accent2="accent2" accent3="accent3" accent4="accent4" accent5="accent5" accent6="accent6" hlink="hlink" folHlink="folHlink"/>
  <p:sldLayoutIdLst>
    <p:sldLayoutId id="2147483671" r:id="rId1"/>
    <p:sldLayoutId id="2147483684" r:id="rId2"/>
    <p:sldLayoutId id="2147483673" r:id="rId3"/>
    <p:sldLayoutId id="2147483677" r:id="rId4"/>
    <p:sldLayoutId id="2147483674" r:id="rId5"/>
    <p:sldLayoutId id="2147483758" r:id="rId6"/>
    <p:sldLayoutId id="2147483760" r:id="rId7"/>
    <p:sldLayoutId id="2147483759" r:id="rId8"/>
    <p:sldLayoutId id="2147483675" r:id="rId9"/>
    <p:sldLayoutId id="2147483676" r:id="rId10"/>
    <p:sldLayoutId id="2147483679" r:id="rId11"/>
    <p:sldLayoutId id="2147483680" r:id="rId12"/>
    <p:sldLayoutId id="2147483649" r:id="rId13"/>
    <p:sldLayoutId id="2147483650" r:id="rId14"/>
    <p:sldLayoutId id="2147483651" r:id="rId15"/>
    <p:sldLayoutId id="2147483652" r:id="rId16"/>
    <p:sldLayoutId id="2147483681" r:id="rId17"/>
    <p:sldLayoutId id="2147483656" r:id="rId18"/>
    <p:sldLayoutId id="2147483667" r:id="rId19"/>
    <p:sldLayoutId id="2147483664" r:id="rId20"/>
    <p:sldLayoutId id="2147483670" r:id="rId21"/>
    <p:sldLayoutId id="2147483654" r:id="rId22"/>
    <p:sldLayoutId id="2147483678" r:id="rId23"/>
    <p:sldLayoutId id="2147483682" r:id="rId24"/>
  </p:sldLayoutIdLst>
  <p:hf sldNum="0" hdr="0" ftr="0" dt="0"/>
  <p:txStyles>
    <p:titleStyle>
      <a:lvl1pPr algn="l" defTabSz="457200" rtl="0" eaLnBrk="1" latinLnBrk="0" hangingPunct="1">
        <a:spcBef>
          <a:spcPct val="0"/>
        </a:spcBef>
        <a:buNone/>
        <a:defRPr sz="4200" b="0" i="0" kern="1200">
          <a:solidFill>
            <a:schemeClr val="tx2"/>
          </a:solidFill>
          <a:latin typeface="Century Gothic"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Century Gothic" charset="0"/>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Century Gothic" charset="0"/>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Century Gothic" charset="0"/>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entury Gothic" charset="0"/>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entury Gothic" charset="0"/>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2" name="Marcador de título 1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Clic para editar título</a:t>
            </a:r>
            <a:endParaRPr lang="es-ES_tradnl"/>
          </a:p>
        </p:txBody>
      </p:sp>
      <p:sp>
        <p:nvSpPr>
          <p:cNvPr id="13" name="Marcador de fecha 12"/>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58855-3D34-FD42-B43D-B29608833429}" type="datetime1">
              <a:rPr lang="es-CO" smtClean="0"/>
              <a:t>15/03/2022</a:t>
            </a:fld>
            <a:endParaRPr lang="es-ES_tradnl"/>
          </a:p>
        </p:txBody>
      </p:sp>
      <p:sp>
        <p:nvSpPr>
          <p:cNvPr id="18" name="Marcador de pie de página 17"/>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19" name="Marcador de número de diapositiva 18"/>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A4272-951C-2D41-BEB3-F9010A62D1D6}" type="slidenum">
              <a:rPr lang="es-ES_tradnl" smtClean="0"/>
              <a:t>‹Nº›</a:t>
            </a:fld>
            <a:endParaRPr lang="es-ES_tradnl"/>
          </a:p>
        </p:txBody>
      </p:sp>
      <p:sp>
        <p:nvSpPr>
          <p:cNvPr id="20" name="Marcador de texto 19"/>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extLst>
      <p:ext uri="{BB962C8B-B14F-4D97-AF65-F5344CB8AC3E}">
        <p14:creationId xmlns:p14="http://schemas.microsoft.com/office/powerpoint/2010/main" val="338981800"/>
      </p:ext>
    </p:extLst>
  </p:cSld>
  <p:clrMap bg1="dk1" tx1="lt1" bg2="dk2" tx2="lt2" accent1="accent1" accent2="accent2" accent3="accent3" accent4="accent4" accent5="accent5" accent6="accent6" hlink="hlink" folHlink="folHlink"/>
  <p:sldLayoutIdLst>
    <p:sldLayoutId id="2147483739" r:id="rId1"/>
    <p:sldLayoutId id="2147483756" r:id="rId2"/>
    <p:sldLayoutId id="2147483747" r:id="rId3"/>
    <p:sldLayoutId id="2147483726" r:id="rId4"/>
    <p:sldLayoutId id="2147483721" r:id="rId5"/>
    <p:sldLayoutId id="2147483753" r:id="rId6"/>
    <p:sldLayoutId id="2147483731" r:id="rId7"/>
    <p:sldLayoutId id="2147483727" r:id="rId8"/>
    <p:sldLayoutId id="2147483720" r:id="rId9"/>
    <p:sldLayoutId id="2147483745" r:id="rId10"/>
    <p:sldLayoutId id="2147483746" r:id="rId11"/>
    <p:sldLayoutId id="2147483752" r:id="rId12"/>
  </p:sldLayoutIdLst>
  <p:hf sldNum="0" hdr="0" ftr="0" dt="0"/>
  <p:txStyles>
    <p:titleStyle>
      <a:lvl1pPr algn="l" defTabSz="457200" rtl="0" eaLnBrk="1" latinLnBrk="0" hangingPunct="1">
        <a:spcBef>
          <a:spcPct val="0"/>
        </a:spcBef>
        <a:buNone/>
        <a:defRPr sz="4200" b="0" i="0" kern="1200">
          <a:solidFill>
            <a:schemeClr val="tx2"/>
          </a:solidFill>
          <a:latin typeface="Century Gothic"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Century Gothic" charset="0"/>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Century Gothic" charset="0"/>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Century Gothic" charset="0"/>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entury Gothic" charset="0"/>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entury Gothic" charset="0"/>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874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060901" y="865632"/>
            <a:ext cx="9667804" cy="5303520"/>
          </a:xfrm>
        </p:spPr>
        <p:txBody>
          <a:bodyPr/>
          <a:lstStyle/>
          <a:p>
            <a:pPr algn="just"/>
            <a:r>
              <a:rPr lang="es-CO" b="1" dirty="0"/>
              <a:t>4. Entorpecimiento laboral: </a:t>
            </a:r>
            <a:r>
              <a:rPr lang="es-CO" dirty="0"/>
              <a:t>toda acción tendiente a obstaculizar el cumplimiento de la labor o hacerla más gravosa o retardarla con perjuicio para el trabajador o empleado. Constituyen acciones de entorpecimiento laboral, entre otras, la privación, ocultación o inutilización de los insumos, documentos o instrumentos para la labor, la destrucción o pérdida de información, el ocultamiento de correspondencia o mensajes electrónicos. </a:t>
            </a:r>
          </a:p>
        </p:txBody>
      </p:sp>
      <p:sp>
        <p:nvSpPr>
          <p:cNvPr id="3" name="Subtítulo 2"/>
          <p:cNvSpPr>
            <a:spLocks noGrp="1"/>
          </p:cNvSpPr>
          <p:nvPr>
            <p:ph type="subTitle" idx="13"/>
          </p:nvPr>
        </p:nvSpPr>
        <p:spPr>
          <a:xfrm>
            <a:off x="2816353" y="195072"/>
            <a:ext cx="8132064" cy="573024"/>
          </a:xfrm>
        </p:spPr>
        <p:txBody>
          <a:bodyPr>
            <a:normAutofit fontScale="92500" lnSpcReduction="10000"/>
          </a:bodyPr>
          <a:lstStyle/>
          <a:p>
            <a:pPr algn="ctr"/>
            <a:r>
              <a:rPr lang="es-CO" b="1" dirty="0"/>
              <a:t>LEY 1010 DE 2006</a:t>
            </a:r>
          </a:p>
          <a:p>
            <a:endParaRPr lang="es-CO" dirty="0"/>
          </a:p>
        </p:txBody>
      </p:sp>
      <p:pic>
        <p:nvPicPr>
          <p:cNvPr id="4" name="Imagen 3"/>
          <p:cNvPicPr>
            <a:picLocks noChangeAspect="1"/>
          </p:cNvPicPr>
          <p:nvPr/>
        </p:nvPicPr>
        <p:blipFill>
          <a:blip r:embed="rId2"/>
          <a:stretch>
            <a:fillRect/>
          </a:stretch>
        </p:blipFill>
        <p:spPr>
          <a:xfrm>
            <a:off x="4043934" y="3389376"/>
            <a:ext cx="5819394" cy="2694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20378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060900" y="1331844"/>
            <a:ext cx="9533691" cy="4596132"/>
          </a:xfrm>
        </p:spPr>
        <p:txBody>
          <a:bodyPr/>
          <a:lstStyle/>
          <a:p>
            <a:r>
              <a:rPr lang="es-CO" b="1" dirty="0"/>
              <a:t>5. Inequidad laboral: </a:t>
            </a:r>
            <a:r>
              <a:rPr lang="es-CO" dirty="0"/>
              <a:t>Asignación de funciones menosprecio del trabajador</a:t>
            </a:r>
          </a:p>
        </p:txBody>
      </p:sp>
      <p:sp>
        <p:nvSpPr>
          <p:cNvPr id="3" name="Subtítulo 2"/>
          <p:cNvSpPr>
            <a:spLocks noGrp="1"/>
          </p:cNvSpPr>
          <p:nvPr>
            <p:ph type="subTitle" idx="13"/>
          </p:nvPr>
        </p:nvSpPr>
        <p:spPr/>
        <p:txBody>
          <a:bodyPr>
            <a:normAutofit fontScale="92500" lnSpcReduction="10000"/>
          </a:bodyPr>
          <a:lstStyle/>
          <a:p>
            <a:pPr algn="ctr"/>
            <a:r>
              <a:rPr lang="es-CO" b="1" dirty="0"/>
              <a:t>LEY 1010 DE 2006</a:t>
            </a:r>
          </a:p>
          <a:p>
            <a:pPr algn="ctr"/>
            <a:endParaRPr lang="es-CO" dirty="0"/>
          </a:p>
        </p:txBody>
      </p:sp>
      <p:pic>
        <p:nvPicPr>
          <p:cNvPr id="4" name="Imagen 3"/>
          <p:cNvPicPr>
            <a:picLocks noChangeAspect="1"/>
          </p:cNvPicPr>
          <p:nvPr/>
        </p:nvPicPr>
        <p:blipFill>
          <a:blip r:embed="rId2"/>
          <a:stretch>
            <a:fillRect/>
          </a:stretch>
        </p:blipFill>
        <p:spPr>
          <a:xfrm>
            <a:off x="2060901" y="2719792"/>
            <a:ext cx="4231411" cy="3037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3"/>
          <a:stretch>
            <a:fillRect/>
          </a:stretch>
        </p:blipFill>
        <p:spPr>
          <a:xfrm>
            <a:off x="6966485" y="2719792"/>
            <a:ext cx="4471264" cy="3037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6239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060901" y="1331844"/>
            <a:ext cx="9728764" cy="4596132"/>
          </a:xfrm>
        </p:spPr>
        <p:txBody>
          <a:bodyPr/>
          <a:lstStyle/>
          <a:p>
            <a:pPr algn="just"/>
            <a:r>
              <a:rPr lang="es-CO" b="1" dirty="0"/>
              <a:t>6. Desprotección laboral: </a:t>
            </a:r>
            <a:r>
              <a:rPr lang="es-CO" dirty="0"/>
              <a:t>Toda conducta tendiente a poner en riesgo la integridad y la seguridad del trabajador mediante órdenes o asignación de funciones sin el cumplimiento de los requisitos mínimos de protección y seguridad para el trabajador.</a:t>
            </a:r>
          </a:p>
        </p:txBody>
      </p:sp>
      <p:sp>
        <p:nvSpPr>
          <p:cNvPr id="3" name="Subtítulo 2"/>
          <p:cNvSpPr>
            <a:spLocks noGrp="1"/>
          </p:cNvSpPr>
          <p:nvPr>
            <p:ph type="subTitle" idx="13"/>
          </p:nvPr>
        </p:nvSpPr>
        <p:spPr>
          <a:xfrm>
            <a:off x="3328415" y="402336"/>
            <a:ext cx="7303009" cy="646176"/>
          </a:xfrm>
        </p:spPr>
        <p:txBody>
          <a:bodyPr>
            <a:normAutofit/>
          </a:bodyPr>
          <a:lstStyle/>
          <a:p>
            <a:pPr algn="ctr"/>
            <a:r>
              <a:rPr lang="es-CO" b="1" dirty="0"/>
              <a:t>LEY 1010 DE 2006</a:t>
            </a:r>
          </a:p>
          <a:p>
            <a:endParaRPr lang="es-CO" dirty="0"/>
          </a:p>
        </p:txBody>
      </p:sp>
      <p:pic>
        <p:nvPicPr>
          <p:cNvPr id="4" name="Imagen 3"/>
          <p:cNvPicPr>
            <a:picLocks noChangeAspect="1"/>
          </p:cNvPicPr>
          <p:nvPr/>
        </p:nvPicPr>
        <p:blipFill>
          <a:blip r:embed="rId2"/>
          <a:stretch>
            <a:fillRect/>
          </a:stretch>
        </p:blipFill>
        <p:spPr>
          <a:xfrm>
            <a:off x="2557220" y="3068664"/>
            <a:ext cx="3828082" cy="2859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3"/>
          <a:stretch>
            <a:fillRect/>
          </a:stretch>
        </p:blipFill>
        <p:spPr>
          <a:xfrm>
            <a:off x="7447245" y="3068664"/>
            <a:ext cx="3556551" cy="2800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2514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914144" y="731520"/>
            <a:ext cx="9960864" cy="5437632"/>
          </a:xfrm>
        </p:spPr>
        <p:txBody>
          <a:bodyPr>
            <a:normAutofit lnSpcReduction="10000"/>
          </a:bodyPr>
          <a:lstStyle/>
          <a:p>
            <a:r>
              <a:rPr lang="es-CO" b="1" dirty="0"/>
              <a:t>CONDUCTAS ATENUANTES</a:t>
            </a:r>
            <a:r>
              <a:rPr lang="es-CO" dirty="0"/>
              <a:t>. Son conductas atenuantes del acoso laboral: </a:t>
            </a:r>
          </a:p>
          <a:p>
            <a:r>
              <a:rPr lang="es-CO" dirty="0"/>
              <a:t>a) Haber observado buena conducta anterior. </a:t>
            </a:r>
          </a:p>
          <a:p>
            <a:r>
              <a:rPr lang="es-CO" dirty="0"/>
              <a:t>b) Obrar en estado de emoción o pasión excusable, o temor intenso, o en estado de ira e intenso dolor. </a:t>
            </a:r>
          </a:p>
          <a:p>
            <a:r>
              <a:rPr lang="es-CO" dirty="0"/>
              <a:t>c) Procurar voluntariamente, después de realizada la conducta, disminuir o anular sus consecuencias. </a:t>
            </a:r>
          </a:p>
          <a:p>
            <a:r>
              <a:rPr lang="es-CO" dirty="0"/>
              <a:t>d) Reparar, discrecionalmente, el daño ocasionado, aunque no sea en forma total. </a:t>
            </a:r>
          </a:p>
          <a:p>
            <a:r>
              <a:rPr lang="es-CO" dirty="0"/>
              <a:t>e) Las condiciones de inferioridad síquicas determinadas por la edad o por circunstancias orgánicas que hayan influido en la realización de la conducta. </a:t>
            </a:r>
          </a:p>
          <a:p>
            <a:r>
              <a:rPr lang="es-CO" dirty="0"/>
              <a:t>f) Los vínculos familiares y afectivos. </a:t>
            </a:r>
          </a:p>
          <a:p>
            <a:r>
              <a:rPr lang="es-CO" dirty="0"/>
              <a:t>g) Cuando existe manifiesta o velada provocación o desafío por parte del superior, compañero o subalterno. </a:t>
            </a:r>
          </a:p>
          <a:p>
            <a:r>
              <a:rPr lang="es-CO" dirty="0"/>
              <a:t>h) Cualquier circunstancia de análoga significación a las anteriores.</a:t>
            </a:r>
          </a:p>
        </p:txBody>
      </p:sp>
      <p:sp>
        <p:nvSpPr>
          <p:cNvPr id="3" name="Subtítulo 2"/>
          <p:cNvSpPr>
            <a:spLocks noGrp="1"/>
          </p:cNvSpPr>
          <p:nvPr>
            <p:ph type="subTitle" idx="13"/>
          </p:nvPr>
        </p:nvSpPr>
        <p:spPr>
          <a:xfrm>
            <a:off x="3035807" y="182880"/>
            <a:ext cx="7888225" cy="548640"/>
          </a:xfrm>
        </p:spPr>
        <p:txBody>
          <a:bodyPr>
            <a:normAutofit fontScale="92500" lnSpcReduction="10000"/>
          </a:bodyPr>
          <a:lstStyle/>
          <a:p>
            <a:pPr algn="ctr"/>
            <a:r>
              <a:rPr lang="es-CO" b="1" dirty="0"/>
              <a:t>LEY 1010 DE 2006</a:t>
            </a:r>
          </a:p>
          <a:p>
            <a:endParaRPr lang="es-CO" dirty="0"/>
          </a:p>
        </p:txBody>
      </p:sp>
    </p:spTree>
    <p:extLst>
      <p:ext uri="{BB962C8B-B14F-4D97-AF65-F5344CB8AC3E}">
        <p14:creationId xmlns:p14="http://schemas.microsoft.com/office/powerpoint/2010/main" val="3681756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853184" y="694944"/>
            <a:ext cx="9960864" cy="5583936"/>
          </a:xfrm>
        </p:spPr>
        <p:txBody>
          <a:bodyPr>
            <a:normAutofit lnSpcReduction="10000"/>
          </a:bodyPr>
          <a:lstStyle/>
          <a:p>
            <a:r>
              <a:rPr lang="es-CO" dirty="0"/>
              <a:t>CIRCUNSTANCIAS AGRAVANTES. Son circunstancias agravantes: </a:t>
            </a:r>
          </a:p>
          <a:p>
            <a:r>
              <a:rPr lang="es-CO" dirty="0"/>
              <a:t>a) Reiteración de la conducta; </a:t>
            </a:r>
          </a:p>
          <a:p>
            <a:r>
              <a:rPr lang="es-CO" dirty="0"/>
              <a:t>b) Cuando exista concurrencia de causales; </a:t>
            </a:r>
          </a:p>
          <a:p>
            <a:r>
              <a:rPr lang="es-CO" dirty="0"/>
              <a:t>c) Realizar la conducta por motivo abyecto, fútil o mediante precio, recompensa o promesa remuneratoria, </a:t>
            </a:r>
          </a:p>
          <a:p>
            <a:r>
              <a:rPr lang="es-CO" dirty="0"/>
              <a:t>d) Mediante ocultamiento, o aprovechando las condiciones de tiempo, modo y lugar, que dificulten la defensa del ofendido, o la identificación del autor partícipe; </a:t>
            </a:r>
          </a:p>
          <a:p>
            <a:r>
              <a:rPr lang="es-CO" dirty="0"/>
              <a:t>e) Aumentar deliberada e inhumanamente el daño psíquico y biológico causado al sujeto pasivo;</a:t>
            </a:r>
          </a:p>
          <a:p>
            <a:r>
              <a:rPr lang="es-CO" dirty="0"/>
              <a:t> f) La posición predominante que el autor ocupe en la sociedad, por su cargo, rango económico, ilustración, poder, oficio o dignidad; </a:t>
            </a:r>
          </a:p>
          <a:p>
            <a:r>
              <a:rPr lang="es-CO" dirty="0"/>
              <a:t>g) Ejecutar la conducta valiéndose de un tercero o de un inimputable; </a:t>
            </a:r>
          </a:p>
          <a:p>
            <a:r>
              <a:rPr lang="es-CO" dirty="0"/>
              <a:t>h) Cuando en la conducta desplegada por el sujeto activo se causa un daño en la salud física o psíquica al sujeto pasivo. </a:t>
            </a:r>
          </a:p>
        </p:txBody>
      </p:sp>
      <p:sp>
        <p:nvSpPr>
          <p:cNvPr id="3" name="Subtítulo 2"/>
          <p:cNvSpPr>
            <a:spLocks noGrp="1"/>
          </p:cNvSpPr>
          <p:nvPr>
            <p:ph type="subTitle" idx="13"/>
          </p:nvPr>
        </p:nvSpPr>
        <p:spPr>
          <a:xfrm>
            <a:off x="2060900" y="158496"/>
            <a:ext cx="9411772" cy="536448"/>
          </a:xfrm>
        </p:spPr>
        <p:txBody>
          <a:bodyPr>
            <a:normAutofit fontScale="92500" lnSpcReduction="20000"/>
          </a:bodyPr>
          <a:lstStyle/>
          <a:p>
            <a:pPr algn="ctr"/>
            <a:r>
              <a:rPr lang="es-CO" b="1" dirty="0"/>
              <a:t>LEY 1010 DE 2006</a:t>
            </a:r>
          </a:p>
          <a:p>
            <a:endParaRPr lang="es-CO" dirty="0"/>
          </a:p>
        </p:txBody>
      </p:sp>
    </p:spTree>
    <p:extLst>
      <p:ext uri="{BB962C8B-B14F-4D97-AF65-F5344CB8AC3E}">
        <p14:creationId xmlns:p14="http://schemas.microsoft.com/office/powerpoint/2010/main" val="1875005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853184" y="694944"/>
            <a:ext cx="9960864" cy="5583936"/>
          </a:xfrm>
        </p:spPr>
        <p:txBody>
          <a:bodyPr>
            <a:normAutofit lnSpcReduction="10000"/>
          </a:bodyPr>
          <a:lstStyle/>
          <a:p>
            <a:pPr algn="ctr" fontAlgn="base"/>
            <a:r>
              <a:rPr lang="es-CO" dirty="0"/>
              <a:t> </a:t>
            </a:r>
            <a:r>
              <a:rPr lang="es-ES" sz="1800" b="1" i="0" dirty="0">
                <a:solidFill>
                  <a:srgbClr val="333333"/>
                </a:solidFill>
                <a:effectLst/>
                <a:latin typeface="Arial" panose="020B0604020202020204" pitchFamily="34" charset="0"/>
              </a:rPr>
              <a:t>Código Penal</a:t>
            </a:r>
            <a:br>
              <a:rPr lang="es-ES" sz="1800" b="1" i="0" dirty="0">
                <a:solidFill>
                  <a:srgbClr val="333333"/>
                </a:solidFill>
                <a:effectLst/>
                <a:latin typeface="Arial" panose="020B0604020202020204" pitchFamily="34" charset="0"/>
              </a:rPr>
            </a:br>
            <a:r>
              <a:rPr lang="es-ES" sz="1800" b="1" i="0" dirty="0">
                <a:solidFill>
                  <a:srgbClr val="333333"/>
                </a:solidFill>
                <a:effectLst/>
                <a:latin typeface="Arial" panose="020B0604020202020204" pitchFamily="34" charset="0"/>
              </a:rPr>
              <a:t>Artículo 210-A. Acoso sexual</a:t>
            </a:r>
          </a:p>
          <a:p>
            <a:r>
              <a:rPr lang="es-ES" b="0" i="0" dirty="0">
                <a:solidFill>
                  <a:srgbClr val="333333"/>
                </a:solidFill>
                <a:effectLst/>
                <a:latin typeface="Arial" panose="020B0604020202020204" pitchFamily="34" charset="0"/>
                <a:cs typeface="Arial" panose="020B0604020202020204" pitchFamily="34" charset="0"/>
              </a:rPr>
              <a:t>El que en beneficio suyo o de un tercero y valiéndose de su superioridad manifiesta o relaciones de autoridad o de poder, edad, sexo, posición laboral, social, familiar o económica, acose, persiga, hostigue o asedie física o verbalmente, con fines sexuales no consentidos, a otra persona, incurrirá en prisión de uno (1) a tres (3) años.</a:t>
            </a:r>
          </a:p>
          <a:p>
            <a:pPr algn="l"/>
            <a:r>
              <a:rPr lang="es-ES" b="0" i="0" cap="all" dirty="0">
                <a:solidFill>
                  <a:srgbClr val="2B2B2A"/>
                </a:solidFill>
                <a:effectLst/>
                <a:latin typeface="Arial" panose="020B0604020202020204" pitchFamily="34" charset="0"/>
                <a:cs typeface="Arial" panose="020B0604020202020204" pitchFamily="34" charset="0"/>
              </a:rPr>
              <a:t>¿QUÉ ES EL ACOSO SEXUAL?</a:t>
            </a:r>
          </a:p>
          <a:p>
            <a:pPr algn="l"/>
            <a:r>
              <a:rPr lang="es-ES" b="0" i="0" dirty="0">
                <a:solidFill>
                  <a:srgbClr val="2B2B2A"/>
                </a:solidFill>
                <a:effectLst/>
                <a:latin typeface="Arial" panose="020B0604020202020204" pitchFamily="34" charset="0"/>
                <a:cs typeface="Arial" panose="020B0604020202020204" pitchFamily="34" charset="0"/>
              </a:rPr>
              <a:t>El acoso sexual puede definirse como insinuaciones sexuales, solicitud de favores sexuales u otros contactos verbales o físicos de naturaleza sexual no deseados ni queridos que crean un ambiente hostil u ofensivo. También puede ser visto como una forma de violencia contra las mujeres (y los hombres, que también pueden ser objeto de acoso sexual) y como tratamiento discriminatorio. Una parte clave de la definición es la palabra "no deseado".</a:t>
            </a:r>
          </a:p>
          <a:p>
            <a:br>
              <a:rPr lang="es-ES" b="0" i="0" dirty="0">
                <a:effectLst/>
                <a:latin typeface="Arial" panose="020B0604020202020204" pitchFamily="34" charset="0"/>
              </a:rPr>
            </a:br>
            <a:br>
              <a:rPr lang="es-ES" dirty="0"/>
            </a:br>
            <a:endParaRPr lang="es-CO" dirty="0"/>
          </a:p>
        </p:txBody>
      </p:sp>
      <p:sp>
        <p:nvSpPr>
          <p:cNvPr id="3" name="Subtítulo 2"/>
          <p:cNvSpPr>
            <a:spLocks noGrp="1"/>
          </p:cNvSpPr>
          <p:nvPr>
            <p:ph type="subTitle" idx="13"/>
          </p:nvPr>
        </p:nvSpPr>
        <p:spPr>
          <a:xfrm>
            <a:off x="2060900" y="158496"/>
            <a:ext cx="9411772" cy="536448"/>
          </a:xfrm>
        </p:spPr>
        <p:txBody>
          <a:bodyPr>
            <a:normAutofit fontScale="92500" lnSpcReduction="20000"/>
          </a:bodyPr>
          <a:lstStyle/>
          <a:p>
            <a:pPr algn="ctr"/>
            <a:r>
              <a:rPr lang="es-CO" b="1" dirty="0"/>
              <a:t>ACOSO SEXUAL </a:t>
            </a:r>
          </a:p>
          <a:p>
            <a:endParaRPr lang="es-CO" dirty="0"/>
          </a:p>
        </p:txBody>
      </p:sp>
    </p:spTree>
    <p:extLst>
      <p:ext uri="{BB962C8B-B14F-4D97-AF65-F5344CB8AC3E}">
        <p14:creationId xmlns:p14="http://schemas.microsoft.com/office/powerpoint/2010/main" val="3888401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BC833B1-BFDD-45A9-99CA-822173DDE5CA}"/>
              </a:ext>
            </a:extLst>
          </p:cNvPr>
          <p:cNvSpPr>
            <a:spLocks noGrp="1"/>
          </p:cNvSpPr>
          <p:nvPr>
            <p:ph idx="1"/>
          </p:nvPr>
        </p:nvSpPr>
        <p:spPr>
          <a:xfrm>
            <a:off x="2060900" y="1331843"/>
            <a:ext cx="9781911" cy="5107241"/>
          </a:xfrm>
        </p:spPr>
        <p:txBody>
          <a:bodyPr/>
          <a:lstStyle/>
          <a:p>
            <a:pPr algn="just"/>
            <a:r>
              <a:rPr lang="es-ES" b="0" i="0" dirty="0">
                <a:solidFill>
                  <a:srgbClr val="2B2B2A"/>
                </a:solidFill>
                <a:effectLst/>
                <a:latin typeface="Arial" panose="020B0604020202020204" pitchFamily="34" charset="0"/>
                <a:cs typeface="Arial" panose="020B0604020202020204" pitchFamily="34" charset="0"/>
              </a:rPr>
              <a:t>El acoso sexual puede adoptar una variedad de formas. Incluye tanto la violencia física como las formas más sutiles de violencia, como la coacción - forzar a alguien a hacer algo que no quiere. Puede presentarse como acoso a largo plazo - repetidos "chistes" sexuales, invitaciones constantes (no deseadas) para acudir a una cita, o flirteo no deseado de naturaleza sexual. Y puede ser un incidente aislado - tocar o acariciar a alguien de manera inapropiada, o incluso el abuso sexual o la violación.</a:t>
            </a:r>
          </a:p>
          <a:p>
            <a:pPr algn="l"/>
            <a:endParaRPr lang="es-ES" b="0" i="0" dirty="0">
              <a:solidFill>
                <a:srgbClr val="2B2B2A"/>
              </a:solidFill>
              <a:effectLst/>
              <a:latin typeface="Arial" panose="020B0604020202020204" pitchFamily="34" charset="0"/>
              <a:cs typeface="Arial" panose="020B0604020202020204" pitchFamily="34" charset="0"/>
            </a:endParaRPr>
          </a:p>
          <a:p>
            <a:endParaRPr lang="es-ES" b="0" i="0" dirty="0">
              <a:solidFill>
                <a:srgbClr val="333333"/>
              </a:solidFill>
              <a:effectLst/>
              <a:latin typeface="Arial" panose="020B0604020202020204" pitchFamily="34" charset="0"/>
              <a:cs typeface="Arial" panose="020B0604020202020204" pitchFamily="34" charset="0"/>
            </a:endParaRPr>
          </a:p>
          <a:p>
            <a:endParaRPr lang="es-CO" dirty="0"/>
          </a:p>
        </p:txBody>
      </p:sp>
      <p:sp>
        <p:nvSpPr>
          <p:cNvPr id="3" name="Subtítulo 2">
            <a:extLst>
              <a:ext uri="{FF2B5EF4-FFF2-40B4-BE49-F238E27FC236}">
                <a16:creationId xmlns:a16="http://schemas.microsoft.com/office/drawing/2014/main" id="{CAE85CAE-9912-44A3-AC09-BFE1616447F7}"/>
              </a:ext>
            </a:extLst>
          </p:cNvPr>
          <p:cNvSpPr>
            <a:spLocks noGrp="1"/>
          </p:cNvSpPr>
          <p:nvPr>
            <p:ph type="subTitle" idx="13"/>
          </p:nvPr>
        </p:nvSpPr>
        <p:spPr/>
        <p:txBody>
          <a:bodyPr>
            <a:normAutofit fontScale="92500" lnSpcReduction="10000"/>
          </a:bodyPr>
          <a:lstStyle/>
          <a:p>
            <a:pPr algn="ctr"/>
            <a:r>
              <a:rPr lang="es-ES" b="1" dirty="0"/>
              <a:t>ACOSO SEXUAL </a:t>
            </a:r>
            <a:endParaRPr lang="es-CO" b="1" dirty="0"/>
          </a:p>
        </p:txBody>
      </p:sp>
      <p:pic>
        <p:nvPicPr>
          <p:cNvPr id="4" name="Imagen 3">
            <a:extLst>
              <a:ext uri="{FF2B5EF4-FFF2-40B4-BE49-F238E27FC236}">
                <a16:creationId xmlns:a16="http://schemas.microsoft.com/office/drawing/2014/main" id="{DE3D529D-FBEB-4984-AC01-55E452380B51}"/>
              </a:ext>
            </a:extLst>
          </p:cNvPr>
          <p:cNvPicPr>
            <a:picLocks noChangeAspect="1"/>
          </p:cNvPicPr>
          <p:nvPr/>
        </p:nvPicPr>
        <p:blipFill>
          <a:blip r:embed="rId2"/>
          <a:stretch>
            <a:fillRect/>
          </a:stretch>
        </p:blipFill>
        <p:spPr>
          <a:xfrm>
            <a:off x="5019066" y="3641504"/>
            <a:ext cx="3865578" cy="2577052"/>
          </a:xfrm>
          <a:prstGeom prst="rect">
            <a:avLst/>
          </a:prstGeom>
        </p:spPr>
      </p:pic>
    </p:spTree>
    <p:extLst>
      <p:ext uri="{BB962C8B-B14F-4D97-AF65-F5344CB8AC3E}">
        <p14:creationId xmlns:p14="http://schemas.microsoft.com/office/powerpoint/2010/main" val="1071264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8CB61E4-2B8E-4777-9E8C-5B99F51F9EFA}"/>
              </a:ext>
            </a:extLst>
          </p:cNvPr>
          <p:cNvSpPr>
            <a:spLocks noGrp="1"/>
          </p:cNvSpPr>
          <p:nvPr>
            <p:ph idx="1"/>
          </p:nvPr>
        </p:nvSpPr>
        <p:spPr>
          <a:xfrm>
            <a:off x="2060900" y="1074197"/>
            <a:ext cx="9835177" cy="5499717"/>
          </a:xfrm>
        </p:spPr>
        <p:txBody>
          <a:bodyPr>
            <a:normAutofit fontScale="25000" lnSpcReduction="20000"/>
          </a:bodyPr>
          <a:lstStyle/>
          <a:p>
            <a:pPr algn="l"/>
            <a:r>
              <a:rPr lang="es-ES" b="1" i="0" cap="all" dirty="0">
                <a:solidFill>
                  <a:srgbClr val="2B2B2A"/>
                </a:solidFill>
                <a:effectLst/>
                <a:latin typeface="Open Sans" panose="020B0606030504020204" pitchFamily="34" charset="0"/>
              </a:rPr>
              <a:t>¿</a:t>
            </a:r>
            <a:r>
              <a:rPr lang="es-ES" sz="4800" b="1" i="0" cap="all" dirty="0">
                <a:solidFill>
                  <a:srgbClr val="2B2B2A"/>
                </a:solidFill>
                <a:effectLst/>
                <a:latin typeface="Arial" panose="020B0604020202020204" pitchFamily="34" charset="0"/>
                <a:cs typeface="Arial" panose="020B0604020202020204" pitchFamily="34" charset="0"/>
              </a:rPr>
              <a:t>QUÉ PUEDE SER CATALOGADO COMO ACOSO SEXUAL?</a:t>
            </a:r>
          </a:p>
          <a:p>
            <a:pPr algn="l"/>
            <a:r>
              <a:rPr lang="es-ES" sz="4800" b="1" i="0" dirty="0">
                <a:solidFill>
                  <a:srgbClr val="2B2B2A"/>
                </a:solidFill>
                <a:effectLst/>
                <a:latin typeface="Arial" panose="020B0604020202020204" pitchFamily="34" charset="0"/>
                <a:cs typeface="Arial" panose="020B0604020202020204" pitchFamily="34" charset="0"/>
              </a:rPr>
              <a:t>Existen diferentes definiciones legales de acoso sexual en diferentes países y jurisdicciones, pero las formas más comunes de acoso sexual incluyen:</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Contar chistes sexuales o sucios</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Mostrar o distribuir dibujos o fotos sexualmente explícitos</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Cartas, notas, correos electrónicos, llamadas telefónicas, o material de naturaleza sexual</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""Clasificar"" a la gente en razón a sus atributos físicos</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Comentarios sexuales sobre la ropa de una persona, su anatomía, o miradas</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Silbar</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Sonidos o gestos sexualmente sugestivos como ruidos de succión, guiños, o movimientos pélvicos</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Amenazas y sobornos directos o indirectos para una actividad sexual no deseada</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Pidiendo repetidamente a una persona una cita, o tener relaciones sexuales</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Insultos, tales como perra, puta o zorra</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Mirar de una manera ofensiva (mirar a los pechos de una mujer, o las nalgas de un hombre)</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Preguntas no deseadas sobre la vida sexual personal</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Tocamientos, abrazos, besos, caricias o roces no deseados</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El acoso a una persona</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Tocarse a sí mismo sexualmente para que otros lo vean</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El asalto sexual</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Abuso</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Violación.</a:t>
            </a:r>
          </a:p>
          <a:p>
            <a:endParaRPr lang="es-CO" dirty="0"/>
          </a:p>
        </p:txBody>
      </p:sp>
      <p:sp>
        <p:nvSpPr>
          <p:cNvPr id="3" name="Subtítulo 2">
            <a:extLst>
              <a:ext uri="{FF2B5EF4-FFF2-40B4-BE49-F238E27FC236}">
                <a16:creationId xmlns:a16="http://schemas.microsoft.com/office/drawing/2014/main" id="{85988E2A-785C-4757-AEE6-525F403B7B8D}"/>
              </a:ext>
            </a:extLst>
          </p:cNvPr>
          <p:cNvSpPr>
            <a:spLocks noGrp="1"/>
          </p:cNvSpPr>
          <p:nvPr>
            <p:ph type="subTitle" idx="13"/>
          </p:nvPr>
        </p:nvSpPr>
        <p:spPr>
          <a:xfrm>
            <a:off x="2060901" y="284085"/>
            <a:ext cx="7988952" cy="514905"/>
          </a:xfrm>
        </p:spPr>
        <p:txBody>
          <a:bodyPr>
            <a:normAutofit fontScale="92500" lnSpcReduction="20000"/>
          </a:bodyPr>
          <a:lstStyle/>
          <a:p>
            <a:pPr algn="ctr"/>
            <a:r>
              <a:rPr lang="es-ES" b="1" dirty="0"/>
              <a:t>ACOSO SEXUAL </a:t>
            </a:r>
            <a:endParaRPr lang="es-CO" b="1" dirty="0"/>
          </a:p>
        </p:txBody>
      </p:sp>
    </p:spTree>
    <p:extLst>
      <p:ext uri="{BB962C8B-B14F-4D97-AF65-F5344CB8AC3E}">
        <p14:creationId xmlns:p14="http://schemas.microsoft.com/office/powerpoint/2010/main" val="2790769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D761C2E-75F6-4216-94FE-F8EBD779A2AE}"/>
              </a:ext>
            </a:extLst>
          </p:cNvPr>
          <p:cNvSpPr>
            <a:spLocks noGrp="1"/>
          </p:cNvSpPr>
          <p:nvPr>
            <p:ph idx="1"/>
          </p:nvPr>
        </p:nvSpPr>
        <p:spPr>
          <a:xfrm>
            <a:off x="2060901" y="1074198"/>
            <a:ext cx="9435682" cy="4853778"/>
          </a:xfrm>
        </p:spPr>
        <p:txBody>
          <a:bodyPr>
            <a:normAutofit lnSpcReduction="10000"/>
          </a:bodyPr>
          <a:lstStyle/>
          <a:p>
            <a:pPr algn="l"/>
            <a:r>
              <a:rPr lang="es-ES" b="0" i="0" cap="all" dirty="0">
                <a:solidFill>
                  <a:srgbClr val="2B2B2A"/>
                </a:solidFill>
                <a:effectLst/>
                <a:latin typeface="Open Sans" panose="020B0606030504020204" pitchFamily="34" charset="0"/>
              </a:rPr>
              <a:t>¿DÓNDE SE PRODUCE EL ACOSO SEXUAL?</a:t>
            </a:r>
          </a:p>
          <a:p>
            <a:pPr algn="l"/>
            <a:r>
              <a:rPr lang="es-ES" b="0" i="0" dirty="0">
                <a:solidFill>
                  <a:srgbClr val="2B2B2A"/>
                </a:solidFill>
                <a:effectLst/>
                <a:latin typeface="Open Sans" panose="020B0606030504020204" pitchFamily="34" charset="0"/>
              </a:rPr>
              <a:t>El acoso sexual puede tener lugar en cualquier lugar - en el trabajo, en la universidad, en la calle, en una tienda, en un club, durante el uso del transporte público, en un aeropuerto, incluso en el hogar. Básicamente, es la atención sexual no deseada que puede tener lugar en cualquier lugar público, y también en espacios privados.</a:t>
            </a:r>
          </a:p>
          <a:p>
            <a:pPr algn="l"/>
            <a:r>
              <a:rPr lang="es-ES" b="0" i="0" dirty="0">
                <a:solidFill>
                  <a:srgbClr val="2B2B2A"/>
                </a:solidFill>
                <a:effectLst/>
                <a:latin typeface="Open Sans" panose="020B0606030504020204" pitchFamily="34" charset="0"/>
              </a:rPr>
              <a:t>DATOS ESTADISTICAS</a:t>
            </a:r>
          </a:p>
          <a:p>
            <a:pPr algn="l"/>
            <a:r>
              <a:rPr lang="es-ES" b="0" i="0" dirty="0">
                <a:solidFill>
                  <a:srgbClr val="333333"/>
                </a:solidFill>
                <a:effectLst/>
                <a:latin typeface="Work Sans" panose="020B0604020202020204" pitchFamily="2" charset="0"/>
              </a:rPr>
              <a:t>Las conductas de acoso sexual en el trabajo más comunes en Colombia son solicitudes o presión para tener sexo (82%), intento y ocurrencia de acto sexual (79%), correos electrónicos y mensajes de texto vía celular (72%) y contacto físico consentido que se pasa del límite (72%). Sin embargo, la mayoría de los encuestados no perciben estas conductas como acoso sexual y no se reconocen como víctimas de acoso sexual, hasta que se les pregunta si han experimentado ciertas conductas de acoso.</a:t>
            </a:r>
            <a:endParaRPr lang="es-ES" b="0" i="0" dirty="0">
              <a:solidFill>
                <a:srgbClr val="2B2B2A"/>
              </a:solidFill>
              <a:effectLst/>
              <a:latin typeface="Open Sans" panose="020B0606030504020204" pitchFamily="34" charset="0"/>
            </a:endParaRPr>
          </a:p>
          <a:p>
            <a:endParaRPr lang="es-CO" dirty="0"/>
          </a:p>
        </p:txBody>
      </p:sp>
      <p:sp>
        <p:nvSpPr>
          <p:cNvPr id="3" name="Subtítulo 2">
            <a:extLst>
              <a:ext uri="{FF2B5EF4-FFF2-40B4-BE49-F238E27FC236}">
                <a16:creationId xmlns:a16="http://schemas.microsoft.com/office/drawing/2014/main" id="{841E560D-FC0A-4549-BEF8-98963730F564}"/>
              </a:ext>
            </a:extLst>
          </p:cNvPr>
          <p:cNvSpPr>
            <a:spLocks noGrp="1"/>
          </p:cNvSpPr>
          <p:nvPr>
            <p:ph type="subTitle" idx="13"/>
          </p:nvPr>
        </p:nvSpPr>
        <p:spPr>
          <a:xfrm>
            <a:off x="3080551" y="346229"/>
            <a:ext cx="6969302" cy="583795"/>
          </a:xfrm>
        </p:spPr>
        <p:txBody>
          <a:bodyPr>
            <a:normAutofit fontScale="92500" lnSpcReduction="10000"/>
          </a:bodyPr>
          <a:lstStyle/>
          <a:p>
            <a:pPr algn="ctr"/>
            <a:r>
              <a:rPr lang="es-ES" b="1" dirty="0"/>
              <a:t>ACOSO SEXUAL </a:t>
            </a:r>
            <a:endParaRPr lang="es-CO" b="1" dirty="0"/>
          </a:p>
        </p:txBody>
      </p:sp>
    </p:spTree>
    <p:extLst>
      <p:ext uri="{BB962C8B-B14F-4D97-AF65-F5344CB8AC3E}">
        <p14:creationId xmlns:p14="http://schemas.microsoft.com/office/powerpoint/2010/main" val="3868909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D3D0CE3-B36E-482A-A051-AE4322A3BFB7}"/>
              </a:ext>
            </a:extLst>
          </p:cNvPr>
          <p:cNvSpPr>
            <a:spLocks noGrp="1"/>
          </p:cNvSpPr>
          <p:nvPr>
            <p:ph idx="1"/>
          </p:nvPr>
        </p:nvSpPr>
        <p:spPr>
          <a:xfrm>
            <a:off x="2060901" y="1012054"/>
            <a:ext cx="9639868" cy="4915922"/>
          </a:xfrm>
        </p:spPr>
        <p:txBody>
          <a:bodyPr/>
          <a:lstStyle/>
          <a:p>
            <a:r>
              <a:rPr lang="es-ES" b="0" i="0" dirty="0">
                <a:solidFill>
                  <a:srgbClr val="333333"/>
                </a:solidFill>
                <a:effectLst/>
                <a:latin typeface="Work Sans" pitchFamily="2" charset="0"/>
              </a:rPr>
              <a:t>La mayoría de las víctimas son mujeres, el 41% de estas prefieren manejar la situación por ellas mismas, al temer que por denunciar pueden perder su trabajo. En la encuesta, las personas que se reconocieron como víctimas reportaron no haber acudido a las autoridades competentes para atender esta problemática. De esas personas, el 10 % mencionaron haber denunciado ante el empleador o jefe o ante el gerente o superior jerárquico. La mayoría pide ayuda y consejo de los amigos y familiares.</a:t>
            </a:r>
          </a:p>
          <a:p>
            <a:endParaRPr lang="es-CO" dirty="0"/>
          </a:p>
        </p:txBody>
      </p:sp>
      <p:sp>
        <p:nvSpPr>
          <p:cNvPr id="3" name="Subtítulo 2">
            <a:extLst>
              <a:ext uri="{FF2B5EF4-FFF2-40B4-BE49-F238E27FC236}">
                <a16:creationId xmlns:a16="http://schemas.microsoft.com/office/drawing/2014/main" id="{A30104C7-8A02-49A1-B417-1882F56F1A89}"/>
              </a:ext>
            </a:extLst>
          </p:cNvPr>
          <p:cNvSpPr>
            <a:spLocks noGrp="1"/>
          </p:cNvSpPr>
          <p:nvPr>
            <p:ph type="subTitle" idx="13"/>
          </p:nvPr>
        </p:nvSpPr>
        <p:spPr>
          <a:xfrm>
            <a:off x="2814221" y="292963"/>
            <a:ext cx="7235632" cy="568171"/>
          </a:xfrm>
        </p:spPr>
        <p:txBody>
          <a:bodyPr>
            <a:normAutofit fontScale="92500" lnSpcReduction="10000"/>
          </a:bodyPr>
          <a:lstStyle/>
          <a:p>
            <a:pPr algn="ctr"/>
            <a:r>
              <a:rPr lang="es-ES" b="1" dirty="0"/>
              <a:t>ACOSO SEXUAL </a:t>
            </a:r>
            <a:endParaRPr lang="es-CO" b="1" dirty="0"/>
          </a:p>
        </p:txBody>
      </p:sp>
      <p:pic>
        <p:nvPicPr>
          <p:cNvPr id="4" name="Imagen 3">
            <a:extLst>
              <a:ext uri="{FF2B5EF4-FFF2-40B4-BE49-F238E27FC236}">
                <a16:creationId xmlns:a16="http://schemas.microsoft.com/office/drawing/2014/main" id="{E17D9A6A-C18D-429E-A2FE-55ED4395FAE2}"/>
              </a:ext>
            </a:extLst>
          </p:cNvPr>
          <p:cNvPicPr>
            <a:picLocks noChangeAspect="1"/>
          </p:cNvPicPr>
          <p:nvPr/>
        </p:nvPicPr>
        <p:blipFill>
          <a:blip r:embed="rId2"/>
          <a:stretch>
            <a:fillRect/>
          </a:stretch>
        </p:blipFill>
        <p:spPr>
          <a:xfrm>
            <a:off x="4305670" y="3871687"/>
            <a:ext cx="3923930" cy="2207210"/>
          </a:xfrm>
          <a:prstGeom prst="rect">
            <a:avLst/>
          </a:prstGeom>
        </p:spPr>
      </p:pic>
    </p:spTree>
    <p:extLst>
      <p:ext uri="{BB962C8B-B14F-4D97-AF65-F5344CB8AC3E}">
        <p14:creationId xmlns:p14="http://schemas.microsoft.com/office/powerpoint/2010/main" val="2520675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731264" y="1158240"/>
            <a:ext cx="9899903" cy="5228912"/>
          </a:xfrm>
        </p:spPr>
        <p:txBody>
          <a:bodyPr/>
          <a:lstStyle/>
          <a:p>
            <a:pPr marL="0" indent="0" algn="just">
              <a:buNone/>
            </a:pPr>
            <a:r>
              <a:rPr lang="es-CO" b="1" dirty="0"/>
              <a:t> OBJETO DE LA LEY Y BIENES PROTEGIDOS POR ELLA</a:t>
            </a:r>
            <a:r>
              <a:rPr lang="es-CO" dirty="0"/>
              <a:t> : Prevenir, corregir y sancionar las diversas formas de agresión, maltrato, vejámenes, trato desconsiderado y ofensivo y en general todo ultraje a la dignidad humana,  que se ejercen sobre quienes realizan sus actividades económicas en el contexto de una relación laboral privada o pública. </a:t>
            </a:r>
          </a:p>
          <a:p>
            <a:pPr marL="0" indent="0" algn="just">
              <a:buNone/>
            </a:pPr>
            <a:endParaRPr lang="es-CO" dirty="0"/>
          </a:p>
        </p:txBody>
      </p:sp>
      <p:sp>
        <p:nvSpPr>
          <p:cNvPr id="3" name="Subtítulo 2"/>
          <p:cNvSpPr>
            <a:spLocks noGrp="1"/>
          </p:cNvSpPr>
          <p:nvPr>
            <p:ph type="subTitle" idx="13"/>
          </p:nvPr>
        </p:nvSpPr>
        <p:spPr>
          <a:xfrm>
            <a:off x="2060900" y="438912"/>
            <a:ext cx="8668059" cy="597408"/>
          </a:xfrm>
        </p:spPr>
        <p:txBody>
          <a:bodyPr>
            <a:normAutofit lnSpcReduction="10000"/>
          </a:bodyPr>
          <a:lstStyle/>
          <a:p>
            <a:pPr algn="ctr"/>
            <a:r>
              <a:rPr lang="es-CO" b="1" dirty="0"/>
              <a:t>LEY 1010 DE 2006</a:t>
            </a:r>
          </a:p>
          <a:p>
            <a:pPr algn="ctr"/>
            <a:endParaRPr lang="es-CO" b="1" dirty="0"/>
          </a:p>
        </p:txBody>
      </p:sp>
      <p:pic>
        <p:nvPicPr>
          <p:cNvPr id="4" name="Imagen 3"/>
          <p:cNvPicPr>
            <a:picLocks noChangeAspect="1"/>
          </p:cNvPicPr>
          <p:nvPr/>
        </p:nvPicPr>
        <p:blipFill>
          <a:blip r:embed="rId2"/>
          <a:stretch>
            <a:fillRect/>
          </a:stretch>
        </p:blipFill>
        <p:spPr>
          <a:xfrm>
            <a:off x="3660166" y="3184477"/>
            <a:ext cx="5469525" cy="2738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57992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497132E-6ED0-44B5-B539-AEBE1040CAA0}"/>
              </a:ext>
            </a:extLst>
          </p:cNvPr>
          <p:cNvSpPr>
            <a:spLocks noGrp="1"/>
          </p:cNvSpPr>
          <p:nvPr>
            <p:ph idx="1"/>
          </p:nvPr>
        </p:nvSpPr>
        <p:spPr>
          <a:xfrm>
            <a:off x="1633491" y="1100831"/>
            <a:ext cx="10120544" cy="5246703"/>
          </a:xfrm>
        </p:spPr>
        <p:txBody>
          <a:bodyPr/>
          <a:lstStyle/>
          <a:p>
            <a:pPr algn="l"/>
            <a:r>
              <a:rPr lang="es-ES" b="0" i="0" dirty="0">
                <a:solidFill>
                  <a:srgbClr val="202124"/>
                </a:solidFill>
                <a:effectLst/>
                <a:latin typeface="arial" panose="020B0604020202020204" pitchFamily="34" charset="0"/>
              </a:rPr>
              <a:t>¿Qué es el ciber acoso?</a:t>
            </a:r>
          </a:p>
          <a:p>
            <a:r>
              <a:rPr lang="es-ES" b="0" i="0" dirty="0">
                <a:solidFill>
                  <a:srgbClr val="4D5156"/>
                </a:solidFill>
                <a:effectLst/>
                <a:latin typeface="arial" panose="020B0604020202020204" pitchFamily="34" charset="0"/>
              </a:rPr>
              <a:t>El ciberacoso, también denominado acoso virtual, es el uso de medios digitales para molestar o acosar a una persona o grupo de personas mediante ataques personales, divulgación de información personal o falsa entre otros medios.</a:t>
            </a:r>
          </a:p>
          <a:p>
            <a:pPr marL="0" indent="0" algn="l">
              <a:buNone/>
            </a:pPr>
            <a:r>
              <a:rPr lang="es-ES" dirty="0">
                <a:solidFill>
                  <a:srgbClr val="202124"/>
                </a:solidFill>
                <a:latin typeface="arial" panose="020B0604020202020204" pitchFamily="34" charset="0"/>
              </a:rPr>
              <a:t>      C</a:t>
            </a:r>
            <a:r>
              <a:rPr lang="es-ES" b="0" i="0" dirty="0">
                <a:solidFill>
                  <a:srgbClr val="202124"/>
                </a:solidFill>
                <a:effectLst/>
                <a:latin typeface="arial" panose="020B0604020202020204" pitchFamily="34" charset="0"/>
              </a:rPr>
              <a:t>onsecuencias?</a:t>
            </a:r>
          </a:p>
          <a:p>
            <a:pPr algn="l"/>
            <a:r>
              <a:rPr lang="es-ES" b="0" i="0" dirty="0">
                <a:solidFill>
                  <a:srgbClr val="202124"/>
                </a:solidFill>
                <a:effectLst/>
                <a:latin typeface="arial" panose="020B0604020202020204" pitchFamily="34" charset="0"/>
              </a:rPr>
              <a:t>De no ser atendida, una víctima de ciberbullying corre el riesgo de sufrir las siguientes </a:t>
            </a:r>
            <a:r>
              <a:rPr lang="es-ES" b="1" i="0" dirty="0">
                <a:solidFill>
                  <a:srgbClr val="202124"/>
                </a:solidFill>
                <a:effectLst/>
                <a:latin typeface="arial" panose="020B0604020202020204" pitchFamily="34" charset="0"/>
              </a:rPr>
              <a:t>consecuencias</a:t>
            </a:r>
            <a:r>
              <a:rPr lang="es-ES" b="0" i="0" dirty="0">
                <a:solidFill>
                  <a:srgbClr val="202124"/>
                </a:solidFill>
                <a:effectLst/>
                <a:latin typeface="arial" panose="020B0604020202020204" pitchFamily="34" charset="0"/>
              </a:rPr>
              <a:t>: Ausentismo escolar,, laboral y social. Abuso en consumo de sustancias nocivas para la salud. Depresión y otros problemas psicológicos.</a:t>
            </a:r>
          </a:p>
          <a:p>
            <a:pPr algn="l"/>
            <a:endParaRPr lang="es-ES" b="0" i="0" dirty="0">
              <a:solidFill>
                <a:srgbClr val="202124"/>
              </a:solidFill>
              <a:effectLst/>
              <a:latin typeface="arial" panose="020B0604020202020204" pitchFamily="34" charset="0"/>
            </a:endParaRPr>
          </a:p>
          <a:p>
            <a:endParaRPr lang="es-CO" dirty="0"/>
          </a:p>
        </p:txBody>
      </p:sp>
      <p:sp>
        <p:nvSpPr>
          <p:cNvPr id="3" name="Subtítulo 2">
            <a:extLst>
              <a:ext uri="{FF2B5EF4-FFF2-40B4-BE49-F238E27FC236}">
                <a16:creationId xmlns:a16="http://schemas.microsoft.com/office/drawing/2014/main" id="{824C5E64-F20D-4988-983C-C9F836314F52}"/>
              </a:ext>
            </a:extLst>
          </p:cNvPr>
          <p:cNvSpPr>
            <a:spLocks noGrp="1"/>
          </p:cNvSpPr>
          <p:nvPr>
            <p:ph type="subTitle" idx="13"/>
          </p:nvPr>
        </p:nvSpPr>
        <p:spPr>
          <a:xfrm>
            <a:off x="2060900" y="337351"/>
            <a:ext cx="9080575" cy="592673"/>
          </a:xfrm>
        </p:spPr>
        <p:txBody>
          <a:bodyPr>
            <a:normAutofit lnSpcReduction="10000"/>
          </a:bodyPr>
          <a:lstStyle/>
          <a:p>
            <a:pPr algn="ctr"/>
            <a:r>
              <a:rPr lang="es-ES" b="1" dirty="0"/>
              <a:t>CIBER ACOSO</a:t>
            </a:r>
            <a:endParaRPr lang="es-CO" b="1" dirty="0"/>
          </a:p>
        </p:txBody>
      </p:sp>
      <p:pic>
        <p:nvPicPr>
          <p:cNvPr id="4" name="Imagen 3">
            <a:extLst>
              <a:ext uri="{FF2B5EF4-FFF2-40B4-BE49-F238E27FC236}">
                <a16:creationId xmlns:a16="http://schemas.microsoft.com/office/drawing/2014/main" id="{11FCD3E6-60AD-44FB-8CF2-683FEB49C71F}"/>
              </a:ext>
            </a:extLst>
          </p:cNvPr>
          <p:cNvPicPr>
            <a:picLocks noChangeAspect="1"/>
          </p:cNvPicPr>
          <p:nvPr/>
        </p:nvPicPr>
        <p:blipFill>
          <a:blip r:embed="rId2"/>
          <a:stretch>
            <a:fillRect/>
          </a:stretch>
        </p:blipFill>
        <p:spPr>
          <a:xfrm>
            <a:off x="4840641" y="4040571"/>
            <a:ext cx="3388959" cy="2306963"/>
          </a:xfrm>
          <a:prstGeom prst="rect">
            <a:avLst/>
          </a:prstGeom>
        </p:spPr>
      </p:pic>
    </p:spTree>
    <p:extLst>
      <p:ext uri="{BB962C8B-B14F-4D97-AF65-F5344CB8AC3E}">
        <p14:creationId xmlns:p14="http://schemas.microsoft.com/office/powerpoint/2010/main" val="1105177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0CFB520-76E4-47A9-830E-418ECC78996D}"/>
              </a:ext>
            </a:extLst>
          </p:cNvPr>
          <p:cNvSpPr>
            <a:spLocks noGrp="1"/>
          </p:cNvSpPr>
          <p:nvPr>
            <p:ph idx="1"/>
          </p:nvPr>
        </p:nvSpPr>
        <p:spPr>
          <a:xfrm>
            <a:off x="1811045" y="790112"/>
            <a:ext cx="9942990" cy="5442011"/>
          </a:xfrm>
        </p:spPr>
        <p:txBody>
          <a:bodyPr/>
          <a:lstStyle/>
          <a:p>
            <a:pPr algn="l"/>
            <a:r>
              <a:rPr lang="es-ES" b="0" dirty="0">
                <a:solidFill>
                  <a:srgbClr val="1B1B1B"/>
                </a:solidFill>
                <a:effectLst/>
                <a:latin typeface="Roboto" panose="020B0604020202020204" pitchFamily="2" charset="0"/>
              </a:rPr>
              <a:t>Durante 2021 los delitos cibernéticos en Colombia ascendieron a 33.465, lo que significa un aumento de 17 %  en comparación con 2020, cuando fueron 28.524 casos. Según cifras del Centro Cibernético Policial, 18.578 URL fueron bloqueadas en 2021 por contenidos maliciosos; se recibieron 1.558 denuncias y se efectuaron 49 capturas.</a:t>
            </a:r>
          </a:p>
          <a:p>
            <a:pPr algn="l"/>
            <a:r>
              <a:rPr lang="es-ES" b="0" dirty="0">
                <a:solidFill>
                  <a:srgbClr val="1B1B1B"/>
                </a:solidFill>
                <a:effectLst/>
                <a:latin typeface="Roboto" panose="020B0604020202020204" pitchFamily="2" charset="0"/>
              </a:rPr>
              <a:t>Entre los principales delitos informáticos están el grooming (acción deliberada de un adulto, varón o mujer, de acosar sexualmente a una niña, niño o adolescente a través de un medio digital) con 516 incidentes registrados; la sextorsión con 62, y el ciberbullying con 325.</a:t>
            </a:r>
          </a:p>
          <a:p>
            <a:pPr algn="l"/>
            <a:endParaRPr lang="es-ES" b="0" dirty="0">
              <a:solidFill>
                <a:srgbClr val="1B1B1B"/>
              </a:solidFill>
              <a:effectLst/>
              <a:latin typeface="Roboto" panose="020B0604020202020204" pitchFamily="2" charset="0"/>
            </a:endParaRPr>
          </a:p>
          <a:p>
            <a:endParaRPr lang="es-CO" dirty="0"/>
          </a:p>
        </p:txBody>
      </p:sp>
      <p:sp>
        <p:nvSpPr>
          <p:cNvPr id="3" name="Subtítulo 2">
            <a:extLst>
              <a:ext uri="{FF2B5EF4-FFF2-40B4-BE49-F238E27FC236}">
                <a16:creationId xmlns:a16="http://schemas.microsoft.com/office/drawing/2014/main" id="{588F5E82-2B26-4050-9C32-8640B51D5EBC}"/>
              </a:ext>
            </a:extLst>
          </p:cNvPr>
          <p:cNvSpPr>
            <a:spLocks noGrp="1"/>
          </p:cNvSpPr>
          <p:nvPr>
            <p:ph type="subTitle" idx="13"/>
          </p:nvPr>
        </p:nvSpPr>
        <p:spPr>
          <a:xfrm>
            <a:off x="3950563" y="221942"/>
            <a:ext cx="5459767" cy="488272"/>
          </a:xfrm>
        </p:spPr>
        <p:txBody>
          <a:bodyPr>
            <a:normAutofit fontScale="85000" lnSpcReduction="20000"/>
          </a:bodyPr>
          <a:lstStyle/>
          <a:p>
            <a:pPr algn="ctr"/>
            <a:r>
              <a:rPr lang="es-ES" b="1" dirty="0"/>
              <a:t>Ciber acoso </a:t>
            </a:r>
            <a:endParaRPr lang="es-CO" b="1" dirty="0"/>
          </a:p>
        </p:txBody>
      </p:sp>
      <p:pic>
        <p:nvPicPr>
          <p:cNvPr id="4" name="Imagen 3">
            <a:extLst>
              <a:ext uri="{FF2B5EF4-FFF2-40B4-BE49-F238E27FC236}">
                <a16:creationId xmlns:a16="http://schemas.microsoft.com/office/drawing/2014/main" id="{9A97B7E6-49C6-4356-9403-55BE0B27904D}"/>
              </a:ext>
            </a:extLst>
          </p:cNvPr>
          <p:cNvPicPr>
            <a:picLocks noChangeAspect="1"/>
          </p:cNvPicPr>
          <p:nvPr/>
        </p:nvPicPr>
        <p:blipFill>
          <a:blip r:embed="rId2"/>
          <a:stretch>
            <a:fillRect/>
          </a:stretch>
        </p:blipFill>
        <p:spPr>
          <a:xfrm>
            <a:off x="5098742" y="4003829"/>
            <a:ext cx="3367596" cy="2308192"/>
          </a:xfrm>
          <a:prstGeom prst="rect">
            <a:avLst/>
          </a:prstGeom>
        </p:spPr>
      </p:pic>
    </p:spTree>
    <p:extLst>
      <p:ext uri="{BB962C8B-B14F-4D97-AF65-F5344CB8AC3E}">
        <p14:creationId xmlns:p14="http://schemas.microsoft.com/office/powerpoint/2010/main" val="1894074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476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E5B888-9433-4DF6-9C20-0B1BAD00B670}"/>
              </a:ext>
            </a:extLst>
          </p:cNvPr>
          <p:cNvSpPr>
            <a:spLocks noGrp="1"/>
          </p:cNvSpPr>
          <p:nvPr>
            <p:ph idx="1"/>
          </p:nvPr>
        </p:nvSpPr>
        <p:spPr>
          <a:xfrm>
            <a:off x="2060900" y="1331844"/>
            <a:ext cx="9814107" cy="4727580"/>
          </a:xfrm>
        </p:spPr>
        <p:txBody>
          <a:bodyPr/>
          <a:lstStyle/>
          <a:p>
            <a:pPr algn="just" fontAlgn="base"/>
            <a:r>
              <a:rPr lang="es-CO" dirty="0">
                <a:latin typeface="Arial" panose="020B0604020202020204" pitchFamily="34" charset="0"/>
                <a:cs typeface="Arial" panose="020B0604020202020204" pitchFamily="34" charset="0"/>
              </a:rPr>
              <a:t>Por medio de la cual se adoptan medidas para prevenir, corregir y sancionar el acoso laboral y otros hostigamientos en el marco de las relaciones de trabajo.</a:t>
            </a:r>
            <a:endParaRPr lang="es-CO" dirty="0">
              <a:solidFill>
                <a:srgbClr val="333333"/>
              </a:solidFill>
              <a:latin typeface="Arial" panose="020B0604020202020204" pitchFamily="34" charset="0"/>
              <a:cs typeface="Arial" panose="020B0604020202020204" pitchFamily="34" charset="0"/>
            </a:endParaRPr>
          </a:p>
        </p:txBody>
      </p:sp>
      <p:sp>
        <p:nvSpPr>
          <p:cNvPr id="4" name="Subtítulo 3">
            <a:extLst>
              <a:ext uri="{FF2B5EF4-FFF2-40B4-BE49-F238E27FC236}">
                <a16:creationId xmlns:a16="http://schemas.microsoft.com/office/drawing/2014/main" id="{18327482-B308-4072-A208-75CAB000B130}"/>
              </a:ext>
            </a:extLst>
          </p:cNvPr>
          <p:cNvSpPr>
            <a:spLocks noGrp="1"/>
          </p:cNvSpPr>
          <p:nvPr>
            <p:ph type="subTitle" idx="13"/>
          </p:nvPr>
        </p:nvSpPr>
        <p:spPr>
          <a:xfrm>
            <a:off x="2840737" y="639444"/>
            <a:ext cx="7668768" cy="562706"/>
          </a:xfrm>
        </p:spPr>
        <p:txBody>
          <a:bodyPr>
            <a:normAutofit fontScale="92500" lnSpcReduction="10000"/>
          </a:bodyPr>
          <a:lstStyle/>
          <a:p>
            <a:pPr algn="ctr"/>
            <a:r>
              <a:rPr lang="es-CO" b="1" dirty="0"/>
              <a:t>LEY 1010 DE 2006</a:t>
            </a:r>
          </a:p>
        </p:txBody>
      </p:sp>
      <p:pic>
        <p:nvPicPr>
          <p:cNvPr id="5" name="Imagen 4"/>
          <p:cNvPicPr>
            <a:picLocks noChangeAspect="1"/>
          </p:cNvPicPr>
          <p:nvPr/>
        </p:nvPicPr>
        <p:blipFill>
          <a:blip r:embed="rId2"/>
          <a:stretch>
            <a:fillRect/>
          </a:stretch>
        </p:blipFill>
        <p:spPr>
          <a:xfrm>
            <a:off x="3560064" y="2511552"/>
            <a:ext cx="5747709" cy="3462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6989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060900" y="1024128"/>
            <a:ext cx="9789723" cy="4903848"/>
          </a:xfrm>
        </p:spPr>
        <p:txBody>
          <a:bodyPr/>
          <a:lstStyle/>
          <a:p>
            <a:pPr algn="just"/>
            <a:r>
              <a:rPr lang="es-CO" b="1" dirty="0"/>
              <a:t>Son bienes jurídicos protegidos por la presente ley</a:t>
            </a:r>
            <a:r>
              <a:rPr lang="es-CO" dirty="0"/>
              <a:t>: el trabajo en condiciones dignas y justas, la libertad, la intimidad, la honra y la salud mental de los trabajadores, empleados, la armonía entre quienes comparten un mismo ambiente laboral y el buen ambiente en la empresa. </a:t>
            </a:r>
          </a:p>
          <a:p>
            <a:endParaRPr lang="es-CO" dirty="0"/>
          </a:p>
        </p:txBody>
      </p:sp>
      <p:sp>
        <p:nvSpPr>
          <p:cNvPr id="3" name="Subtítulo 2"/>
          <p:cNvSpPr>
            <a:spLocks noGrp="1"/>
          </p:cNvSpPr>
          <p:nvPr>
            <p:ph type="subTitle" idx="13"/>
          </p:nvPr>
        </p:nvSpPr>
        <p:spPr>
          <a:xfrm>
            <a:off x="3072384" y="231648"/>
            <a:ext cx="7985759" cy="597408"/>
          </a:xfrm>
        </p:spPr>
        <p:txBody>
          <a:bodyPr>
            <a:normAutofit lnSpcReduction="10000"/>
          </a:bodyPr>
          <a:lstStyle/>
          <a:p>
            <a:pPr algn="ctr"/>
            <a:r>
              <a:rPr lang="es-CO" b="1" dirty="0"/>
              <a:t>LEY 1010 DE 2006</a:t>
            </a:r>
          </a:p>
          <a:p>
            <a:endParaRPr lang="es-CO" dirty="0"/>
          </a:p>
        </p:txBody>
      </p:sp>
      <p:pic>
        <p:nvPicPr>
          <p:cNvPr id="4" name="Imagen 3"/>
          <p:cNvPicPr>
            <a:picLocks noChangeAspect="1"/>
          </p:cNvPicPr>
          <p:nvPr/>
        </p:nvPicPr>
        <p:blipFill>
          <a:blip r:embed="rId2"/>
          <a:stretch>
            <a:fillRect/>
          </a:stretch>
        </p:blipFill>
        <p:spPr>
          <a:xfrm>
            <a:off x="4114709" y="2568318"/>
            <a:ext cx="5165769" cy="3150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85917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3"/>
          </p:nvPr>
        </p:nvSpPr>
        <p:spPr>
          <a:xfrm>
            <a:off x="3438145" y="639444"/>
            <a:ext cx="7022592" cy="562706"/>
          </a:xfrm>
        </p:spPr>
        <p:txBody>
          <a:bodyPr>
            <a:normAutofit fontScale="92500" lnSpcReduction="10000"/>
          </a:bodyPr>
          <a:lstStyle/>
          <a:p>
            <a:pPr algn="ctr"/>
            <a:r>
              <a:rPr lang="es-CO" b="1" dirty="0"/>
              <a:t>LEY 1010 DE 2006</a:t>
            </a:r>
          </a:p>
        </p:txBody>
      </p:sp>
      <p:sp>
        <p:nvSpPr>
          <p:cNvPr id="2" name="Marcador de contenido 1"/>
          <p:cNvSpPr>
            <a:spLocks noGrp="1"/>
          </p:cNvSpPr>
          <p:nvPr>
            <p:ph idx="1"/>
          </p:nvPr>
        </p:nvSpPr>
        <p:spPr>
          <a:xfrm>
            <a:off x="1883391" y="1331844"/>
            <a:ext cx="9771797" cy="5314616"/>
          </a:xfrm>
        </p:spPr>
        <p:txBody>
          <a:bodyPr/>
          <a:lstStyle/>
          <a:p>
            <a:pPr algn="just"/>
            <a:r>
              <a:rPr lang="es-CO" b="1" dirty="0"/>
              <a:t>QUE ES ACOSO LABORAL? </a:t>
            </a:r>
            <a:r>
              <a:rPr lang="es-CO" dirty="0"/>
              <a:t>. Para efectos de la presente ley se entenderá por acoso laboral toda conducta persistente y demostrable, ejercida sobre un empleado, trabajador por parte de un empleador, un jefe o superior jerárquico inmediato o mediato, un compañero de trabajo o un subalterno, encaminada a infundir miedo, intimidación, terror y angustia, a causar perjuicio laboral, generar desmotivación en el trabajo, o inducir la renuncia del mismo.</a:t>
            </a:r>
          </a:p>
        </p:txBody>
      </p:sp>
      <p:pic>
        <p:nvPicPr>
          <p:cNvPr id="6" name="Imagen 5"/>
          <p:cNvPicPr>
            <a:picLocks noChangeAspect="1"/>
          </p:cNvPicPr>
          <p:nvPr/>
        </p:nvPicPr>
        <p:blipFill>
          <a:blip r:embed="rId2"/>
          <a:stretch>
            <a:fillRect/>
          </a:stretch>
        </p:blipFill>
        <p:spPr>
          <a:xfrm>
            <a:off x="4268473" y="3732210"/>
            <a:ext cx="4828032" cy="2530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7150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3"/>
          </p:nvPr>
        </p:nvSpPr>
        <p:spPr>
          <a:xfrm>
            <a:off x="3438145" y="639444"/>
            <a:ext cx="7022592" cy="562706"/>
          </a:xfrm>
        </p:spPr>
        <p:txBody>
          <a:bodyPr>
            <a:normAutofit fontScale="92500" lnSpcReduction="10000"/>
          </a:bodyPr>
          <a:lstStyle/>
          <a:p>
            <a:pPr algn="ctr"/>
            <a:r>
              <a:rPr lang="es-CO" b="1" dirty="0"/>
              <a:t>LEY 1010 DE 2006</a:t>
            </a:r>
          </a:p>
        </p:txBody>
      </p:sp>
      <p:sp>
        <p:nvSpPr>
          <p:cNvPr id="2" name="Marcador de contenido 1"/>
          <p:cNvSpPr>
            <a:spLocks noGrp="1"/>
          </p:cNvSpPr>
          <p:nvPr>
            <p:ph idx="1"/>
          </p:nvPr>
        </p:nvSpPr>
        <p:spPr>
          <a:xfrm>
            <a:off x="2060900" y="1331844"/>
            <a:ext cx="9814108" cy="4800732"/>
          </a:xfrm>
        </p:spPr>
        <p:txBody>
          <a:bodyPr/>
          <a:lstStyle/>
          <a:p>
            <a:r>
              <a:rPr lang="es-CO" dirty="0"/>
              <a:t>Respeto </a:t>
            </a:r>
          </a:p>
          <a:p>
            <a:r>
              <a:rPr lang="es-CO" dirty="0"/>
              <a:t> Imparcialidad  </a:t>
            </a:r>
          </a:p>
          <a:p>
            <a:r>
              <a:rPr lang="es-CO" dirty="0"/>
              <a:t>Tolerancia </a:t>
            </a:r>
          </a:p>
          <a:p>
            <a:r>
              <a:rPr lang="es-CO" dirty="0"/>
              <a:t> Serenidad </a:t>
            </a:r>
          </a:p>
          <a:p>
            <a:r>
              <a:rPr lang="es-CO" dirty="0"/>
              <a:t> Confidencialidad </a:t>
            </a:r>
          </a:p>
          <a:p>
            <a:r>
              <a:rPr lang="es-CO" dirty="0"/>
              <a:t>Reserva en el manejo de información </a:t>
            </a:r>
          </a:p>
          <a:p>
            <a:r>
              <a:rPr lang="es-CO" dirty="0"/>
              <a:t> Ética </a:t>
            </a:r>
          </a:p>
          <a:p>
            <a:r>
              <a:rPr lang="es-CO" dirty="0"/>
              <a:t>Habilidades de comunicación asertiva </a:t>
            </a:r>
          </a:p>
          <a:p>
            <a:r>
              <a:rPr lang="es-CO" dirty="0"/>
              <a:t>Liderazgo </a:t>
            </a:r>
          </a:p>
          <a:p>
            <a:r>
              <a:rPr lang="es-CO" dirty="0"/>
              <a:t>Resolución de conflictos.</a:t>
            </a:r>
          </a:p>
          <a:p>
            <a:pPr algn="just"/>
            <a:endParaRPr lang="es-CO" dirty="0"/>
          </a:p>
        </p:txBody>
      </p:sp>
      <p:pic>
        <p:nvPicPr>
          <p:cNvPr id="4" name="Imagen 3"/>
          <p:cNvPicPr>
            <a:picLocks noChangeAspect="1"/>
          </p:cNvPicPr>
          <p:nvPr/>
        </p:nvPicPr>
        <p:blipFill>
          <a:blip r:embed="rId2"/>
          <a:stretch>
            <a:fillRect/>
          </a:stretch>
        </p:blipFill>
        <p:spPr>
          <a:xfrm>
            <a:off x="7551787" y="1434162"/>
            <a:ext cx="3584759" cy="4157832"/>
          </a:xfrm>
          <a:prstGeom prst="rect">
            <a:avLst/>
          </a:prstGeom>
        </p:spPr>
      </p:pic>
    </p:spTree>
    <p:extLst>
      <p:ext uri="{BB962C8B-B14F-4D97-AF65-F5344CB8AC3E}">
        <p14:creationId xmlns:p14="http://schemas.microsoft.com/office/powerpoint/2010/main" val="1875796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060900" y="743712"/>
            <a:ext cx="9923836" cy="5388864"/>
          </a:xfrm>
        </p:spPr>
        <p:txBody>
          <a:bodyPr/>
          <a:lstStyle/>
          <a:p>
            <a:pPr marL="0" indent="0" algn="ctr">
              <a:buNone/>
            </a:pPr>
            <a:r>
              <a:rPr lang="es-CO" b="1" dirty="0"/>
              <a:t>TIPOS DE ACOSO LABORAL.</a:t>
            </a:r>
          </a:p>
          <a:p>
            <a:endParaRPr lang="es-CO" b="1" dirty="0"/>
          </a:p>
          <a:p>
            <a:pPr algn="just"/>
            <a:r>
              <a:rPr lang="es-CO" b="1" dirty="0"/>
              <a:t>1. Maltrato laboral</a:t>
            </a:r>
            <a:r>
              <a:rPr lang="es-CO" dirty="0"/>
              <a:t>. Todo acto de violencia contra la integridad física o moral, la libertad física o sexual y los bienes de quien se desempeñe como empleado o trabajador; toda expresión verbal injuriosa o ultrajante que lesione la integridad moral o los derechos a la intimidad y al buen nombre de quienes participen en una relación de trabajo de tipo laboral o todo comportamiento tendiente a menoscabar la autoestima y la dignidad de quien participe en una relación de trabajo de tipo laboral. </a:t>
            </a:r>
          </a:p>
        </p:txBody>
      </p:sp>
      <p:sp>
        <p:nvSpPr>
          <p:cNvPr id="3" name="Subtítulo 2"/>
          <p:cNvSpPr>
            <a:spLocks noGrp="1"/>
          </p:cNvSpPr>
          <p:nvPr>
            <p:ph type="subTitle" idx="13"/>
          </p:nvPr>
        </p:nvSpPr>
        <p:spPr>
          <a:xfrm>
            <a:off x="2828544" y="182880"/>
            <a:ext cx="7991855" cy="560832"/>
          </a:xfrm>
        </p:spPr>
        <p:txBody>
          <a:bodyPr>
            <a:normAutofit fontScale="92500" lnSpcReduction="10000"/>
          </a:bodyPr>
          <a:lstStyle/>
          <a:p>
            <a:pPr algn="ctr"/>
            <a:r>
              <a:rPr lang="es-CO" b="1" dirty="0"/>
              <a:t>LEY 1010 DE 2006</a:t>
            </a:r>
          </a:p>
          <a:p>
            <a:pPr algn="ctr"/>
            <a:endParaRPr lang="es-CO" b="1" dirty="0"/>
          </a:p>
        </p:txBody>
      </p:sp>
      <p:pic>
        <p:nvPicPr>
          <p:cNvPr id="5" name="Imagen 4"/>
          <p:cNvPicPr>
            <a:picLocks noChangeAspect="1"/>
          </p:cNvPicPr>
          <p:nvPr/>
        </p:nvPicPr>
        <p:blipFill>
          <a:blip r:embed="rId2"/>
          <a:stretch>
            <a:fillRect/>
          </a:stretch>
        </p:blipFill>
        <p:spPr>
          <a:xfrm>
            <a:off x="2828544" y="4323588"/>
            <a:ext cx="2847975"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agen 5"/>
          <p:cNvPicPr>
            <a:picLocks noChangeAspect="1"/>
          </p:cNvPicPr>
          <p:nvPr/>
        </p:nvPicPr>
        <p:blipFill>
          <a:blip r:embed="rId3"/>
          <a:stretch>
            <a:fillRect/>
          </a:stretch>
        </p:blipFill>
        <p:spPr>
          <a:xfrm>
            <a:off x="8241445" y="4228719"/>
            <a:ext cx="2847975" cy="16097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5171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060900" y="1021080"/>
            <a:ext cx="9628179" cy="5273040"/>
          </a:xfrm>
        </p:spPr>
        <p:txBody>
          <a:bodyPr/>
          <a:lstStyle/>
          <a:p>
            <a:endParaRPr lang="es-ES" dirty="0"/>
          </a:p>
          <a:p>
            <a:pPr algn="just"/>
            <a:r>
              <a:rPr lang="es-CO" b="1" dirty="0"/>
              <a:t>2. Persecución laboral: </a:t>
            </a:r>
            <a:r>
              <a:rPr lang="es-CO" dirty="0"/>
              <a:t>toda conducta cuyas características de reiteración o evidente arbitrariedad permitan inferir el propósito de inducir la renuncia del empleado o trabajador mediante la descalificación, la carga excesiva de trabajo y cambios permanentes de horario que puedan producir desmotivación laboral.</a:t>
            </a:r>
          </a:p>
        </p:txBody>
      </p:sp>
      <p:sp>
        <p:nvSpPr>
          <p:cNvPr id="3" name="Subtítulo 2"/>
          <p:cNvSpPr>
            <a:spLocks noGrp="1"/>
          </p:cNvSpPr>
          <p:nvPr>
            <p:ph type="subTitle" idx="13"/>
          </p:nvPr>
        </p:nvSpPr>
        <p:spPr>
          <a:xfrm>
            <a:off x="2694432" y="381000"/>
            <a:ext cx="8083296" cy="640080"/>
          </a:xfrm>
        </p:spPr>
        <p:txBody>
          <a:bodyPr>
            <a:normAutofit/>
          </a:bodyPr>
          <a:lstStyle/>
          <a:p>
            <a:pPr algn="ctr"/>
            <a:r>
              <a:rPr lang="es-CO" b="1" dirty="0"/>
              <a:t>LEY 1010 DE 2006</a:t>
            </a:r>
          </a:p>
          <a:p>
            <a:pPr algn="ctr"/>
            <a:endParaRPr lang="es-CO" b="1" dirty="0"/>
          </a:p>
        </p:txBody>
      </p:sp>
      <p:pic>
        <p:nvPicPr>
          <p:cNvPr id="5" name="Imagen 4"/>
          <p:cNvPicPr>
            <a:picLocks noChangeAspect="1"/>
          </p:cNvPicPr>
          <p:nvPr/>
        </p:nvPicPr>
        <p:blipFill>
          <a:blip r:embed="rId2"/>
          <a:stretch>
            <a:fillRect/>
          </a:stretch>
        </p:blipFill>
        <p:spPr>
          <a:xfrm>
            <a:off x="4450080" y="3429000"/>
            <a:ext cx="4572000"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23578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767840" y="1203960"/>
            <a:ext cx="9860280" cy="5044440"/>
          </a:xfrm>
        </p:spPr>
        <p:txBody>
          <a:bodyPr/>
          <a:lstStyle/>
          <a:p>
            <a:pPr algn="just"/>
            <a:r>
              <a:rPr lang="es-CO" b="1" dirty="0"/>
              <a:t>3. Discriminación laboral: </a:t>
            </a:r>
            <a:r>
              <a:rPr lang="es-CO" dirty="0"/>
              <a:t>todo trato diferenciado por razones de raza, género, origen familiar o nacional, credo religioso, preferencia política o situación social o que carezca de toda razonabilidad desde el punto de vista laboral</a:t>
            </a:r>
          </a:p>
        </p:txBody>
      </p:sp>
      <p:sp>
        <p:nvSpPr>
          <p:cNvPr id="3" name="Subtítulo 2"/>
          <p:cNvSpPr>
            <a:spLocks noGrp="1"/>
          </p:cNvSpPr>
          <p:nvPr>
            <p:ph type="subTitle" idx="13"/>
          </p:nvPr>
        </p:nvSpPr>
        <p:spPr>
          <a:xfrm>
            <a:off x="2060901" y="441960"/>
            <a:ext cx="7988952" cy="579120"/>
          </a:xfrm>
        </p:spPr>
        <p:txBody>
          <a:bodyPr>
            <a:normAutofit fontScale="92500" lnSpcReduction="10000"/>
          </a:bodyPr>
          <a:lstStyle/>
          <a:p>
            <a:pPr algn="ctr"/>
            <a:r>
              <a:rPr lang="es-CO" b="1" dirty="0"/>
              <a:t>LEY 1010 DE 2006</a:t>
            </a:r>
          </a:p>
        </p:txBody>
      </p:sp>
      <p:pic>
        <p:nvPicPr>
          <p:cNvPr id="4" name="Imagen 3"/>
          <p:cNvPicPr>
            <a:picLocks noChangeAspect="1"/>
          </p:cNvPicPr>
          <p:nvPr/>
        </p:nvPicPr>
        <p:blipFill>
          <a:blip r:embed="rId2"/>
          <a:stretch>
            <a:fillRect/>
          </a:stretch>
        </p:blipFill>
        <p:spPr>
          <a:xfrm>
            <a:off x="2151888" y="2926080"/>
            <a:ext cx="4053840" cy="3011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a:picLocks noChangeAspect="1"/>
          </p:cNvPicPr>
          <p:nvPr/>
        </p:nvPicPr>
        <p:blipFill rotWithShape="1">
          <a:blip r:embed="rId3"/>
          <a:srcRect l="5360"/>
          <a:stretch/>
        </p:blipFill>
        <p:spPr>
          <a:xfrm>
            <a:off x="7132320" y="2926080"/>
            <a:ext cx="4285488" cy="3011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73070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ositiva Compañía de Seguros">
  <a:themeElements>
    <a:clrScheme name="Positiva">
      <a:dk1>
        <a:srgbClr val="FF8A00"/>
      </a:dk1>
      <a:lt1>
        <a:srgbClr val="7C7C7C"/>
      </a:lt1>
      <a:dk2>
        <a:srgbClr val="FF8A0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Banco de Portadas">
  <a:themeElements>
    <a:clrScheme name="Positiva">
      <a:dk1>
        <a:srgbClr val="FF8A00"/>
      </a:dk1>
      <a:lt1>
        <a:srgbClr val="7C7C7C"/>
      </a:lt1>
      <a:dk2>
        <a:srgbClr val="FF8A0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ct:contentTypeSchema xmlns:ct="http://schemas.microsoft.com/office/2006/metadata/contentType" xmlns:ma="http://schemas.microsoft.com/office/2006/metadata/properties/metaAttributes" ct:_="" ma:_="" ma:contentTypeName="Documento" ma:contentTypeID="0x0101006A81FD8BE8D33941B641A993FB072DFD" ma:contentTypeVersion="2" ma:contentTypeDescription="Crear nuevo documento." ma:contentTypeScope="" ma:versionID="9f7662088d0856d0939f17ddf85921f0">
  <xsd:schema xmlns:xsd="http://www.w3.org/2001/XMLSchema" xmlns:xs="http://www.w3.org/2001/XMLSchema" xmlns:p="http://schemas.microsoft.com/office/2006/metadata/properties" xmlns:ns1="http://schemas.microsoft.com/sharepoint/v3" xmlns:ns2="ae9388c0-b1e2-40ea-b6a8-c51c7913cbd2" targetNamespace="http://schemas.microsoft.com/office/2006/metadata/properties" ma:root="true" ma:fieldsID="2da0221a89756a2ec0c2db0b0b4be7e2" ns1:_="" ns2:_="">
    <xsd:import namespace="http://schemas.microsoft.com/sharepoint/v3"/>
    <xsd:import namespace="ae9388c0-b1e2-40ea-b6a8-c51c7913cbd2"/>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Fecha de inicio programada" ma:internalName="PublishingStartDate">
      <xsd:simpleType>
        <xsd:restriction base="dms:Unknown"/>
      </xsd:simpleType>
    </xsd:element>
    <xsd:element name="PublishingExpirationDate" ma:index="12" nillable="true" ma:displayName="Fecha de finalización programada"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9388c0-b1e2-40ea-b6a8-c51c7913cbd2"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ae9388c0-b1e2-40ea-b6a8-c51c7913cbd2">H7EN5MXTHQNV-1513-255</_dlc_DocId>
    <_dlc_DocIdUrl xmlns="ae9388c0-b1e2-40ea-b6a8-c51c7913cbd2">
      <Url>https://mng.mincultura.gov.co/ministerio/recursos-humanos/_layouts/15/DocIdRedir.aspx?ID=H7EN5MXTHQNV-1513-255</Url>
      <Description>H7EN5MXTHQNV-1513-255</Description>
    </_dlc_DocIdUrl>
  </documentManagement>
</p:properties>
</file>

<file path=customXml/itemProps1.xml><?xml version="1.0" encoding="utf-8"?>
<ds:datastoreItem xmlns:ds="http://schemas.openxmlformats.org/officeDocument/2006/customXml" ds:itemID="{823F621C-FAD0-459C-8EB9-1382B07C4136}"/>
</file>

<file path=customXml/itemProps2.xml><?xml version="1.0" encoding="utf-8"?>
<ds:datastoreItem xmlns:ds="http://schemas.openxmlformats.org/officeDocument/2006/customXml" ds:itemID="{6F74CF20-D45F-4AA9-A9E2-AD805A024C9D}"/>
</file>

<file path=customXml/itemProps3.xml><?xml version="1.0" encoding="utf-8"?>
<ds:datastoreItem xmlns:ds="http://schemas.openxmlformats.org/officeDocument/2006/customXml" ds:itemID="{91FAB585-90BA-4F56-B99A-C34CEFC778C0}"/>
</file>

<file path=customXml/itemProps4.xml><?xml version="1.0" encoding="utf-8"?>
<ds:datastoreItem xmlns:ds="http://schemas.openxmlformats.org/officeDocument/2006/customXml" ds:itemID="{3B9288AA-82E5-4620-993F-426B424C20B3}"/>
</file>

<file path=docProps/app.xml><?xml version="1.0" encoding="utf-8"?>
<Properties xmlns="http://schemas.openxmlformats.org/officeDocument/2006/extended-properties" xmlns:vt="http://schemas.openxmlformats.org/officeDocument/2006/docPropsVTypes">
  <Template>Ion</Template>
  <TotalTime>2597</TotalTime>
  <Words>1827</Words>
  <Application>Microsoft Office PowerPoint</Application>
  <PresentationFormat>Panorámica</PresentationFormat>
  <Paragraphs>100</Paragraphs>
  <Slides>22</Slides>
  <Notes>1</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22</vt:i4>
      </vt:variant>
    </vt:vector>
  </HeadingPairs>
  <TitlesOfParts>
    <vt:vector size="32" baseType="lpstr">
      <vt:lpstr>Arial</vt:lpstr>
      <vt:lpstr>Arial</vt:lpstr>
      <vt:lpstr>Calibri</vt:lpstr>
      <vt:lpstr>Century Gothic</vt:lpstr>
      <vt:lpstr>Open Sans</vt:lpstr>
      <vt:lpstr>Roboto</vt:lpstr>
      <vt:lpstr>Wingdings 3</vt:lpstr>
      <vt:lpstr>Work Sans</vt:lpstr>
      <vt:lpstr>Positiva Compañía de Seguros</vt:lpstr>
      <vt:lpstr>Banco de Portadas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Olver Lopez Patiño</dc:creator>
  <cp:lastModifiedBy>Usuario</cp:lastModifiedBy>
  <cp:revision>113</cp:revision>
  <dcterms:created xsi:type="dcterms:W3CDTF">2016-06-13T19:39:58Z</dcterms:created>
  <dcterms:modified xsi:type="dcterms:W3CDTF">2022-03-15T13:19:01Z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0x0101006A81FD8BE8D33941B641A993FB072DFD</vt:lpwstr>
  </property>
  <property fmtid="{D5CDD505-2E9C-101B-9397-08002B2CF9AE}" pid="3" name="_dlc_DocIdItemGuid">
    <vt:lpwstr>db4769b0-bf48-4be4-bc16-68f939f9d8b9</vt:lpwstr>
  </property>
</Properties>
</file>