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Layouts/slideLayout5.xml" ContentType="application/vnd.openxmlformats-officedocument.presentationml.slideLayout+xml"/>
  <Override PartName="/ppt/notesSlides/notesSlide20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21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theme/theme1.xml" ContentType="application/vnd.openxmlformats-officedocument.theme+xml"/>
  <Override PartName="/ppt/charts/colors9.xml" ContentType="application/vnd.ms-office.chartcolorstyle+xml"/>
  <Override PartName="/ppt/notesMasters/notesMaster1.xml" ContentType="application/vnd.openxmlformats-officedocument.presentationml.notesMaster+xml"/>
  <Override PartName="/ppt/charts/chart9.xml" ContentType="application/vnd.openxmlformats-officedocument.drawingml.chart+xml"/>
  <Override PartName="/ppt/charts/colors1.xml" ContentType="application/vnd.ms-office.chartcolorstyle+xml"/>
  <Override PartName="/ppt/charts/style8.xml" ContentType="application/vnd.ms-office.chartstyle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8.xml" ContentType="application/vnd.ms-office.chartcolor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9.xml" ContentType="application/vnd.ms-office.chartstyle+xml"/>
  <Override PartName="/ppt/charts/style1.xml" ContentType="application/vnd.ms-office.chartstyl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1.xml" ContentType="application/vnd.openxmlformats-officedocument.customXmlProperti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4"/>
  </p:sldMasterIdLst>
  <p:notesMasterIdLst>
    <p:notesMasterId r:id="rId29"/>
  </p:notesMasterIdLst>
  <p:sldIdLst>
    <p:sldId id="256" r:id="rId5"/>
    <p:sldId id="258" r:id="rId6"/>
    <p:sldId id="262" r:id="rId7"/>
    <p:sldId id="300" r:id="rId8"/>
    <p:sldId id="302" r:id="rId9"/>
    <p:sldId id="304" r:id="rId10"/>
    <p:sldId id="303" r:id="rId11"/>
    <p:sldId id="306" r:id="rId12"/>
    <p:sldId id="305" r:id="rId13"/>
    <p:sldId id="299" r:id="rId14"/>
    <p:sldId id="307" r:id="rId15"/>
    <p:sldId id="308" r:id="rId16"/>
    <p:sldId id="311" r:id="rId17"/>
    <p:sldId id="310" r:id="rId18"/>
    <p:sldId id="309" r:id="rId19"/>
    <p:sldId id="319" r:id="rId20"/>
    <p:sldId id="312" r:id="rId21"/>
    <p:sldId id="373" r:id="rId22"/>
    <p:sldId id="316" r:id="rId23"/>
    <p:sldId id="374" r:id="rId24"/>
    <p:sldId id="375" r:id="rId25"/>
    <p:sldId id="370" r:id="rId26"/>
    <p:sldId id="371" r:id="rId27"/>
    <p:sldId id="260" r:id="rId28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6190C"/>
    <a:srgbClr val="CC3300"/>
    <a:srgbClr val="FF0F09"/>
    <a:srgbClr val="F42F63"/>
    <a:srgbClr val="AA72D4"/>
    <a:srgbClr val="E492C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Estilo claro 3 - Acento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Estilo medio 2 - Énfasis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C083E6E3-FA7D-4D7B-A595-EF9225AFEA82}" styleName="Estilo claro 1 - Acento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2DE63D5-997A-4646-A377-4702673A728D}" styleName="Estilo claro 2 - Acento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9D7B26C5-4107-4FEC-AEDC-1716B250A1EF}" styleName="Estilo cl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075" autoAdjust="0"/>
  </p:normalViewPr>
  <p:slideViewPr>
    <p:cSldViewPr snapToGrid="0">
      <p:cViewPr varScale="1">
        <p:scale>
          <a:sx n="142" d="100"/>
          <a:sy n="142" d="100"/>
        </p:scale>
        <p:origin x="714" y="10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customXml" Target="../customXml/item4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presProps" Target="presProps.xml"/><Relationship Id="rId8" Type="http://schemas.openxmlformats.org/officeDocument/2006/relationships/slide" Target="slides/slide4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surio\Documents\2022_EDL_evidencias_LPER\Compromiso%204_Contribuir_dise&#241;o_fases%20dos_tres_proyecto_caracterizacion_MC\2022_encuesta%20BPPP\2022_BPPP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surio\Documents\2022_EDL_evidencias_LPER\Compromiso%204_Contribuir_dise&#241;o_fases%20dos_tres_proyecto_caracterizacion_MC\2022_encuesta%20BPPP\2022_BPPP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surio\Documents\2022_EDL_evidencias_LPER\Compromiso%204_Contribuir_dise&#241;o_fases%20dos_tres_proyecto_caracterizacion_MC\2022_encuesta%20BPPP\2022_BPPP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surio\Documents\2022_EDL_evidencias_LPER\Compromiso%204_Contribuir_dise&#241;o_fases%20dos_tres_proyecto_caracterizacion_MC\2022_encuesta%20BPPP\2022_BPPP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surio\Documents\2022_EDL_evidencias_LPER\Compromiso%204_Contribuir_dise&#241;o_fases%20dos_tres_proyecto_caracterizacion_MC\2022_encuesta%20BPPP\2022_BPPP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surio\Documents\2022_EDL_evidencias_LPER\Compromiso%204_Contribuir_dise&#241;o_fases%20dos_tres_proyecto_caracterizacion_MC\2022_encuesta%20BPPP\2022_BPPP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surio\Documents\2022_EDL_evidencias_LPER\Compromiso%204_Contribuir_dise&#241;o_fases%20dos_tres_proyecto_caracterizacion_MC\2022_encuesta%20BPPP\2022_BPPP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surio\Documents\2022_EDL_evidencias_LPER\Compromiso%204_Contribuir_dise&#241;o_fases%20dos_tres_proyecto_caracterizacion_MC\2022_encuesta%20BPPP\2022_BPPP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surio\Documents\2022_EDL_evidencias_LPER\Compromiso%204_Contribuir_dise&#241;o_fases%20dos_tres_proyecto_caracterizacion_MC\2022_encuesta%20BPPP\2022_BPPP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'Percepcion BPPP General'!$J$201</c:f>
              <c:strCache>
                <c:ptCount val="1"/>
                <c:pt idx="0">
                  <c:v>Totalmente de acuerdo </c:v>
                </c:pt>
              </c:strCache>
            </c:strRef>
          </c:tx>
          <c:spPr>
            <a:solidFill>
              <a:srgbClr val="00B050"/>
            </a:solidFill>
            <a:ln>
              <a:solidFill>
                <a:srgbClr val="00B05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'Percepcion BPPP General'!$K$200:$M$200</c:f>
              <c:strCache>
                <c:ptCount val="3"/>
                <c:pt idx="0">
                  <c:v>La difusión de la información sobre el proyecto o programa ha sido amplia y oportuna</c:v>
                </c:pt>
                <c:pt idx="1">
                  <c:v>La información divulgada sobre el proyecto o programa  ha sido completa y comprensible</c:v>
                </c:pt>
                <c:pt idx="2">
                  <c:v>El material divulgativo y de apoyo ofrece información suficiente</c:v>
                </c:pt>
              </c:strCache>
            </c:strRef>
          </c:cat>
          <c:val>
            <c:numRef>
              <c:f>'Percepcion BPPP General'!$K$201:$M$201</c:f>
              <c:numCache>
                <c:formatCode>General</c:formatCode>
                <c:ptCount val="3"/>
                <c:pt idx="0">
                  <c:v>652</c:v>
                </c:pt>
                <c:pt idx="1">
                  <c:v>695</c:v>
                </c:pt>
                <c:pt idx="2">
                  <c:v>658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67F-4359-896C-E5A532B65ACB}"/>
            </c:ext>
          </c:extLst>
        </c:ser>
        <c:ser>
          <c:idx val="1"/>
          <c:order val="1"/>
          <c:tx>
            <c:strRef>
              <c:f>'Percepcion BPPP General'!$J$202</c:f>
              <c:strCache>
                <c:ptCount val="1"/>
                <c:pt idx="0">
                  <c:v>Algo de acuerdo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'Percepcion BPPP General'!$K$200:$M$200</c:f>
              <c:strCache>
                <c:ptCount val="3"/>
                <c:pt idx="0">
                  <c:v>La difusión de la información sobre el proyecto o programa ha sido amplia y oportuna</c:v>
                </c:pt>
                <c:pt idx="1">
                  <c:v>La información divulgada sobre el proyecto o programa  ha sido completa y comprensible</c:v>
                </c:pt>
                <c:pt idx="2">
                  <c:v>El material divulgativo y de apoyo ofrece información suficiente</c:v>
                </c:pt>
              </c:strCache>
            </c:strRef>
          </c:cat>
          <c:val>
            <c:numRef>
              <c:f>'Percepcion BPPP General'!$K$202:$M$202</c:f>
              <c:numCache>
                <c:formatCode>General</c:formatCode>
                <c:ptCount val="3"/>
                <c:pt idx="0">
                  <c:v>252</c:v>
                </c:pt>
                <c:pt idx="1">
                  <c:v>238</c:v>
                </c:pt>
                <c:pt idx="2">
                  <c:v>258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67F-4359-896C-E5A532B65ACB}"/>
            </c:ext>
          </c:extLst>
        </c:ser>
        <c:ser>
          <c:idx val="2"/>
          <c:order val="2"/>
          <c:tx>
            <c:strRef>
              <c:f>'Percepcion BPPP General'!$J$203</c:f>
              <c:strCache>
                <c:ptCount val="1"/>
                <c:pt idx="0">
                  <c:v>Ni acuerdo/Ni en desacuerdo 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'Percepcion BPPP General'!$K$200:$M$200</c:f>
              <c:strCache>
                <c:ptCount val="3"/>
                <c:pt idx="0">
                  <c:v>La difusión de la información sobre el proyecto o programa ha sido amplia y oportuna</c:v>
                </c:pt>
                <c:pt idx="1">
                  <c:v>La información divulgada sobre el proyecto o programa  ha sido completa y comprensible</c:v>
                </c:pt>
                <c:pt idx="2">
                  <c:v>El material divulgativo y de apoyo ofrece información suficiente</c:v>
                </c:pt>
              </c:strCache>
            </c:strRef>
          </c:cat>
          <c:val>
            <c:numRef>
              <c:f>'Percepcion BPPP General'!$K$203:$M$203</c:f>
              <c:numCache>
                <c:formatCode>General</c:formatCode>
                <c:ptCount val="3"/>
                <c:pt idx="0">
                  <c:v>61</c:v>
                </c:pt>
                <c:pt idx="1">
                  <c:v>48</c:v>
                </c:pt>
                <c:pt idx="2">
                  <c:v>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67F-4359-896C-E5A532B65ACB}"/>
            </c:ext>
          </c:extLst>
        </c:ser>
        <c:ser>
          <c:idx val="3"/>
          <c:order val="3"/>
          <c:tx>
            <c:strRef>
              <c:f>'Percepcion BPPP General'!$J$204</c:f>
              <c:strCache>
                <c:ptCount val="1"/>
                <c:pt idx="0">
                  <c:v>Algo en desacuerdo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'Percepcion BPPP General'!$K$200:$M$200</c:f>
              <c:strCache>
                <c:ptCount val="3"/>
                <c:pt idx="0">
                  <c:v>La difusión de la información sobre el proyecto o programa ha sido amplia y oportuna</c:v>
                </c:pt>
                <c:pt idx="1">
                  <c:v>La información divulgada sobre el proyecto o programa  ha sido completa y comprensible</c:v>
                </c:pt>
                <c:pt idx="2">
                  <c:v>El material divulgativo y de apoyo ofrece información suficiente</c:v>
                </c:pt>
              </c:strCache>
            </c:strRef>
          </c:cat>
          <c:val>
            <c:numRef>
              <c:f>'Percepcion BPPP General'!$K$204:$M$204</c:f>
              <c:numCache>
                <c:formatCode>General</c:formatCode>
                <c:ptCount val="3"/>
                <c:pt idx="0">
                  <c:v>46</c:v>
                </c:pt>
                <c:pt idx="1">
                  <c:v>40</c:v>
                </c:pt>
                <c:pt idx="2">
                  <c:v>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67F-4359-896C-E5A532B65ACB}"/>
            </c:ext>
          </c:extLst>
        </c:ser>
        <c:ser>
          <c:idx val="4"/>
          <c:order val="4"/>
          <c:tx>
            <c:strRef>
              <c:f>'Percepcion BPPP General'!$J$205</c:f>
              <c:strCache>
                <c:ptCount val="1"/>
                <c:pt idx="0">
                  <c:v>Totalmente en desacuerdo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'Percepcion BPPP General'!$K$200:$M$200</c:f>
              <c:strCache>
                <c:ptCount val="3"/>
                <c:pt idx="0">
                  <c:v>La difusión de la información sobre el proyecto o programa ha sido amplia y oportuna</c:v>
                </c:pt>
                <c:pt idx="1">
                  <c:v>La información divulgada sobre el proyecto o programa  ha sido completa y comprensible</c:v>
                </c:pt>
                <c:pt idx="2">
                  <c:v>El material divulgativo y de apoyo ofrece información suficiente</c:v>
                </c:pt>
              </c:strCache>
            </c:strRef>
          </c:cat>
          <c:val>
            <c:numRef>
              <c:f>'Percepcion BPPP General'!$K$205:$M$205</c:f>
              <c:numCache>
                <c:formatCode>General</c:formatCode>
                <c:ptCount val="3"/>
                <c:pt idx="0">
                  <c:v>40</c:v>
                </c:pt>
                <c:pt idx="1">
                  <c:v>30</c:v>
                </c:pt>
                <c:pt idx="2">
                  <c:v>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67F-4359-896C-E5A532B65ACB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2068923808"/>
        <c:axId val="2068927968"/>
      </c:barChart>
      <c:catAx>
        <c:axId val="20689238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2068927968"/>
        <c:crosses val="autoZero"/>
        <c:auto val="1"/>
        <c:lblAlgn val="ctr"/>
        <c:lblOffset val="100"/>
        <c:noMultiLvlLbl val="0"/>
      </c:catAx>
      <c:valAx>
        <c:axId val="206892796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20689238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'Percepcion BPPP General'!$J$239</c:f>
              <c:strCache>
                <c:ptCount val="1"/>
                <c:pt idx="0">
                  <c:v>Totalmente de acuerdo </c:v>
                </c:pt>
              </c:strCache>
            </c:strRef>
          </c:tx>
          <c:spPr>
            <a:solidFill>
              <a:srgbClr val="00B050"/>
            </a:solidFill>
            <a:ln>
              <a:solidFill>
                <a:srgbClr val="00B05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'Percepcion BPPP General'!$K$238:$M$238</c:f>
              <c:strCache>
                <c:ptCount val="3"/>
                <c:pt idx="0">
                  <c:v>Los objetivos planificados en el proyecto o programa han sido claros y comprensibles</c:v>
                </c:pt>
                <c:pt idx="1">
                  <c:v>Los plazos y tiempos previstos en el proceso han sido adecuados</c:v>
                </c:pt>
                <c:pt idx="2">
                  <c:v>Hay claridad sobre los compromisos y responsabilidades de las partes</c:v>
                </c:pt>
              </c:strCache>
            </c:strRef>
          </c:cat>
          <c:val>
            <c:numRef>
              <c:f>'Percepcion BPPP General'!$K$239:$M$239</c:f>
              <c:numCache>
                <c:formatCode>General</c:formatCode>
                <c:ptCount val="3"/>
                <c:pt idx="0">
                  <c:v>714</c:v>
                </c:pt>
                <c:pt idx="1">
                  <c:v>552</c:v>
                </c:pt>
                <c:pt idx="2">
                  <c:v>719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025-4425-9599-C1AC2B8AEE72}"/>
            </c:ext>
          </c:extLst>
        </c:ser>
        <c:ser>
          <c:idx val="1"/>
          <c:order val="1"/>
          <c:tx>
            <c:strRef>
              <c:f>'Percepcion BPPP General'!$J$240</c:f>
              <c:strCache>
                <c:ptCount val="1"/>
                <c:pt idx="0">
                  <c:v>Algo de acuerdo</c:v>
                </c:pt>
              </c:strCache>
            </c:strRef>
          </c:tx>
          <c:spPr>
            <a:solidFill>
              <a:srgbClr val="92D050"/>
            </a:solidFill>
            <a:ln>
              <a:solidFill>
                <a:srgbClr val="92D05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'Percepcion BPPP General'!$K$238:$M$238</c:f>
              <c:strCache>
                <c:ptCount val="3"/>
                <c:pt idx="0">
                  <c:v>Los objetivos planificados en el proyecto o programa han sido claros y comprensibles</c:v>
                </c:pt>
                <c:pt idx="1">
                  <c:v>Los plazos y tiempos previstos en el proceso han sido adecuados</c:v>
                </c:pt>
                <c:pt idx="2">
                  <c:v>Hay claridad sobre los compromisos y responsabilidades de las partes</c:v>
                </c:pt>
              </c:strCache>
            </c:strRef>
          </c:cat>
          <c:val>
            <c:numRef>
              <c:f>'Percepcion BPPP General'!$K$240:$M$240</c:f>
              <c:numCache>
                <c:formatCode>General</c:formatCode>
                <c:ptCount val="3"/>
                <c:pt idx="0">
                  <c:v>227</c:v>
                </c:pt>
                <c:pt idx="1">
                  <c:v>285</c:v>
                </c:pt>
                <c:pt idx="2">
                  <c:v>201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025-4425-9599-C1AC2B8AEE72}"/>
            </c:ext>
          </c:extLst>
        </c:ser>
        <c:ser>
          <c:idx val="2"/>
          <c:order val="2"/>
          <c:tx>
            <c:strRef>
              <c:f>'Percepcion BPPP General'!$J$241</c:f>
              <c:strCache>
                <c:ptCount val="1"/>
                <c:pt idx="0">
                  <c:v>Ni acuerdo/Ni en desacuerdo </c:v>
                </c:pt>
              </c:strCache>
            </c:strRef>
          </c:tx>
          <c:spPr>
            <a:solidFill>
              <a:srgbClr val="FFFF00"/>
            </a:solidFill>
            <a:ln>
              <a:solidFill>
                <a:srgbClr val="FFFF0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'Percepcion BPPP General'!$K$238:$M$238</c:f>
              <c:strCache>
                <c:ptCount val="3"/>
                <c:pt idx="0">
                  <c:v>Los objetivos planificados en el proyecto o programa han sido claros y comprensibles</c:v>
                </c:pt>
                <c:pt idx="1">
                  <c:v>Los plazos y tiempos previstos en el proceso han sido adecuados</c:v>
                </c:pt>
                <c:pt idx="2">
                  <c:v>Hay claridad sobre los compromisos y responsabilidades de las partes</c:v>
                </c:pt>
              </c:strCache>
            </c:strRef>
          </c:cat>
          <c:val>
            <c:numRef>
              <c:f>'Percepcion BPPP General'!$K$241:$M$241</c:f>
              <c:numCache>
                <c:formatCode>General</c:formatCode>
                <c:ptCount val="3"/>
                <c:pt idx="0">
                  <c:v>49</c:v>
                </c:pt>
                <c:pt idx="1">
                  <c:v>65</c:v>
                </c:pt>
                <c:pt idx="2">
                  <c:v>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025-4425-9599-C1AC2B8AEE72}"/>
            </c:ext>
          </c:extLst>
        </c:ser>
        <c:ser>
          <c:idx val="3"/>
          <c:order val="3"/>
          <c:tx>
            <c:strRef>
              <c:f>'Percepcion BPPP General'!$J$242</c:f>
              <c:strCache>
                <c:ptCount val="1"/>
                <c:pt idx="0">
                  <c:v>Algo en desacuerdo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rgbClr val="FF000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'Percepcion BPPP General'!$K$238:$M$238</c:f>
              <c:strCache>
                <c:ptCount val="3"/>
                <c:pt idx="0">
                  <c:v>Los objetivos planificados en el proyecto o programa han sido claros y comprensibles</c:v>
                </c:pt>
                <c:pt idx="1">
                  <c:v>Los plazos y tiempos previstos en el proceso han sido adecuados</c:v>
                </c:pt>
                <c:pt idx="2">
                  <c:v>Hay claridad sobre los compromisos y responsabilidades de las partes</c:v>
                </c:pt>
              </c:strCache>
            </c:strRef>
          </c:cat>
          <c:val>
            <c:numRef>
              <c:f>'Percepcion BPPP General'!$K$242:$M$242</c:f>
              <c:numCache>
                <c:formatCode>General</c:formatCode>
                <c:ptCount val="3"/>
                <c:pt idx="0">
                  <c:v>31</c:v>
                </c:pt>
                <c:pt idx="1">
                  <c:v>81</c:v>
                </c:pt>
                <c:pt idx="2">
                  <c:v>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025-4425-9599-C1AC2B8AEE72}"/>
            </c:ext>
          </c:extLst>
        </c:ser>
        <c:ser>
          <c:idx val="4"/>
          <c:order val="4"/>
          <c:tx>
            <c:strRef>
              <c:f>'Percepcion BPPP General'!$J$243</c:f>
              <c:strCache>
                <c:ptCount val="1"/>
                <c:pt idx="0">
                  <c:v>Totalmente en desacuerdo</c:v>
                </c:pt>
              </c:strCache>
            </c:strRef>
          </c:tx>
          <c:spPr>
            <a:solidFill>
              <a:srgbClr val="C00000"/>
            </a:solidFill>
            <a:ln>
              <a:solidFill>
                <a:srgbClr val="C0000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'Percepcion BPPP General'!$K$238:$M$238</c:f>
              <c:strCache>
                <c:ptCount val="3"/>
                <c:pt idx="0">
                  <c:v>Los objetivos planificados en el proyecto o programa han sido claros y comprensibles</c:v>
                </c:pt>
                <c:pt idx="1">
                  <c:v>Los plazos y tiempos previstos en el proceso han sido adecuados</c:v>
                </c:pt>
                <c:pt idx="2">
                  <c:v>Hay claridad sobre los compromisos y responsabilidades de las partes</c:v>
                </c:pt>
              </c:strCache>
            </c:strRef>
          </c:cat>
          <c:val>
            <c:numRef>
              <c:f>'Percepcion BPPP General'!$K$243:$M$243</c:f>
              <c:numCache>
                <c:formatCode>General</c:formatCode>
                <c:ptCount val="3"/>
                <c:pt idx="0">
                  <c:v>30</c:v>
                </c:pt>
                <c:pt idx="1">
                  <c:v>68</c:v>
                </c:pt>
                <c:pt idx="2">
                  <c:v>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025-4425-9599-C1AC2B8AEE72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837995983"/>
        <c:axId val="1837998895"/>
      </c:barChart>
      <c:catAx>
        <c:axId val="183799598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1837998895"/>
        <c:crosses val="autoZero"/>
        <c:auto val="1"/>
        <c:lblAlgn val="ctr"/>
        <c:lblOffset val="100"/>
        <c:noMultiLvlLbl val="0"/>
      </c:catAx>
      <c:valAx>
        <c:axId val="1837998895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183799598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5186986711783166E-2"/>
          <c:y val="0.22877686325587446"/>
          <c:w val="0.93325996681535783"/>
          <c:h val="0.5081226846055130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'Percepcion BPPP General'!$J$239</c:f>
              <c:strCache>
                <c:ptCount val="1"/>
                <c:pt idx="0">
                  <c:v>Totalmente de acuerdo </c:v>
                </c:pt>
              </c:strCache>
            </c:strRef>
          </c:tx>
          <c:spPr>
            <a:solidFill>
              <a:srgbClr val="00B050"/>
            </a:solidFill>
            <a:ln>
              <a:solidFill>
                <a:srgbClr val="00B05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'Percepcion BPPP General'!$K$238:$M$238</c:f>
              <c:strCache>
                <c:ptCount val="3"/>
                <c:pt idx="0">
                  <c:v>Los objetivos planificados en el proyecto o programa han sido claros y comprensibles</c:v>
                </c:pt>
                <c:pt idx="1">
                  <c:v>Los plazos y tiempos previstos en el proceso han sido adecuados</c:v>
                </c:pt>
                <c:pt idx="2">
                  <c:v>Hay claridad sobre los compromisos y responsabilidades de las partes</c:v>
                </c:pt>
              </c:strCache>
            </c:strRef>
          </c:cat>
          <c:val>
            <c:numRef>
              <c:f>'Percepcion BPPP General'!$K$239:$M$239</c:f>
              <c:numCache>
                <c:formatCode>General</c:formatCode>
                <c:ptCount val="3"/>
                <c:pt idx="0">
                  <c:v>714</c:v>
                </c:pt>
                <c:pt idx="1">
                  <c:v>552</c:v>
                </c:pt>
                <c:pt idx="2">
                  <c:v>719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FAF-4691-9C80-7E7158F40A38}"/>
            </c:ext>
          </c:extLst>
        </c:ser>
        <c:ser>
          <c:idx val="1"/>
          <c:order val="1"/>
          <c:tx>
            <c:strRef>
              <c:f>'Percepcion BPPP General'!$J$240</c:f>
              <c:strCache>
                <c:ptCount val="1"/>
                <c:pt idx="0">
                  <c:v>Algo de acuerdo</c:v>
                </c:pt>
              </c:strCache>
            </c:strRef>
          </c:tx>
          <c:spPr>
            <a:solidFill>
              <a:srgbClr val="92D050"/>
            </a:solidFill>
            <a:ln>
              <a:solidFill>
                <a:srgbClr val="92D05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'Percepcion BPPP General'!$K$238:$M$238</c:f>
              <c:strCache>
                <c:ptCount val="3"/>
                <c:pt idx="0">
                  <c:v>Los objetivos planificados en el proyecto o programa han sido claros y comprensibles</c:v>
                </c:pt>
                <c:pt idx="1">
                  <c:v>Los plazos y tiempos previstos en el proceso han sido adecuados</c:v>
                </c:pt>
                <c:pt idx="2">
                  <c:v>Hay claridad sobre los compromisos y responsabilidades de las partes</c:v>
                </c:pt>
              </c:strCache>
            </c:strRef>
          </c:cat>
          <c:val>
            <c:numRef>
              <c:f>'Percepcion BPPP General'!$K$240:$M$240</c:f>
              <c:numCache>
                <c:formatCode>General</c:formatCode>
                <c:ptCount val="3"/>
                <c:pt idx="0">
                  <c:v>227</c:v>
                </c:pt>
                <c:pt idx="1">
                  <c:v>285</c:v>
                </c:pt>
                <c:pt idx="2">
                  <c:v>201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FAF-4691-9C80-7E7158F40A38}"/>
            </c:ext>
          </c:extLst>
        </c:ser>
        <c:ser>
          <c:idx val="2"/>
          <c:order val="2"/>
          <c:tx>
            <c:strRef>
              <c:f>'Percepcion BPPP General'!$J$241</c:f>
              <c:strCache>
                <c:ptCount val="1"/>
                <c:pt idx="0">
                  <c:v>Ni acuerdo/Ni en desacuerdo </c:v>
                </c:pt>
              </c:strCache>
            </c:strRef>
          </c:tx>
          <c:spPr>
            <a:solidFill>
              <a:srgbClr val="FFFF00"/>
            </a:solidFill>
            <a:ln>
              <a:solidFill>
                <a:srgbClr val="FFFF0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'Percepcion BPPP General'!$K$238:$M$238</c:f>
              <c:strCache>
                <c:ptCount val="3"/>
                <c:pt idx="0">
                  <c:v>Los objetivos planificados en el proyecto o programa han sido claros y comprensibles</c:v>
                </c:pt>
                <c:pt idx="1">
                  <c:v>Los plazos y tiempos previstos en el proceso han sido adecuados</c:v>
                </c:pt>
                <c:pt idx="2">
                  <c:v>Hay claridad sobre los compromisos y responsabilidades de las partes</c:v>
                </c:pt>
              </c:strCache>
            </c:strRef>
          </c:cat>
          <c:val>
            <c:numRef>
              <c:f>'Percepcion BPPP General'!$K$241:$M$241</c:f>
              <c:numCache>
                <c:formatCode>General</c:formatCode>
                <c:ptCount val="3"/>
                <c:pt idx="0">
                  <c:v>49</c:v>
                </c:pt>
                <c:pt idx="1">
                  <c:v>65</c:v>
                </c:pt>
                <c:pt idx="2">
                  <c:v>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FAF-4691-9C80-7E7158F40A38}"/>
            </c:ext>
          </c:extLst>
        </c:ser>
        <c:ser>
          <c:idx val="3"/>
          <c:order val="3"/>
          <c:tx>
            <c:strRef>
              <c:f>'Percepcion BPPP General'!$J$242</c:f>
              <c:strCache>
                <c:ptCount val="1"/>
                <c:pt idx="0">
                  <c:v>Algo en desacuerdo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rgbClr val="FF000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'Percepcion BPPP General'!$K$238:$M$238</c:f>
              <c:strCache>
                <c:ptCount val="3"/>
                <c:pt idx="0">
                  <c:v>Los objetivos planificados en el proyecto o programa han sido claros y comprensibles</c:v>
                </c:pt>
                <c:pt idx="1">
                  <c:v>Los plazos y tiempos previstos en el proceso han sido adecuados</c:v>
                </c:pt>
                <c:pt idx="2">
                  <c:v>Hay claridad sobre los compromisos y responsabilidades de las partes</c:v>
                </c:pt>
              </c:strCache>
            </c:strRef>
          </c:cat>
          <c:val>
            <c:numRef>
              <c:f>'Percepcion BPPP General'!$K$242:$M$242</c:f>
              <c:numCache>
                <c:formatCode>General</c:formatCode>
                <c:ptCount val="3"/>
                <c:pt idx="0">
                  <c:v>31</c:v>
                </c:pt>
                <c:pt idx="1">
                  <c:v>81</c:v>
                </c:pt>
                <c:pt idx="2">
                  <c:v>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FAF-4691-9C80-7E7158F40A38}"/>
            </c:ext>
          </c:extLst>
        </c:ser>
        <c:ser>
          <c:idx val="4"/>
          <c:order val="4"/>
          <c:tx>
            <c:strRef>
              <c:f>'Percepcion BPPP General'!$J$243</c:f>
              <c:strCache>
                <c:ptCount val="1"/>
                <c:pt idx="0">
                  <c:v>Totalmente en desacuerdo</c:v>
                </c:pt>
              </c:strCache>
            </c:strRef>
          </c:tx>
          <c:spPr>
            <a:solidFill>
              <a:srgbClr val="C00000"/>
            </a:solidFill>
            <a:ln>
              <a:solidFill>
                <a:srgbClr val="C0000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'Percepcion BPPP General'!$K$238:$M$238</c:f>
              <c:strCache>
                <c:ptCount val="3"/>
                <c:pt idx="0">
                  <c:v>Los objetivos planificados en el proyecto o programa han sido claros y comprensibles</c:v>
                </c:pt>
                <c:pt idx="1">
                  <c:v>Los plazos y tiempos previstos en el proceso han sido adecuados</c:v>
                </c:pt>
                <c:pt idx="2">
                  <c:v>Hay claridad sobre los compromisos y responsabilidades de las partes</c:v>
                </c:pt>
              </c:strCache>
            </c:strRef>
          </c:cat>
          <c:val>
            <c:numRef>
              <c:f>'Percepcion BPPP General'!$K$243:$M$243</c:f>
              <c:numCache>
                <c:formatCode>General</c:formatCode>
                <c:ptCount val="3"/>
                <c:pt idx="0">
                  <c:v>30</c:v>
                </c:pt>
                <c:pt idx="1">
                  <c:v>68</c:v>
                </c:pt>
                <c:pt idx="2">
                  <c:v>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FAF-4691-9C80-7E7158F40A38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837995983"/>
        <c:axId val="1837998895"/>
      </c:barChart>
      <c:catAx>
        <c:axId val="183799598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1837998895"/>
        <c:crosses val="autoZero"/>
        <c:auto val="1"/>
        <c:lblAlgn val="ctr"/>
        <c:lblOffset val="100"/>
        <c:noMultiLvlLbl val="0"/>
      </c:catAx>
      <c:valAx>
        <c:axId val="1837998895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1837995983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b"/>
      <c:layout>
        <c:manualLayout>
          <c:xMode val="edge"/>
          <c:yMode val="edge"/>
          <c:x val="0.10603185046807055"/>
          <c:y val="0.87247487258386769"/>
          <c:w val="0.83684348637241679"/>
          <c:h val="0.1275251274161323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/>
              </a:solidFill>
              <a:latin typeface="+mn-lt"/>
              <a:ea typeface="+mn-ea"/>
              <a:cs typeface="+mn-cs"/>
            </a:defRPr>
          </a:pPr>
          <a:endParaRPr lang="es-CO"/>
        </a:p>
      </c:txPr>
    </c:legend>
    <c:plotVisOnly val="1"/>
    <c:dispBlanksAs val="gap"/>
    <c:showDLblsOverMax val="0"/>
  </c:chart>
  <c:spPr>
    <a:noFill/>
    <a:ln w="25400" cap="flat" cmpd="sng" algn="ctr">
      <a:noFill/>
      <a:prstDash val="solid"/>
      <a:round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es-CO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'Percepcion BPPP General'!$F$307</c:f>
              <c:strCache>
                <c:ptCount val="1"/>
                <c:pt idx="0">
                  <c:v>Totalmente de acuerdo </c:v>
                </c:pt>
              </c:strCache>
            </c:strRef>
          </c:tx>
          <c:spPr>
            <a:solidFill>
              <a:srgbClr val="00B050"/>
            </a:solidFill>
            <a:ln>
              <a:solidFill>
                <a:srgbClr val="00B05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'Percepcion BPPP General'!$G$306:$I$306</c:f>
              <c:strCache>
                <c:ptCount val="3"/>
                <c:pt idx="0">
                  <c:v> El apoyo técnico o asesoría ha ofrecidos han sido oportunos y convenientes</c:v>
                </c:pt>
                <c:pt idx="1">
                  <c:v>El apoyo económico contribuye al logro de los objetivos</c:v>
                </c:pt>
                <c:pt idx="2">
                  <c:v> Hay continuidad en los procesos y en los funcionarios a cargo</c:v>
                </c:pt>
              </c:strCache>
            </c:strRef>
          </c:cat>
          <c:val>
            <c:numRef>
              <c:f>'Percepcion BPPP General'!$G$307:$I$307</c:f>
              <c:numCache>
                <c:formatCode>General</c:formatCode>
                <c:ptCount val="3"/>
                <c:pt idx="0">
                  <c:v>572</c:v>
                </c:pt>
                <c:pt idx="1">
                  <c:v>480</c:v>
                </c:pt>
                <c:pt idx="2">
                  <c:v>462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CA1-4D5A-B768-CAD65FFD89B6}"/>
            </c:ext>
          </c:extLst>
        </c:ser>
        <c:ser>
          <c:idx val="1"/>
          <c:order val="1"/>
          <c:tx>
            <c:strRef>
              <c:f>'Percepcion BPPP General'!$F$308</c:f>
              <c:strCache>
                <c:ptCount val="1"/>
                <c:pt idx="0">
                  <c:v>Algo de acuerdo</c:v>
                </c:pt>
              </c:strCache>
            </c:strRef>
          </c:tx>
          <c:spPr>
            <a:solidFill>
              <a:srgbClr val="92D050"/>
            </a:solidFill>
            <a:ln>
              <a:solidFill>
                <a:srgbClr val="92D05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'Percepcion BPPP General'!$G$306:$I$306</c:f>
              <c:strCache>
                <c:ptCount val="3"/>
                <c:pt idx="0">
                  <c:v> El apoyo técnico o asesoría ha ofrecidos han sido oportunos y convenientes</c:v>
                </c:pt>
                <c:pt idx="1">
                  <c:v>El apoyo económico contribuye al logro de los objetivos</c:v>
                </c:pt>
                <c:pt idx="2">
                  <c:v> Hay continuidad en los procesos y en los funcionarios a cargo</c:v>
                </c:pt>
              </c:strCache>
            </c:strRef>
          </c:cat>
          <c:val>
            <c:numRef>
              <c:f>'Percepcion BPPP General'!$G$308:$I$308</c:f>
              <c:numCache>
                <c:formatCode>General</c:formatCode>
                <c:ptCount val="3"/>
                <c:pt idx="0">
                  <c:v>259</c:v>
                </c:pt>
                <c:pt idx="1">
                  <c:v>290</c:v>
                </c:pt>
                <c:pt idx="2">
                  <c:v>279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CA1-4D5A-B768-CAD65FFD89B6}"/>
            </c:ext>
          </c:extLst>
        </c:ser>
        <c:ser>
          <c:idx val="2"/>
          <c:order val="2"/>
          <c:tx>
            <c:strRef>
              <c:f>'Percepcion BPPP General'!$F$309</c:f>
              <c:strCache>
                <c:ptCount val="1"/>
                <c:pt idx="0">
                  <c:v>Ni acuerdo/Ni en desacuerdo </c:v>
                </c:pt>
              </c:strCache>
            </c:strRef>
          </c:tx>
          <c:spPr>
            <a:solidFill>
              <a:srgbClr val="FFFF00"/>
            </a:solidFill>
            <a:ln>
              <a:solidFill>
                <a:srgbClr val="FFFF0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'Percepcion BPPP General'!$G$306:$I$306</c:f>
              <c:strCache>
                <c:ptCount val="3"/>
                <c:pt idx="0">
                  <c:v> El apoyo técnico o asesoría ha ofrecidos han sido oportunos y convenientes</c:v>
                </c:pt>
                <c:pt idx="1">
                  <c:v>El apoyo económico contribuye al logro de los objetivos</c:v>
                </c:pt>
                <c:pt idx="2">
                  <c:v> Hay continuidad en los procesos y en los funcionarios a cargo</c:v>
                </c:pt>
              </c:strCache>
            </c:strRef>
          </c:cat>
          <c:val>
            <c:numRef>
              <c:f>'Percepcion BPPP General'!$G$309:$I$309</c:f>
              <c:numCache>
                <c:formatCode>General</c:formatCode>
                <c:ptCount val="3"/>
                <c:pt idx="0">
                  <c:v>90</c:v>
                </c:pt>
                <c:pt idx="1">
                  <c:v>114</c:v>
                </c:pt>
                <c:pt idx="2">
                  <c:v>148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CA1-4D5A-B768-CAD65FFD89B6}"/>
            </c:ext>
          </c:extLst>
        </c:ser>
        <c:ser>
          <c:idx val="3"/>
          <c:order val="3"/>
          <c:tx>
            <c:strRef>
              <c:f>'Percepcion BPPP General'!$F$310</c:f>
              <c:strCache>
                <c:ptCount val="1"/>
                <c:pt idx="0">
                  <c:v>Algo en desacuerdo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'Percepcion BPPP General'!$G$306:$I$306</c:f>
              <c:strCache>
                <c:ptCount val="3"/>
                <c:pt idx="0">
                  <c:v> El apoyo técnico o asesoría ha ofrecidos han sido oportunos y convenientes</c:v>
                </c:pt>
                <c:pt idx="1">
                  <c:v>El apoyo económico contribuye al logro de los objetivos</c:v>
                </c:pt>
                <c:pt idx="2">
                  <c:v> Hay continuidad en los procesos y en los funcionarios a cargo</c:v>
                </c:pt>
              </c:strCache>
            </c:strRef>
          </c:cat>
          <c:val>
            <c:numRef>
              <c:f>'Percepcion BPPP General'!$G$310:$I$310</c:f>
              <c:numCache>
                <c:formatCode>General</c:formatCode>
                <c:ptCount val="3"/>
                <c:pt idx="0">
                  <c:v>79</c:v>
                </c:pt>
                <c:pt idx="1">
                  <c:v>95</c:v>
                </c:pt>
                <c:pt idx="2">
                  <c:v>90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CA1-4D5A-B768-CAD65FFD89B6}"/>
            </c:ext>
          </c:extLst>
        </c:ser>
        <c:ser>
          <c:idx val="4"/>
          <c:order val="4"/>
          <c:tx>
            <c:strRef>
              <c:f>'Percepcion BPPP General'!$F$311</c:f>
              <c:strCache>
                <c:ptCount val="1"/>
                <c:pt idx="0">
                  <c:v>Totalmente en desacuerdo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'Percepcion BPPP General'!$G$306:$I$306</c:f>
              <c:strCache>
                <c:ptCount val="3"/>
                <c:pt idx="0">
                  <c:v> El apoyo técnico o asesoría ha ofrecidos han sido oportunos y convenientes</c:v>
                </c:pt>
                <c:pt idx="1">
                  <c:v>El apoyo económico contribuye al logro de los objetivos</c:v>
                </c:pt>
                <c:pt idx="2">
                  <c:v> Hay continuidad en los procesos y en los funcionarios a cargo</c:v>
                </c:pt>
              </c:strCache>
            </c:strRef>
          </c:cat>
          <c:val>
            <c:numRef>
              <c:f>'Percepcion BPPP General'!$G$311:$I$311</c:f>
              <c:numCache>
                <c:formatCode>General</c:formatCode>
                <c:ptCount val="3"/>
                <c:pt idx="0">
                  <c:v>51</c:v>
                </c:pt>
                <c:pt idx="1">
                  <c:v>72</c:v>
                </c:pt>
                <c:pt idx="2">
                  <c:v>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CA1-4D5A-B768-CAD65FFD89B6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905845119"/>
        <c:axId val="1905846367"/>
      </c:barChart>
      <c:catAx>
        <c:axId val="190584511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1905846367"/>
        <c:crosses val="autoZero"/>
        <c:auto val="1"/>
        <c:lblAlgn val="ctr"/>
        <c:lblOffset val="100"/>
        <c:noMultiLvlLbl val="0"/>
      </c:catAx>
      <c:valAx>
        <c:axId val="1905846367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190584511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4.6074302036390034E-2"/>
          <c:y val="0.84132552507529257"/>
          <c:w val="0.93604884348548678"/>
          <c:h val="0.1491302134119419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7315054666245734E-2"/>
          <c:y val="4.5078752289836051E-2"/>
          <c:w val="0.93489436252470404"/>
          <c:h val="0.6450262841071422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'Percepcion BPPP General'!$D$352</c:f>
              <c:strCache>
                <c:ptCount val="1"/>
                <c:pt idx="0">
                  <c:v>Totalmente de acuerdo </c:v>
                </c:pt>
              </c:strCache>
            </c:strRef>
          </c:tx>
          <c:spPr>
            <a:solidFill>
              <a:srgbClr val="00B050"/>
            </a:solidFill>
            <a:ln>
              <a:solidFill>
                <a:srgbClr val="00B05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'Percepcion BPPP General'!$E$351:$G$351</c:f>
              <c:strCache>
                <c:ptCount val="3"/>
                <c:pt idx="0">
                  <c:v> Se han definido mecanismos de monitoreo y acompañamiento en el desarrollo de las actividades</c:v>
                </c:pt>
                <c:pt idx="1">
                  <c:v>Se han creado procesos de aprendizaje y mejoramiento a partir de experiencias anteriores</c:v>
                </c:pt>
                <c:pt idx="2">
                  <c:v>El proyecto o programa  ha generado impactos a la cultura y a la sensibilización de la comunidad</c:v>
                </c:pt>
              </c:strCache>
            </c:strRef>
          </c:cat>
          <c:val>
            <c:numRef>
              <c:f>'Percepcion BPPP General'!$E$352:$G$352</c:f>
              <c:numCache>
                <c:formatCode>General</c:formatCode>
                <c:ptCount val="3"/>
                <c:pt idx="0">
                  <c:v>566</c:v>
                </c:pt>
                <c:pt idx="1">
                  <c:v>551</c:v>
                </c:pt>
                <c:pt idx="2">
                  <c:v>779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715-4515-93D8-A41F3F591110}"/>
            </c:ext>
          </c:extLst>
        </c:ser>
        <c:ser>
          <c:idx val="1"/>
          <c:order val="1"/>
          <c:tx>
            <c:strRef>
              <c:f>'Percepcion BPPP General'!$D$353</c:f>
              <c:strCache>
                <c:ptCount val="1"/>
                <c:pt idx="0">
                  <c:v>Algo de acuerdo</c:v>
                </c:pt>
              </c:strCache>
            </c:strRef>
          </c:tx>
          <c:spPr>
            <a:solidFill>
              <a:srgbClr val="92D050"/>
            </a:solidFill>
            <a:ln>
              <a:solidFill>
                <a:srgbClr val="92D05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'Percepcion BPPP General'!$E$351:$G$351</c:f>
              <c:strCache>
                <c:ptCount val="3"/>
                <c:pt idx="0">
                  <c:v> Se han definido mecanismos de monitoreo y acompañamiento en el desarrollo de las actividades</c:v>
                </c:pt>
                <c:pt idx="1">
                  <c:v>Se han creado procesos de aprendizaje y mejoramiento a partir de experiencias anteriores</c:v>
                </c:pt>
                <c:pt idx="2">
                  <c:v>El proyecto o programa  ha generado impactos a la cultura y a la sensibilización de la comunidad</c:v>
                </c:pt>
              </c:strCache>
            </c:strRef>
          </c:cat>
          <c:val>
            <c:numRef>
              <c:f>'Percepcion BPPP General'!$E$353:$G$353</c:f>
              <c:numCache>
                <c:formatCode>General</c:formatCode>
                <c:ptCount val="3"/>
                <c:pt idx="0">
                  <c:v>263</c:v>
                </c:pt>
                <c:pt idx="1">
                  <c:v>244</c:v>
                </c:pt>
                <c:pt idx="2">
                  <c:v>176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715-4515-93D8-A41F3F591110}"/>
            </c:ext>
          </c:extLst>
        </c:ser>
        <c:ser>
          <c:idx val="2"/>
          <c:order val="2"/>
          <c:tx>
            <c:strRef>
              <c:f>'Percepcion BPPP General'!$D$354</c:f>
              <c:strCache>
                <c:ptCount val="1"/>
                <c:pt idx="0">
                  <c:v>Ni acuerdo/Ni en desacuerdo 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'Percepcion BPPP General'!$E$351:$G$351</c:f>
              <c:strCache>
                <c:ptCount val="3"/>
                <c:pt idx="0">
                  <c:v> Se han definido mecanismos de monitoreo y acompañamiento en el desarrollo de las actividades</c:v>
                </c:pt>
                <c:pt idx="1">
                  <c:v>Se han creado procesos de aprendizaje y mejoramiento a partir de experiencias anteriores</c:v>
                </c:pt>
                <c:pt idx="2">
                  <c:v>El proyecto o programa  ha generado impactos a la cultura y a la sensibilización de la comunidad</c:v>
                </c:pt>
              </c:strCache>
            </c:strRef>
          </c:cat>
          <c:val>
            <c:numRef>
              <c:f>'Percepcion BPPP General'!$E$354:$G$354</c:f>
              <c:numCache>
                <c:formatCode>General</c:formatCode>
                <c:ptCount val="3"/>
                <c:pt idx="0">
                  <c:v>109</c:v>
                </c:pt>
                <c:pt idx="1">
                  <c:v>136</c:v>
                </c:pt>
                <c:pt idx="2">
                  <c:v>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715-4515-93D8-A41F3F591110}"/>
            </c:ext>
          </c:extLst>
        </c:ser>
        <c:ser>
          <c:idx val="3"/>
          <c:order val="3"/>
          <c:tx>
            <c:strRef>
              <c:f>'Percepcion BPPP General'!$D$355</c:f>
              <c:strCache>
                <c:ptCount val="1"/>
                <c:pt idx="0">
                  <c:v>Algo en desacuerdo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rgbClr val="FF000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'Percepcion BPPP General'!$E$351:$G$351</c:f>
              <c:strCache>
                <c:ptCount val="3"/>
                <c:pt idx="0">
                  <c:v> Se han definido mecanismos de monitoreo y acompañamiento en el desarrollo de las actividades</c:v>
                </c:pt>
                <c:pt idx="1">
                  <c:v>Se han creado procesos de aprendizaje y mejoramiento a partir de experiencias anteriores</c:v>
                </c:pt>
                <c:pt idx="2">
                  <c:v>El proyecto o programa  ha generado impactos a la cultura y a la sensibilización de la comunidad</c:v>
                </c:pt>
              </c:strCache>
            </c:strRef>
          </c:cat>
          <c:val>
            <c:numRef>
              <c:f>'Percepcion BPPP General'!$E$355:$G$355</c:f>
              <c:numCache>
                <c:formatCode>General</c:formatCode>
                <c:ptCount val="3"/>
                <c:pt idx="0">
                  <c:v>55</c:v>
                </c:pt>
                <c:pt idx="1">
                  <c:v>68</c:v>
                </c:pt>
                <c:pt idx="2">
                  <c:v>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715-4515-93D8-A41F3F591110}"/>
            </c:ext>
          </c:extLst>
        </c:ser>
        <c:ser>
          <c:idx val="4"/>
          <c:order val="4"/>
          <c:tx>
            <c:strRef>
              <c:f>'Percepcion BPPP General'!$D$356</c:f>
              <c:strCache>
                <c:ptCount val="1"/>
                <c:pt idx="0">
                  <c:v>Totalmente en desacuerdo</c:v>
                </c:pt>
              </c:strCache>
            </c:strRef>
          </c:tx>
          <c:spPr>
            <a:solidFill>
              <a:srgbClr val="C00000"/>
            </a:solidFill>
            <a:ln>
              <a:solidFill>
                <a:srgbClr val="C0000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'Percepcion BPPP General'!$E$351:$G$351</c:f>
              <c:strCache>
                <c:ptCount val="3"/>
                <c:pt idx="0">
                  <c:v> Se han definido mecanismos de monitoreo y acompañamiento en el desarrollo de las actividades</c:v>
                </c:pt>
                <c:pt idx="1">
                  <c:v>Se han creado procesos de aprendizaje y mejoramiento a partir de experiencias anteriores</c:v>
                </c:pt>
                <c:pt idx="2">
                  <c:v>El proyecto o programa  ha generado impactos a la cultura y a la sensibilización de la comunidad</c:v>
                </c:pt>
              </c:strCache>
            </c:strRef>
          </c:cat>
          <c:val>
            <c:numRef>
              <c:f>'Percepcion BPPP General'!$E$356:$G$356</c:f>
              <c:numCache>
                <c:formatCode>General</c:formatCode>
                <c:ptCount val="3"/>
                <c:pt idx="0">
                  <c:v>58</c:v>
                </c:pt>
                <c:pt idx="1">
                  <c:v>52</c:v>
                </c:pt>
                <c:pt idx="2">
                  <c:v>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715-4515-93D8-A41F3F591110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093145231"/>
        <c:axId val="1093145647"/>
      </c:barChart>
      <c:catAx>
        <c:axId val="109314523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1093145647"/>
        <c:crosses val="autoZero"/>
        <c:auto val="1"/>
        <c:lblAlgn val="ctr"/>
        <c:lblOffset val="100"/>
        <c:noMultiLvlLbl val="0"/>
      </c:catAx>
      <c:valAx>
        <c:axId val="1093145647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109314523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'Percepcion BPPP General'!$J$142</c:f>
              <c:strCache>
                <c:ptCount val="1"/>
                <c:pt idx="0">
                  <c:v>Totalmente de acuerdo </c:v>
                </c:pt>
              </c:strCache>
            </c:strRef>
          </c:tx>
          <c:spPr>
            <a:solidFill>
              <a:srgbClr val="00B050"/>
            </a:solidFill>
            <a:ln>
              <a:solidFill>
                <a:srgbClr val="00B05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'Percepcion BPPP General'!$K$141:$M$141</c:f>
              <c:strCache>
                <c:ptCount val="3"/>
                <c:pt idx="0">
                  <c:v>La dependencia del Ministerio de Cultura cumplió con los tiempos previstos</c:v>
                </c:pt>
                <c:pt idx="1">
                  <c:v>Es fácil comunicarse o recibir respuestas de los funcionarios</c:v>
                </c:pt>
                <c:pt idx="2">
                  <c:v>Los trámites y procesos administrativos han sido ágiles y eficientes</c:v>
                </c:pt>
              </c:strCache>
            </c:strRef>
          </c:cat>
          <c:val>
            <c:numRef>
              <c:f>'Percepcion BPPP General'!$K$142:$M$142</c:f>
              <c:numCache>
                <c:formatCode>General</c:formatCode>
                <c:ptCount val="3"/>
                <c:pt idx="0">
                  <c:v>594</c:v>
                </c:pt>
                <c:pt idx="1">
                  <c:v>484</c:v>
                </c:pt>
                <c:pt idx="2">
                  <c:v>484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391-4B87-87F2-8502532B929F}"/>
            </c:ext>
          </c:extLst>
        </c:ser>
        <c:ser>
          <c:idx val="1"/>
          <c:order val="1"/>
          <c:tx>
            <c:strRef>
              <c:f>'Percepcion BPPP General'!$J$143</c:f>
              <c:strCache>
                <c:ptCount val="1"/>
                <c:pt idx="0">
                  <c:v>Algo de acuerdo</c:v>
                </c:pt>
              </c:strCache>
            </c:strRef>
          </c:tx>
          <c:spPr>
            <a:solidFill>
              <a:srgbClr val="92D050"/>
            </a:solidFill>
            <a:ln>
              <a:solidFill>
                <a:srgbClr val="92D05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'Percepcion BPPP General'!$K$141:$M$141</c:f>
              <c:strCache>
                <c:ptCount val="3"/>
                <c:pt idx="0">
                  <c:v>La dependencia del Ministerio de Cultura cumplió con los tiempos previstos</c:v>
                </c:pt>
                <c:pt idx="1">
                  <c:v>Es fácil comunicarse o recibir respuestas de los funcionarios</c:v>
                </c:pt>
                <c:pt idx="2">
                  <c:v>Los trámites y procesos administrativos han sido ágiles y eficientes</c:v>
                </c:pt>
              </c:strCache>
            </c:strRef>
          </c:cat>
          <c:val>
            <c:numRef>
              <c:f>'Percepcion BPPP General'!$K$143:$M$143</c:f>
              <c:numCache>
                <c:formatCode>General</c:formatCode>
                <c:ptCount val="3"/>
                <c:pt idx="0">
                  <c:v>231</c:v>
                </c:pt>
                <c:pt idx="1">
                  <c:v>300</c:v>
                </c:pt>
                <c:pt idx="2">
                  <c:v>300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391-4B87-87F2-8502532B929F}"/>
            </c:ext>
          </c:extLst>
        </c:ser>
        <c:ser>
          <c:idx val="2"/>
          <c:order val="2"/>
          <c:tx>
            <c:strRef>
              <c:f>'Percepcion BPPP General'!$J$144</c:f>
              <c:strCache>
                <c:ptCount val="1"/>
                <c:pt idx="0">
                  <c:v>Ni acuerdo/Ni en desacuerdo 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'Percepcion BPPP General'!$K$141:$M$141</c:f>
              <c:strCache>
                <c:ptCount val="3"/>
                <c:pt idx="0">
                  <c:v>La dependencia del Ministerio de Cultura cumplió con los tiempos previstos</c:v>
                </c:pt>
                <c:pt idx="1">
                  <c:v>Es fácil comunicarse o recibir respuestas de los funcionarios</c:v>
                </c:pt>
                <c:pt idx="2">
                  <c:v>Los trámites y procesos administrativos han sido ágiles y eficientes</c:v>
                </c:pt>
              </c:strCache>
            </c:strRef>
          </c:cat>
          <c:val>
            <c:numRef>
              <c:f>'Percepcion BPPP General'!$K$144:$M$144</c:f>
              <c:numCache>
                <c:formatCode>General</c:formatCode>
                <c:ptCount val="3"/>
                <c:pt idx="0">
                  <c:v>58</c:v>
                </c:pt>
                <c:pt idx="1">
                  <c:v>85</c:v>
                </c:pt>
                <c:pt idx="2">
                  <c:v>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391-4B87-87F2-8502532B929F}"/>
            </c:ext>
          </c:extLst>
        </c:ser>
        <c:ser>
          <c:idx val="3"/>
          <c:order val="3"/>
          <c:tx>
            <c:strRef>
              <c:f>'Percepcion BPPP General'!$J$145</c:f>
              <c:strCache>
                <c:ptCount val="1"/>
                <c:pt idx="0">
                  <c:v>Algo en desacuerdo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rgbClr val="FF000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'Percepcion BPPP General'!$K$141:$M$141</c:f>
              <c:strCache>
                <c:ptCount val="3"/>
                <c:pt idx="0">
                  <c:v>La dependencia del Ministerio de Cultura cumplió con los tiempos previstos</c:v>
                </c:pt>
                <c:pt idx="1">
                  <c:v>Es fácil comunicarse o recibir respuestas de los funcionarios</c:v>
                </c:pt>
                <c:pt idx="2">
                  <c:v>Los trámites y procesos administrativos han sido ágiles y eficientes</c:v>
                </c:pt>
              </c:strCache>
            </c:strRef>
          </c:cat>
          <c:val>
            <c:numRef>
              <c:f>'Percepcion BPPP General'!$K$145:$M$145</c:f>
              <c:numCache>
                <c:formatCode>General</c:formatCode>
                <c:ptCount val="3"/>
                <c:pt idx="0">
                  <c:v>97</c:v>
                </c:pt>
                <c:pt idx="1">
                  <c:v>110</c:v>
                </c:pt>
                <c:pt idx="2">
                  <c:v>110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391-4B87-87F2-8502532B929F}"/>
            </c:ext>
          </c:extLst>
        </c:ser>
        <c:ser>
          <c:idx val="4"/>
          <c:order val="4"/>
          <c:tx>
            <c:strRef>
              <c:f>'Percepcion BPPP General'!$J$146</c:f>
              <c:strCache>
                <c:ptCount val="1"/>
                <c:pt idx="0">
                  <c:v>Totalmente en desacuerdo</c:v>
                </c:pt>
              </c:strCache>
            </c:strRef>
          </c:tx>
          <c:spPr>
            <a:solidFill>
              <a:srgbClr val="C00000"/>
            </a:solidFill>
            <a:ln>
              <a:solidFill>
                <a:srgbClr val="C0000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'Percepcion BPPP General'!$K$141:$M$141</c:f>
              <c:strCache>
                <c:ptCount val="3"/>
                <c:pt idx="0">
                  <c:v>La dependencia del Ministerio de Cultura cumplió con los tiempos previstos</c:v>
                </c:pt>
                <c:pt idx="1">
                  <c:v>Es fácil comunicarse o recibir respuestas de los funcionarios</c:v>
                </c:pt>
                <c:pt idx="2">
                  <c:v>Los trámites y procesos administrativos han sido ágiles y eficientes</c:v>
                </c:pt>
              </c:strCache>
            </c:strRef>
          </c:cat>
          <c:val>
            <c:numRef>
              <c:f>'Percepcion BPPP General'!$K$146:$M$146</c:f>
              <c:numCache>
                <c:formatCode>General</c:formatCode>
                <c:ptCount val="3"/>
                <c:pt idx="0">
                  <c:v>71</c:v>
                </c:pt>
                <c:pt idx="1">
                  <c:v>72</c:v>
                </c:pt>
                <c:pt idx="2">
                  <c:v>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391-4B87-87F2-8502532B929F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602857311"/>
        <c:axId val="602859391"/>
      </c:barChart>
      <c:catAx>
        <c:axId val="60285731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602859391"/>
        <c:crosses val="autoZero"/>
        <c:auto val="1"/>
        <c:lblAlgn val="ctr"/>
        <c:lblOffset val="100"/>
        <c:noMultiLvlLbl val="0"/>
      </c:catAx>
      <c:valAx>
        <c:axId val="602859391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60285731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'Percepcion BPPP General'!$E$445</c:f>
              <c:strCache>
                <c:ptCount val="1"/>
                <c:pt idx="0">
                  <c:v>Total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B1EB-4B54-BF3D-CF7FEC489D27}"/>
              </c:ext>
            </c:extLst>
          </c:dPt>
          <c:dPt>
            <c:idx val="2"/>
            <c:invertIfNegative val="0"/>
            <c:bubble3D val="0"/>
            <c:spPr>
              <a:solidFill>
                <a:srgbClr val="C00000"/>
              </a:solidFill>
              <a:ln>
                <a:solidFill>
                  <a:srgbClr val="C00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B1EB-4B54-BF3D-CF7FEC489D27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'Percepcion BPPP General'!$D$446:$D$448</c:f>
              <c:strCache>
                <c:ptCount val="3"/>
                <c:pt idx="0">
                  <c:v>Muy satifecho a satisfecho</c:v>
                </c:pt>
                <c:pt idx="1">
                  <c:v>Normal</c:v>
                </c:pt>
                <c:pt idx="2">
                  <c:v>Poco a nada satisfecho</c:v>
                </c:pt>
              </c:strCache>
            </c:strRef>
          </c:cat>
          <c:val>
            <c:numRef>
              <c:f>'Percepcion BPPP General'!$E$446:$E$448</c:f>
              <c:numCache>
                <c:formatCode>General</c:formatCode>
                <c:ptCount val="3"/>
                <c:pt idx="0">
                  <c:v>854</c:v>
                </c:pt>
                <c:pt idx="1">
                  <c:v>125</c:v>
                </c:pt>
                <c:pt idx="2">
                  <c:v>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1EB-4B54-BF3D-CF7FEC489D27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731601728"/>
        <c:axId val="1731605056"/>
      </c:barChart>
      <c:catAx>
        <c:axId val="17316017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1731605056"/>
        <c:crosses val="autoZero"/>
        <c:auto val="1"/>
        <c:lblAlgn val="ctr"/>
        <c:lblOffset val="100"/>
        <c:noMultiLvlLbl val="0"/>
      </c:catAx>
      <c:valAx>
        <c:axId val="173160505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17316017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'Percepcion BPPP General'!$E$445</c:f>
              <c:strCache>
                <c:ptCount val="1"/>
                <c:pt idx="0">
                  <c:v>Total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B1EB-4B54-BF3D-CF7FEC489D27}"/>
              </c:ext>
            </c:extLst>
          </c:dPt>
          <c:dPt>
            <c:idx val="2"/>
            <c:invertIfNegative val="0"/>
            <c:bubble3D val="0"/>
            <c:spPr>
              <a:solidFill>
                <a:srgbClr val="C00000"/>
              </a:solidFill>
              <a:ln>
                <a:solidFill>
                  <a:srgbClr val="C00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B1EB-4B54-BF3D-CF7FEC489D27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'Percepcion BPPP General'!$D$446:$D$448</c:f>
              <c:strCache>
                <c:ptCount val="3"/>
                <c:pt idx="0">
                  <c:v>Muy satifecho a satisfecho</c:v>
                </c:pt>
                <c:pt idx="1">
                  <c:v>Normal</c:v>
                </c:pt>
                <c:pt idx="2">
                  <c:v>Poco a nada satisfecho</c:v>
                </c:pt>
              </c:strCache>
            </c:strRef>
          </c:cat>
          <c:val>
            <c:numRef>
              <c:f>'Percepcion BPPP General'!$E$446:$E$448</c:f>
              <c:numCache>
                <c:formatCode>General</c:formatCode>
                <c:ptCount val="3"/>
                <c:pt idx="0">
                  <c:v>854</c:v>
                </c:pt>
                <c:pt idx="1">
                  <c:v>125</c:v>
                </c:pt>
                <c:pt idx="2">
                  <c:v>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1EB-4B54-BF3D-CF7FEC489D27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731601728"/>
        <c:axId val="1731605056"/>
      </c:barChart>
      <c:catAx>
        <c:axId val="17316017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1731605056"/>
        <c:crosses val="autoZero"/>
        <c:auto val="1"/>
        <c:lblAlgn val="ctr"/>
        <c:lblOffset val="100"/>
        <c:noMultiLvlLbl val="0"/>
      </c:catAx>
      <c:valAx>
        <c:axId val="173160505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17316017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FFFF00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CBC5-4E05-9C3C-2E0087426D7A}"/>
              </c:ext>
            </c:extLst>
          </c:dPt>
          <c:dPt>
            <c:idx val="2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CBC5-4E05-9C3C-2E0087426D7A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'Percepcion BPPP General'!$D$492:$D$494</c:f>
              <c:strCache>
                <c:ptCount val="3"/>
                <c:pt idx="0">
                  <c:v>Muy satifecho a satisfecho</c:v>
                </c:pt>
                <c:pt idx="1">
                  <c:v>Normal</c:v>
                </c:pt>
                <c:pt idx="2">
                  <c:v>Poco a nada satisfecho</c:v>
                </c:pt>
              </c:strCache>
            </c:strRef>
          </c:cat>
          <c:val>
            <c:numRef>
              <c:f>'Percepcion BPPP General'!$E$492:$E$494</c:f>
              <c:numCache>
                <c:formatCode>General</c:formatCode>
                <c:ptCount val="3"/>
                <c:pt idx="0">
                  <c:v>842</c:v>
                </c:pt>
                <c:pt idx="1">
                  <c:v>140</c:v>
                </c:pt>
                <c:pt idx="2">
                  <c:v>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BC5-4E05-9C3C-2E0087426D7A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897332208"/>
        <c:axId val="1897330544"/>
      </c:barChart>
      <c:catAx>
        <c:axId val="18973322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1897330544"/>
        <c:crosses val="autoZero"/>
        <c:auto val="1"/>
        <c:lblAlgn val="ctr"/>
        <c:lblOffset val="100"/>
        <c:noMultiLvlLbl val="0"/>
      </c:catAx>
      <c:valAx>
        <c:axId val="189733054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18973322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69663245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85476924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499527982f_0_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499527982f_0_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5377709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499527982f_0_4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499527982f_0_4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7351397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499527982f_0_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499527982f_0_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57967129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499527982f_0_4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499527982f_0_4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640489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499527982f_0_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499527982f_0_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76496694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499527982f_0_4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499527982f_0_4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81981140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499527982f_0_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499527982f_0_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69733665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499527982f_0_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499527982f_0_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17710195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499527982f_0_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499527982f_0_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37854288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499527982f_0_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499527982f_0_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4565150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499527982f_0_4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499527982f_0_4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50680333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499527982f_0_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499527982f_0_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15405897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499527982f_0_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499527982f_0_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01093219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499527982f_0_4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499527982f_0_4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5022469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499527982f_0_4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499527982f_0_4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5261754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499527982f_0_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Google Shape;85;g499527982f_0_3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176240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499527982f_0_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499527982f_0_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2926150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499527982f_0_4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499527982f_0_4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5611611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499527982f_0_4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499527982f_0_4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698273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499527982f_0_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499527982f_0_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1041228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499527982f_0_4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499527982f_0_4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0649713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499527982f_0_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499527982f_0_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6408037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499527982f_0_4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499527982f_0_4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6696622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4.xm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5.xml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6.xml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7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8.xml"/><Relationship Id="rId4" Type="http://schemas.openxmlformats.org/officeDocument/2006/relationships/image" Target="../media/image2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9.xml"/><Relationship Id="rId4" Type="http://schemas.openxmlformats.org/officeDocument/2006/relationships/image" Target="../media/image2.png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hyperlink" Target="mailto:msalazar@minculutra.gov.co" TargetMode="Externa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3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1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2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3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" name="Google Shape;56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721155" y="-4278"/>
            <a:ext cx="3433236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435115" y="2121213"/>
            <a:ext cx="5546912" cy="2460203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lvl="0"/>
            <a:br>
              <a:rPr lang="es-CO" sz="2400" b="1" dirty="0">
                <a:solidFill>
                  <a:srgbClr val="434343"/>
                </a:solidFill>
                <a:latin typeface="Arial Nova" panose="020B0504020202020204" pitchFamily="34" charset="0"/>
              </a:rPr>
            </a:br>
            <a:br>
              <a:rPr lang="es-CO" sz="2400" b="1" dirty="0">
                <a:solidFill>
                  <a:srgbClr val="434343"/>
                </a:solidFill>
                <a:latin typeface="Arial Nova" panose="020B0504020202020204" pitchFamily="34" charset="0"/>
              </a:rPr>
            </a:br>
            <a:br>
              <a:rPr lang="es-CO" sz="2400" b="1" dirty="0">
                <a:solidFill>
                  <a:srgbClr val="434343"/>
                </a:solidFill>
                <a:latin typeface="Arial Nova" panose="020B0504020202020204" pitchFamily="34" charset="0"/>
              </a:rPr>
            </a:br>
            <a:br>
              <a:rPr lang="es-CO" sz="2400" b="1" dirty="0">
                <a:solidFill>
                  <a:srgbClr val="434343"/>
                </a:solidFill>
                <a:latin typeface="Arial Nova" panose="020B0504020202020204" pitchFamily="34" charset="0"/>
              </a:rPr>
            </a:br>
            <a:r>
              <a:rPr lang="es-CO" sz="2400" b="1" dirty="0">
                <a:solidFill>
                  <a:srgbClr val="434343"/>
                </a:solidFill>
                <a:latin typeface="Work Sans" pitchFamily="2" charset="0"/>
              </a:rPr>
              <a:t>RESUMEN RESULTADOS DE LA ENCUESTA DE SATISFACCIÓN Y PERCEPCIÓN </a:t>
            </a:r>
            <a:r>
              <a:rPr lang="es-MX" sz="2400" b="1" dirty="0">
                <a:solidFill>
                  <a:srgbClr val="434343"/>
                </a:solidFill>
                <a:latin typeface="Work Sans" pitchFamily="2" charset="0"/>
              </a:rPr>
              <a:t>DE PLANES, PROGRAMAS Y PROYECTOS-PPP DEL MINISTERIO DE CULTURA VIGENCIA </a:t>
            </a:r>
            <a:br>
              <a:rPr lang="es-MX" sz="2400" b="1" dirty="0">
                <a:solidFill>
                  <a:srgbClr val="434343"/>
                </a:solidFill>
                <a:latin typeface="Work Sans" pitchFamily="2" charset="0"/>
              </a:rPr>
            </a:br>
            <a:r>
              <a:rPr lang="es-MX" sz="2400" b="1" dirty="0">
                <a:solidFill>
                  <a:srgbClr val="434343"/>
                </a:solidFill>
                <a:latin typeface="Work Sans" pitchFamily="2" charset="0"/>
              </a:rPr>
              <a:t>2021</a:t>
            </a:r>
            <a:br>
              <a:rPr lang="es-MX" sz="2800" b="1" dirty="0">
                <a:solidFill>
                  <a:srgbClr val="434343"/>
                </a:solidFill>
                <a:latin typeface="Work Sans" pitchFamily="2" charset="0"/>
              </a:rPr>
            </a:br>
            <a:br>
              <a:rPr lang="es-CO" sz="2800" b="1" dirty="0">
                <a:solidFill>
                  <a:srgbClr val="434343"/>
                </a:solidFill>
                <a:latin typeface="Arial Nova" panose="020B0504020202020204" pitchFamily="34" charset="0"/>
              </a:rPr>
            </a:br>
            <a:endParaRPr lang="es-CO" sz="2800" b="1" dirty="0">
              <a:solidFill>
                <a:srgbClr val="434343"/>
              </a:solidFill>
              <a:latin typeface="Arial Nova" panose="020B050402020202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" name="Google Shape;81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057999" y="4722549"/>
            <a:ext cx="2086001" cy="420950"/>
          </a:xfrm>
          <a:prstGeom prst="rect">
            <a:avLst/>
          </a:prstGeom>
          <a:noFill/>
          <a:ln>
            <a:noFill/>
          </a:ln>
        </p:spPr>
      </p:pic>
      <p:pic>
        <p:nvPicPr>
          <p:cNvPr id="82" name="Google Shape;82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 flipH="1">
            <a:off x="0" y="0"/>
            <a:ext cx="424650" cy="5143499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Rectángulo 1">
            <a:extLst>
              <a:ext uri="{FF2B5EF4-FFF2-40B4-BE49-F238E27FC236}">
                <a16:creationId xmlns:a16="http://schemas.microsoft.com/office/drawing/2014/main" id="{7C63C836-CAF4-4046-8385-05773D2BCB46}"/>
              </a:ext>
            </a:extLst>
          </p:cNvPr>
          <p:cNvSpPr/>
          <p:nvPr/>
        </p:nvSpPr>
        <p:spPr>
          <a:xfrm>
            <a:off x="892885" y="660969"/>
            <a:ext cx="7968196" cy="38215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O" sz="1800" b="1" dirty="0">
                <a:latin typeface="Work Sans" pitchFamily="2" charset="0"/>
              </a:rPr>
              <a:t>3.3. PARTICIPACIÓN SOCIAL: Análisis de resultados.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es-CO" sz="1800" b="1" dirty="0">
              <a:latin typeface="Work Sans" pitchFamily="2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s-ES" sz="180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En</a:t>
            </a:r>
            <a:r>
              <a:rPr lang="es-ES" sz="1800" spc="5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 </a:t>
            </a:r>
            <a:r>
              <a:rPr lang="es-ES" sz="180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lo</a:t>
            </a:r>
            <a:r>
              <a:rPr lang="es-ES" sz="1800" spc="5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 </a:t>
            </a:r>
            <a:r>
              <a:rPr lang="es-ES" sz="180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referente</a:t>
            </a:r>
            <a:r>
              <a:rPr lang="es-ES" sz="1800" spc="5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 </a:t>
            </a:r>
            <a:r>
              <a:rPr lang="es-ES" sz="180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al</a:t>
            </a:r>
            <a:r>
              <a:rPr lang="es-ES" sz="1800" spc="5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 </a:t>
            </a:r>
            <a:r>
              <a:rPr lang="es-ES" sz="180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componente</a:t>
            </a:r>
            <a:r>
              <a:rPr lang="es-ES" sz="1800" spc="5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 </a:t>
            </a:r>
            <a:r>
              <a:rPr lang="es-ES" sz="180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de</a:t>
            </a:r>
            <a:r>
              <a:rPr lang="es-ES" sz="1800" spc="5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 </a:t>
            </a:r>
            <a:r>
              <a:rPr lang="es-ES" sz="1800" b="1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participación</a:t>
            </a:r>
            <a:r>
              <a:rPr lang="es-ES" sz="1800" b="1" spc="5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 </a:t>
            </a:r>
            <a:r>
              <a:rPr lang="es-ES" sz="1800" b="1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social</a:t>
            </a:r>
            <a:r>
              <a:rPr lang="es-ES" sz="180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,</a:t>
            </a:r>
            <a:r>
              <a:rPr lang="es-ES" sz="1800" spc="5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 </a:t>
            </a:r>
            <a:r>
              <a:rPr lang="es-ES" sz="180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el</a:t>
            </a:r>
            <a:r>
              <a:rPr lang="es-ES" sz="1800" spc="5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 </a:t>
            </a:r>
            <a:r>
              <a:rPr lang="es-ES" sz="1800" b="1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88%</a:t>
            </a:r>
            <a:r>
              <a:rPr lang="es-ES" sz="1800" b="1" spc="5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 </a:t>
            </a:r>
            <a:r>
              <a:rPr lang="es-ES" sz="180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de</a:t>
            </a:r>
            <a:r>
              <a:rPr lang="es-ES" sz="1800" spc="5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 </a:t>
            </a:r>
            <a:r>
              <a:rPr lang="es-ES" sz="180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beneficiarios</a:t>
            </a:r>
            <a:r>
              <a:rPr lang="es-ES" sz="1800" spc="5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 </a:t>
            </a:r>
            <a:r>
              <a:rPr lang="es-ES" sz="180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encuestados</a:t>
            </a:r>
            <a:r>
              <a:rPr lang="es-ES" sz="1800" spc="-55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 </a:t>
            </a:r>
            <a:r>
              <a:rPr lang="es-ES" sz="180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registra</a:t>
            </a:r>
            <a:r>
              <a:rPr lang="es-ES" sz="1800" spc="-5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 </a:t>
            </a:r>
            <a:r>
              <a:rPr lang="es-ES" sz="1800" b="1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percepción</a:t>
            </a:r>
            <a:r>
              <a:rPr lang="es-ES" sz="1800" b="1" spc="-75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 </a:t>
            </a:r>
            <a:r>
              <a:rPr lang="es-ES" sz="1800" b="1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positiva</a:t>
            </a:r>
            <a:r>
              <a:rPr lang="es-ES" sz="1800" b="1" spc="-35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 </a:t>
            </a:r>
            <a:r>
              <a:rPr lang="es-ES" sz="180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al</a:t>
            </a:r>
            <a:r>
              <a:rPr lang="es-ES" sz="1800" spc="-55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 </a:t>
            </a:r>
            <a:r>
              <a:rPr lang="es-ES" sz="180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estar</a:t>
            </a:r>
            <a:r>
              <a:rPr lang="es-ES" sz="1800" spc="-65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 </a:t>
            </a:r>
            <a:r>
              <a:rPr lang="es-ES" sz="180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de</a:t>
            </a:r>
            <a:r>
              <a:rPr lang="es-ES" sz="1800" spc="-55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 </a:t>
            </a:r>
            <a:r>
              <a:rPr lang="es-ES" sz="180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acuerdo</a:t>
            </a:r>
            <a:r>
              <a:rPr lang="es-ES" sz="1800" spc="-5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 </a:t>
            </a:r>
            <a:r>
              <a:rPr lang="es-ES" sz="180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con</a:t>
            </a:r>
            <a:r>
              <a:rPr lang="es-ES" sz="1800" spc="-55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 </a:t>
            </a:r>
            <a:r>
              <a:rPr lang="es-ES" sz="180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la</a:t>
            </a:r>
            <a:r>
              <a:rPr lang="es-ES" sz="1800" spc="-55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 </a:t>
            </a:r>
            <a:r>
              <a:rPr lang="es-ES" sz="180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amplitud,</a:t>
            </a:r>
            <a:r>
              <a:rPr lang="es-ES" sz="1800" spc="-55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 </a:t>
            </a:r>
            <a:r>
              <a:rPr lang="es-ES" sz="180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pluralidad</a:t>
            </a:r>
            <a:r>
              <a:rPr lang="es-ES" sz="1800" spc="-29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 </a:t>
            </a:r>
            <a:r>
              <a:rPr lang="es-ES" sz="180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y acceso de la ciudadanía en el desarrollo de los programas y proyectos. 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s-ES" sz="180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Mientras el </a:t>
            </a:r>
            <a:r>
              <a:rPr lang="es-ES" sz="1800" b="1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7%</a:t>
            </a:r>
            <a:r>
              <a:rPr lang="es-ES" sz="1800" b="1" spc="-295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 </a:t>
            </a:r>
            <a:r>
              <a:rPr lang="es-ES" sz="180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calificó negativamente este componente y el 5% de encuestados lo perciben normal sin</a:t>
            </a:r>
            <a:r>
              <a:rPr lang="es-ES" sz="1800" spc="5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 </a:t>
            </a:r>
            <a:r>
              <a:rPr lang="es-ES" sz="180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destacarlo.</a:t>
            </a:r>
            <a:endParaRPr lang="es-CO" dirty="0">
              <a:effectLst/>
              <a:latin typeface="Work Sans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endParaRPr lang="es-CO" dirty="0">
              <a:latin typeface="Work Sans" pitchFamily="2" charset="0"/>
            </a:endParaRPr>
          </a:p>
          <a:p>
            <a:pPr algn="just"/>
            <a:endParaRPr lang="es-CO" sz="1600" dirty="0">
              <a:latin typeface="Work Sans" pitchFamily="2" charset="0"/>
              <a:ea typeface="Calibri" panose="020F0502020204030204" pitchFamily="34" charset="0"/>
            </a:endParaRPr>
          </a:p>
          <a:p>
            <a:pPr algn="just"/>
            <a:r>
              <a:rPr lang="es-CO" dirty="0">
                <a:latin typeface="Work Sans" pitchFamily="2" charset="0"/>
                <a:ea typeface="Calibri" panose="020F0502020204030204" pitchFamily="34" charset="0"/>
              </a:rPr>
              <a:t> </a:t>
            </a:r>
            <a:endParaRPr lang="es-CO" sz="1600" dirty="0">
              <a:latin typeface="Work Sans" pitchFamily="2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61645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Google Shape;7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flipH="1">
            <a:off x="0" y="0"/>
            <a:ext cx="424650" cy="5143499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003472" y="4722549"/>
            <a:ext cx="2086001" cy="420950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Título 7">
            <a:extLst>
              <a:ext uri="{FF2B5EF4-FFF2-40B4-BE49-F238E27FC236}">
                <a16:creationId xmlns:a16="http://schemas.microsoft.com/office/drawing/2014/main" id="{103186D0-AAEA-40D8-A3EF-D028C77D03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2880" y="285572"/>
            <a:ext cx="8147047" cy="4016028"/>
          </a:xfrm>
        </p:spPr>
        <p:txBody>
          <a:bodyPr/>
          <a:lstStyle/>
          <a:p>
            <a:r>
              <a:rPr lang="es-CO" sz="1800" b="1" dirty="0">
                <a:latin typeface="Work Sans" pitchFamily="2" charset="0"/>
              </a:rPr>
              <a:t>3.4.  APOYO EN LA IMPLEMENTACIÓN Y EJECUCIÓN: </a:t>
            </a:r>
            <a:r>
              <a:rPr lang="es-MX" sz="1800" b="1" dirty="0">
                <a:latin typeface="Work Sans" pitchFamily="2" charset="0"/>
              </a:rPr>
              <a:t>Respuestas analizadas.</a:t>
            </a:r>
            <a:br>
              <a:rPr lang="es-CO" sz="1800" b="1" dirty="0">
                <a:latin typeface="Work Sans" pitchFamily="2" charset="0"/>
              </a:rPr>
            </a:br>
            <a:br>
              <a:rPr lang="es-CO" sz="1400" dirty="0">
                <a:latin typeface="Work Sans" pitchFamily="2" charset="0"/>
              </a:rPr>
            </a:br>
            <a:r>
              <a:rPr lang="es-CO" sz="1400" dirty="0">
                <a:latin typeface="Work Sans" pitchFamily="2" charset="0"/>
              </a:rPr>
              <a:t>En esta dimensión se evalúa la aprobación al desempeño de cada área en la prestación de asistencia técnica, económica y logística en el Planes, Programas y Proyectos, los resultados por pregunta evaluada son:</a:t>
            </a:r>
            <a:br>
              <a:rPr lang="es-CO" sz="1400" dirty="0">
                <a:latin typeface="Work Sans" pitchFamily="2" charset="0"/>
              </a:rPr>
            </a:br>
            <a:r>
              <a:rPr lang="es-CO" sz="1400" dirty="0">
                <a:latin typeface="Work Sans" pitchFamily="2" charset="0"/>
              </a:rPr>
              <a:t> </a:t>
            </a:r>
            <a:br>
              <a:rPr lang="es-CO" sz="1400" dirty="0">
                <a:latin typeface="Work Sans" pitchFamily="2" charset="0"/>
              </a:rPr>
            </a:br>
            <a:r>
              <a:rPr lang="es-CO" sz="1400" dirty="0">
                <a:latin typeface="Work Sans" pitchFamily="2" charset="0"/>
              </a:rPr>
              <a:t> </a:t>
            </a:r>
            <a:br>
              <a:rPr lang="es-CO" sz="1400" dirty="0">
                <a:latin typeface="Work Sans" pitchFamily="2" charset="0"/>
              </a:rPr>
            </a:br>
            <a:br>
              <a:rPr lang="es-CO" sz="1400" dirty="0">
                <a:latin typeface="Work Sans" pitchFamily="2" charset="0"/>
              </a:rPr>
            </a:br>
            <a:br>
              <a:rPr lang="es-MX" sz="1400" dirty="0">
                <a:latin typeface="Work Sans" pitchFamily="2" charset="0"/>
              </a:rPr>
            </a:br>
            <a:br>
              <a:rPr lang="es-MX" sz="1400" dirty="0">
                <a:latin typeface="Work Sans" pitchFamily="2" charset="0"/>
              </a:rPr>
            </a:br>
            <a:br>
              <a:rPr lang="es-MX" sz="1400" dirty="0">
                <a:latin typeface="Work Sans" pitchFamily="2" charset="0"/>
              </a:rPr>
            </a:br>
            <a:br>
              <a:rPr lang="es-MX" sz="1400" dirty="0">
                <a:latin typeface="Work Sans" pitchFamily="2" charset="0"/>
              </a:rPr>
            </a:br>
            <a:endParaRPr lang="es-CO" sz="1400" dirty="0">
              <a:latin typeface="Work Sans" pitchFamily="2" charset="0"/>
            </a:endParaRPr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BEE12521-9FAD-4524-BA0F-FAB592BE51AA}"/>
              </a:ext>
            </a:extLst>
          </p:cNvPr>
          <p:cNvSpPr/>
          <p:nvPr/>
        </p:nvSpPr>
        <p:spPr>
          <a:xfrm>
            <a:off x="772758" y="4722549"/>
            <a:ext cx="680164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1000"/>
              </a:spcAft>
            </a:pPr>
            <a:r>
              <a:rPr lang="es-CO" sz="1000" i="1" dirty="0">
                <a:latin typeface="Arial Nova" panose="020B05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Gráfica 4.Percepción general componente implementación y ejecución.</a:t>
            </a:r>
            <a:endParaRPr lang="es-CO" sz="1000" i="1" dirty="0">
              <a:solidFill>
                <a:srgbClr val="44546A"/>
              </a:solidFill>
              <a:effectLst/>
              <a:latin typeface="Arial Nova" panose="020B05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Gráfico 8">
            <a:extLst>
              <a:ext uri="{FF2B5EF4-FFF2-40B4-BE49-F238E27FC236}">
                <a16:creationId xmlns:a16="http://schemas.microsoft.com/office/drawing/2014/main" id="{EE20C80B-3848-4303-BED1-4013813C5FC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4213147"/>
              </p:ext>
            </p:extLst>
          </p:nvPr>
        </p:nvGraphicFramePr>
        <p:xfrm>
          <a:off x="876033" y="1886535"/>
          <a:ext cx="6801644" cy="26612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40917153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" name="Google Shape;81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057999" y="4722550"/>
            <a:ext cx="2086001" cy="420950"/>
          </a:xfrm>
          <a:prstGeom prst="rect">
            <a:avLst/>
          </a:prstGeom>
          <a:noFill/>
          <a:ln>
            <a:noFill/>
          </a:ln>
        </p:spPr>
      </p:pic>
      <p:pic>
        <p:nvPicPr>
          <p:cNvPr id="82" name="Google Shape;82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 flipH="1">
            <a:off x="0" y="0"/>
            <a:ext cx="424650" cy="5143499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Rectángulo 1">
            <a:extLst>
              <a:ext uri="{FF2B5EF4-FFF2-40B4-BE49-F238E27FC236}">
                <a16:creationId xmlns:a16="http://schemas.microsoft.com/office/drawing/2014/main" id="{7C63C836-CAF4-4046-8385-05773D2BCB46}"/>
              </a:ext>
            </a:extLst>
          </p:cNvPr>
          <p:cNvSpPr/>
          <p:nvPr/>
        </p:nvSpPr>
        <p:spPr>
          <a:xfrm>
            <a:off x="806824" y="363223"/>
            <a:ext cx="8084085" cy="40870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CO" sz="1800" b="1" dirty="0">
                <a:latin typeface="Work Sans" pitchFamily="2" charset="0"/>
              </a:rPr>
              <a:t>3.4. APOYO EN LA IMPLEMENTACIÓN Y EJECUCIÓN</a:t>
            </a:r>
            <a:r>
              <a:rPr lang="es-CO" sz="1800" b="1" i="1" dirty="0">
                <a:latin typeface="Work Sans" pitchFamily="2" charset="0"/>
              </a:rPr>
              <a:t>: </a:t>
            </a:r>
            <a:r>
              <a:rPr lang="es-CO" sz="1800" b="1" dirty="0">
                <a:latin typeface="Work Sans" pitchFamily="2" charset="0"/>
              </a:rPr>
              <a:t>Análisis de resultados.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s-CO" sz="1800" b="1" dirty="0">
              <a:latin typeface="Work Sans" pitchFamily="2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ES" sz="180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El</a:t>
            </a:r>
            <a:r>
              <a:rPr lang="es-ES" sz="1800" spc="5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 </a:t>
            </a:r>
            <a:r>
              <a:rPr lang="es-ES" sz="180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análisis</a:t>
            </a:r>
            <a:r>
              <a:rPr lang="es-ES" sz="1800" spc="5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 </a:t>
            </a:r>
            <a:r>
              <a:rPr lang="es-ES" sz="180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general</a:t>
            </a:r>
            <a:r>
              <a:rPr lang="es-ES" sz="1800" spc="5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 </a:t>
            </a:r>
            <a:r>
              <a:rPr lang="es-ES" sz="180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permite</a:t>
            </a:r>
            <a:r>
              <a:rPr lang="es-ES" sz="1800" spc="5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 </a:t>
            </a:r>
            <a:r>
              <a:rPr lang="es-ES" sz="180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establecer</a:t>
            </a:r>
            <a:r>
              <a:rPr lang="es-ES" sz="1800" spc="5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 </a:t>
            </a:r>
            <a:r>
              <a:rPr lang="es-ES" sz="180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que</a:t>
            </a:r>
            <a:r>
              <a:rPr lang="es-ES" sz="1800" spc="5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 </a:t>
            </a:r>
            <a:r>
              <a:rPr lang="es-ES" sz="180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el</a:t>
            </a:r>
            <a:r>
              <a:rPr lang="es-ES" sz="1800" spc="5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 </a:t>
            </a:r>
            <a:r>
              <a:rPr lang="es-ES" sz="1800" b="1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74%</a:t>
            </a:r>
            <a:r>
              <a:rPr lang="es-ES" sz="1800" b="1" spc="5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 </a:t>
            </a:r>
            <a:r>
              <a:rPr lang="es-ES" sz="180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de</a:t>
            </a:r>
            <a:r>
              <a:rPr lang="es-ES" sz="1800" spc="5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 </a:t>
            </a:r>
            <a:r>
              <a:rPr lang="es-ES" sz="180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los</a:t>
            </a:r>
            <a:r>
              <a:rPr lang="es-ES" sz="1800" spc="5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 </a:t>
            </a:r>
            <a:r>
              <a:rPr lang="es-ES" sz="180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encuestados</a:t>
            </a:r>
            <a:r>
              <a:rPr lang="es-ES" sz="1800" spc="5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 </a:t>
            </a:r>
            <a:r>
              <a:rPr lang="es-ES" sz="180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califican</a:t>
            </a:r>
            <a:r>
              <a:rPr lang="es-ES" sz="1800" spc="5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 </a:t>
            </a:r>
            <a:r>
              <a:rPr lang="es-ES" sz="180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el</a:t>
            </a:r>
            <a:r>
              <a:rPr lang="es-ES" sz="1800" spc="-295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 </a:t>
            </a:r>
            <a:r>
              <a:rPr lang="es-ES" sz="1800" spc="-5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componente</a:t>
            </a:r>
            <a:r>
              <a:rPr lang="es-ES" sz="1800" spc="-45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 </a:t>
            </a:r>
            <a:r>
              <a:rPr lang="es-ES" sz="1800" spc="-5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de</a:t>
            </a:r>
            <a:r>
              <a:rPr lang="es-ES" sz="1800" spc="-55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 </a:t>
            </a:r>
            <a:r>
              <a:rPr lang="es-ES" sz="1800" b="1" spc="-5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apoyo</a:t>
            </a:r>
            <a:r>
              <a:rPr lang="es-ES" sz="1800" b="1" spc="-7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 </a:t>
            </a:r>
            <a:r>
              <a:rPr lang="es-ES" sz="1800" b="1" spc="-5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en</a:t>
            </a:r>
            <a:r>
              <a:rPr lang="es-ES" sz="1800" b="1" spc="-65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 </a:t>
            </a:r>
            <a:r>
              <a:rPr lang="es-ES" sz="1800" b="1" spc="-5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la</a:t>
            </a:r>
            <a:r>
              <a:rPr lang="es-ES" sz="1800" b="1" spc="-4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 </a:t>
            </a:r>
            <a:r>
              <a:rPr lang="es-ES" sz="1800" b="1" spc="-5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implementación</a:t>
            </a:r>
            <a:r>
              <a:rPr lang="es-ES" sz="1800" b="1" spc="-7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 </a:t>
            </a:r>
            <a:r>
              <a:rPr lang="es-ES" sz="1800" spc="-5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de</a:t>
            </a:r>
            <a:r>
              <a:rPr lang="es-ES" sz="1800" spc="-6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 </a:t>
            </a:r>
            <a:r>
              <a:rPr lang="es-ES" sz="1800" spc="-5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manera</a:t>
            </a:r>
            <a:r>
              <a:rPr lang="es-ES" sz="1800" spc="-4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 </a:t>
            </a:r>
            <a:r>
              <a:rPr lang="es-ES" sz="1800" spc="-5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positiva</a:t>
            </a:r>
            <a:r>
              <a:rPr lang="es-ES" sz="1800" spc="-4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 </a:t>
            </a:r>
            <a:r>
              <a:rPr lang="es-ES" sz="1800" spc="-5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al</a:t>
            </a:r>
            <a:r>
              <a:rPr lang="es-ES" sz="1800" spc="-45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 </a:t>
            </a:r>
            <a:r>
              <a:rPr lang="es-ES" sz="180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manifestar</a:t>
            </a:r>
            <a:r>
              <a:rPr lang="es-ES" sz="1800" spc="-4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 </a:t>
            </a:r>
            <a:r>
              <a:rPr lang="es-ES" sz="180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estar</a:t>
            </a:r>
            <a:r>
              <a:rPr lang="es-ES" sz="1800" spc="-55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 </a:t>
            </a:r>
            <a:r>
              <a:rPr lang="es-ES" sz="180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total</a:t>
            </a:r>
            <a:r>
              <a:rPr lang="es-ES" sz="1800" spc="-29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 </a:t>
            </a:r>
            <a:r>
              <a:rPr lang="es-ES" sz="180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o</a:t>
            </a:r>
            <a:r>
              <a:rPr lang="es-ES" sz="1800" spc="-55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 </a:t>
            </a:r>
            <a:r>
              <a:rPr lang="es-ES" sz="180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algo</a:t>
            </a:r>
            <a:r>
              <a:rPr lang="es-ES" sz="1800" spc="-55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 </a:t>
            </a:r>
            <a:r>
              <a:rPr lang="es-ES" sz="180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de</a:t>
            </a:r>
            <a:r>
              <a:rPr lang="es-ES" sz="1800" spc="-6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 </a:t>
            </a:r>
            <a:r>
              <a:rPr lang="es-ES" sz="180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acuerdo</a:t>
            </a:r>
            <a:r>
              <a:rPr lang="es-ES" sz="1800" spc="-55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 </a:t>
            </a:r>
            <a:r>
              <a:rPr lang="es-ES" sz="180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con</a:t>
            </a:r>
            <a:r>
              <a:rPr lang="es-ES" sz="1800" spc="-4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 </a:t>
            </a:r>
            <a:r>
              <a:rPr lang="es-ES" sz="180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el</a:t>
            </a:r>
            <a:r>
              <a:rPr lang="es-ES" sz="1800" spc="-4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 </a:t>
            </a:r>
            <a:r>
              <a:rPr lang="es-ES" sz="180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desempeño</a:t>
            </a:r>
            <a:r>
              <a:rPr lang="es-ES" sz="1800" spc="-6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 </a:t>
            </a:r>
            <a:r>
              <a:rPr lang="es-ES" sz="180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del</a:t>
            </a:r>
            <a:r>
              <a:rPr lang="es-ES" sz="1800" spc="-5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 </a:t>
            </a:r>
            <a:r>
              <a:rPr lang="es-ES" sz="180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Ministerio</a:t>
            </a:r>
            <a:r>
              <a:rPr lang="es-ES" sz="1800" spc="-55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 </a:t>
            </a:r>
            <a:r>
              <a:rPr lang="es-ES" sz="180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en</a:t>
            </a:r>
            <a:r>
              <a:rPr lang="es-ES" sz="1800" spc="-5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 </a:t>
            </a:r>
            <a:r>
              <a:rPr lang="es-ES" sz="180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la</a:t>
            </a:r>
            <a:r>
              <a:rPr lang="es-ES" sz="1800" spc="-45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 </a:t>
            </a:r>
            <a:r>
              <a:rPr lang="es-ES" sz="180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prestación</a:t>
            </a:r>
            <a:r>
              <a:rPr lang="es-ES" sz="1800" spc="-6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 </a:t>
            </a:r>
            <a:r>
              <a:rPr lang="es-ES" sz="180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de</a:t>
            </a:r>
            <a:r>
              <a:rPr lang="es-ES" sz="1800" spc="-6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 </a:t>
            </a:r>
            <a:r>
              <a:rPr lang="es-ES" sz="180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asistencia</a:t>
            </a:r>
            <a:r>
              <a:rPr lang="es-ES" sz="1800" spc="-5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 </a:t>
            </a:r>
            <a:r>
              <a:rPr lang="es-ES" sz="180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técnica,</a:t>
            </a:r>
            <a:r>
              <a:rPr lang="es-ES" sz="1800" spc="-295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 </a:t>
            </a:r>
            <a:r>
              <a:rPr lang="es-ES" sz="180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económica</a:t>
            </a:r>
            <a:r>
              <a:rPr lang="es-ES" sz="1800" spc="-45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 </a:t>
            </a:r>
            <a:r>
              <a:rPr lang="es-ES" sz="180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y</a:t>
            </a:r>
            <a:r>
              <a:rPr lang="es-ES" sz="1800" spc="-4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 </a:t>
            </a:r>
            <a:r>
              <a:rPr lang="es-ES" sz="180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logística</a:t>
            </a:r>
            <a:r>
              <a:rPr lang="es-ES" sz="1800" spc="-35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 </a:t>
            </a:r>
            <a:r>
              <a:rPr lang="es-ES" sz="180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durante</a:t>
            </a:r>
            <a:r>
              <a:rPr lang="es-ES" sz="1800" spc="-4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 </a:t>
            </a:r>
            <a:r>
              <a:rPr lang="es-ES" sz="180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los</a:t>
            </a:r>
            <a:r>
              <a:rPr lang="es-ES" sz="1800" spc="-4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 </a:t>
            </a:r>
            <a:r>
              <a:rPr lang="es-ES" sz="180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procesos</a:t>
            </a:r>
            <a:r>
              <a:rPr lang="es-ES" sz="1800" spc="-35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 </a:t>
            </a:r>
            <a:r>
              <a:rPr lang="es-ES" sz="180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para</a:t>
            </a:r>
            <a:r>
              <a:rPr lang="es-ES" sz="1800" spc="-35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 </a:t>
            </a:r>
            <a:r>
              <a:rPr lang="es-ES" sz="180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acceder</a:t>
            </a:r>
            <a:r>
              <a:rPr lang="es-ES" sz="1800" spc="-4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 </a:t>
            </a:r>
            <a:r>
              <a:rPr lang="es-ES" sz="180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a</a:t>
            </a:r>
            <a:r>
              <a:rPr lang="es-ES" sz="1800" spc="-4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 </a:t>
            </a:r>
            <a:r>
              <a:rPr lang="es-ES" sz="180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planes</a:t>
            </a:r>
            <a:r>
              <a:rPr lang="es-ES" sz="1800" spc="-35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 </a:t>
            </a:r>
            <a:r>
              <a:rPr lang="es-ES" sz="180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o</a:t>
            </a:r>
            <a:r>
              <a:rPr lang="es-ES" sz="1800" spc="-4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 </a:t>
            </a:r>
            <a:r>
              <a:rPr lang="es-ES" sz="180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programas;</a:t>
            </a:r>
            <a:r>
              <a:rPr lang="es-ES" sz="1800" spc="-4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ES" sz="1800" spc="-40" dirty="0">
                <a:latin typeface="Work Sans" pitchFamily="2" charset="0"/>
                <a:ea typeface="Arial MT"/>
                <a:cs typeface="Calibri" panose="020F0502020204030204" pitchFamily="34" charset="0"/>
              </a:rPr>
              <a:t>EL </a:t>
            </a:r>
            <a:r>
              <a:rPr lang="es-ES" sz="1800" b="1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15%</a:t>
            </a:r>
            <a:r>
              <a:rPr lang="es-ES" sz="1800" b="1" spc="-15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 </a:t>
            </a:r>
            <a:r>
              <a:rPr lang="es-ES" sz="180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manifestó</a:t>
            </a:r>
            <a:r>
              <a:rPr lang="es-ES" sz="1800" spc="-1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 </a:t>
            </a:r>
            <a:r>
              <a:rPr lang="es-ES" sz="180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su</a:t>
            </a:r>
            <a:r>
              <a:rPr lang="es-ES" sz="1800" spc="-1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 </a:t>
            </a:r>
            <a:r>
              <a:rPr lang="es-ES" sz="180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desacuerdo</a:t>
            </a:r>
            <a:r>
              <a:rPr lang="es-ES" sz="1800" spc="-5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 </a:t>
            </a:r>
            <a:r>
              <a:rPr lang="es-ES" sz="180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parcial</a:t>
            </a:r>
            <a:r>
              <a:rPr lang="es-ES" sz="1800" spc="-1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 </a:t>
            </a:r>
            <a:r>
              <a:rPr lang="es-ES" sz="180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o</a:t>
            </a:r>
            <a:r>
              <a:rPr lang="es-ES" sz="1800" spc="-1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 </a:t>
            </a:r>
            <a:r>
              <a:rPr lang="es-ES" sz="180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total</a:t>
            </a:r>
            <a:r>
              <a:rPr lang="es-ES" sz="1800" spc="-1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 </a:t>
            </a:r>
            <a:r>
              <a:rPr lang="es-ES" sz="180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frente</a:t>
            </a:r>
            <a:r>
              <a:rPr lang="es-ES" sz="1800" spc="-1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 </a:t>
            </a:r>
            <a:r>
              <a:rPr lang="es-ES" sz="180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a</a:t>
            </a:r>
            <a:r>
              <a:rPr lang="es-ES" sz="1800" spc="-15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 </a:t>
            </a:r>
            <a:r>
              <a:rPr lang="es-ES" sz="180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este</a:t>
            </a:r>
            <a:r>
              <a:rPr lang="es-ES" sz="1800" spc="-2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 </a:t>
            </a:r>
            <a:r>
              <a:rPr lang="es-ES" sz="180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criterio. Y el 11% opto por </a:t>
            </a:r>
            <a:r>
              <a:rPr lang="es-CO" sz="1800" dirty="0">
                <a:solidFill>
                  <a:srgbClr val="000000"/>
                </a:solidFill>
                <a:effectLst/>
                <a:latin typeface="Work Sans" pitchFamily="2" charset="0"/>
                <a:ea typeface="Times New Roman" panose="02020603050405020304" pitchFamily="18" charset="0"/>
                <a:cs typeface="Calibri" panose="020F0502020204030204" pitchFamily="34" charset="0"/>
              </a:rPr>
              <a:t>Ni acuerdo/Ni en desacuerdo.</a:t>
            </a:r>
            <a:endParaRPr lang="es-CO" sz="1800" dirty="0">
              <a:latin typeface="Work Sans" pitchFamily="2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CO" sz="1800" b="1" dirty="0">
                <a:latin typeface="Work Sans" pitchFamily="2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799714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Google Shape;7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flipH="1">
            <a:off x="0" y="0"/>
            <a:ext cx="424650" cy="5143499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057999" y="4724970"/>
            <a:ext cx="2086001" cy="420950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Título 7">
            <a:extLst>
              <a:ext uri="{FF2B5EF4-FFF2-40B4-BE49-F238E27FC236}">
                <a16:creationId xmlns:a16="http://schemas.microsoft.com/office/drawing/2014/main" id="{103186D0-AAEA-40D8-A3EF-D028C77D03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2880" y="307963"/>
            <a:ext cx="8147047" cy="4016028"/>
          </a:xfrm>
        </p:spPr>
        <p:txBody>
          <a:bodyPr/>
          <a:lstStyle/>
          <a:p>
            <a:r>
              <a:rPr lang="es-CO" sz="1800" b="1" dirty="0">
                <a:latin typeface="Work Sans" pitchFamily="2" charset="0"/>
              </a:rPr>
              <a:t>3.5. EVALUACIÓN Y ACOMPAÑAMIENTO: </a:t>
            </a:r>
            <a:r>
              <a:rPr lang="es-MX" sz="1800" b="1" dirty="0">
                <a:latin typeface="Work Sans" pitchFamily="2" charset="0"/>
              </a:rPr>
              <a:t>Respuestas analizadas.</a:t>
            </a:r>
            <a:r>
              <a:rPr lang="es-CO" sz="1800" b="1" dirty="0">
                <a:latin typeface="Work Sans" pitchFamily="2" charset="0"/>
              </a:rPr>
              <a:t> </a:t>
            </a:r>
            <a:br>
              <a:rPr lang="es-CO" b="1" dirty="0">
                <a:latin typeface="Work Sans" pitchFamily="2" charset="0"/>
              </a:rPr>
            </a:br>
            <a:br>
              <a:rPr lang="es-CO" sz="1400" dirty="0">
                <a:latin typeface="Work Sans" pitchFamily="2" charset="0"/>
              </a:rPr>
            </a:br>
            <a:r>
              <a:rPr lang="es-CO" sz="1400" dirty="0">
                <a:latin typeface="Work Sans" pitchFamily="2" charset="0"/>
              </a:rPr>
              <a:t>Valora, desde la perspectiva del encuestado, la capacidad para el monitoreo, aprendizaje y mejoramiento de los PPP desde diferentes planos temporales, para ello se aplicaron las siguientes preguntas: </a:t>
            </a:r>
            <a:br>
              <a:rPr lang="es-CO" sz="1400" dirty="0">
                <a:latin typeface="Work Sans" pitchFamily="2" charset="0"/>
              </a:rPr>
            </a:br>
            <a:br>
              <a:rPr lang="es-CO" sz="1400" dirty="0">
                <a:latin typeface="Work Sans" pitchFamily="2" charset="0"/>
              </a:rPr>
            </a:br>
            <a:r>
              <a:rPr lang="es-CO" sz="1400" dirty="0">
                <a:latin typeface="Work Sans" pitchFamily="2" charset="0"/>
              </a:rPr>
              <a:t> </a:t>
            </a:r>
            <a:br>
              <a:rPr lang="es-CO" sz="1400" dirty="0">
                <a:latin typeface="Work Sans" pitchFamily="2" charset="0"/>
              </a:rPr>
            </a:br>
            <a:r>
              <a:rPr lang="es-CO" sz="1400" dirty="0">
                <a:latin typeface="Work Sans" pitchFamily="2" charset="0"/>
              </a:rPr>
              <a:t> </a:t>
            </a:r>
            <a:br>
              <a:rPr lang="es-CO" sz="1400" dirty="0">
                <a:latin typeface="Work Sans" pitchFamily="2" charset="0"/>
              </a:rPr>
            </a:br>
            <a:br>
              <a:rPr lang="es-CO" sz="1400" dirty="0">
                <a:latin typeface="Work Sans" pitchFamily="2" charset="0"/>
              </a:rPr>
            </a:br>
            <a:br>
              <a:rPr lang="es-MX" sz="1400" dirty="0">
                <a:latin typeface="Work Sans" pitchFamily="2" charset="0"/>
              </a:rPr>
            </a:br>
            <a:br>
              <a:rPr lang="es-MX" sz="1400" dirty="0">
                <a:latin typeface="Work Sans" pitchFamily="2" charset="0"/>
              </a:rPr>
            </a:br>
            <a:br>
              <a:rPr lang="es-MX" sz="1400" dirty="0">
                <a:latin typeface="Work Sans" pitchFamily="2" charset="0"/>
              </a:rPr>
            </a:br>
            <a:br>
              <a:rPr lang="es-MX" sz="1400" dirty="0">
                <a:latin typeface="Work Sans" pitchFamily="2" charset="0"/>
              </a:rPr>
            </a:br>
            <a:endParaRPr lang="es-CO" sz="1400" dirty="0">
              <a:latin typeface="Work Sans" pitchFamily="2" charset="0"/>
            </a:endParaRPr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BEE12521-9FAD-4524-BA0F-FAB592BE51AA}"/>
              </a:ext>
            </a:extLst>
          </p:cNvPr>
          <p:cNvSpPr/>
          <p:nvPr/>
        </p:nvSpPr>
        <p:spPr>
          <a:xfrm>
            <a:off x="717694" y="4764912"/>
            <a:ext cx="6801644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1100" i="1" dirty="0">
                <a:latin typeface="Arial Nova" panose="020B05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Gráfica 5. Percepción general componente </a:t>
            </a:r>
            <a:r>
              <a:rPr lang="es-CO" sz="1100" i="1" dirty="0"/>
              <a:t>evaluación y acompañamiento recibido.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2A076D50-A9D3-4122-8DE2-34191E2C8A6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9623068"/>
              </p:ext>
            </p:extLst>
          </p:nvPr>
        </p:nvGraphicFramePr>
        <p:xfrm>
          <a:off x="917458" y="1645919"/>
          <a:ext cx="7852469" cy="30990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1773217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" name="Google Shape;81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057999" y="4722549"/>
            <a:ext cx="2086001" cy="420950"/>
          </a:xfrm>
          <a:prstGeom prst="rect">
            <a:avLst/>
          </a:prstGeom>
          <a:noFill/>
          <a:ln>
            <a:noFill/>
          </a:ln>
        </p:spPr>
      </p:pic>
      <p:pic>
        <p:nvPicPr>
          <p:cNvPr id="82" name="Google Shape;82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 flipH="1">
            <a:off x="0" y="0"/>
            <a:ext cx="424650" cy="5143499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Rectángulo 1">
            <a:extLst>
              <a:ext uri="{FF2B5EF4-FFF2-40B4-BE49-F238E27FC236}">
                <a16:creationId xmlns:a16="http://schemas.microsoft.com/office/drawing/2014/main" id="{7C63C836-CAF4-4046-8385-05773D2BCB46}"/>
              </a:ext>
            </a:extLst>
          </p:cNvPr>
          <p:cNvSpPr/>
          <p:nvPr/>
        </p:nvSpPr>
        <p:spPr>
          <a:xfrm>
            <a:off x="742065" y="380335"/>
            <a:ext cx="8025417" cy="4342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CO" sz="1800" b="1" dirty="0">
                <a:latin typeface="Work Sans" pitchFamily="2" charset="0"/>
              </a:rPr>
              <a:t>3.5. EVALUACIÓN Y ACOMPAÑAMIENTO: Análisis de resultados.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s-ES" sz="1400" dirty="0">
              <a:effectLst/>
              <a:latin typeface="Work Sans" pitchFamily="2" charset="0"/>
              <a:ea typeface="Arial MT"/>
              <a:cs typeface="Calibri" panose="020F050202020403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ES" sz="180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En</a:t>
            </a:r>
            <a:r>
              <a:rPr lang="es-ES" sz="1800" spc="5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 </a:t>
            </a:r>
            <a:r>
              <a:rPr lang="es-ES" sz="180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promedio</a:t>
            </a:r>
            <a:r>
              <a:rPr lang="es-ES" sz="1800" spc="5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 </a:t>
            </a:r>
            <a:r>
              <a:rPr lang="es-ES" sz="180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la</a:t>
            </a:r>
            <a:r>
              <a:rPr lang="es-ES" sz="1800" spc="5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 </a:t>
            </a:r>
            <a:r>
              <a:rPr lang="es-ES" sz="180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percepción</a:t>
            </a:r>
            <a:r>
              <a:rPr lang="es-ES" sz="1800" spc="5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 </a:t>
            </a:r>
            <a:r>
              <a:rPr lang="es-ES" sz="180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fue</a:t>
            </a:r>
            <a:r>
              <a:rPr lang="es-ES" sz="1800" spc="5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 </a:t>
            </a:r>
            <a:r>
              <a:rPr lang="es-ES" sz="180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positiva</a:t>
            </a:r>
            <a:r>
              <a:rPr lang="es-ES" sz="1800" spc="5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 </a:t>
            </a:r>
            <a:r>
              <a:rPr lang="es-ES" sz="180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frente</a:t>
            </a:r>
            <a:r>
              <a:rPr lang="es-ES" sz="1800" spc="5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 </a:t>
            </a:r>
            <a:r>
              <a:rPr lang="es-ES" sz="180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a</a:t>
            </a:r>
            <a:r>
              <a:rPr lang="es-ES" sz="1800" spc="5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 </a:t>
            </a:r>
            <a:r>
              <a:rPr lang="es-ES" sz="180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los</a:t>
            </a:r>
            <a:r>
              <a:rPr lang="es-ES" sz="1800" spc="5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 </a:t>
            </a:r>
            <a:r>
              <a:rPr lang="es-ES" sz="180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mecanismos</a:t>
            </a:r>
            <a:r>
              <a:rPr lang="es-ES" sz="1800" spc="5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 </a:t>
            </a:r>
            <a:r>
              <a:rPr lang="es-ES" sz="180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de</a:t>
            </a:r>
            <a:r>
              <a:rPr lang="es-ES" sz="1800" spc="5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 </a:t>
            </a:r>
            <a:r>
              <a:rPr lang="es-ES" sz="180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evaluación</a:t>
            </a:r>
            <a:r>
              <a:rPr lang="es-ES" sz="1800" spc="5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 </a:t>
            </a:r>
            <a:r>
              <a:rPr lang="es-ES" sz="180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y</a:t>
            </a:r>
            <a:r>
              <a:rPr lang="es-ES" sz="1800" spc="5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 </a:t>
            </a:r>
            <a:r>
              <a:rPr lang="es-ES" sz="180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acompañamiento a partir de la valoración del 82% de los encuestados, lo que refleja</a:t>
            </a:r>
            <a:r>
              <a:rPr lang="es-ES" sz="1800" spc="5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 </a:t>
            </a:r>
            <a:r>
              <a:rPr lang="es-ES" sz="180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efectividad del Ministerio en la capacidad para monitorear y mejorar de las experiencias,</a:t>
            </a:r>
            <a:r>
              <a:rPr lang="es-ES" sz="1800" spc="-295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 </a:t>
            </a:r>
            <a:r>
              <a:rPr lang="es-ES" sz="1800" spc="-5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los</a:t>
            </a:r>
            <a:r>
              <a:rPr lang="es-ES" sz="1800" spc="-75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 </a:t>
            </a:r>
            <a:r>
              <a:rPr lang="es-ES" sz="1800" spc="-5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Planes,</a:t>
            </a:r>
            <a:r>
              <a:rPr lang="es-ES" sz="1800" spc="-65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 </a:t>
            </a:r>
            <a:r>
              <a:rPr lang="es-ES" sz="1800" spc="-5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Programas</a:t>
            </a:r>
            <a:r>
              <a:rPr lang="es-ES" sz="1800" spc="-65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 </a:t>
            </a:r>
            <a:r>
              <a:rPr lang="es-ES" sz="1800" spc="-5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y</a:t>
            </a:r>
            <a:r>
              <a:rPr lang="es-ES" sz="1800" spc="-7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 </a:t>
            </a:r>
            <a:r>
              <a:rPr lang="es-ES" sz="1800" spc="-5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Proyectos.</a:t>
            </a:r>
            <a:r>
              <a:rPr lang="es-ES" sz="1800" spc="-7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 </a:t>
            </a:r>
            <a:endParaRPr lang="es-ES" sz="1800" spc="-70" dirty="0">
              <a:latin typeface="Work Sans" pitchFamily="2" charset="0"/>
              <a:ea typeface="Arial MT"/>
              <a:cs typeface="Calibri" panose="020F050202020403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ES" sz="1800" spc="-7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E</a:t>
            </a:r>
            <a:r>
              <a:rPr lang="es-ES" sz="180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l</a:t>
            </a:r>
            <a:r>
              <a:rPr lang="es-ES" sz="1800" spc="-6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 </a:t>
            </a:r>
            <a:r>
              <a:rPr lang="es-ES" sz="180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9%</a:t>
            </a:r>
            <a:r>
              <a:rPr lang="es-ES" sz="1800" spc="-75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 </a:t>
            </a:r>
            <a:r>
              <a:rPr lang="es-ES" sz="180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de</a:t>
            </a:r>
            <a:r>
              <a:rPr lang="es-ES" sz="1800" spc="-7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 </a:t>
            </a:r>
            <a:r>
              <a:rPr lang="es-ES" sz="180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los</a:t>
            </a:r>
            <a:r>
              <a:rPr lang="es-ES" sz="1800" spc="-7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 </a:t>
            </a:r>
            <a:r>
              <a:rPr lang="es-ES" sz="180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encuestados</a:t>
            </a:r>
            <a:r>
              <a:rPr lang="es-ES" sz="1800" spc="-65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 </a:t>
            </a:r>
            <a:r>
              <a:rPr lang="es-ES" sz="180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evidencian</a:t>
            </a:r>
            <a:r>
              <a:rPr lang="es-ES" sz="1800" spc="-6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 </a:t>
            </a:r>
            <a:r>
              <a:rPr lang="es-ES" sz="180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percepción</a:t>
            </a:r>
            <a:r>
              <a:rPr lang="es-ES" sz="1800" spc="-295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 </a:t>
            </a:r>
            <a:r>
              <a:rPr lang="es-ES" sz="180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fue</a:t>
            </a:r>
            <a:r>
              <a:rPr lang="es-ES" sz="1800" spc="-2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 </a:t>
            </a:r>
            <a:r>
              <a:rPr lang="es-ES" sz="180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negativa</a:t>
            </a:r>
            <a:r>
              <a:rPr lang="es-ES" sz="1800" spc="-1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 </a:t>
            </a:r>
            <a:r>
              <a:rPr lang="es-ES" sz="180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en</a:t>
            </a:r>
            <a:r>
              <a:rPr lang="es-ES" sz="1800" spc="-1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 </a:t>
            </a:r>
            <a:r>
              <a:rPr lang="es-ES" sz="180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este</a:t>
            </a:r>
            <a:r>
              <a:rPr lang="es-ES" sz="1800" spc="-2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 </a:t>
            </a:r>
            <a:r>
              <a:rPr lang="es-ES" sz="180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componente, y el mismo porcentaje se mantuvo imparcial al contestar Ni</a:t>
            </a:r>
            <a:r>
              <a:rPr lang="es-ES" sz="1800" spc="-15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 </a:t>
            </a:r>
            <a:r>
              <a:rPr lang="es-ES" sz="180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acuerdo/Ni</a:t>
            </a:r>
            <a:r>
              <a:rPr lang="es-ES" sz="1800" spc="-15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 </a:t>
            </a:r>
            <a:r>
              <a:rPr lang="es-ES" sz="180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en</a:t>
            </a:r>
            <a:r>
              <a:rPr lang="es-ES" sz="1800" spc="-25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 </a:t>
            </a:r>
            <a:r>
              <a:rPr lang="es-ES" sz="180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desacuerdo.</a:t>
            </a:r>
            <a:endParaRPr lang="es-CO" sz="1800" dirty="0">
              <a:effectLst/>
              <a:latin typeface="Work Sans" pitchFamily="2" charset="0"/>
              <a:ea typeface="Arial MT"/>
              <a:cs typeface="Arial MT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s-CO" dirty="0">
              <a:latin typeface="Work Sans" pitchFamily="2" charset="0"/>
            </a:endParaRPr>
          </a:p>
          <a:p>
            <a:endParaRPr lang="es-CO" sz="1600" dirty="0">
              <a:latin typeface="Work Sans" pitchFamily="2" charset="0"/>
              <a:ea typeface="Calibri" panose="020F0502020204030204" pitchFamily="34" charset="0"/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46128B66-080C-45F4-BF22-9C08D6544B6F}"/>
              </a:ext>
            </a:extLst>
          </p:cNvPr>
          <p:cNvSpPr txBox="1"/>
          <p:nvPr/>
        </p:nvSpPr>
        <p:spPr>
          <a:xfrm>
            <a:off x="2119256" y="1339971"/>
            <a:ext cx="4738744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71755" algn="just">
              <a:spcBef>
                <a:spcPts val="40"/>
              </a:spcBef>
            </a:pPr>
            <a:endParaRPr lang="es-CO" sz="1400" dirty="0">
              <a:effectLst/>
              <a:latin typeface="Arial MT"/>
              <a:ea typeface="Arial MT"/>
              <a:cs typeface="Arial MT"/>
            </a:endParaRPr>
          </a:p>
        </p:txBody>
      </p:sp>
    </p:spTree>
    <p:extLst>
      <p:ext uri="{BB962C8B-B14F-4D97-AF65-F5344CB8AC3E}">
        <p14:creationId xmlns:p14="http://schemas.microsoft.com/office/powerpoint/2010/main" val="42214633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Google Shape;7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flipH="1">
            <a:off x="0" y="0"/>
            <a:ext cx="424650" cy="5143499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057999" y="4724970"/>
            <a:ext cx="2086001" cy="420950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Título 7">
            <a:extLst>
              <a:ext uri="{FF2B5EF4-FFF2-40B4-BE49-F238E27FC236}">
                <a16:creationId xmlns:a16="http://schemas.microsoft.com/office/drawing/2014/main" id="{103186D0-AAEA-40D8-A3EF-D028C77D03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0876" y="285572"/>
            <a:ext cx="8147047" cy="4016028"/>
          </a:xfrm>
        </p:spPr>
        <p:txBody>
          <a:bodyPr/>
          <a:lstStyle/>
          <a:p>
            <a:r>
              <a:rPr lang="es-CO" sz="1800" b="1" dirty="0">
                <a:latin typeface="Work Sans" pitchFamily="2" charset="0"/>
              </a:rPr>
              <a:t>3.6. CUMPLIMIENTO:</a:t>
            </a:r>
            <a:r>
              <a:rPr lang="es-MX" sz="1800" b="1" dirty="0">
                <a:latin typeface="Work Sans" pitchFamily="2" charset="0"/>
              </a:rPr>
              <a:t> Respuestas analizadas.</a:t>
            </a:r>
            <a:br>
              <a:rPr lang="es-MX" sz="1800" b="1" dirty="0">
                <a:latin typeface="Work Sans" pitchFamily="2" charset="0"/>
              </a:rPr>
            </a:br>
            <a:br>
              <a:rPr lang="es-CO" b="1" dirty="0">
                <a:latin typeface="Work Sans" pitchFamily="2" charset="0"/>
              </a:rPr>
            </a:br>
            <a:r>
              <a:rPr lang="es-CO" sz="1400" dirty="0">
                <a:latin typeface="Work Sans" pitchFamily="2" charset="0"/>
              </a:rPr>
              <a:t>Evalúa la eficacia y agilidad en la realización de las actividades encomendadas al Ministerio de Cultura según la opinión de los encuestados, las preguntas analizadas son:</a:t>
            </a:r>
            <a:br>
              <a:rPr lang="es-CO" sz="1400" b="1" dirty="0">
                <a:latin typeface="Work Sans" pitchFamily="2" charset="0"/>
              </a:rPr>
            </a:br>
            <a:br>
              <a:rPr lang="es-CO" sz="1400" dirty="0">
                <a:latin typeface="Work Sans" pitchFamily="2" charset="0"/>
              </a:rPr>
            </a:br>
            <a:r>
              <a:rPr lang="es-CO" sz="1400" dirty="0">
                <a:latin typeface="Work Sans" pitchFamily="2" charset="0"/>
              </a:rPr>
              <a:t> </a:t>
            </a:r>
            <a:br>
              <a:rPr lang="es-CO" sz="1400" dirty="0">
                <a:latin typeface="Work Sans" pitchFamily="2" charset="0"/>
              </a:rPr>
            </a:br>
            <a:r>
              <a:rPr lang="es-CO" sz="1400" dirty="0">
                <a:latin typeface="Work Sans" pitchFamily="2" charset="0"/>
              </a:rPr>
              <a:t> </a:t>
            </a:r>
            <a:br>
              <a:rPr lang="es-CO" sz="1400" dirty="0">
                <a:latin typeface="Work Sans" pitchFamily="2" charset="0"/>
              </a:rPr>
            </a:br>
            <a:br>
              <a:rPr lang="es-CO" sz="1400" dirty="0">
                <a:latin typeface="Work Sans" pitchFamily="2" charset="0"/>
              </a:rPr>
            </a:br>
            <a:br>
              <a:rPr lang="es-MX" sz="1400" dirty="0">
                <a:latin typeface="Work Sans" pitchFamily="2" charset="0"/>
              </a:rPr>
            </a:br>
            <a:br>
              <a:rPr lang="es-MX" sz="1400" dirty="0">
                <a:latin typeface="Work Sans" pitchFamily="2" charset="0"/>
              </a:rPr>
            </a:br>
            <a:br>
              <a:rPr lang="es-MX" sz="1400" dirty="0">
                <a:latin typeface="Work Sans" pitchFamily="2" charset="0"/>
              </a:rPr>
            </a:br>
            <a:br>
              <a:rPr lang="es-MX" sz="1400" dirty="0">
                <a:latin typeface="Work Sans" pitchFamily="2" charset="0"/>
              </a:rPr>
            </a:br>
            <a:endParaRPr lang="es-CO" sz="1400" dirty="0">
              <a:latin typeface="Work Sans" pitchFamily="2" charset="0"/>
            </a:endParaRPr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BEE12521-9FAD-4524-BA0F-FAB592BE51AA}"/>
              </a:ext>
            </a:extLst>
          </p:cNvPr>
          <p:cNvSpPr/>
          <p:nvPr/>
        </p:nvSpPr>
        <p:spPr>
          <a:xfrm>
            <a:off x="678873" y="4596318"/>
            <a:ext cx="6801644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1100" i="1" dirty="0"/>
              <a:t>Gráfica 6. Compilado estadístico frente a la dimensión de cumplimiento.</a:t>
            </a:r>
          </a:p>
        </p:txBody>
      </p:sp>
      <p:graphicFrame>
        <p:nvGraphicFramePr>
          <p:cNvPr id="9" name="Gráfico 8">
            <a:extLst>
              <a:ext uri="{FF2B5EF4-FFF2-40B4-BE49-F238E27FC236}">
                <a16:creationId xmlns:a16="http://schemas.microsoft.com/office/drawing/2014/main" id="{5F704B8D-DD2A-465C-8514-6E68EB4FFE9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68795123"/>
              </p:ext>
            </p:extLst>
          </p:nvPr>
        </p:nvGraphicFramePr>
        <p:xfrm>
          <a:off x="848216" y="1866858"/>
          <a:ext cx="7644908" cy="25177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22638486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" name="Google Shape;81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057999" y="4722549"/>
            <a:ext cx="2086001" cy="420950"/>
          </a:xfrm>
          <a:prstGeom prst="rect">
            <a:avLst/>
          </a:prstGeom>
          <a:noFill/>
          <a:ln>
            <a:noFill/>
          </a:ln>
        </p:spPr>
      </p:pic>
      <p:pic>
        <p:nvPicPr>
          <p:cNvPr id="82" name="Google Shape;82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 flipH="1">
            <a:off x="0" y="0"/>
            <a:ext cx="424650" cy="5143499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Rectángulo 1">
            <a:extLst>
              <a:ext uri="{FF2B5EF4-FFF2-40B4-BE49-F238E27FC236}">
                <a16:creationId xmlns:a16="http://schemas.microsoft.com/office/drawing/2014/main" id="{7C63C836-CAF4-4046-8385-05773D2BCB46}"/>
              </a:ext>
            </a:extLst>
          </p:cNvPr>
          <p:cNvSpPr/>
          <p:nvPr/>
        </p:nvSpPr>
        <p:spPr>
          <a:xfrm>
            <a:off x="882126" y="555812"/>
            <a:ext cx="7808715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O" sz="2000" b="1" dirty="0">
                <a:latin typeface="Work Sans" pitchFamily="2" charset="0"/>
              </a:rPr>
              <a:t>3.6. CUMPLIMIENTO: Análisis de resultados.</a:t>
            </a:r>
          </a:p>
          <a:p>
            <a:pPr algn="just"/>
            <a:endParaRPr lang="es-CO" sz="2000" b="1" dirty="0">
              <a:effectLst/>
              <a:latin typeface="Work Sans" pitchFamily="2" charset="0"/>
              <a:ea typeface="Arial MT"/>
              <a:cs typeface="Calibri" panose="020F0502020204030204" pitchFamily="34" charset="0"/>
            </a:endParaRPr>
          </a:p>
          <a:p>
            <a:pPr algn="just"/>
            <a:endParaRPr lang="es-CO" sz="2000" b="1" dirty="0">
              <a:latin typeface="Work Sans" pitchFamily="2" charset="0"/>
              <a:ea typeface="Arial MT"/>
              <a:cs typeface="Calibri" panose="020F0502020204030204" pitchFamily="34" charset="0"/>
            </a:endParaRPr>
          </a:p>
          <a:p>
            <a:pPr algn="just"/>
            <a:r>
              <a:rPr lang="es-ES" sz="180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Al promediar las respuestas sobre el componente de cumplimiento, se evidencia que el</a:t>
            </a:r>
            <a:r>
              <a:rPr lang="es-ES" sz="1800" spc="5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 </a:t>
            </a:r>
            <a:r>
              <a:rPr lang="es-ES" sz="180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76%</a:t>
            </a:r>
            <a:r>
              <a:rPr lang="es-ES" sz="1800" spc="-6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 </a:t>
            </a:r>
            <a:r>
              <a:rPr lang="es-ES" sz="180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de</a:t>
            </a:r>
            <a:r>
              <a:rPr lang="es-ES" sz="1800" spc="-6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 </a:t>
            </a:r>
            <a:r>
              <a:rPr lang="es-ES" sz="180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los</a:t>
            </a:r>
            <a:r>
              <a:rPr lang="es-ES" sz="1800" spc="-55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 </a:t>
            </a:r>
            <a:r>
              <a:rPr lang="es-ES" sz="180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ciudadanos</a:t>
            </a:r>
            <a:r>
              <a:rPr lang="es-ES" sz="1800" spc="-55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 </a:t>
            </a:r>
            <a:r>
              <a:rPr lang="es-ES" sz="180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perciben</a:t>
            </a:r>
            <a:r>
              <a:rPr lang="es-ES" sz="1800" spc="-6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 </a:t>
            </a:r>
            <a:r>
              <a:rPr lang="es-ES" sz="180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de</a:t>
            </a:r>
            <a:r>
              <a:rPr lang="es-ES" sz="1800" spc="-6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 </a:t>
            </a:r>
            <a:r>
              <a:rPr lang="es-ES" sz="180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manera</a:t>
            </a:r>
            <a:r>
              <a:rPr lang="es-ES" sz="1800" spc="-6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 </a:t>
            </a:r>
            <a:r>
              <a:rPr lang="es-ES" sz="180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positiva</a:t>
            </a:r>
            <a:r>
              <a:rPr lang="es-ES" sz="1800" spc="-6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 </a:t>
            </a:r>
            <a:r>
              <a:rPr lang="es-ES" sz="180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la</a:t>
            </a:r>
            <a:r>
              <a:rPr lang="es-ES" sz="1800" spc="-6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 </a:t>
            </a:r>
            <a:r>
              <a:rPr lang="es-ES" sz="180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eficacia</a:t>
            </a:r>
            <a:r>
              <a:rPr lang="es-ES" sz="1800" spc="-6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 </a:t>
            </a:r>
            <a:r>
              <a:rPr lang="es-ES" sz="180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y</a:t>
            </a:r>
            <a:r>
              <a:rPr lang="es-ES" sz="1800" spc="-55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 </a:t>
            </a:r>
            <a:r>
              <a:rPr lang="es-ES" sz="180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agilidad</a:t>
            </a:r>
            <a:r>
              <a:rPr lang="es-ES" sz="1800" spc="-55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 </a:t>
            </a:r>
            <a:r>
              <a:rPr lang="es-ES" sz="180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en</a:t>
            </a:r>
            <a:r>
              <a:rPr lang="es-ES" sz="1800" spc="-6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 </a:t>
            </a:r>
            <a:r>
              <a:rPr lang="es-ES" sz="180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la</a:t>
            </a:r>
            <a:r>
              <a:rPr lang="es-ES" sz="1800" spc="-6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 </a:t>
            </a:r>
            <a:r>
              <a:rPr lang="es-ES" sz="180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realización</a:t>
            </a:r>
            <a:r>
              <a:rPr lang="es-ES" sz="1800" spc="-295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 </a:t>
            </a:r>
            <a:r>
              <a:rPr lang="es-ES" sz="180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de las</a:t>
            </a:r>
            <a:r>
              <a:rPr lang="es-ES" sz="1800" spc="5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 </a:t>
            </a:r>
            <a:r>
              <a:rPr lang="es-ES" sz="180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actividades</a:t>
            </a:r>
            <a:r>
              <a:rPr lang="es-ES" sz="1800" spc="5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 </a:t>
            </a:r>
            <a:r>
              <a:rPr lang="es-ES" sz="180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encomendadas. </a:t>
            </a:r>
          </a:p>
          <a:p>
            <a:pPr algn="just"/>
            <a:endParaRPr lang="es-ES" sz="1800" dirty="0">
              <a:latin typeface="Work Sans" pitchFamily="2" charset="0"/>
              <a:ea typeface="Arial MT"/>
              <a:cs typeface="Calibri" panose="020F0502020204030204" pitchFamily="34" charset="0"/>
            </a:endParaRPr>
          </a:p>
          <a:p>
            <a:pPr algn="just"/>
            <a:r>
              <a:rPr lang="es-ES" sz="1800" dirty="0">
                <a:latin typeface="Work Sans" pitchFamily="2" charset="0"/>
                <a:ea typeface="Arial MT"/>
                <a:cs typeface="Calibri" panose="020F0502020204030204" pitchFamily="34" charset="0"/>
              </a:rPr>
              <a:t>M</a:t>
            </a:r>
            <a:r>
              <a:rPr lang="es-ES" sz="180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ientras</a:t>
            </a:r>
            <a:r>
              <a:rPr lang="es-ES" sz="1800" spc="5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 </a:t>
            </a:r>
            <a:r>
              <a:rPr lang="es-ES" sz="180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un</a:t>
            </a:r>
            <a:r>
              <a:rPr lang="es-ES" sz="1800" spc="5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 </a:t>
            </a:r>
            <a:r>
              <a:rPr lang="es-ES" sz="180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17% está</a:t>
            </a:r>
            <a:r>
              <a:rPr lang="es-ES" sz="1800" spc="5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 </a:t>
            </a:r>
            <a:r>
              <a:rPr lang="es-ES" sz="180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en</a:t>
            </a:r>
            <a:r>
              <a:rPr lang="es-ES" sz="1800" spc="5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 </a:t>
            </a:r>
            <a:r>
              <a:rPr lang="es-ES" sz="180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desacuerdo</a:t>
            </a:r>
            <a:r>
              <a:rPr lang="es-ES" sz="1800" spc="5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 </a:t>
            </a:r>
            <a:r>
              <a:rPr lang="es-ES" sz="180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parcial</a:t>
            </a:r>
            <a:r>
              <a:rPr lang="es-ES" sz="1800" spc="5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 </a:t>
            </a:r>
            <a:r>
              <a:rPr lang="es-ES" sz="180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o</a:t>
            </a:r>
            <a:r>
              <a:rPr lang="es-ES" sz="1800" spc="5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 </a:t>
            </a:r>
            <a:r>
              <a:rPr lang="es-ES" sz="180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totalmente</a:t>
            </a:r>
            <a:r>
              <a:rPr lang="es-ES" sz="1800" spc="-15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 </a:t>
            </a:r>
            <a:r>
              <a:rPr lang="es-ES" sz="180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evidenciando</a:t>
            </a:r>
            <a:r>
              <a:rPr lang="es-ES" sz="1800" spc="-2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 </a:t>
            </a:r>
            <a:r>
              <a:rPr lang="es-ES" sz="180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percepción</a:t>
            </a:r>
            <a:r>
              <a:rPr lang="es-ES" sz="1800" spc="-1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 </a:t>
            </a:r>
            <a:r>
              <a:rPr lang="es-ES" sz="180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negativa</a:t>
            </a:r>
            <a:r>
              <a:rPr lang="es-ES" sz="1800" spc="-1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 </a:t>
            </a:r>
            <a:r>
              <a:rPr lang="es-ES" sz="180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sobre</a:t>
            </a:r>
            <a:r>
              <a:rPr lang="es-ES" sz="1800" spc="-2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 </a:t>
            </a:r>
            <a:r>
              <a:rPr lang="es-ES" sz="180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el</a:t>
            </a:r>
            <a:r>
              <a:rPr lang="es-ES" sz="1800" spc="-5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 </a:t>
            </a:r>
            <a:r>
              <a:rPr lang="es-ES" sz="180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componente.</a:t>
            </a:r>
            <a:endParaRPr lang="es-CO" sz="1800" dirty="0">
              <a:effectLst/>
              <a:latin typeface="Work Sans" pitchFamily="2" charset="0"/>
              <a:ea typeface="Arial MT"/>
              <a:cs typeface="Arial MT"/>
            </a:endParaRPr>
          </a:p>
          <a:p>
            <a:pPr algn="just"/>
            <a:endParaRPr lang="es-CO" sz="2000" b="1" dirty="0">
              <a:effectLst/>
              <a:latin typeface="Work Sans" pitchFamily="2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/>
            <a:endParaRPr lang="es-CO" sz="2000" b="1" dirty="0">
              <a:latin typeface="Work Sans" pitchFamily="2" charset="0"/>
            </a:endParaRPr>
          </a:p>
          <a:p>
            <a:pPr algn="just"/>
            <a:endParaRPr lang="es-CO" dirty="0">
              <a:latin typeface="Work Sans" pitchFamily="2" charset="0"/>
            </a:endParaRPr>
          </a:p>
          <a:p>
            <a:pPr algn="just"/>
            <a:endParaRPr lang="es-CO" sz="1600" dirty="0">
              <a:latin typeface="Work Sans" pitchFamily="2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56642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" name="Google Shape;81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057999" y="4722549"/>
            <a:ext cx="2086001" cy="420950"/>
          </a:xfrm>
          <a:prstGeom prst="rect">
            <a:avLst/>
          </a:prstGeom>
          <a:noFill/>
          <a:ln>
            <a:noFill/>
          </a:ln>
        </p:spPr>
      </p:pic>
      <p:pic>
        <p:nvPicPr>
          <p:cNvPr id="82" name="Google Shape;82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 flipH="1">
            <a:off x="0" y="0"/>
            <a:ext cx="424650" cy="514349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612895C6-FA50-4DBE-B5F1-5F00B94676B9}"/>
              </a:ext>
            </a:extLst>
          </p:cNvPr>
          <p:cNvSpPr txBox="1"/>
          <p:nvPr/>
        </p:nvSpPr>
        <p:spPr>
          <a:xfrm>
            <a:off x="803348" y="296420"/>
            <a:ext cx="7473523" cy="13542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ts val="1200"/>
              </a:lnSpc>
              <a:spcBef>
                <a:spcPts val="200"/>
              </a:spcBef>
            </a:pPr>
            <a:r>
              <a:rPr lang="es-CO" sz="1800" b="1" dirty="0">
                <a:solidFill>
                  <a:srgbClr val="000000"/>
                </a:solidFill>
                <a:effectLst/>
                <a:latin typeface="Work Sans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 COMPARATIVO ANUAL DE RESULTADOS POR COMPONENTE</a:t>
            </a:r>
            <a:endParaRPr lang="es-CO" sz="1800" b="1" dirty="0">
              <a:solidFill>
                <a:srgbClr val="1F4D78"/>
              </a:solidFill>
              <a:effectLst/>
              <a:latin typeface="Work Sans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ts val="1200"/>
              </a:lnSpc>
            </a:pPr>
            <a:r>
              <a:rPr lang="es-CO" sz="1400" dirty="0">
                <a:effectLst/>
                <a:latin typeface="Work Sans" pitchFamily="2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es-CO" sz="1400" dirty="0">
              <a:effectLst/>
              <a:latin typeface="Work Sans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ts val="1200"/>
              </a:lnSpc>
            </a:pPr>
            <a:endParaRPr lang="es-CO" sz="1400" dirty="0">
              <a:effectLst/>
              <a:latin typeface="Work Sans" pitchFamily="2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/>
            <a:r>
              <a:rPr lang="es-CO" sz="1400" dirty="0">
                <a:effectLst/>
                <a:latin typeface="Work Sans" pitchFamily="2" charset="0"/>
                <a:ea typeface="Times New Roman" panose="02020603050405020304" pitchFamily="18" charset="0"/>
                <a:cs typeface="Arial" panose="020B0604020202020204" pitchFamily="34" charset="0"/>
              </a:rPr>
              <a:t>De acuerdo con los resultados obtenidos, se presenta en comparativo de la calificación obtenida por cada componente durante los últimos 4 años de realizada la medición: </a:t>
            </a:r>
            <a:endParaRPr lang="es-CO" sz="1400" dirty="0">
              <a:effectLst/>
              <a:latin typeface="Work Sans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ts val="1200"/>
              </a:lnSpc>
              <a:spcAft>
                <a:spcPts val="1000"/>
              </a:spcAft>
            </a:pPr>
            <a:r>
              <a:rPr lang="es-CO" sz="1100" i="1" dirty="0">
                <a:solidFill>
                  <a:srgbClr val="000000"/>
                </a:solidFill>
                <a:effectLst/>
                <a:latin typeface="Work Sans" pitchFamily="2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s-CO" sz="1050" i="1" dirty="0">
              <a:solidFill>
                <a:srgbClr val="44546A"/>
              </a:solidFill>
              <a:effectLst/>
              <a:latin typeface="Work Sans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9D20E765-70F8-4F96-B34C-EDAFE13691EF}"/>
              </a:ext>
            </a:extLst>
          </p:cNvPr>
          <p:cNvSpPr txBox="1"/>
          <p:nvPr/>
        </p:nvSpPr>
        <p:spPr>
          <a:xfrm>
            <a:off x="905543" y="4625983"/>
            <a:ext cx="6619426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O" sz="1100" dirty="0">
                <a:solidFill>
                  <a:srgbClr val="000000"/>
                </a:solidFill>
                <a:effectLst/>
                <a:latin typeface="Arial Nova" panose="020B05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Tabla: Calificación histórica de los componentes de los PPP evaluados </a:t>
            </a:r>
            <a:endParaRPr lang="es-CO" sz="1100" dirty="0"/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6D38BD45-D34D-425E-B9A6-ED7B6E22C8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8933320"/>
              </p:ext>
            </p:extLst>
          </p:nvPr>
        </p:nvGraphicFramePr>
        <p:xfrm>
          <a:off x="905543" y="1639129"/>
          <a:ext cx="7473522" cy="279959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800160">
                  <a:extLst>
                    <a:ext uri="{9D8B030D-6E8A-4147-A177-3AD203B41FA5}">
                      <a16:colId xmlns:a16="http://schemas.microsoft.com/office/drawing/2014/main" val="2698457794"/>
                    </a:ext>
                  </a:extLst>
                </a:gridCol>
                <a:gridCol w="918109">
                  <a:extLst>
                    <a:ext uri="{9D8B030D-6E8A-4147-A177-3AD203B41FA5}">
                      <a16:colId xmlns:a16="http://schemas.microsoft.com/office/drawing/2014/main" val="2181338955"/>
                    </a:ext>
                  </a:extLst>
                </a:gridCol>
                <a:gridCol w="919035">
                  <a:extLst>
                    <a:ext uri="{9D8B030D-6E8A-4147-A177-3AD203B41FA5}">
                      <a16:colId xmlns:a16="http://schemas.microsoft.com/office/drawing/2014/main" val="1192712053"/>
                    </a:ext>
                  </a:extLst>
                </a:gridCol>
                <a:gridCol w="918109">
                  <a:extLst>
                    <a:ext uri="{9D8B030D-6E8A-4147-A177-3AD203B41FA5}">
                      <a16:colId xmlns:a16="http://schemas.microsoft.com/office/drawing/2014/main" val="881792706"/>
                    </a:ext>
                  </a:extLst>
                </a:gridCol>
                <a:gridCol w="918109">
                  <a:extLst>
                    <a:ext uri="{9D8B030D-6E8A-4147-A177-3AD203B41FA5}">
                      <a16:colId xmlns:a16="http://schemas.microsoft.com/office/drawing/2014/main" val="318216408"/>
                    </a:ext>
                  </a:extLst>
                </a:gridCol>
              </a:tblGrid>
              <a:tr h="183638">
                <a:tc>
                  <a:txBody>
                    <a:bodyPr/>
                    <a:lstStyle/>
                    <a:p>
                      <a:pPr marR="71755" algn="just">
                        <a:spcBef>
                          <a:spcPts val="40"/>
                        </a:spcBef>
                      </a:pPr>
                      <a:r>
                        <a:rPr lang="es-ES" sz="1600" dirty="0">
                          <a:solidFill>
                            <a:schemeClr val="tx1"/>
                          </a:solidFill>
                          <a:effectLst/>
                          <a:latin typeface="Arial Nova" panose="020B0504020202020204" pitchFamily="34" charset="0"/>
                        </a:rPr>
                        <a:t>Componente evaluado</a:t>
                      </a:r>
                      <a:endParaRPr lang="es-CO" sz="1600" dirty="0">
                        <a:solidFill>
                          <a:schemeClr val="tx1"/>
                        </a:solidFill>
                        <a:effectLst/>
                        <a:latin typeface="Arial Nova" panose="020B0504020202020204" pitchFamily="34" charset="0"/>
                        <a:ea typeface="Arial MT"/>
                        <a:cs typeface="Arial MT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R="71755" algn="ctr">
                        <a:spcBef>
                          <a:spcPts val="40"/>
                        </a:spcBef>
                      </a:pPr>
                      <a:r>
                        <a:rPr lang="es-ES" sz="1600">
                          <a:solidFill>
                            <a:schemeClr val="tx1"/>
                          </a:solidFill>
                          <a:effectLst/>
                          <a:latin typeface="Arial Nova" panose="020B0504020202020204" pitchFamily="34" charset="0"/>
                        </a:rPr>
                        <a:t>2018</a:t>
                      </a:r>
                      <a:endParaRPr lang="es-CO" sz="1600">
                        <a:solidFill>
                          <a:schemeClr val="tx1"/>
                        </a:solidFill>
                        <a:effectLst/>
                        <a:latin typeface="Arial Nova" panose="020B0504020202020204" pitchFamily="34" charset="0"/>
                        <a:ea typeface="Arial MT"/>
                        <a:cs typeface="Arial MT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R="71755" algn="ctr">
                        <a:spcBef>
                          <a:spcPts val="40"/>
                        </a:spcBef>
                      </a:pPr>
                      <a:r>
                        <a:rPr lang="es-ES" sz="1600" dirty="0">
                          <a:solidFill>
                            <a:schemeClr val="tx1"/>
                          </a:solidFill>
                          <a:effectLst/>
                          <a:latin typeface="Arial Nova" panose="020B0504020202020204" pitchFamily="34" charset="0"/>
                        </a:rPr>
                        <a:t>2019</a:t>
                      </a:r>
                      <a:endParaRPr lang="es-CO" sz="1600" dirty="0">
                        <a:solidFill>
                          <a:schemeClr val="tx1"/>
                        </a:solidFill>
                        <a:effectLst/>
                        <a:latin typeface="Arial Nova" panose="020B0504020202020204" pitchFamily="34" charset="0"/>
                        <a:ea typeface="Arial MT"/>
                        <a:cs typeface="Arial MT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R="71755" algn="ctr">
                        <a:spcBef>
                          <a:spcPts val="40"/>
                        </a:spcBef>
                      </a:pPr>
                      <a:r>
                        <a:rPr lang="es-ES" sz="1600" dirty="0">
                          <a:solidFill>
                            <a:schemeClr val="tx1"/>
                          </a:solidFill>
                          <a:effectLst/>
                          <a:latin typeface="Arial Nova" panose="020B0504020202020204" pitchFamily="34" charset="0"/>
                        </a:rPr>
                        <a:t>2020</a:t>
                      </a:r>
                      <a:endParaRPr lang="es-CO" sz="1600" dirty="0">
                        <a:solidFill>
                          <a:schemeClr val="tx1"/>
                        </a:solidFill>
                        <a:effectLst/>
                        <a:latin typeface="Arial Nova" panose="020B0504020202020204" pitchFamily="34" charset="0"/>
                        <a:ea typeface="Arial MT"/>
                        <a:cs typeface="Arial MT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R="71755" algn="ctr">
                        <a:spcBef>
                          <a:spcPts val="40"/>
                        </a:spcBef>
                      </a:pPr>
                      <a:r>
                        <a:rPr lang="es-ES" sz="1600" dirty="0">
                          <a:solidFill>
                            <a:schemeClr val="tx1"/>
                          </a:solidFill>
                          <a:effectLst/>
                          <a:latin typeface="Arial Nova" panose="020B0504020202020204" pitchFamily="34" charset="0"/>
                        </a:rPr>
                        <a:t>2021</a:t>
                      </a:r>
                      <a:endParaRPr lang="es-CO" sz="1600" dirty="0">
                        <a:solidFill>
                          <a:schemeClr val="tx1"/>
                        </a:solidFill>
                        <a:effectLst/>
                        <a:latin typeface="Arial Nova" panose="020B0504020202020204" pitchFamily="34" charset="0"/>
                        <a:ea typeface="Arial MT"/>
                        <a:cs typeface="Arial MT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81182"/>
                  </a:ext>
                </a:extLst>
              </a:tr>
              <a:tr h="411895">
                <a:tc>
                  <a:txBody>
                    <a:bodyPr/>
                    <a:lstStyle/>
                    <a:p>
                      <a:pPr marR="71755" algn="just">
                        <a:spcBef>
                          <a:spcPts val="40"/>
                        </a:spcBef>
                      </a:pPr>
                      <a:r>
                        <a:rPr lang="es-ES" sz="1600" dirty="0">
                          <a:solidFill>
                            <a:schemeClr val="tx1"/>
                          </a:solidFill>
                          <a:effectLst/>
                          <a:latin typeface="Arial Nova" panose="020B0504020202020204" pitchFamily="34" charset="0"/>
                        </a:rPr>
                        <a:t>Divulgación y Comunicaciones.</a:t>
                      </a:r>
                      <a:endParaRPr lang="es-CO" sz="1600" dirty="0">
                        <a:solidFill>
                          <a:schemeClr val="tx1"/>
                        </a:solidFill>
                        <a:effectLst/>
                        <a:latin typeface="Arial Nova" panose="020B0504020202020204" pitchFamily="34" charset="0"/>
                        <a:ea typeface="Arial MT"/>
                        <a:cs typeface="Arial MT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71755" algn="ctr">
                        <a:spcBef>
                          <a:spcPts val="40"/>
                        </a:spcBef>
                      </a:pPr>
                      <a:r>
                        <a:rPr lang="es-ES" sz="1600">
                          <a:solidFill>
                            <a:schemeClr val="tx1"/>
                          </a:solidFill>
                          <a:effectLst/>
                          <a:latin typeface="Arial Nova" panose="020B0504020202020204" pitchFamily="34" charset="0"/>
                        </a:rPr>
                        <a:t>4,59</a:t>
                      </a:r>
                      <a:endParaRPr lang="es-CO" sz="1600">
                        <a:solidFill>
                          <a:schemeClr val="tx1"/>
                        </a:solidFill>
                        <a:effectLst/>
                        <a:latin typeface="Arial Nova" panose="020B0504020202020204" pitchFamily="34" charset="0"/>
                        <a:ea typeface="Arial MT"/>
                        <a:cs typeface="Arial MT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71755" algn="ctr">
                        <a:spcBef>
                          <a:spcPts val="40"/>
                        </a:spcBef>
                      </a:pPr>
                      <a:r>
                        <a:rPr lang="es-ES" sz="1600">
                          <a:solidFill>
                            <a:schemeClr val="tx1"/>
                          </a:solidFill>
                          <a:effectLst/>
                          <a:latin typeface="Arial Nova" panose="020B0504020202020204" pitchFamily="34" charset="0"/>
                        </a:rPr>
                        <a:t>4,36</a:t>
                      </a:r>
                      <a:endParaRPr lang="es-CO" sz="1600">
                        <a:solidFill>
                          <a:schemeClr val="tx1"/>
                        </a:solidFill>
                        <a:effectLst/>
                        <a:latin typeface="Arial Nova" panose="020B0504020202020204" pitchFamily="34" charset="0"/>
                        <a:ea typeface="Arial MT"/>
                        <a:cs typeface="Arial MT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71755" algn="ctr">
                        <a:spcBef>
                          <a:spcPts val="40"/>
                        </a:spcBef>
                      </a:pPr>
                      <a:r>
                        <a:rPr lang="es-ES" sz="1600">
                          <a:solidFill>
                            <a:schemeClr val="tx1"/>
                          </a:solidFill>
                          <a:effectLst/>
                          <a:latin typeface="Arial Nova" panose="020B0504020202020204" pitchFamily="34" charset="0"/>
                        </a:rPr>
                        <a:t>4,29</a:t>
                      </a:r>
                      <a:endParaRPr lang="es-CO" sz="1600">
                        <a:solidFill>
                          <a:schemeClr val="tx1"/>
                        </a:solidFill>
                        <a:effectLst/>
                        <a:latin typeface="Arial Nova" panose="020B0504020202020204" pitchFamily="34" charset="0"/>
                        <a:ea typeface="Arial MT"/>
                        <a:cs typeface="Arial MT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71755" algn="ctr">
                        <a:spcBef>
                          <a:spcPts val="40"/>
                        </a:spcBef>
                      </a:pPr>
                      <a:r>
                        <a:rPr lang="es-CO" sz="1600" dirty="0">
                          <a:solidFill>
                            <a:schemeClr val="tx1"/>
                          </a:solidFill>
                          <a:effectLst/>
                          <a:latin typeface="Arial Nova" panose="020B0504020202020204" pitchFamily="34" charset="0"/>
                        </a:rPr>
                        <a:t>4,37</a:t>
                      </a:r>
                      <a:endParaRPr lang="es-CO" sz="1600" dirty="0">
                        <a:solidFill>
                          <a:schemeClr val="tx1"/>
                        </a:solidFill>
                        <a:effectLst/>
                        <a:latin typeface="Arial Nova" panose="020B0504020202020204" pitchFamily="34" charset="0"/>
                        <a:ea typeface="Arial MT"/>
                        <a:cs typeface="Arial MT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70801019"/>
                  </a:ext>
                </a:extLst>
              </a:tr>
              <a:tr h="462579">
                <a:tc>
                  <a:txBody>
                    <a:bodyPr/>
                    <a:lstStyle/>
                    <a:p>
                      <a:pPr marR="71755" algn="just">
                        <a:spcBef>
                          <a:spcPts val="40"/>
                        </a:spcBef>
                      </a:pPr>
                      <a:r>
                        <a:rPr lang="es-ES" sz="1600" dirty="0">
                          <a:solidFill>
                            <a:schemeClr val="tx1"/>
                          </a:solidFill>
                          <a:effectLst/>
                          <a:latin typeface="Arial Nova" panose="020B0504020202020204" pitchFamily="34" charset="0"/>
                        </a:rPr>
                        <a:t>Planeación</a:t>
                      </a:r>
                      <a:endParaRPr lang="es-CO" sz="1600" dirty="0">
                        <a:solidFill>
                          <a:schemeClr val="tx1"/>
                        </a:solidFill>
                        <a:effectLst/>
                        <a:latin typeface="Arial Nova" panose="020B0504020202020204" pitchFamily="34" charset="0"/>
                        <a:ea typeface="Arial MT"/>
                        <a:cs typeface="Arial MT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71755" algn="ctr">
                        <a:spcBef>
                          <a:spcPts val="40"/>
                        </a:spcBef>
                      </a:pPr>
                      <a:r>
                        <a:rPr lang="es-ES" sz="1600" dirty="0">
                          <a:solidFill>
                            <a:schemeClr val="tx1"/>
                          </a:solidFill>
                          <a:effectLst/>
                          <a:latin typeface="Arial Nova" panose="020B0504020202020204" pitchFamily="34" charset="0"/>
                        </a:rPr>
                        <a:t>4,59</a:t>
                      </a:r>
                      <a:endParaRPr lang="es-CO" sz="1600" dirty="0">
                        <a:solidFill>
                          <a:schemeClr val="tx1"/>
                        </a:solidFill>
                        <a:effectLst/>
                        <a:latin typeface="Arial Nova" panose="020B0504020202020204" pitchFamily="34" charset="0"/>
                        <a:ea typeface="Arial MT"/>
                        <a:cs typeface="Arial MT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71755" algn="ctr">
                        <a:spcBef>
                          <a:spcPts val="40"/>
                        </a:spcBef>
                      </a:pPr>
                      <a:r>
                        <a:rPr lang="es-ES" sz="1600">
                          <a:solidFill>
                            <a:schemeClr val="tx1"/>
                          </a:solidFill>
                          <a:effectLst/>
                          <a:latin typeface="Arial Nova" panose="020B0504020202020204" pitchFamily="34" charset="0"/>
                        </a:rPr>
                        <a:t>4,44</a:t>
                      </a:r>
                      <a:endParaRPr lang="es-CO" sz="1600">
                        <a:solidFill>
                          <a:schemeClr val="tx1"/>
                        </a:solidFill>
                        <a:effectLst/>
                        <a:latin typeface="Arial Nova" panose="020B0504020202020204" pitchFamily="34" charset="0"/>
                        <a:ea typeface="Arial MT"/>
                        <a:cs typeface="Arial MT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71755" algn="ctr">
                        <a:spcBef>
                          <a:spcPts val="40"/>
                        </a:spcBef>
                      </a:pPr>
                      <a:r>
                        <a:rPr lang="es-ES" sz="1600">
                          <a:solidFill>
                            <a:schemeClr val="tx1"/>
                          </a:solidFill>
                          <a:effectLst/>
                          <a:latin typeface="Arial Nova" panose="020B0504020202020204" pitchFamily="34" charset="0"/>
                        </a:rPr>
                        <a:t>4,28</a:t>
                      </a:r>
                      <a:endParaRPr lang="es-CO" sz="1600">
                        <a:solidFill>
                          <a:schemeClr val="tx1"/>
                        </a:solidFill>
                        <a:effectLst/>
                        <a:latin typeface="Arial Nova" panose="020B0504020202020204" pitchFamily="34" charset="0"/>
                        <a:ea typeface="Arial MT"/>
                        <a:cs typeface="Arial MT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71755" algn="ctr">
                        <a:spcBef>
                          <a:spcPts val="40"/>
                        </a:spcBef>
                      </a:pPr>
                      <a:r>
                        <a:rPr lang="es-CO" sz="1600">
                          <a:solidFill>
                            <a:schemeClr val="tx1"/>
                          </a:solidFill>
                          <a:effectLst/>
                          <a:latin typeface="Arial Nova" panose="020B0504020202020204" pitchFamily="34" charset="0"/>
                        </a:rPr>
                        <a:t>4,30</a:t>
                      </a:r>
                      <a:endParaRPr lang="es-CO" sz="1600">
                        <a:solidFill>
                          <a:schemeClr val="tx1"/>
                        </a:solidFill>
                        <a:effectLst/>
                        <a:latin typeface="Arial Nova" panose="020B0504020202020204" pitchFamily="34" charset="0"/>
                        <a:ea typeface="Arial MT"/>
                        <a:cs typeface="Arial MT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7517631"/>
                  </a:ext>
                </a:extLst>
              </a:tr>
              <a:tr h="376657">
                <a:tc>
                  <a:txBody>
                    <a:bodyPr/>
                    <a:lstStyle/>
                    <a:p>
                      <a:pPr marR="71755" algn="just">
                        <a:spcBef>
                          <a:spcPts val="40"/>
                        </a:spcBef>
                      </a:pPr>
                      <a:r>
                        <a:rPr lang="es-ES" sz="1600" dirty="0">
                          <a:solidFill>
                            <a:schemeClr val="tx1"/>
                          </a:solidFill>
                          <a:effectLst/>
                          <a:latin typeface="Arial Nova" panose="020B0504020202020204" pitchFamily="34" charset="0"/>
                        </a:rPr>
                        <a:t>Participación social</a:t>
                      </a:r>
                      <a:endParaRPr lang="es-CO" sz="1600" dirty="0">
                        <a:solidFill>
                          <a:schemeClr val="tx1"/>
                        </a:solidFill>
                        <a:effectLst/>
                        <a:latin typeface="Arial Nova" panose="020B0504020202020204" pitchFamily="34" charset="0"/>
                        <a:ea typeface="Arial MT"/>
                        <a:cs typeface="Arial MT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71755" algn="ctr">
                        <a:spcBef>
                          <a:spcPts val="40"/>
                        </a:spcBef>
                      </a:pPr>
                      <a:r>
                        <a:rPr lang="es-ES" sz="1600">
                          <a:solidFill>
                            <a:schemeClr val="tx1"/>
                          </a:solidFill>
                          <a:effectLst/>
                          <a:latin typeface="Arial Nova" panose="020B0504020202020204" pitchFamily="34" charset="0"/>
                        </a:rPr>
                        <a:t>4,54</a:t>
                      </a:r>
                      <a:endParaRPr lang="es-CO" sz="1600">
                        <a:solidFill>
                          <a:schemeClr val="tx1"/>
                        </a:solidFill>
                        <a:effectLst/>
                        <a:latin typeface="Arial Nova" panose="020B0504020202020204" pitchFamily="34" charset="0"/>
                        <a:ea typeface="Arial MT"/>
                        <a:cs typeface="Arial MT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71755" algn="ctr">
                        <a:spcBef>
                          <a:spcPts val="40"/>
                        </a:spcBef>
                      </a:pPr>
                      <a:r>
                        <a:rPr lang="es-ES" sz="1600" dirty="0">
                          <a:solidFill>
                            <a:schemeClr val="tx1"/>
                          </a:solidFill>
                          <a:effectLst/>
                          <a:latin typeface="Arial Nova" panose="020B0504020202020204" pitchFamily="34" charset="0"/>
                        </a:rPr>
                        <a:t>4,45</a:t>
                      </a:r>
                      <a:endParaRPr lang="es-CO" sz="1600" dirty="0">
                        <a:solidFill>
                          <a:schemeClr val="tx1"/>
                        </a:solidFill>
                        <a:effectLst/>
                        <a:latin typeface="Arial Nova" panose="020B0504020202020204" pitchFamily="34" charset="0"/>
                        <a:ea typeface="Arial MT"/>
                        <a:cs typeface="Arial MT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71755" algn="ctr">
                        <a:spcBef>
                          <a:spcPts val="40"/>
                        </a:spcBef>
                      </a:pPr>
                      <a:r>
                        <a:rPr lang="es-ES" sz="1600">
                          <a:solidFill>
                            <a:schemeClr val="tx1"/>
                          </a:solidFill>
                          <a:effectLst/>
                          <a:latin typeface="Arial Nova" panose="020B0504020202020204" pitchFamily="34" charset="0"/>
                        </a:rPr>
                        <a:t>4,35</a:t>
                      </a:r>
                      <a:endParaRPr lang="es-CO" sz="1600">
                        <a:solidFill>
                          <a:schemeClr val="tx1"/>
                        </a:solidFill>
                        <a:effectLst/>
                        <a:latin typeface="Arial Nova" panose="020B0504020202020204" pitchFamily="34" charset="0"/>
                        <a:ea typeface="Arial MT"/>
                        <a:cs typeface="Arial MT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71755" algn="ctr">
                        <a:spcBef>
                          <a:spcPts val="40"/>
                        </a:spcBef>
                      </a:pPr>
                      <a:r>
                        <a:rPr lang="es-CO" sz="1600">
                          <a:solidFill>
                            <a:schemeClr val="tx1"/>
                          </a:solidFill>
                          <a:effectLst/>
                          <a:latin typeface="Arial Nova" panose="020B0504020202020204" pitchFamily="34" charset="0"/>
                        </a:rPr>
                        <a:t>4,40</a:t>
                      </a:r>
                      <a:endParaRPr lang="es-CO" sz="1600">
                        <a:solidFill>
                          <a:schemeClr val="tx1"/>
                        </a:solidFill>
                        <a:effectLst/>
                        <a:latin typeface="Arial Nova" panose="020B0504020202020204" pitchFamily="34" charset="0"/>
                        <a:ea typeface="Arial MT"/>
                        <a:cs typeface="Arial MT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11108684"/>
                  </a:ext>
                </a:extLst>
              </a:tr>
              <a:tr h="465885">
                <a:tc>
                  <a:txBody>
                    <a:bodyPr/>
                    <a:lstStyle/>
                    <a:p>
                      <a:pPr marR="71755" algn="just">
                        <a:spcBef>
                          <a:spcPts val="40"/>
                        </a:spcBef>
                      </a:pPr>
                      <a:r>
                        <a:rPr lang="es-ES" sz="1600" dirty="0">
                          <a:solidFill>
                            <a:schemeClr val="tx1"/>
                          </a:solidFill>
                          <a:effectLst/>
                          <a:latin typeface="Arial Nova" panose="020B0504020202020204" pitchFamily="34" charset="0"/>
                        </a:rPr>
                        <a:t>Apoyo en la implementación y ejecución</a:t>
                      </a:r>
                      <a:endParaRPr lang="es-CO" sz="1600" dirty="0">
                        <a:solidFill>
                          <a:schemeClr val="tx1"/>
                        </a:solidFill>
                        <a:effectLst/>
                        <a:latin typeface="Arial Nova" panose="020B0504020202020204" pitchFamily="34" charset="0"/>
                        <a:ea typeface="Arial MT"/>
                        <a:cs typeface="Arial MT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71755" algn="ctr">
                        <a:spcBef>
                          <a:spcPts val="40"/>
                        </a:spcBef>
                      </a:pPr>
                      <a:r>
                        <a:rPr lang="es-ES" sz="1600" dirty="0">
                          <a:solidFill>
                            <a:schemeClr val="tx1"/>
                          </a:solidFill>
                          <a:effectLst/>
                          <a:latin typeface="Arial Nova" panose="020B0504020202020204" pitchFamily="34" charset="0"/>
                        </a:rPr>
                        <a:t>3,73</a:t>
                      </a:r>
                      <a:endParaRPr lang="es-CO" sz="1600" dirty="0">
                        <a:solidFill>
                          <a:schemeClr val="tx1"/>
                        </a:solidFill>
                        <a:effectLst/>
                        <a:latin typeface="Arial Nova" panose="020B0504020202020204" pitchFamily="34" charset="0"/>
                        <a:ea typeface="Arial MT"/>
                        <a:cs typeface="Arial MT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71755" algn="ctr">
                        <a:spcBef>
                          <a:spcPts val="40"/>
                        </a:spcBef>
                      </a:pPr>
                      <a:r>
                        <a:rPr lang="es-ES" sz="1600">
                          <a:solidFill>
                            <a:schemeClr val="tx1"/>
                          </a:solidFill>
                          <a:effectLst/>
                          <a:latin typeface="Arial Nova" panose="020B0504020202020204" pitchFamily="34" charset="0"/>
                        </a:rPr>
                        <a:t>4,32</a:t>
                      </a:r>
                      <a:endParaRPr lang="es-CO" sz="1600">
                        <a:solidFill>
                          <a:schemeClr val="tx1"/>
                        </a:solidFill>
                        <a:effectLst/>
                        <a:latin typeface="Arial Nova" panose="020B0504020202020204" pitchFamily="34" charset="0"/>
                        <a:ea typeface="Arial MT"/>
                        <a:cs typeface="Arial MT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71755" algn="ctr">
                        <a:spcBef>
                          <a:spcPts val="40"/>
                        </a:spcBef>
                      </a:pPr>
                      <a:r>
                        <a:rPr lang="es-ES" sz="1600" dirty="0">
                          <a:solidFill>
                            <a:schemeClr val="tx1"/>
                          </a:solidFill>
                          <a:effectLst/>
                          <a:latin typeface="Arial Nova" panose="020B0504020202020204" pitchFamily="34" charset="0"/>
                        </a:rPr>
                        <a:t>4,01</a:t>
                      </a:r>
                      <a:endParaRPr lang="es-CO" sz="1600" dirty="0">
                        <a:solidFill>
                          <a:schemeClr val="tx1"/>
                        </a:solidFill>
                        <a:effectLst/>
                        <a:latin typeface="Arial Nova" panose="020B0504020202020204" pitchFamily="34" charset="0"/>
                        <a:ea typeface="Arial MT"/>
                        <a:cs typeface="Arial MT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71755" algn="ctr">
                        <a:spcBef>
                          <a:spcPts val="40"/>
                        </a:spcBef>
                      </a:pPr>
                      <a:r>
                        <a:rPr lang="es-CO" sz="1600" dirty="0">
                          <a:solidFill>
                            <a:schemeClr val="tx1"/>
                          </a:solidFill>
                          <a:effectLst/>
                          <a:latin typeface="Arial Nova" panose="020B0504020202020204" pitchFamily="34" charset="0"/>
                        </a:rPr>
                        <a:t>3,71</a:t>
                      </a:r>
                      <a:endParaRPr lang="es-CO" sz="1600" dirty="0">
                        <a:solidFill>
                          <a:schemeClr val="tx1"/>
                        </a:solidFill>
                        <a:effectLst/>
                        <a:latin typeface="Arial Nova" panose="020B0504020202020204" pitchFamily="34" charset="0"/>
                        <a:ea typeface="Arial MT"/>
                        <a:cs typeface="Arial MT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65369343"/>
                  </a:ext>
                </a:extLst>
              </a:tr>
              <a:tr h="448235">
                <a:tc>
                  <a:txBody>
                    <a:bodyPr/>
                    <a:lstStyle/>
                    <a:p>
                      <a:pPr marR="71755" algn="just">
                        <a:spcBef>
                          <a:spcPts val="40"/>
                        </a:spcBef>
                      </a:pPr>
                      <a:r>
                        <a:rPr lang="es-ES" sz="1600" dirty="0">
                          <a:solidFill>
                            <a:schemeClr val="tx1"/>
                          </a:solidFill>
                          <a:effectLst/>
                          <a:latin typeface="Arial Nova" panose="020B0504020202020204" pitchFamily="34" charset="0"/>
                        </a:rPr>
                        <a:t>Evaluación y acompañamiento</a:t>
                      </a:r>
                      <a:endParaRPr lang="es-CO" sz="1600" dirty="0">
                        <a:solidFill>
                          <a:schemeClr val="tx1"/>
                        </a:solidFill>
                        <a:effectLst/>
                        <a:latin typeface="Arial Nova" panose="020B0504020202020204" pitchFamily="34" charset="0"/>
                        <a:ea typeface="Arial MT"/>
                        <a:cs typeface="Arial MT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71755" algn="ctr">
                        <a:spcBef>
                          <a:spcPts val="40"/>
                        </a:spcBef>
                      </a:pPr>
                      <a:r>
                        <a:rPr lang="es-ES" sz="1600">
                          <a:solidFill>
                            <a:schemeClr val="tx1"/>
                          </a:solidFill>
                          <a:effectLst/>
                          <a:latin typeface="Arial Nova" panose="020B0504020202020204" pitchFamily="34" charset="0"/>
                        </a:rPr>
                        <a:t>4,33</a:t>
                      </a:r>
                      <a:endParaRPr lang="es-CO" sz="1600">
                        <a:solidFill>
                          <a:schemeClr val="tx1"/>
                        </a:solidFill>
                        <a:effectLst/>
                        <a:latin typeface="Arial Nova" panose="020B0504020202020204" pitchFamily="34" charset="0"/>
                        <a:ea typeface="Arial MT"/>
                        <a:cs typeface="Arial MT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71755" algn="ctr">
                        <a:spcBef>
                          <a:spcPts val="40"/>
                        </a:spcBef>
                      </a:pPr>
                      <a:r>
                        <a:rPr lang="es-ES" sz="1600" dirty="0">
                          <a:solidFill>
                            <a:schemeClr val="tx1"/>
                          </a:solidFill>
                          <a:effectLst/>
                          <a:latin typeface="Arial Nova" panose="020B0504020202020204" pitchFamily="34" charset="0"/>
                        </a:rPr>
                        <a:t>4,39</a:t>
                      </a:r>
                      <a:endParaRPr lang="es-CO" sz="1600" dirty="0">
                        <a:solidFill>
                          <a:schemeClr val="tx1"/>
                        </a:solidFill>
                        <a:effectLst/>
                        <a:latin typeface="Arial Nova" panose="020B0504020202020204" pitchFamily="34" charset="0"/>
                        <a:ea typeface="Arial MT"/>
                        <a:cs typeface="Arial MT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71755" algn="ctr">
                        <a:spcBef>
                          <a:spcPts val="40"/>
                        </a:spcBef>
                      </a:pPr>
                      <a:r>
                        <a:rPr lang="es-ES" sz="1600">
                          <a:solidFill>
                            <a:schemeClr val="tx1"/>
                          </a:solidFill>
                          <a:effectLst/>
                          <a:latin typeface="Arial Nova" panose="020B0504020202020204" pitchFamily="34" charset="0"/>
                        </a:rPr>
                        <a:t>4,22</a:t>
                      </a:r>
                      <a:endParaRPr lang="es-CO" sz="1600">
                        <a:solidFill>
                          <a:schemeClr val="tx1"/>
                        </a:solidFill>
                        <a:effectLst/>
                        <a:latin typeface="Arial Nova" panose="020B0504020202020204" pitchFamily="34" charset="0"/>
                        <a:ea typeface="Arial MT"/>
                        <a:cs typeface="Arial MT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71755" algn="ctr">
                        <a:spcBef>
                          <a:spcPts val="40"/>
                        </a:spcBef>
                      </a:pPr>
                      <a:r>
                        <a:rPr lang="es-CO" sz="1600" dirty="0">
                          <a:solidFill>
                            <a:schemeClr val="tx1"/>
                          </a:solidFill>
                          <a:effectLst/>
                          <a:latin typeface="Arial Nova" panose="020B0504020202020204" pitchFamily="34" charset="0"/>
                        </a:rPr>
                        <a:t>4,10</a:t>
                      </a:r>
                      <a:endParaRPr lang="es-CO" sz="1600" dirty="0">
                        <a:solidFill>
                          <a:schemeClr val="tx1"/>
                        </a:solidFill>
                        <a:effectLst/>
                        <a:latin typeface="Arial Nova" panose="020B0504020202020204" pitchFamily="34" charset="0"/>
                        <a:ea typeface="Arial MT"/>
                        <a:cs typeface="Arial MT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84813239"/>
                  </a:ext>
                </a:extLst>
              </a:tr>
              <a:tr h="368706">
                <a:tc>
                  <a:txBody>
                    <a:bodyPr/>
                    <a:lstStyle/>
                    <a:p>
                      <a:pPr marR="71755" algn="just">
                        <a:spcBef>
                          <a:spcPts val="40"/>
                        </a:spcBef>
                      </a:pPr>
                      <a:r>
                        <a:rPr lang="es-ES" sz="1600" dirty="0">
                          <a:solidFill>
                            <a:schemeClr val="tx1"/>
                          </a:solidFill>
                          <a:effectLst/>
                          <a:latin typeface="Arial Nova" panose="020B0504020202020204" pitchFamily="34" charset="0"/>
                        </a:rPr>
                        <a:t>Cumplimiento</a:t>
                      </a:r>
                      <a:endParaRPr lang="es-CO" sz="1600" dirty="0">
                        <a:solidFill>
                          <a:schemeClr val="tx1"/>
                        </a:solidFill>
                        <a:effectLst/>
                        <a:latin typeface="Arial Nova" panose="020B0504020202020204" pitchFamily="34" charset="0"/>
                        <a:ea typeface="Arial MT"/>
                        <a:cs typeface="Arial MT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71755" algn="ctr">
                        <a:spcBef>
                          <a:spcPts val="40"/>
                        </a:spcBef>
                      </a:pPr>
                      <a:r>
                        <a:rPr lang="es-ES" sz="1600">
                          <a:solidFill>
                            <a:schemeClr val="tx1"/>
                          </a:solidFill>
                          <a:effectLst/>
                          <a:latin typeface="Arial Nova" panose="020B0504020202020204" pitchFamily="34" charset="0"/>
                        </a:rPr>
                        <a:t>4,38</a:t>
                      </a:r>
                      <a:endParaRPr lang="es-CO" sz="1600">
                        <a:solidFill>
                          <a:schemeClr val="tx1"/>
                        </a:solidFill>
                        <a:effectLst/>
                        <a:latin typeface="Arial Nova" panose="020B0504020202020204" pitchFamily="34" charset="0"/>
                        <a:ea typeface="Arial MT"/>
                        <a:cs typeface="Arial MT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71755" algn="ctr">
                        <a:spcBef>
                          <a:spcPts val="40"/>
                        </a:spcBef>
                      </a:pPr>
                      <a:r>
                        <a:rPr lang="es-ES" sz="1600" dirty="0">
                          <a:solidFill>
                            <a:schemeClr val="tx1"/>
                          </a:solidFill>
                          <a:effectLst/>
                          <a:latin typeface="Arial Nova" panose="020B0504020202020204" pitchFamily="34" charset="0"/>
                        </a:rPr>
                        <a:t>4,29</a:t>
                      </a:r>
                      <a:endParaRPr lang="es-CO" sz="1600" dirty="0">
                        <a:solidFill>
                          <a:schemeClr val="tx1"/>
                        </a:solidFill>
                        <a:effectLst/>
                        <a:latin typeface="Arial Nova" panose="020B0504020202020204" pitchFamily="34" charset="0"/>
                        <a:ea typeface="Arial MT"/>
                        <a:cs typeface="Arial MT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71755" algn="ctr">
                        <a:spcBef>
                          <a:spcPts val="40"/>
                        </a:spcBef>
                      </a:pPr>
                      <a:r>
                        <a:rPr lang="es-ES" sz="1600" dirty="0">
                          <a:solidFill>
                            <a:schemeClr val="tx1"/>
                          </a:solidFill>
                          <a:effectLst/>
                          <a:latin typeface="Arial Nova" panose="020B0504020202020204" pitchFamily="34" charset="0"/>
                        </a:rPr>
                        <a:t>4,04</a:t>
                      </a:r>
                      <a:endParaRPr lang="es-CO" sz="1600" dirty="0">
                        <a:solidFill>
                          <a:schemeClr val="tx1"/>
                        </a:solidFill>
                        <a:effectLst/>
                        <a:latin typeface="Arial Nova" panose="020B0504020202020204" pitchFamily="34" charset="0"/>
                        <a:ea typeface="Arial MT"/>
                        <a:cs typeface="Arial MT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71755" algn="ctr">
                        <a:spcBef>
                          <a:spcPts val="40"/>
                        </a:spcBef>
                      </a:pPr>
                      <a:r>
                        <a:rPr lang="es-CO" sz="1600" dirty="0">
                          <a:solidFill>
                            <a:schemeClr val="tx1"/>
                          </a:solidFill>
                          <a:effectLst/>
                          <a:latin typeface="Arial Nova" panose="020B0504020202020204" pitchFamily="34" charset="0"/>
                        </a:rPr>
                        <a:t>3,81</a:t>
                      </a:r>
                      <a:endParaRPr lang="es-CO" sz="1600" dirty="0">
                        <a:solidFill>
                          <a:schemeClr val="tx1"/>
                        </a:solidFill>
                        <a:effectLst/>
                        <a:latin typeface="Arial Nova" panose="020B0504020202020204" pitchFamily="34" charset="0"/>
                        <a:ea typeface="Arial MT"/>
                        <a:cs typeface="Arial MT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9157900"/>
                  </a:ext>
                </a:extLst>
              </a:tr>
            </a:tbl>
          </a:graphicData>
        </a:graphic>
      </p:graphicFrame>
      <p:sp>
        <p:nvSpPr>
          <p:cNvPr id="4" name="Flecha: hacia arriba 3">
            <a:extLst>
              <a:ext uri="{FF2B5EF4-FFF2-40B4-BE49-F238E27FC236}">
                <a16:creationId xmlns:a16="http://schemas.microsoft.com/office/drawing/2014/main" id="{F8250343-81BC-4789-9D75-E70F33924260}"/>
              </a:ext>
            </a:extLst>
          </p:cNvPr>
          <p:cNvSpPr/>
          <p:nvPr/>
        </p:nvSpPr>
        <p:spPr>
          <a:xfrm>
            <a:off x="7438905" y="1872697"/>
            <a:ext cx="225911" cy="216145"/>
          </a:xfrm>
          <a:prstGeom prst="upArrow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0" name="Flecha: hacia arriba 9">
            <a:extLst>
              <a:ext uri="{FF2B5EF4-FFF2-40B4-BE49-F238E27FC236}">
                <a16:creationId xmlns:a16="http://schemas.microsoft.com/office/drawing/2014/main" id="{899A439E-FBED-4F01-9EF7-34CC87BF6A42}"/>
              </a:ext>
            </a:extLst>
          </p:cNvPr>
          <p:cNvSpPr/>
          <p:nvPr/>
        </p:nvSpPr>
        <p:spPr>
          <a:xfrm>
            <a:off x="7438904" y="2356902"/>
            <a:ext cx="225911" cy="216145"/>
          </a:xfrm>
          <a:prstGeom prst="upArrow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Flecha: hacia arriba 11">
            <a:extLst>
              <a:ext uri="{FF2B5EF4-FFF2-40B4-BE49-F238E27FC236}">
                <a16:creationId xmlns:a16="http://schemas.microsoft.com/office/drawing/2014/main" id="{C33C8860-0360-4C6B-A5EB-0DA3B91F57DE}"/>
              </a:ext>
            </a:extLst>
          </p:cNvPr>
          <p:cNvSpPr/>
          <p:nvPr/>
        </p:nvSpPr>
        <p:spPr>
          <a:xfrm>
            <a:off x="7460421" y="2760309"/>
            <a:ext cx="225911" cy="216145"/>
          </a:xfrm>
          <a:prstGeom prst="upArrow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5" name="Flecha: hacia abajo 4">
            <a:extLst>
              <a:ext uri="{FF2B5EF4-FFF2-40B4-BE49-F238E27FC236}">
                <a16:creationId xmlns:a16="http://schemas.microsoft.com/office/drawing/2014/main" id="{F2A14956-9C93-4540-A227-BE65D4B78F25}"/>
              </a:ext>
            </a:extLst>
          </p:cNvPr>
          <p:cNvSpPr/>
          <p:nvPr/>
        </p:nvSpPr>
        <p:spPr>
          <a:xfrm>
            <a:off x="7460413" y="3208018"/>
            <a:ext cx="225911" cy="216145"/>
          </a:xfrm>
          <a:prstGeom prst="downArrow">
            <a:avLst/>
          </a:prstGeom>
          <a:solidFill>
            <a:srgbClr val="96190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Flecha: hacia abajo 12">
            <a:extLst>
              <a:ext uri="{FF2B5EF4-FFF2-40B4-BE49-F238E27FC236}">
                <a16:creationId xmlns:a16="http://schemas.microsoft.com/office/drawing/2014/main" id="{2F438AE3-2707-4063-93EB-BA5F0322D66E}"/>
              </a:ext>
            </a:extLst>
          </p:cNvPr>
          <p:cNvSpPr/>
          <p:nvPr/>
        </p:nvSpPr>
        <p:spPr>
          <a:xfrm>
            <a:off x="7460421" y="4082595"/>
            <a:ext cx="225911" cy="216145"/>
          </a:xfrm>
          <a:prstGeom prst="downArrow">
            <a:avLst/>
          </a:prstGeom>
          <a:solidFill>
            <a:srgbClr val="96190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4" name="Flecha: hacia abajo 13">
            <a:extLst>
              <a:ext uri="{FF2B5EF4-FFF2-40B4-BE49-F238E27FC236}">
                <a16:creationId xmlns:a16="http://schemas.microsoft.com/office/drawing/2014/main" id="{96093234-D65C-47CC-A48D-D8D4A6127F4C}"/>
              </a:ext>
            </a:extLst>
          </p:cNvPr>
          <p:cNvSpPr/>
          <p:nvPr/>
        </p:nvSpPr>
        <p:spPr>
          <a:xfrm>
            <a:off x="7455029" y="3634886"/>
            <a:ext cx="225911" cy="216145"/>
          </a:xfrm>
          <a:prstGeom prst="downArrow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4500418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" name="Google Shape;81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057999" y="4722549"/>
            <a:ext cx="2086001" cy="420950"/>
          </a:xfrm>
          <a:prstGeom prst="rect">
            <a:avLst/>
          </a:prstGeom>
          <a:noFill/>
          <a:ln>
            <a:noFill/>
          </a:ln>
        </p:spPr>
      </p:pic>
      <p:pic>
        <p:nvPicPr>
          <p:cNvPr id="82" name="Google Shape;82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 flipH="1">
            <a:off x="0" y="0"/>
            <a:ext cx="424650" cy="5143499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Rectángulo 1">
            <a:extLst>
              <a:ext uri="{FF2B5EF4-FFF2-40B4-BE49-F238E27FC236}">
                <a16:creationId xmlns:a16="http://schemas.microsoft.com/office/drawing/2014/main" id="{F0F54F23-EB2C-48A4-BCB8-A734009FB46E}"/>
              </a:ext>
            </a:extLst>
          </p:cNvPr>
          <p:cNvSpPr/>
          <p:nvPr/>
        </p:nvSpPr>
        <p:spPr>
          <a:xfrm>
            <a:off x="599209" y="449916"/>
            <a:ext cx="794558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O" sz="1200" dirty="0">
                <a:latin typeface="Arial Nova" panose="020B05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es-CO" sz="1200" dirty="0">
              <a:latin typeface="Arial Nova" panose="020B05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1DF0BC04-3C4E-40DE-A4DA-4AE6B141DF54}"/>
              </a:ext>
            </a:extLst>
          </p:cNvPr>
          <p:cNvSpPr txBox="1"/>
          <p:nvPr/>
        </p:nvSpPr>
        <p:spPr>
          <a:xfrm>
            <a:off x="774550" y="184775"/>
            <a:ext cx="8046721" cy="48013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71755" algn="just">
              <a:spcBef>
                <a:spcPts val="40"/>
              </a:spcBef>
            </a:pPr>
            <a:r>
              <a:rPr lang="es-ES" sz="180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Al analizar los resultados históricos por componente, donde la máxima calificación es 5,</a:t>
            </a:r>
            <a:r>
              <a:rPr lang="es-ES" sz="1800" spc="-295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 </a:t>
            </a:r>
            <a:r>
              <a:rPr lang="es-ES" sz="180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se evidencia que se mantiene en un rango alto en todos los componentes, evidenciando</a:t>
            </a:r>
            <a:r>
              <a:rPr lang="es-ES" sz="1800" spc="-30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 </a:t>
            </a:r>
            <a:r>
              <a:rPr lang="es-ES" sz="180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una</a:t>
            </a:r>
            <a:r>
              <a:rPr lang="es-ES" sz="1800" spc="-25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 </a:t>
            </a:r>
            <a:r>
              <a:rPr lang="es-ES" sz="180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disminución</a:t>
            </a:r>
            <a:r>
              <a:rPr lang="es-ES" sz="1800" spc="-2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 </a:t>
            </a:r>
            <a:r>
              <a:rPr lang="es-ES" sz="1800" dirty="0">
                <a:latin typeface="Work Sans" pitchFamily="2" charset="0"/>
                <a:cs typeface="Calibri" panose="020F0502020204030204" pitchFamily="34" charset="0"/>
              </a:rPr>
              <a:t>máxima de </a:t>
            </a:r>
            <a:r>
              <a:rPr lang="es-ES" sz="1800" b="1" dirty="0">
                <a:latin typeface="Work Sans" pitchFamily="2" charset="0"/>
                <a:cs typeface="Calibri" panose="020F0502020204030204" pitchFamily="34" charset="0"/>
              </a:rPr>
              <a:t>-0,3 </a:t>
            </a:r>
            <a:r>
              <a:rPr lang="es-ES" sz="1800" dirty="0">
                <a:latin typeface="Work Sans" pitchFamily="2" charset="0"/>
                <a:cs typeface="Calibri" panose="020F0502020204030204" pitchFamily="34" charset="0"/>
              </a:rPr>
              <a:t>puntos, principalmente en el componente de apoyo en la implementación y ejecución y de </a:t>
            </a:r>
            <a:r>
              <a:rPr lang="es-ES" sz="1800" b="1" dirty="0">
                <a:latin typeface="Work Sans" pitchFamily="2" charset="0"/>
                <a:cs typeface="Calibri" panose="020F0502020204030204" pitchFamily="34" charset="0"/>
              </a:rPr>
              <a:t>-0,2 </a:t>
            </a:r>
            <a:r>
              <a:rPr lang="es-ES" sz="1800" dirty="0">
                <a:latin typeface="Work Sans" pitchFamily="2" charset="0"/>
                <a:cs typeface="Calibri" panose="020F0502020204030204" pitchFamily="34" charset="0"/>
              </a:rPr>
              <a:t>en </a:t>
            </a:r>
            <a:r>
              <a:rPr lang="es-ES" sz="180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el componente de </a:t>
            </a:r>
            <a:r>
              <a:rPr lang="es-ES" sz="1800" b="1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cumplimiento.</a:t>
            </a:r>
            <a:endParaRPr lang="es-CO" sz="1800" dirty="0">
              <a:effectLst/>
              <a:latin typeface="Work Sans" pitchFamily="2" charset="0"/>
              <a:ea typeface="Arial MT"/>
              <a:cs typeface="Arial MT"/>
            </a:endParaRPr>
          </a:p>
          <a:p>
            <a:pPr marR="71755" algn="just">
              <a:spcBef>
                <a:spcPts val="40"/>
              </a:spcBef>
            </a:pPr>
            <a:r>
              <a:rPr lang="es-ES" sz="1800" b="1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 </a:t>
            </a:r>
            <a:endParaRPr lang="es-CO" sz="1800" dirty="0">
              <a:effectLst/>
              <a:latin typeface="Work Sans" pitchFamily="2" charset="0"/>
              <a:ea typeface="Arial MT"/>
              <a:cs typeface="Arial MT"/>
            </a:endParaRPr>
          </a:p>
          <a:p>
            <a:pPr marR="71755" algn="just">
              <a:spcBef>
                <a:spcPts val="40"/>
              </a:spcBef>
            </a:pPr>
            <a:r>
              <a:rPr lang="es-ES" sz="180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También se evidencia que con respecto al año anterior se aumentó la percepción positiva en aspectos como la </a:t>
            </a:r>
            <a:r>
              <a:rPr lang="es-ES" sz="1800" b="1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divulgación</a:t>
            </a:r>
            <a:r>
              <a:rPr lang="es-ES" sz="180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, la </a:t>
            </a:r>
            <a:r>
              <a:rPr lang="es-ES" sz="1800" b="1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planeación</a:t>
            </a:r>
            <a:r>
              <a:rPr lang="es-ES" sz="180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 y la </a:t>
            </a:r>
            <a:r>
              <a:rPr lang="es-ES" sz="1800" b="1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promoción de la participación social </a:t>
            </a:r>
            <a:r>
              <a:rPr lang="es-ES" sz="180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en los programas implementados por el Ministerio de Cultura. </a:t>
            </a:r>
            <a:endParaRPr lang="es-CO" sz="1800" dirty="0">
              <a:effectLst/>
              <a:latin typeface="Work Sans" pitchFamily="2" charset="0"/>
              <a:ea typeface="Arial MT"/>
              <a:cs typeface="Arial MT"/>
            </a:endParaRPr>
          </a:p>
          <a:p>
            <a:pPr marR="71755" algn="just">
              <a:spcBef>
                <a:spcPts val="40"/>
              </a:spcBef>
            </a:pPr>
            <a:r>
              <a:rPr lang="es-ES" sz="1800" b="1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 </a:t>
            </a:r>
            <a:endParaRPr lang="es-CO" sz="1800" dirty="0">
              <a:effectLst/>
              <a:latin typeface="Work Sans" pitchFamily="2" charset="0"/>
              <a:ea typeface="Arial MT"/>
              <a:cs typeface="Arial MT"/>
            </a:endParaRPr>
          </a:p>
          <a:p>
            <a:pPr marR="71755" algn="just">
              <a:spcBef>
                <a:spcPts val="40"/>
              </a:spcBef>
            </a:pPr>
            <a:r>
              <a:rPr lang="es-ES" sz="180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Así mismo se evidencia la necesidad de fortalecer el componente de </a:t>
            </a:r>
            <a:r>
              <a:rPr lang="es-ES" sz="1800" b="1" dirty="0">
                <a:solidFill>
                  <a:srgbClr val="000000"/>
                </a:solidFill>
                <a:effectLst/>
                <a:latin typeface="Work Sans" pitchFamily="2" charset="0"/>
                <a:ea typeface="Times New Roman" panose="02020603050405020304" pitchFamily="18" charset="0"/>
                <a:cs typeface="Calibri" panose="020F0502020204030204" pitchFamily="34" charset="0"/>
              </a:rPr>
              <a:t>Apoyo en la implementación y ejecución y </a:t>
            </a:r>
            <a:r>
              <a:rPr lang="es-ES" sz="1800" dirty="0">
                <a:solidFill>
                  <a:srgbClr val="000000"/>
                </a:solidFill>
                <a:effectLst/>
                <a:latin typeface="Work Sans" pitchFamily="2" charset="0"/>
                <a:ea typeface="Times New Roman" panose="02020603050405020304" pitchFamily="18" charset="0"/>
                <a:cs typeface="Calibri" panose="020F0502020204030204" pitchFamily="34" charset="0"/>
              </a:rPr>
              <a:t>la percepción de</a:t>
            </a:r>
            <a:r>
              <a:rPr lang="es-ES" sz="1800" b="1" dirty="0">
                <a:solidFill>
                  <a:srgbClr val="000000"/>
                </a:solidFill>
                <a:effectLst/>
                <a:latin typeface="Work Sans" pitchFamily="2" charset="0"/>
                <a:ea typeface="Times New Roman" panose="02020603050405020304" pitchFamily="18" charset="0"/>
                <a:cs typeface="Calibri" panose="020F0502020204030204" pitchFamily="34" charset="0"/>
              </a:rPr>
              <a:t> cumplimiento </a:t>
            </a:r>
            <a:r>
              <a:rPr lang="es-ES" sz="1800" dirty="0">
                <a:solidFill>
                  <a:srgbClr val="000000"/>
                </a:solidFill>
                <a:effectLst/>
                <a:latin typeface="Work Sans" pitchFamily="2" charset="0"/>
                <a:ea typeface="Times New Roman" panose="02020603050405020304" pitchFamily="18" charset="0"/>
                <a:cs typeface="Calibri" panose="020F0502020204030204" pitchFamily="34" charset="0"/>
              </a:rPr>
              <a:t>los cuales aparte d de presentar una disminución en la calificación también han obtenido históricamente los menores puntajes.</a:t>
            </a:r>
            <a:endParaRPr lang="es-CO" sz="1800" dirty="0">
              <a:effectLst/>
              <a:latin typeface="Work Sans" pitchFamily="2" charset="0"/>
              <a:ea typeface="Arial MT"/>
              <a:cs typeface="Arial MT"/>
            </a:endParaRPr>
          </a:p>
        </p:txBody>
      </p:sp>
    </p:spTree>
    <p:extLst>
      <p:ext uri="{BB962C8B-B14F-4D97-AF65-F5344CB8AC3E}">
        <p14:creationId xmlns:p14="http://schemas.microsoft.com/office/powerpoint/2010/main" val="36797139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" name="Google Shape;81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057999" y="4722549"/>
            <a:ext cx="2086001" cy="420950"/>
          </a:xfrm>
          <a:prstGeom prst="rect">
            <a:avLst/>
          </a:prstGeom>
          <a:noFill/>
          <a:ln>
            <a:noFill/>
          </a:ln>
        </p:spPr>
      </p:pic>
      <p:pic>
        <p:nvPicPr>
          <p:cNvPr id="82" name="Google Shape;82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 flipH="1">
            <a:off x="0" y="0"/>
            <a:ext cx="424650" cy="5143499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Rectángulo 1">
            <a:extLst>
              <a:ext uri="{FF2B5EF4-FFF2-40B4-BE49-F238E27FC236}">
                <a16:creationId xmlns:a16="http://schemas.microsoft.com/office/drawing/2014/main" id="{F0F54F23-EB2C-48A4-BCB8-A734009FB46E}"/>
              </a:ext>
            </a:extLst>
          </p:cNvPr>
          <p:cNvSpPr/>
          <p:nvPr/>
        </p:nvSpPr>
        <p:spPr>
          <a:xfrm>
            <a:off x="599209" y="449916"/>
            <a:ext cx="794558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O" sz="1200" dirty="0">
                <a:latin typeface="Arial Nova" panose="020B05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es-CO" sz="1200" dirty="0">
              <a:latin typeface="Arial Nova" panose="020B05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ítulo 7">
            <a:extLst>
              <a:ext uri="{FF2B5EF4-FFF2-40B4-BE49-F238E27FC236}">
                <a16:creationId xmlns:a16="http://schemas.microsoft.com/office/drawing/2014/main" id="{E4C1761E-F50F-4594-BC99-A5E2F93FDDC8}"/>
              </a:ext>
            </a:extLst>
          </p:cNvPr>
          <p:cNvSpPr>
            <a:spLocks noGrp="1"/>
          </p:cNvSpPr>
          <p:nvPr/>
        </p:nvSpPr>
        <p:spPr>
          <a:xfrm>
            <a:off x="872475" y="171590"/>
            <a:ext cx="7846875" cy="5566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s-MX" sz="1800" b="1" dirty="0">
                <a:latin typeface="Work Sans" pitchFamily="2" charset="0"/>
              </a:rPr>
              <a:t>5. RESULTADOS NIVEL DE SATISFACCIÓN GENERAL</a:t>
            </a:r>
          </a:p>
          <a:p>
            <a:pPr algn="just"/>
            <a:endParaRPr lang="es-CO" sz="1600" dirty="0">
              <a:latin typeface="Work Sans" pitchFamily="2" charset="0"/>
              <a:ea typeface="Arial MT"/>
              <a:cs typeface="Arial" panose="020B0604020202020204" pitchFamily="34" charset="0"/>
            </a:endParaRPr>
          </a:p>
          <a:p>
            <a:pPr algn="just"/>
            <a:r>
              <a:rPr lang="es-ES" sz="1600" dirty="0">
                <a:effectLst/>
                <a:latin typeface="Work Sans" pitchFamily="2" charset="0"/>
                <a:ea typeface="Arial MT"/>
                <a:cs typeface="Arial MT"/>
              </a:rPr>
              <a:t>La </a:t>
            </a:r>
            <a:r>
              <a:rPr lang="es-ES" sz="1600" b="1" dirty="0">
                <a:effectLst/>
                <a:latin typeface="Work Sans" pitchFamily="2" charset="0"/>
                <a:ea typeface="Arial MT"/>
                <a:cs typeface="Arial MT"/>
              </a:rPr>
              <a:t>medición general de la satisfacción</a:t>
            </a:r>
            <a:r>
              <a:rPr lang="es-ES" sz="1600" dirty="0">
                <a:effectLst/>
                <a:latin typeface="Work Sans" pitchFamily="2" charset="0"/>
                <a:ea typeface="Arial MT"/>
                <a:cs typeface="Arial MT"/>
              </a:rPr>
              <a:t> se realizó mediante la pregunta ¿Qué tan satisfecho se encuentra con los planes, programas y proyectos del Ministerio de Cultura? </a:t>
            </a:r>
            <a:endParaRPr lang="es-CO" sz="1800" dirty="0">
              <a:latin typeface="Work Sans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br>
              <a:rPr lang="es-MX" sz="1800" u="sng" dirty="0">
                <a:latin typeface="Work Sans" pitchFamily="2" charset="0"/>
              </a:rPr>
            </a:br>
            <a:br>
              <a:rPr lang="es-MX" sz="1800" u="sng" dirty="0">
                <a:latin typeface="Work Sans" pitchFamily="2" charset="0"/>
              </a:rPr>
            </a:br>
            <a:br>
              <a:rPr lang="es-MX" sz="1800" dirty="0">
                <a:latin typeface="Work Sans" pitchFamily="2" charset="0"/>
              </a:rPr>
            </a:br>
            <a:br>
              <a:rPr lang="es-MX" sz="1800" dirty="0">
                <a:latin typeface="Work Sans" pitchFamily="2" charset="0"/>
              </a:rPr>
            </a:br>
            <a:endParaRPr lang="es-CO" sz="1800" dirty="0">
              <a:latin typeface="Work Sans" pitchFamily="2" charset="0"/>
            </a:endParaRP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08A51AE9-FAE0-4596-B73F-6766E235630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08426722"/>
              </p:ext>
            </p:extLst>
          </p:nvPr>
        </p:nvGraphicFramePr>
        <p:xfrm>
          <a:off x="978750" y="1733423"/>
          <a:ext cx="7444959" cy="16664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9" name="CuadroTexto 8">
            <a:extLst>
              <a:ext uri="{FF2B5EF4-FFF2-40B4-BE49-F238E27FC236}">
                <a16:creationId xmlns:a16="http://schemas.microsoft.com/office/drawing/2014/main" id="{94DFA0A5-0B7F-44BE-A884-D78901D62A0F}"/>
              </a:ext>
            </a:extLst>
          </p:cNvPr>
          <p:cNvSpPr txBox="1"/>
          <p:nvPr/>
        </p:nvSpPr>
        <p:spPr>
          <a:xfrm>
            <a:off x="777792" y="3548029"/>
            <a:ext cx="8036240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71755" algn="just">
              <a:spcBef>
                <a:spcPts val="40"/>
              </a:spcBef>
            </a:pPr>
            <a:r>
              <a:rPr lang="es-ES" sz="1400" dirty="0">
                <a:effectLst/>
                <a:latin typeface="Work Sans" pitchFamily="2" charset="0"/>
                <a:ea typeface="Arial MT"/>
                <a:cs typeface="Arial MT"/>
              </a:rPr>
              <a:t>El </a:t>
            </a:r>
            <a:r>
              <a:rPr lang="es-ES" sz="1400" b="1" dirty="0">
                <a:effectLst/>
                <a:latin typeface="Work Sans" pitchFamily="2" charset="0"/>
                <a:ea typeface="Arial MT"/>
                <a:cs typeface="Arial MT"/>
              </a:rPr>
              <a:t>49%</a:t>
            </a:r>
            <a:r>
              <a:rPr lang="es-ES" sz="1400" dirty="0">
                <a:effectLst/>
                <a:latin typeface="Work Sans" pitchFamily="2" charset="0"/>
                <a:ea typeface="Arial MT"/>
                <a:cs typeface="Arial MT"/>
              </a:rPr>
              <a:t> de beneficiarios encuestados</a:t>
            </a:r>
            <a:r>
              <a:rPr lang="es-ES" sz="1400" spc="5" dirty="0">
                <a:effectLst/>
                <a:latin typeface="Work Sans" pitchFamily="2" charset="0"/>
                <a:ea typeface="Arial MT"/>
                <a:cs typeface="Arial MT"/>
              </a:rPr>
              <a:t> </a:t>
            </a:r>
            <a:r>
              <a:rPr lang="es-ES" sz="1400" dirty="0">
                <a:effectLst/>
                <a:latin typeface="Work Sans" pitchFamily="2" charset="0"/>
                <a:ea typeface="Arial MT"/>
                <a:cs typeface="Arial MT"/>
              </a:rPr>
              <a:t>manifiestan estar </a:t>
            </a:r>
            <a:r>
              <a:rPr lang="es-ES" sz="1400" b="1" dirty="0">
                <a:effectLst/>
                <a:latin typeface="Work Sans" pitchFamily="2" charset="0"/>
                <a:ea typeface="Arial MT"/>
                <a:cs typeface="Arial MT"/>
              </a:rPr>
              <a:t>muy satisfechos</a:t>
            </a:r>
            <a:r>
              <a:rPr lang="es-ES" sz="1400" dirty="0">
                <a:effectLst/>
                <a:latin typeface="Work Sans" pitchFamily="2" charset="0"/>
                <a:ea typeface="Arial MT"/>
                <a:cs typeface="Arial MT"/>
              </a:rPr>
              <a:t> y el </a:t>
            </a:r>
            <a:r>
              <a:rPr lang="es-ES" sz="1400" b="1" dirty="0">
                <a:effectLst/>
                <a:latin typeface="Work Sans" pitchFamily="2" charset="0"/>
                <a:ea typeface="Arial MT"/>
                <a:cs typeface="Arial MT"/>
              </a:rPr>
              <a:t>32 %</a:t>
            </a:r>
            <a:r>
              <a:rPr lang="es-ES" sz="1400" dirty="0">
                <a:effectLst/>
                <a:latin typeface="Work Sans" pitchFamily="2" charset="0"/>
                <a:ea typeface="Arial MT"/>
                <a:cs typeface="Arial MT"/>
              </a:rPr>
              <a:t> simplemente </a:t>
            </a:r>
            <a:r>
              <a:rPr lang="es-ES" sz="1400" b="1" dirty="0">
                <a:effectLst/>
                <a:latin typeface="Work Sans" pitchFamily="2" charset="0"/>
                <a:ea typeface="Arial MT"/>
                <a:cs typeface="Arial MT"/>
              </a:rPr>
              <a:t>satisfecho</a:t>
            </a:r>
            <a:r>
              <a:rPr lang="es-ES" sz="1400" dirty="0">
                <a:effectLst/>
                <a:latin typeface="Work Sans" pitchFamily="2" charset="0"/>
                <a:ea typeface="Arial MT"/>
                <a:cs typeface="Arial MT"/>
              </a:rPr>
              <a:t>, y así se</a:t>
            </a:r>
            <a:r>
              <a:rPr lang="es-ES" sz="1400" spc="5" dirty="0">
                <a:effectLst/>
                <a:latin typeface="Work Sans" pitchFamily="2" charset="0"/>
                <a:ea typeface="Arial MT"/>
                <a:cs typeface="Arial MT"/>
              </a:rPr>
              <a:t> </a:t>
            </a:r>
            <a:r>
              <a:rPr lang="es-ES" sz="1400" spc="-5" dirty="0">
                <a:effectLst/>
                <a:latin typeface="Work Sans" pitchFamily="2" charset="0"/>
                <a:ea typeface="Arial MT"/>
                <a:cs typeface="Arial MT"/>
              </a:rPr>
              <a:t>establece</a:t>
            </a:r>
            <a:r>
              <a:rPr lang="es-ES" sz="1400" spc="-65" dirty="0">
                <a:effectLst/>
                <a:latin typeface="Work Sans" pitchFamily="2" charset="0"/>
                <a:ea typeface="Arial MT"/>
                <a:cs typeface="Arial MT"/>
              </a:rPr>
              <a:t> </a:t>
            </a:r>
            <a:r>
              <a:rPr lang="es-ES" sz="1400" spc="-5" dirty="0">
                <a:effectLst/>
                <a:latin typeface="Work Sans" pitchFamily="2" charset="0"/>
                <a:ea typeface="Arial MT"/>
                <a:cs typeface="Arial MT"/>
              </a:rPr>
              <a:t>que</a:t>
            </a:r>
            <a:r>
              <a:rPr lang="es-ES" sz="1400" spc="-65" dirty="0">
                <a:effectLst/>
                <a:latin typeface="Work Sans" pitchFamily="2" charset="0"/>
                <a:ea typeface="Arial MT"/>
                <a:cs typeface="Arial MT"/>
              </a:rPr>
              <a:t> </a:t>
            </a:r>
            <a:r>
              <a:rPr lang="es-ES" sz="1400" spc="-5" dirty="0">
                <a:effectLst/>
                <a:latin typeface="Work Sans" pitchFamily="2" charset="0"/>
                <a:ea typeface="Arial MT"/>
                <a:cs typeface="Arial MT"/>
              </a:rPr>
              <a:t>el</a:t>
            </a:r>
            <a:r>
              <a:rPr lang="es-ES" sz="1400" spc="-40" dirty="0">
                <a:effectLst/>
                <a:latin typeface="Work Sans" pitchFamily="2" charset="0"/>
                <a:ea typeface="Arial MT"/>
                <a:cs typeface="Arial MT"/>
              </a:rPr>
              <a:t> </a:t>
            </a:r>
            <a:r>
              <a:rPr lang="es-ES" sz="1400" b="1" spc="-5" dirty="0">
                <a:effectLst/>
                <a:latin typeface="Work Sans" pitchFamily="2" charset="0"/>
                <a:ea typeface="Arial MT"/>
                <a:cs typeface="Arial MT"/>
              </a:rPr>
              <a:t>81%</a:t>
            </a:r>
            <a:r>
              <a:rPr lang="es-ES" sz="1400" b="1" spc="-55" dirty="0">
                <a:effectLst/>
                <a:latin typeface="Work Sans" pitchFamily="2" charset="0"/>
                <a:ea typeface="Arial MT"/>
                <a:cs typeface="Arial MT"/>
              </a:rPr>
              <a:t> </a:t>
            </a:r>
            <a:r>
              <a:rPr lang="es-ES" sz="1400" b="1" spc="-5" dirty="0">
                <a:effectLst/>
                <a:latin typeface="Work Sans" pitchFamily="2" charset="0"/>
                <a:ea typeface="Arial MT"/>
                <a:cs typeface="Arial MT"/>
              </a:rPr>
              <a:t>de</a:t>
            </a:r>
            <a:r>
              <a:rPr lang="es-ES" sz="1400" b="1" spc="-75" dirty="0">
                <a:effectLst/>
                <a:latin typeface="Work Sans" pitchFamily="2" charset="0"/>
                <a:ea typeface="Arial MT"/>
                <a:cs typeface="Arial MT"/>
              </a:rPr>
              <a:t> </a:t>
            </a:r>
            <a:r>
              <a:rPr lang="es-ES" sz="1400" b="1" spc="-5" dirty="0">
                <a:effectLst/>
                <a:latin typeface="Work Sans" pitchFamily="2" charset="0"/>
                <a:ea typeface="Arial MT"/>
                <a:cs typeface="Arial MT"/>
              </a:rPr>
              <a:t>participantes</a:t>
            </a:r>
            <a:r>
              <a:rPr lang="es-ES" sz="1400" b="1" spc="-55" dirty="0">
                <a:effectLst/>
                <a:latin typeface="Work Sans" pitchFamily="2" charset="0"/>
                <a:ea typeface="Arial MT"/>
                <a:cs typeface="Arial MT"/>
              </a:rPr>
              <a:t> </a:t>
            </a:r>
            <a:r>
              <a:rPr lang="es-ES" sz="1400" b="1" spc="-5" dirty="0">
                <a:effectLst/>
                <a:latin typeface="Work Sans" pitchFamily="2" charset="0"/>
                <a:ea typeface="Arial MT"/>
                <a:cs typeface="Arial MT"/>
              </a:rPr>
              <a:t>registra</a:t>
            </a:r>
            <a:r>
              <a:rPr lang="es-ES" sz="1400" b="1" spc="-60" dirty="0">
                <a:effectLst/>
                <a:latin typeface="Work Sans" pitchFamily="2" charset="0"/>
                <a:ea typeface="Arial MT"/>
                <a:cs typeface="Arial MT"/>
              </a:rPr>
              <a:t> </a:t>
            </a:r>
            <a:r>
              <a:rPr lang="es-ES" sz="1400" b="1" spc="-5" dirty="0">
                <a:effectLst/>
                <a:latin typeface="Work Sans" pitchFamily="2" charset="0"/>
                <a:ea typeface="Arial MT"/>
                <a:cs typeface="Arial MT"/>
              </a:rPr>
              <a:t>un</a:t>
            </a:r>
            <a:r>
              <a:rPr lang="es-ES" sz="1400" b="1" spc="-60" dirty="0">
                <a:effectLst/>
                <a:latin typeface="Work Sans" pitchFamily="2" charset="0"/>
                <a:ea typeface="Arial MT"/>
                <a:cs typeface="Arial MT"/>
              </a:rPr>
              <a:t> </a:t>
            </a:r>
            <a:r>
              <a:rPr lang="es-ES" sz="1400" b="1" spc="-5" dirty="0">
                <a:effectLst/>
                <a:latin typeface="Work Sans" pitchFamily="2" charset="0"/>
                <a:ea typeface="Arial MT"/>
                <a:cs typeface="Arial MT"/>
              </a:rPr>
              <a:t>alto</a:t>
            </a:r>
            <a:r>
              <a:rPr lang="es-ES" sz="1400" b="1" spc="-85" dirty="0">
                <a:effectLst/>
                <a:latin typeface="Work Sans" pitchFamily="2" charset="0"/>
                <a:ea typeface="Arial MT"/>
                <a:cs typeface="Arial MT"/>
              </a:rPr>
              <a:t> </a:t>
            </a:r>
            <a:r>
              <a:rPr lang="es-ES" sz="1400" b="1" spc="-5" dirty="0">
                <a:effectLst/>
                <a:latin typeface="Work Sans" pitchFamily="2" charset="0"/>
                <a:ea typeface="Arial MT"/>
                <a:cs typeface="Arial MT"/>
              </a:rPr>
              <a:t>nivel</a:t>
            </a:r>
            <a:r>
              <a:rPr lang="es-ES" sz="1400" b="1" spc="-80" dirty="0">
                <a:effectLst/>
                <a:latin typeface="Work Sans" pitchFamily="2" charset="0"/>
                <a:ea typeface="Arial MT"/>
                <a:cs typeface="Arial MT"/>
              </a:rPr>
              <a:t> </a:t>
            </a:r>
            <a:r>
              <a:rPr lang="es-ES" sz="1400" b="1" dirty="0">
                <a:effectLst/>
                <a:latin typeface="Work Sans" pitchFamily="2" charset="0"/>
                <a:ea typeface="Arial MT"/>
                <a:cs typeface="Arial MT"/>
              </a:rPr>
              <a:t>de</a:t>
            </a:r>
            <a:r>
              <a:rPr lang="es-ES" sz="1400" b="1" spc="-75" dirty="0">
                <a:effectLst/>
                <a:latin typeface="Work Sans" pitchFamily="2" charset="0"/>
                <a:ea typeface="Arial MT"/>
                <a:cs typeface="Arial MT"/>
              </a:rPr>
              <a:t> </a:t>
            </a:r>
            <a:r>
              <a:rPr lang="es-ES" sz="1400" b="1" dirty="0">
                <a:effectLst/>
                <a:latin typeface="Work Sans" pitchFamily="2" charset="0"/>
                <a:ea typeface="Arial MT"/>
                <a:cs typeface="Arial MT"/>
              </a:rPr>
              <a:t>satisfacción</a:t>
            </a:r>
            <a:r>
              <a:rPr lang="es-ES" sz="1400" b="1" spc="-45" dirty="0">
                <a:effectLst/>
                <a:latin typeface="Work Sans" pitchFamily="2" charset="0"/>
                <a:ea typeface="Arial MT"/>
                <a:cs typeface="Arial MT"/>
              </a:rPr>
              <a:t> </a:t>
            </a:r>
            <a:r>
              <a:rPr lang="es-ES" sz="1400" dirty="0">
                <a:effectLst/>
                <a:latin typeface="Work Sans" pitchFamily="2" charset="0"/>
                <a:ea typeface="Arial MT"/>
                <a:cs typeface="Arial MT"/>
              </a:rPr>
              <a:t>sobre</a:t>
            </a:r>
            <a:r>
              <a:rPr lang="es-ES" sz="1400" spc="-295" dirty="0">
                <a:effectLst/>
                <a:latin typeface="Work Sans" pitchFamily="2" charset="0"/>
                <a:ea typeface="Arial MT"/>
                <a:cs typeface="Arial MT"/>
              </a:rPr>
              <a:t> </a:t>
            </a:r>
            <a:r>
              <a:rPr lang="es-ES" sz="1400" dirty="0">
                <a:effectLst/>
                <a:latin typeface="Work Sans" pitchFamily="2" charset="0"/>
                <a:ea typeface="Arial MT"/>
                <a:cs typeface="Arial MT"/>
              </a:rPr>
              <a:t>los resultados que obtuvo como beneficiario de un programa o proyecto del</a:t>
            </a:r>
            <a:r>
              <a:rPr lang="es-ES" sz="1400" spc="5" dirty="0">
                <a:effectLst/>
                <a:latin typeface="Work Sans" pitchFamily="2" charset="0"/>
                <a:ea typeface="Arial MT"/>
                <a:cs typeface="Arial MT"/>
              </a:rPr>
              <a:t> </a:t>
            </a:r>
            <a:r>
              <a:rPr lang="es-ES" sz="1400" dirty="0">
                <a:effectLst/>
                <a:latin typeface="Work Sans" pitchFamily="2" charset="0"/>
                <a:ea typeface="Arial MT"/>
                <a:cs typeface="Arial MT"/>
              </a:rPr>
              <a:t>Ministerio de Cultura. Para el 12% los resultados son adecuados sin destacarse,</a:t>
            </a:r>
            <a:r>
              <a:rPr lang="es-ES" sz="1400" spc="5" dirty="0">
                <a:effectLst/>
                <a:latin typeface="Work Sans" pitchFamily="2" charset="0"/>
                <a:ea typeface="Arial MT"/>
                <a:cs typeface="Arial MT"/>
              </a:rPr>
              <a:t> </a:t>
            </a:r>
            <a:r>
              <a:rPr lang="es-ES" sz="1400" spc="-10" dirty="0">
                <a:effectLst/>
                <a:latin typeface="Work Sans" pitchFamily="2" charset="0"/>
                <a:ea typeface="Arial MT"/>
                <a:cs typeface="Arial MT"/>
              </a:rPr>
              <a:t>mientras</a:t>
            </a:r>
            <a:r>
              <a:rPr lang="es-ES" sz="1400" spc="-80" dirty="0">
                <a:effectLst/>
                <a:latin typeface="Work Sans" pitchFamily="2" charset="0"/>
                <a:ea typeface="Arial MT"/>
                <a:cs typeface="Arial MT"/>
              </a:rPr>
              <a:t> </a:t>
            </a:r>
            <a:r>
              <a:rPr lang="es-ES" sz="1400" spc="-10" dirty="0">
                <a:effectLst/>
                <a:latin typeface="Work Sans" pitchFamily="2" charset="0"/>
                <a:ea typeface="Arial MT"/>
                <a:cs typeface="Arial MT"/>
              </a:rPr>
              <a:t>para</a:t>
            </a:r>
            <a:r>
              <a:rPr lang="es-ES" sz="1400" spc="-70" dirty="0">
                <a:effectLst/>
                <a:latin typeface="Work Sans" pitchFamily="2" charset="0"/>
                <a:ea typeface="Arial MT"/>
                <a:cs typeface="Arial MT"/>
              </a:rPr>
              <a:t> </a:t>
            </a:r>
            <a:r>
              <a:rPr lang="es-ES" sz="1400" spc="-10" dirty="0">
                <a:effectLst/>
                <a:latin typeface="Work Sans" pitchFamily="2" charset="0"/>
                <a:ea typeface="Arial MT"/>
                <a:cs typeface="Arial MT"/>
              </a:rPr>
              <a:t>el</a:t>
            </a:r>
            <a:r>
              <a:rPr lang="es-ES" sz="1400" spc="-65" dirty="0">
                <a:effectLst/>
                <a:latin typeface="Work Sans" pitchFamily="2" charset="0"/>
                <a:ea typeface="Arial MT"/>
                <a:cs typeface="Arial MT"/>
              </a:rPr>
              <a:t> </a:t>
            </a:r>
            <a:r>
              <a:rPr lang="es-ES" sz="1400" spc="-5" dirty="0">
                <a:effectLst/>
                <a:latin typeface="Work Sans" pitchFamily="2" charset="0"/>
                <a:ea typeface="Arial MT"/>
                <a:cs typeface="Arial MT"/>
              </a:rPr>
              <a:t>7%</a:t>
            </a:r>
            <a:r>
              <a:rPr lang="es-ES" sz="1400" spc="-85" dirty="0">
                <a:effectLst/>
                <a:latin typeface="Work Sans" pitchFamily="2" charset="0"/>
                <a:ea typeface="Arial MT"/>
                <a:cs typeface="Arial MT"/>
              </a:rPr>
              <a:t> </a:t>
            </a:r>
            <a:r>
              <a:rPr lang="es-ES" sz="1400" spc="-5" dirty="0">
                <a:effectLst/>
                <a:latin typeface="Work Sans" pitchFamily="2" charset="0"/>
                <a:ea typeface="Arial MT"/>
                <a:cs typeface="Arial MT"/>
              </a:rPr>
              <a:t>de</a:t>
            </a:r>
            <a:r>
              <a:rPr lang="es-ES" sz="1400" spc="-75" dirty="0">
                <a:effectLst/>
                <a:latin typeface="Work Sans" pitchFamily="2" charset="0"/>
                <a:ea typeface="Arial MT"/>
                <a:cs typeface="Arial MT"/>
              </a:rPr>
              <a:t> </a:t>
            </a:r>
            <a:r>
              <a:rPr lang="es-ES" sz="1400" spc="-5" dirty="0">
                <a:effectLst/>
                <a:latin typeface="Work Sans" pitchFamily="2" charset="0"/>
                <a:ea typeface="Arial MT"/>
                <a:cs typeface="Arial MT"/>
              </a:rPr>
              <a:t>encuestados</a:t>
            </a:r>
            <a:r>
              <a:rPr lang="es-ES" sz="1400" spc="-75" dirty="0">
                <a:effectLst/>
                <a:latin typeface="Work Sans" pitchFamily="2" charset="0"/>
                <a:ea typeface="Arial MT"/>
                <a:cs typeface="Arial MT"/>
              </a:rPr>
              <a:t> </a:t>
            </a:r>
            <a:r>
              <a:rPr lang="es-ES" sz="1400" spc="-5" dirty="0">
                <a:effectLst/>
                <a:latin typeface="Work Sans" pitchFamily="2" charset="0"/>
                <a:ea typeface="Arial MT"/>
                <a:cs typeface="Arial MT"/>
              </a:rPr>
              <a:t>los</a:t>
            </a:r>
            <a:r>
              <a:rPr lang="es-ES" sz="1400" spc="-70" dirty="0">
                <a:effectLst/>
                <a:latin typeface="Work Sans" pitchFamily="2" charset="0"/>
                <a:ea typeface="Arial MT"/>
                <a:cs typeface="Arial MT"/>
              </a:rPr>
              <a:t> </a:t>
            </a:r>
            <a:r>
              <a:rPr lang="es-ES" sz="1400" spc="-5" dirty="0">
                <a:effectLst/>
                <a:latin typeface="Work Sans" pitchFamily="2" charset="0"/>
                <a:ea typeface="Arial MT"/>
                <a:cs typeface="Arial MT"/>
              </a:rPr>
              <a:t>resultados</a:t>
            </a:r>
            <a:r>
              <a:rPr lang="es-ES" sz="1400" spc="-65" dirty="0">
                <a:effectLst/>
                <a:latin typeface="Work Sans" pitchFamily="2" charset="0"/>
                <a:ea typeface="Arial MT"/>
                <a:cs typeface="Arial MT"/>
              </a:rPr>
              <a:t> </a:t>
            </a:r>
            <a:r>
              <a:rPr lang="es-ES" sz="1400" spc="-5" dirty="0">
                <a:effectLst/>
                <a:latin typeface="Work Sans" pitchFamily="2" charset="0"/>
                <a:ea typeface="Arial MT"/>
                <a:cs typeface="Arial MT"/>
              </a:rPr>
              <a:t>obtenidos</a:t>
            </a:r>
            <a:r>
              <a:rPr lang="es-ES" sz="1400" spc="-65" dirty="0">
                <a:effectLst/>
                <a:latin typeface="Work Sans" pitchFamily="2" charset="0"/>
                <a:ea typeface="Arial MT"/>
                <a:cs typeface="Arial MT"/>
              </a:rPr>
              <a:t> </a:t>
            </a:r>
            <a:r>
              <a:rPr lang="es-ES" sz="1400" spc="-5" dirty="0">
                <a:effectLst/>
                <a:latin typeface="Work Sans" pitchFamily="2" charset="0"/>
                <a:ea typeface="Arial MT"/>
                <a:cs typeface="Arial MT"/>
              </a:rPr>
              <a:t>no</a:t>
            </a:r>
            <a:r>
              <a:rPr lang="es-ES" sz="1400" spc="-70" dirty="0">
                <a:effectLst/>
                <a:latin typeface="Work Sans" pitchFamily="2" charset="0"/>
                <a:ea typeface="Arial MT"/>
                <a:cs typeface="Arial MT"/>
              </a:rPr>
              <a:t> </a:t>
            </a:r>
            <a:r>
              <a:rPr lang="es-ES" sz="1400" spc="-5" dirty="0">
                <a:effectLst/>
                <a:latin typeface="Work Sans" pitchFamily="2" charset="0"/>
                <a:ea typeface="Arial MT"/>
                <a:cs typeface="Arial MT"/>
              </a:rPr>
              <a:t>son</a:t>
            </a:r>
            <a:r>
              <a:rPr lang="es-ES" sz="1400" spc="-65" dirty="0">
                <a:effectLst/>
                <a:latin typeface="Work Sans" pitchFamily="2" charset="0"/>
                <a:ea typeface="Arial MT"/>
                <a:cs typeface="Arial MT"/>
              </a:rPr>
              <a:t> </a:t>
            </a:r>
            <a:r>
              <a:rPr lang="es-ES" sz="1400" spc="-5" dirty="0">
                <a:effectLst/>
                <a:latin typeface="Work Sans" pitchFamily="2" charset="0"/>
                <a:ea typeface="Arial MT"/>
                <a:cs typeface="Arial MT"/>
              </a:rPr>
              <a:t>satisfactorios.</a:t>
            </a:r>
            <a:endParaRPr lang="es-CO" sz="1400" dirty="0">
              <a:effectLst/>
              <a:latin typeface="Arial MT"/>
              <a:ea typeface="Arial MT"/>
              <a:cs typeface="Arial MT"/>
            </a:endParaRPr>
          </a:p>
        </p:txBody>
      </p:sp>
    </p:spTree>
    <p:extLst>
      <p:ext uri="{BB962C8B-B14F-4D97-AF65-F5344CB8AC3E}">
        <p14:creationId xmlns:p14="http://schemas.microsoft.com/office/powerpoint/2010/main" val="40210900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Google Shape;7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flipH="1">
            <a:off x="0" y="0"/>
            <a:ext cx="424650" cy="5143499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057999" y="4722550"/>
            <a:ext cx="2086001" cy="420950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Título 7">
            <a:extLst>
              <a:ext uri="{FF2B5EF4-FFF2-40B4-BE49-F238E27FC236}">
                <a16:creationId xmlns:a16="http://schemas.microsoft.com/office/drawing/2014/main" id="{103186D0-AAEA-40D8-A3EF-D028C77D03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6463" y="565890"/>
            <a:ext cx="7831074" cy="4104281"/>
          </a:xfrm>
        </p:spPr>
        <p:txBody>
          <a:bodyPr/>
          <a:lstStyle/>
          <a:p>
            <a:r>
              <a:rPr lang="es-ES" sz="140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La encuesta permitió </a:t>
            </a:r>
            <a:r>
              <a:rPr lang="es-ES" sz="1400" dirty="0">
                <a:latin typeface="Work Sans" pitchFamily="2" charset="0"/>
                <a:cs typeface="Calibri" panose="020F0502020204030204" pitchFamily="34" charset="0"/>
              </a:rPr>
              <a:t>evaluar diez programas de forma directa y con la </a:t>
            </a:r>
            <a:r>
              <a:rPr lang="es-ES" sz="140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opción abierta de registrar otros programas, convocatorias o estímulos; en total se recibieron </a:t>
            </a:r>
            <a:r>
              <a:rPr lang="es-ES" sz="1400" b="1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mil cincuenta y un (1.051</a:t>
            </a:r>
            <a:r>
              <a:rPr lang="es-ES" sz="140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) respuestas efectivas que</a:t>
            </a:r>
            <a:r>
              <a:rPr lang="es-ES" sz="1400" spc="5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 </a:t>
            </a:r>
            <a:r>
              <a:rPr lang="es-ES" sz="140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representan</a:t>
            </a:r>
            <a:r>
              <a:rPr lang="es-ES" sz="1400" spc="-25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 </a:t>
            </a:r>
            <a:r>
              <a:rPr lang="es-ES" sz="140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el</a:t>
            </a:r>
            <a:r>
              <a:rPr lang="es-ES" sz="1400" spc="-15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 </a:t>
            </a:r>
            <a:r>
              <a:rPr lang="es-ES" sz="1400" b="1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8%</a:t>
            </a:r>
            <a:r>
              <a:rPr lang="es-ES" sz="1400" b="1" spc="-4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 </a:t>
            </a:r>
            <a:r>
              <a:rPr lang="es-ES" sz="1400" b="1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de</a:t>
            </a:r>
            <a:r>
              <a:rPr lang="es-ES" sz="1400" b="1" spc="-45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 </a:t>
            </a:r>
            <a:r>
              <a:rPr lang="es-ES" sz="1400" b="1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la</a:t>
            </a:r>
            <a:r>
              <a:rPr lang="es-ES" sz="1400" b="1" spc="-5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 </a:t>
            </a:r>
            <a:r>
              <a:rPr lang="es-ES" sz="1400" b="1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base</a:t>
            </a:r>
            <a:r>
              <a:rPr lang="es-ES" sz="1400" b="1" spc="-5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 </a:t>
            </a:r>
            <a:r>
              <a:rPr lang="es-ES" sz="1400" b="1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de</a:t>
            </a:r>
            <a:r>
              <a:rPr lang="es-ES" sz="1400" b="1" spc="-4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 </a:t>
            </a:r>
            <a:r>
              <a:rPr lang="es-ES" sz="1400" b="1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datos</a:t>
            </a:r>
            <a:r>
              <a:rPr lang="es-ES" sz="1400" b="1" spc="-45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 </a:t>
            </a:r>
            <a:r>
              <a:rPr lang="es-ES" sz="1400" b="1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suministrada </a:t>
            </a:r>
            <a:r>
              <a:rPr lang="es-ES" sz="140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de</a:t>
            </a:r>
            <a:r>
              <a:rPr lang="es-ES" sz="1400" spc="-25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 </a:t>
            </a:r>
            <a:r>
              <a:rPr lang="es-ES" sz="140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13.096 beneficiarios. </a:t>
            </a:r>
            <a:br>
              <a:rPr lang="es-CO" sz="1400" dirty="0">
                <a:latin typeface="Work Sans" pitchFamily="2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br>
              <a:rPr lang="es-CO" sz="1400" dirty="0">
                <a:latin typeface="Work Sans" pitchFamily="2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br>
              <a:rPr lang="es-MX" dirty="0">
                <a:latin typeface="Work Sans" pitchFamily="2" charset="0"/>
              </a:rPr>
            </a:br>
            <a:br>
              <a:rPr lang="es-MX" dirty="0">
                <a:latin typeface="Work Sans" pitchFamily="2" charset="0"/>
              </a:rPr>
            </a:br>
            <a:br>
              <a:rPr lang="es-MX" dirty="0">
                <a:latin typeface="Work Sans" pitchFamily="2" charset="0"/>
              </a:rPr>
            </a:br>
            <a:br>
              <a:rPr lang="es-MX" dirty="0">
                <a:latin typeface="Work Sans" pitchFamily="2" charset="0"/>
              </a:rPr>
            </a:br>
            <a:endParaRPr lang="es-CO" dirty="0">
              <a:latin typeface="Work Sans" pitchFamily="2" charset="0"/>
            </a:endParaRP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087EA150-5312-42B6-B385-BC645DD457CC}"/>
              </a:ext>
            </a:extLst>
          </p:cNvPr>
          <p:cNvSpPr txBox="1"/>
          <p:nvPr/>
        </p:nvSpPr>
        <p:spPr>
          <a:xfrm>
            <a:off x="965964" y="4937771"/>
            <a:ext cx="5741542" cy="2339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ts val="1200"/>
              </a:lnSpc>
            </a:pPr>
            <a:r>
              <a:rPr lang="es-CO" sz="800" dirty="0">
                <a:solidFill>
                  <a:srgbClr val="000000"/>
                </a:solidFill>
                <a:effectLst/>
                <a:latin typeface="Arial Nova" panose="020B0504020202020204" pitchFamily="34" charset="0"/>
                <a:ea typeface="Calibri" panose="020F0502020204030204" pitchFamily="34" charset="0"/>
              </a:rPr>
              <a:t>Fuente y análisis : Encuesta BPPP. Análisis: MC. Salazar – LP. España (2022)</a:t>
            </a:r>
            <a:endParaRPr lang="es-CO" sz="1200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498F7335-2E37-44F1-900D-9ED5D0D9221D}"/>
              </a:ext>
            </a:extLst>
          </p:cNvPr>
          <p:cNvSpPr txBox="1"/>
          <p:nvPr/>
        </p:nvSpPr>
        <p:spPr>
          <a:xfrm>
            <a:off x="520060" y="144180"/>
            <a:ext cx="776164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sz="1800" b="1" dirty="0">
                <a:latin typeface="Work Sans" pitchFamily="2" charset="0"/>
              </a:rPr>
              <a:t>1. RESPUESTAS RECIBIDAS: PROGRAMAS EVALUADOS</a:t>
            </a:r>
            <a:endParaRPr lang="es-CO" sz="1800" dirty="0">
              <a:latin typeface="Work Sans" pitchFamily="2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B4831C42-FF85-4A02-AD1F-A56D0F2677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0630962"/>
              </p:ext>
            </p:extLst>
          </p:nvPr>
        </p:nvGraphicFramePr>
        <p:xfrm>
          <a:off x="1068382" y="1814526"/>
          <a:ext cx="6816973" cy="2664901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381025">
                  <a:extLst>
                    <a:ext uri="{9D8B030D-6E8A-4147-A177-3AD203B41FA5}">
                      <a16:colId xmlns:a16="http://schemas.microsoft.com/office/drawing/2014/main" val="313154464"/>
                    </a:ext>
                  </a:extLst>
                </a:gridCol>
                <a:gridCol w="4480732">
                  <a:extLst>
                    <a:ext uri="{9D8B030D-6E8A-4147-A177-3AD203B41FA5}">
                      <a16:colId xmlns:a16="http://schemas.microsoft.com/office/drawing/2014/main" val="424585776"/>
                    </a:ext>
                  </a:extLst>
                </a:gridCol>
                <a:gridCol w="965513">
                  <a:extLst>
                    <a:ext uri="{9D8B030D-6E8A-4147-A177-3AD203B41FA5}">
                      <a16:colId xmlns:a16="http://schemas.microsoft.com/office/drawing/2014/main" val="1580384547"/>
                    </a:ext>
                  </a:extLst>
                </a:gridCol>
                <a:gridCol w="989703">
                  <a:extLst>
                    <a:ext uri="{9D8B030D-6E8A-4147-A177-3AD203B41FA5}">
                      <a16:colId xmlns:a16="http://schemas.microsoft.com/office/drawing/2014/main" val="1824962618"/>
                    </a:ext>
                  </a:extLst>
                </a:gridCol>
              </a:tblGrid>
              <a:tr h="333118">
                <a:tc>
                  <a:txBody>
                    <a:bodyPr/>
                    <a:lstStyle/>
                    <a:p>
                      <a:pPr marR="71755" algn="l">
                        <a:spcBef>
                          <a:spcPts val="40"/>
                        </a:spcBef>
                        <a:spcAft>
                          <a:spcPts val="0"/>
                        </a:spcAft>
                      </a:pPr>
                      <a:r>
                        <a:rPr lang="es-CO" sz="1050" dirty="0">
                          <a:solidFill>
                            <a:schemeClr val="tx1"/>
                          </a:solidFill>
                          <a:effectLst/>
                          <a:latin typeface="Work Sans" pitchFamily="2" charset="0"/>
                        </a:rPr>
                        <a:t> </a:t>
                      </a:r>
                      <a:endParaRPr lang="es-CO" sz="1050" dirty="0">
                        <a:solidFill>
                          <a:schemeClr val="tx1"/>
                        </a:solidFill>
                        <a:effectLst/>
                        <a:latin typeface="Work Sans" pitchFamily="2" charset="0"/>
                        <a:ea typeface="Arial MT"/>
                        <a:cs typeface="Arial MT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71755" algn="l">
                        <a:spcBef>
                          <a:spcPts val="40"/>
                        </a:spcBef>
                        <a:spcAft>
                          <a:spcPts val="0"/>
                        </a:spcAft>
                      </a:pPr>
                      <a:r>
                        <a:rPr lang="es-CO" sz="1050" dirty="0">
                          <a:solidFill>
                            <a:schemeClr val="tx1"/>
                          </a:solidFill>
                          <a:effectLst/>
                          <a:latin typeface="Work Sans" pitchFamily="2" charset="0"/>
                        </a:rPr>
                        <a:t>Nombre del Programa, Plan o Proyecto evaluados en el año 2021</a:t>
                      </a:r>
                      <a:endParaRPr lang="es-CO" sz="1050" dirty="0">
                        <a:solidFill>
                          <a:schemeClr val="tx1"/>
                        </a:solidFill>
                        <a:effectLst/>
                        <a:latin typeface="Work Sans" pitchFamily="2" charset="0"/>
                        <a:ea typeface="Arial MT"/>
                        <a:cs typeface="Arial M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71755" algn="ctr">
                        <a:spcBef>
                          <a:spcPts val="40"/>
                        </a:spcBef>
                        <a:spcAft>
                          <a:spcPts val="0"/>
                        </a:spcAft>
                      </a:pPr>
                      <a:r>
                        <a:rPr lang="es-CO" sz="1050">
                          <a:solidFill>
                            <a:schemeClr val="tx1"/>
                          </a:solidFill>
                          <a:effectLst/>
                          <a:latin typeface="Work Sans" pitchFamily="2" charset="0"/>
                        </a:rPr>
                        <a:t>Total</a:t>
                      </a:r>
                      <a:endParaRPr lang="es-CO" sz="1050">
                        <a:solidFill>
                          <a:schemeClr val="tx1"/>
                        </a:solidFill>
                        <a:effectLst/>
                        <a:latin typeface="Work Sans" pitchFamily="2" charset="0"/>
                        <a:ea typeface="Arial MT"/>
                        <a:cs typeface="Arial M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71755" algn="ctr">
                        <a:spcBef>
                          <a:spcPts val="40"/>
                        </a:spcBef>
                        <a:spcAft>
                          <a:spcPts val="0"/>
                        </a:spcAft>
                      </a:pPr>
                      <a:r>
                        <a:rPr lang="es-CO" sz="1050" dirty="0">
                          <a:solidFill>
                            <a:schemeClr val="tx1"/>
                          </a:solidFill>
                          <a:effectLst/>
                          <a:latin typeface="Work Sans" pitchFamily="2" charset="0"/>
                        </a:rPr>
                        <a:t>%</a:t>
                      </a:r>
                      <a:endParaRPr lang="es-CO" sz="1050" dirty="0">
                        <a:solidFill>
                          <a:schemeClr val="tx1"/>
                        </a:solidFill>
                        <a:effectLst/>
                        <a:latin typeface="Work Sans" pitchFamily="2" charset="0"/>
                        <a:ea typeface="Arial MT"/>
                        <a:cs typeface="Arial MT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341163258"/>
                  </a:ext>
                </a:extLst>
              </a:tr>
              <a:tr h="179164">
                <a:tc>
                  <a:txBody>
                    <a:bodyPr/>
                    <a:lstStyle/>
                    <a:p>
                      <a:pPr marR="71755" algn="l">
                        <a:spcBef>
                          <a:spcPts val="40"/>
                        </a:spcBef>
                        <a:spcAft>
                          <a:spcPts val="0"/>
                        </a:spcAft>
                      </a:pPr>
                      <a:r>
                        <a:rPr lang="es-CO" sz="1050" dirty="0">
                          <a:solidFill>
                            <a:schemeClr val="tx1"/>
                          </a:solidFill>
                          <a:effectLst/>
                          <a:latin typeface="Work Sans" pitchFamily="2" charset="0"/>
                        </a:rPr>
                        <a:t>1</a:t>
                      </a:r>
                      <a:endParaRPr lang="es-CO" sz="1050" dirty="0">
                        <a:solidFill>
                          <a:schemeClr val="tx1"/>
                        </a:solidFill>
                        <a:effectLst/>
                        <a:latin typeface="Work Sans" pitchFamily="2" charset="0"/>
                        <a:ea typeface="Arial MT"/>
                        <a:cs typeface="Arial MT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71755" algn="l">
                        <a:spcBef>
                          <a:spcPts val="40"/>
                        </a:spcBef>
                        <a:spcAft>
                          <a:spcPts val="0"/>
                        </a:spcAft>
                      </a:pPr>
                      <a:r>
                        <a:rPr lang="es-CO" sz="1050" dirty="0">
                          <a:effectLst/>
                          <a:latin typeface="Work Sans" pitchFamily="2" charset="0"/>
                        </a:rPr>
                        <a:t>Programa Nacional de Concertación Cultural</a:t>
                      </a:r>
                      <a:endParaRPr lang="es-CO" sz="1050" dirty="0">
                        <a:effectLst/>
                        <a:latin typeface="Work Sans" pitchFamily="2" charset="0"/>
                        <a:ea typeface="Arial MT"/>
                        <a:cs typeface="Arial MT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71755" algn="ctr">
                        <a:spcBef>
                          <a:spcPts val="40"/>
                        </a:spcBef>
                        <a:spcAft>
                          <a:spcPts val="0"/>
                        </a:spcAft>
                      </a:pPr>
                      <a:r>
                        <a:rPr lang="es-CO" sz="1050" dirty="0">
                          <a:effectLst/>
                          <a:latin typeface="Work Sans" pitchFamily="2" charset="0"/>
                        </a:rPr>
                        <a:t>329</a:t>
                      </a:r>
                      <a:endParaRPr lang="es-CO" sz="1050" dirty="0">
                        <a:effectLst/>
                        <a:latin typeface="Work Sans" pitchFamily="2" charset="0"/>
                        <a:ea typeface="Arial MT"/>
                        <a:cs typeface="Arial MT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71755" algn="ctr">
                        <a:spcBef>
                          <a:spcPts val="40"/>
                        </a:spcBef>
                        <a:spcAft>
                          <a:spcPts val="0"/>
                        </a:spcAft>
                      </a:pPr>
                      <a:r>
                        <a:rPr lang="es-CO" sz="1050" dirty="0">
                          <a:effectLst/>
                          <a:latin typeface="Work Sans" pitchFamily="2" charset="0"/>
                        </a:rPr>
                        <a:t>31,3%</a:t>
                      </a:r>
                      <a:endParaRPr lang="es-CO" sz="1050" dirty="0">
                        <a:effectLst/>
                        <a:latin typeface="Work Sans" pitchFamily="2" charset="0"/>
                        <a:ea typeface="Arial MT"/>
                        <a:cs typeface="Arial MT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64697519"/>
                  </a:ext>
                </a:extLst>
              </a:tr>
              <a:tr h="333118">
                <a:tc>
                  <a:txBody>
                    <a:bodyPr/>
                    <a:lstStyle/>
                    <a:p>
                      <a:pPr marR="71755" algn="l">
                        <a:spcBef>
                          <a:spcPts val="40"/>
                        </a:spcBef>
                        <a:spcAft>
                          <a:spcPts val="0"/>
                        </a:spcAft>
                      </a:pPr>
                      <a:r>
                        <a:rPr lang="es-CO" sz="1050">
                          <a:solidFill>
                            <a:schemeClr val="tx1"/>
                          </a:solidFill>
                          <a:effectLst/>
                          <a:latin typeface="Work Sans" pitchFamily="2" charset="0"/>
                        </a:rPr>
                        <a:t>2</a:t>
                      </a:r>
                      <a:endParaRPr lang="es-CO" sz="1050">
                        <a:solidFill>
                          <a:schemeClr val="tx1"/>
                        </a:solidFill>
                        <a:effectLst/>
                        <a:latin typeface="Work Sans" pitchFamily="2" charset="0"/>
                        <a:ea typeface="Arial MT"/>
                        <a:cs typeface="Arial MT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71755" algn="l">
                        <a:spcBef>
                          <a:spcPts val="40"/>
                        </a:spcBef>
                        <a:spcAft>
                          <a:spcPts val="0"/>
                        </a:spcAft>
                      </a:pPr>
                      <a:r>
                        <a:rPr lang="es-CO" sz="1050">
                          <a:effectLst/>
                          <a:latin typeface="Work Sans" pitchFamily="2" charset="0"/>
                        </a:rPr>
                        <a:t>Comparte lo que somos, cultura en movimiento reactivemos lo que nos une 2021</a:t>
                      </a:r>
                      <a:endParaRPr lang="es-CO" sz="1050">
                        <a:effectLst/>
                        <a:latin typeface="Work Sans" pitchFamily="2" charset="0"/>
                        <a:ea typeface="Arial MT"/>
                        <a:cs typeface="Arial MT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71755" algn="ctr">
                        <a:spcBef>
                          <a:spcPts val="40"/>
                        </a:spcBef>
                        <a:spcAft>
                          <a:spcPts val="0"/>
                        </a:spcAft>
                      </a:pPr>
                      <a:r>
                        <a:rPr lang="es-CO" sz="1050" dirty="0">
                          <a:effectLst/>
                          <a:latin typeface="Work Sans" pitchFamily="2" charset="0"/>
                        </a:rPr>
                        <a:t>266</a:t>
                      </a:r>
                      <a:endParaRPr lang="es-CO" sz="1050" dirty="0">
                        <a:effectLst/>
                        <a:latin typeface="Work Sans" pitchFamily="2" charset="0"/>
                        <a:ea typeface="Arial MT"/>
                        <a:cs typeface="Arial MT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71755" algn="ctr">
                        <a:spcBef>
                          <a:spcPts val="40"/>
                        </a:spcBef>
                        <a:spcAft>
                          <a:spcPts val="0"/>
                        </a:spcAft>
                      </a:pPr>
                      <a:r>
                        <a:rPr lang="es-CO" sz="1050" dirty="0">
                          <a:effectLst/>
                          <a:latin typeface="Work Sans" pitchFamily="2" charset="0"/>
                        </a:rPr>
                        <a:t>25,3%</a:t>
                      </a:r>
                      <a:endParaRPr lang="es-CO" sz="1050" dirty="0">
                        <a:effectLst/>
                        <a:latin typeface="Work Sans" pitchFamily="2" charset="0"/>
                        <a:ea typeface="Arial MT"/>
                        <a:cs typeface="Arial MT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74016290"/>
                  </a:ext>
                </a:extLst>
              </a:tr>
              <a:tr h="179164">
                <a:tc>
                  <a:txBody>
                    <a:bodyPr/>
                    <a:lstStyle/>
                    <a:p>
                      <a:pPr marR="71755" algn="l">
                        <a:spcBef>
                          <a:spcPts val="40"/>
                        </a:spcBef>
                        <a:spcAft>
                          <a:spcPts val="0"/>
                        </a:spcAft>
                      </a:pPr>
                      <a:r>
                        <a:rPr lang="es-CO" sz="1050">
                          <a:solidFill>
                            <a:schemeClr val="tx1"/>
                          </a:solidFill>
                          <a:effectLst/>
                          <a:latin typeface="Work Sans" pitchFamily="2" charset="0"/>
                        </a:rPr>
                        <a:t>3</a:t>
                      </a:r>
                      <a:endParaRPr lang="es-CO" sz="1050">
                        <a:solidFill>
                          <a:schemeClr val="tx1"/>
                        </a:solidFill>
                        <a:effectLst/>
                        <a:latin typeface="Work Sans" pitchFamily="2" charset="0"/>
                        <a:ea typeface="Arial MT"/>
                        <a:cs typeface="Arial MT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71755" algn="l">
                        <a:spcBef>
                          <a:spcPts val="40"/>
                        </a:spcBef>
                        <a:spcAft>
                          <a:spcPts val="0"/>
                        </a:spcAft>
                      </a:pPr>
                      <a:r>
                        <a:rPr lang="es-CO" sz="1050" dirty="0">
                          <a:effectLst/>
                          <a:latin typeface="Work Sans" pitchFamily="2" charset="0"/>
                        </a:rPr>
                        <a:t>Programa Nacional de Estímulos 2021</a:t>
                      </a:r>
                      <a:endParaRPr lang="es-CO" sz="1050" dirty="0">
                        <a:effectLst/>
                        <a:latin typeface="Work Sans" pitchFamily="2" charset="0"/>
                        <a:ea typeface="Arial MT"/>
                        <a:cs typeface="Arial MT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71755" algn="ctr">
                        <a:spcBef>
                          <a:spcPts val="40"/>
                        </a:spcBef>
                        <a:spcAft>
                          <a:spcPts val="0"/>
                        </a:spcAft>
                      </a:pPr>
                      <a:r>
                        <a:rPr lang="es-CO" sz="1050">
                          <a:effectLst/>
                          <a:latin typeface="Work Sans" pitchFamily="2" charset="0"/>
                        </a:rPr>
                        <a:t>142</a:t>
                      </a:r>
                      <a:endParaRPr lang="es-CO" sz="1050">
                        <a:effectLst/>
                        <a:latin typeface="Work Sans" pitchFamily="2" charset="0"/>
                        <a:ea typeface="Arial MT"/>
                        <a:cs typeface="Arial MT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71755" algn="ctr">
                        <a:spcBef>
                          <a:spcPts val="40"/>
                        </a:spcBef>
                        <a:spcAft>
                          <a:spcPts val="0"/>
                        </a:spcAft>
                      </a:pPr>
                      <a:r>
                        <a:rPr lang="es-CO" sz="1050" dirty="0">
                          <a:effectLst/>
                          <a:latin typeface="Work Sans" pitchFamily="2" charset="0"/>
                        </a:rPr>
                        <a:t>13,5%</a:t>
                      </a:r>
                      <a:endParaRPr lang="es-CO" sz="1050" dirty="0">
                        <a:effectLst/>
                        <a:latin typeface="Work Sans" pitchFamily="2" charset="0"/>
                        <a:ea typeface="Arial MT"/>
                        <a:cs typeface="Arial MT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72587119"/>
                  </a:ext>
                </a:extLst>
              </a:tr>
              <a:tr h="179164">
                <a:tc>
                  <a:txBody>
                    <a:bodyPr/>
                    <a:lstStyle/>
                    <a:p>
                      <a:pPr marR="71755" algn="l">
                        <a:spcBef>
                          <a:spcPts val="40"/>
                        </a:spcBef>
                        <a:spcAft>
                          <a:spcPts val="0"/>
                        </a:spcAft>
                      </a:pPr>
                      <a:r>
                        <a:rPr lang="es-CO" sz="1050">
                          <a:solidFill>
                            <a:schemeClr val="tx1"/>
                          </a:solidFill>
                          <a:effectLst/>
                          <a:latin typeface="Work Sans" pitchFamily="2" charset="0"/>
                        </a:rPr>
                        <a:t>4</a:t>
                      </a:r>
                      <a:endParaRPr lang="es-CO" sz="1050">
                        <a:solidFill>
                          <a:schemeClr val="tx1"/>
                        </a:solidFill>
                        <a:effectLst/>
                        <a:latin typeface="Work Sans" pitchFamily="2" charset="0"/>
                        <a:ea typeface="Arial MT"/>
                        <a:cs typeface="Arial MT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71755" algn="l">
                        <a:spcBef>
                          <a:spcPts val="40"/>
                        </a:spcBef>
                        <a:spcAft>
                          <a:spcPts val="0"/>
                        </a:spcAft>
                      </a:pPr>
                      <a:r>
                        <a:rPr lang="es-CO" sz="1050" dirty="0">
                          <a:effectLst/>
                          <a:latin typeface="Work Sans" pitchFamily="2" charset="0"/>
                        </a:rPr>
                        <a:t>Otro programa, convocatoria o estímulo </a:t>
                      </a:r>
                      <a:endParaRPr lang="es-CO" sz="1050" dirty="0">
                        <a:effectLst/>
                        <a:latin typeface="Work Sans" pitchFamily="2" charset="0"/>
                        <a:ea typeface="Arial MT"/>
                        <a:cs typeface="Arial MT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71755" algn="ctr">
                        <a:spcBef>
                          <a:spcPts val="40"/>
                        </a:spcBef>
                        <a:spcAft>
                          <a:spcPts val="0"/>
                        </a:spcAft>
                      </a:pPr>
                      <a:r>
                        <a:rPr lang="es-CO" sz="1050">
                          <a:effectLst/>
                          <a:latin typeface="Work Sans" pitchFamily="2" charset="0"/>
                        </a:rPr>
                        <a:t>123</a:t>
                      </a:r>
                      <a:endParaRPr lang="es-CO" sz="1050">
                        <a:effectLst/>
                        <a:latin typeface="Work Sans" pitchFamily="2" charset="0"/>
                        <a:ea typeface="Arial MT"/>
                        <a:cs typeface="Arial MT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71755" algn="ctr">
                        <a:spcBef>
                          <a:spcPts val="40"/>
                        </a:spcBef>
                        <a:spcAft>
                          <a:spcPts val="0"/>
                        </a:spcAft>
                      </a:pPr>
                      <a:r>
                        <a:rPr lang="es-CO" sz="1050" dirty="0">
                          <a:effectLst/>
                          <a:latin typeface="Work Sans" pitchFamily="2" charset="0"/>
                        </a:rPr>
                        <a:t>11,7%</a:t>
                      </a:r>
                      <a:endParaRPr lang="es-CO" sz="1050" dirty="0">
                        <a:effectLst/>
                        <a:latin typeface="Work Sans" pitchFamily="2" charset="0"/>
                        <a:ea typeface="Arial MT"/>
                        <a:cs typeface="Arial MT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92713578"/>
                  </a:ext>
                </a:extLst>
              </a:tr>
              <a:tr h="179164">
                <a:tc>
                  <a:txBody>
                    <a:bodyPr/>
                    <a:lstStyle/>
                    <a:p>
                      <a:pPr marR="71755" algn="l">
                        <a:spcBef>
                          <a:spcPts val="40"/>
                        </a:spcBef>
                        <a:spcAft>
                          <a:spcPts val="0"/>
                        </a:spcAft>
                      </a:pPr>
                      <a:r>
                        <a:rPr lang="es-CO" sz="1050" dirty="0">
                          <a:solidFill>
                            <a:schemeClr val="tx1"/>
                          </a:solidFill>
                          <a:effectLst/>
                          <a:latin typeface="Work Sans" pitchFamily="2" charset="0"/>
                        </a:rPr>
                        <a:t>5</a:t>
                      </a:r>
                      <a:endParaRPr lang="es-CO" sz="1050" dirty="0">
                        <a:solidFill>
                          <a:schemeClr val="tx1"/>
                        </a:solidFill>
                        <a:effectLst/>
                        <a:latin typeface="Work Sans" pitchFamily="2" charset="0"/>
                        <a:ea typeface="Arial MT"/>
                        <a:cs typeface="Arial MT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71755" algn="l">
                        <a:spcBef>
                          <a:spcPts val="40"/>
                        </a:spcBef>
                        <a:spcAft>
                          <a:spcPts val="0"/>
                        </a:spcAft>
                      </a:pPr>
                      <a:r>
                        <a:rPr lang="es-CO" sz="1050">
                          <a:effectLst/>
                          <a:latin typeface="Work Sans" pitchFamily="2" charset="0"/>
                        </a:rPr>
                        <a:t>Convocatoria Jóvenes en Movimiento</a:t>
                      </a:r>
                      <a:endParaRPr lang="es-CO" sz="1050">
                        <a:effectLst/>
                        <a:latin typeface="Work Sans" pitchFamily="2" charset="0"/>
                        <a:ea typeface="Arial MT"/>
                        <a:cs typeface="Arial MT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71755" algn="ctr">
                        <a:spcBef>
                          <a:spcPts val="40"/>
                        </a:spcBef>
                        <a:spcAft>
                          <a:spcPts val="0"/>
                        </a:spcAft>
                      </a:pPr>
                      <a:r>
                        <a:rPr lang="es-CO" sz="1050">
                          <a:effectLst/>
                          <a:latin typeface="Work Sans" pitchFamily="2" charset="0"/>
                        </a:rPr>
                        <a:t>86</a:t>
                      </a:r>
                      <a:endParaRPr lang="es-CO" sz="1050">
                        <a:effectLst/>
                        <a:latin typeface="Work Sans" pitchFamily="2" charset="0"/>
                        <a:ea typeface="Arial MT"/>
                        <a:cs typeface="Arial MT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71755" algn="ctr">
                        <a:spcBef>
                          <a:spcPts val="40"/>
                        </a:spcBef>
                        <a:spcAft>
                          <a:spcPts val="0"/>
                        </a:spcAft>
                      </a:pPr>
                      <a:r>
                        <a:rPr lang="es-CO" sz="1050" dirty="0">
                          <a:effectLst/>
                          <a:latin typeface="Work Sans" pitchFamily="2" charset="0"/>
                        </a:rPr>
                        <a:t>8,2%</a:t>
                      </a:r>
                      <a:endParaRPr lang="es-CO" sz="1050" dirty="0">
                        <a:effectLst/>
                        <a:latin typeface="Work Sans" pitchFamily="2" charset="0"/>
                        <a:ea typeface="Arial MT"/>
                        <a:cs typeface="Arial MT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13193599"/>
                  </a:ext>
                </a:extLst>
              </a:tr>
              <a:tr h="179164">
                <a:tc>
                  <a:txBody>
                    <a:bodyPr/>
                    <a:lstStyle/>
                    <a:p>
                      <a:pPr marR="71755" algn="l">
                        <a:spcBef>
                          <a:spcPts val="40"/>
                        </a:spcBef>
                        <a:spcAft>
                          <a:spcPts val="0"/>
                        </a:spcAft>
                      </a:pPr>
                      <a:r>
                        <a:rPr lang="es-CO" sz="1050">
                          <a:solidFill>
                            <a:schemeClr val="tx1"/>
                          </a:solidFill>
                          <a:effectLst/>
                          <a:latin typeface="Work Sans" pitchFamily="2" charset="0"/>
                        </a:rPr>
                        <a:t>6</a:t>
                      </a:r>
                      <a:endParaRPr lang="es-CO" sz="1050">
                        <a:solidFill>
                          <a:schemeClr val="tx1"/>
                        </a:solidFill>
                        <a:effectLst/>
                        <a:latin typeface="Work Sans" pitchFamily="2" charset="0"/>
                        <a:ea typeface="Arial MT"/>
                        <a:cs typeface="Arial MT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71755" algn="l">
                        <a:spcBef>
                          <a:spcPts val="40"/>
                        </a:spcBef>
                        <a:spcAft>
                          <a:spcPts val="0"/>
                        </a:spcAft>
                      </a:pPr>
                      <a:r>
                        <a:rPr lang="es-CO" sz="1050" dirty="0">
                          <a:effectLst/>
                          <a:latin typeface="Work Sans" pitchFamily="2" charset="0"/>
                        </a:rPr>
                        <a:t>Artes en movimiento</a:t>
                      </a:r>
                      <a:endParaRPr lang="es-CO" sz="1050" dirty="0">
                        <a:effectLst/>
                        <a:latin typeface="Work Sans" pitchFamily="2" charset="0"/>
                        <a:ea typeface="Arial MT"/>
                        <a:cs typeface="Arial MT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71755" algn="ctr">
                        <a:spcBef>
                          <a:spcPts val="40"/>
                        </a:spcBef>
                        <a:spcAft>
                          <a:spcPts val="0"/>
                        </a:spcAft>
                      </a:pPr>
                      <a:r>
                        <a:rPr lang="es-CO" sz="1050">
                          <a:effectLst/>
                          <a:latin typeface="Work Sans" pitchFamily="2" charset="0"/>
                        </a:rPr>
                        <a:t>82</a:t>
                      </a:r>
                      <a:endParaRPr lang="es-CO" sz="1050">
                        <a:effectLst/>
                        <a:latin typeface="Work Sans" pitchFamily="2" charset="0"/>
                        <a:ea typeface="Arial MT"/>
                        <a:cs typeface="Arial MT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71755" algn="ctr">
                        <a:spcBef>
                          <a:spcPts val="40"/>
                        </a:spcBef>
                        <a:spcAft>
                          <a:spcPts val="0"/>
                        </a:spcAft>
                      </a:pPr>
                      <a:r>
                        <a:rPr lang="es-CO" sz="1050" dirty="0">
                          <a:effectLst/>
                          <a:latin typeface="Work Sans" pitchFamily="2" charset="0"/>
                        </a:rPr>
                        <a:t>7,8%</a:t>
                      </a:r>
                      <a:endParaRPr lang="es-CO" sz="1050" dirty="0">
                        <a:effectLst/>
                        <a:latin typeface="Work Sans" pitchFamily="2" charset="0"/>
                        <a:ea typeface="Arial MT"/>
                        <a:cs typeface="Arial MT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15115724"/>
                  </a:ext>
                </a:extLst>
              </a:tr>
              <a:tr h="210770">
                <a:tc>
                  <a:txBody>
                    <a:bodyPr/>
                    <a:lstStyle/>
                    <a:p>
                      <a:pPr marR="71755" algn="l">
                        <a:spcBef>
                          <a:spcPts val="40"/>
                        </a:spcBef>
                        <a:spcAft>
                          <a:spcPts val="0"/>
                        </a:spcAft>
                      </a:pPr>
                      <a:r>
                        <a:rPr lang="es-CO" sz="1050">
                          <a:solidFill>
                            <a:schemeClr val="tx1"/>
                          </a:solidFill>
                          <a:effectLst/>
                          <a:latin typeface="Work Sans" pitchFamily="2" charset="0"/>
                        </a:rPr>
                        <a:t>7</a:t>
                      </a:r>
                      <a:endParaRPr lang="es-CO" sz="1050">
                        <a:solidFill>
                          <a:schemeClr val="tx1"/>
                        </a:solidFill>
                        <a:effectLst/>
                        <a:latin typeface="Work Sans" pitchFamily="2" charset="0"/>
                        <a:ea typeface="Arial MT"/>
                        <a:cs typeface="Arial MT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71755" algn="l">
                        <a:spcBef>
                          <a:spcPts val="40"/>
                        </a:spcBef>
                        <a:spcAft>
                          <a:spcPts val="0"/>
                        </a:spcAft>
                      </a:pPr>
                      <a:r>
                        <a:rPr lang="es-CO" sz="1050" dirty="0">
                          <a:effectLst/>
                          <a:latin typeface="Work Sans" pitchFamily="2" charset="0"/>
                        </a:rPr>
                        <a:t>Convocatoria </a:t>
                      </a:r>
                      <a:r>
                        <a:rPr lang="es-CO" sz="1050" dirty="0" err="1">
                          <a:effectLst/>
                          <a:latin typeface="Work Sans" pitchFamily="2" charset="0"/>
                        </a:rPr>
                        <a:t>ReactivArte</a:t>
                      </a:r>
                      <a:endParaRPr lang="es-CO" sz="1050" dirty="0">
                        <a:effectLst/>
                        <a:latin typeface="Work Sans" pitchFamily="2" charset="0"/>
                        <a:ea typeface="Arial MT"/>
                        <a:cs typeface="Arial MT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71755" algn="ctr">
                        <a:spcBef>
                          <a:spcPts val="40"/>
                        </a:spcBef>
                        <a:spcAft>
                          <a:spcPts val="0"/>
                        </a:spcAft>
                      </a:pPr>
                      <a:r>
                        <a:rPr lang="es-CO" sz="1050">
                          <a:effectLst/>
                          <a:latin typeface="Work Sans" pitchFamily="2" charset="0"/>
                        </a:rPr>
                        <a:t>7</a:t>
                      </a:r>
                      <a:endParaRPr lang="es-CO" sz="1050">
                        <a:effectLst/>
                        <a:latin typeface="Work Sans" pitchFamily="2" charset="0"/>
                        <a:ea typeface="Arial MT"/>
                        <a:cs typeface="Arial MT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71755" algn="ctr">
                        <a:spcBef>
                          <a:spcPts val="40"/>
                        </a:spcBef>
                        <a:spcAft>
                          <a:spcPts val="0"/>
                        </a:spcAft>
                      </a:pPr>
                      <a:r>
                        <a:rPr lang="es-CO" sz="1050" dirty="0">
                          <a:effectLst/>
                          <a:latin typeface="Work Sans" pitchFamily="2" charset="0"/>
                        </a:rPr>
                        <a:t>0,7%</a:t>
                      </a:r>
                      <a:endParaRPr lang="es-CO" sz="1050" dirty="0">
                        <a:effectLst/>
                        <a:latin typeface="Work Sans" pitchFamily="2" charset="0"/>
                        <a:ea typeface="Arial MT"/>
                        <a:cs typeface="Arial MT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24007768"/>
                  </a:ext>
                </a:extLst>
              </a:tr>
              <a:tr h="179164">
                <a:tc>
                  <a:txBody>
                    <a:bodyPr/>
                    <a:lstStyle/>
                    <a:p>
                      <a:pPr marR="71755" algn="l">
                        <a:spcBef>
                          <a:spcPts val="40"/>
                        </a:spcBef>
                        <a:spcAft>
                          <a:spcPts val="0"/>
                        </a:spcAft>
                      </a:pPr>
                      <a:r>
                        <a:rPr lang="es-CO" sz="1050">
                          <a:solidFill>
                            <a:schemeClr val="tx1"/>
                          </a:solidFill>
                          <a:effectLst/>
                          <a:latin typeface="Work Sans" pitchFamily="2" charset="0"/>
                        </a:rPr>
                        <a:t>8</a:t>
                      </a:r>
                      <a:endParaRPr lang="es-CO" sz="1050">
                        <a:solidFill>
                          <a:schemeClr val="tx1"/>
                        </a:solidFill>
                        <a:effectLst/>
                        <a:latin typeface="Work Sans" pitchFamily="2" charset="0"/>
                        <a:ea typeface="Arial MT"/>
                        <a:cs typeface="Arial MT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71755" algn="l">
                        <a:spcBef>
                          <a:spcPts val="40"/>
                        </a:spcBef>
                        <a:spcAft>
                          <a:spcPts val="0"/>
                        </a:spcAft>
                      </a:pPr>
                      <a:r>
                        <a:rPr lang="es-CO" sz="1050">
                          <a:effectLst/>
                          <a:latin typeface="Work Sans" pitchFamily="2" charset="0"/>
                        </a:rPr>
                        <a:t>Música en movimiento</a:t>
                      </a:r>
                      <a:endParaRPr lang="es-CO" sz="1050">
                        <a:effectLst/>
                        <a:latin typeface="Work Sans" pitchFamily="2" charset="0"/>
                        <a:ea typeface="Arial MT"/>
                        <a:cs typeface="Arial MT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71755" algn="ctr">
                        <a:spcBef>
                          <a:spcPts val="40"/>
                        </a:spcBef>
                        <a:spcAft>
                          <a:spcPts val="0"/>
                        </a:spcAft>
                      </a:pPr>
                      <a:r>
                        <a:rPr lang="es-CO" sz="1050">
                          <a:effectLst/>
                          <a:latin typeface="Work Sans" pitchFamily="2" charset="0"/>
                        </a:rPr>
                        <a:t>6</a:t>
                      </a:r>
                      <a:endParaRPr lang="es-CO" sz="1050">
                        <a:effectLst/>
                        <a:latin typeface="Work Sans" pitchFamily="2" charset="0"/>
                        <a:ea typeface="Arial MT"/>
                        <a:cs typeface="Arial MT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71755" algn="ctr">
                        <a:spcBef>
                          <a:spcPts val="40"/>
                        </a:spcBef>
                        <a:spcAft>
                          <a:spcPts val="0"/>
                        </a:spcAft>
                      </a:pPr>
                      <a:r>
                        <a:rPr lang="es-CO" sz="1050" dirty="0">
                          <a:effectLst/>
                          <a:latin typeface="Work Sans" pitchFamily="2" charset="0"/>
                        </a:rPr>
                        <a:t>0,6%</a:t>
                      </a:r>
                      <a:endParaRPr lang="es-CO" sz="1050" dirty="0">
                        <a:effectLst/>
                        <a:latin typeface="Work Sans" pitchFamily="2" charset="0"/>
                        <a:ea typeface="Arial MT"/>
                        <a:cs typeface="Arial MT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42856046"/>
                  </a:ext>
                </a:extLst>
              </a:tr>
              <a:tr h="179164">
                <a:tc>
                  <a:txBody>
                    <a:bodyPr/>
                    <a:lstStyle/>
                    <a:p>
                      <a:pPr marR="71755" algn="l">
                        <a:spcBef>
                          <a:spcPts val="40"/>
                        </a:spcBef>
                        <a:spcAft>
                          <a:spcPts val="0"/>
                        </a:spcAft>
                      </a:pPr>
                      <a:r>
                        <a:rPr lang="es-CO" sz="1050">
                          <a:solidFill>
                            <a:schemeClr val="tx1"/>
                          </a:solidFill>
                          <a:effectLst/>
                          <a:latin typeface="Work Sans" pitchFamily="2" charset="0"/>
                        </a:rPr>
                        <a:t>9</a:t>
                      </a:r>
                      <a:endParaRPr lang="es-CO" sz="1050">
                        <a:solidFill>
                          <a:schemeClr val="tx1"/>
                        </a:solidFill>
                        <a:effectLst/>
                        <a:latin typeface="Work Sans" pitchFamily="2" charset="0"/>
                        <a:ea typeface="Arial MT"/>
                        <a:cs typeface="Arial MT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71755" algn="l">
                        <a:spcBef>
                          <a:spcPts val="40"/>
                        </a:spcBef>
                        <a:spcAft>
                          <a:spcPts val="0"/>
                        </a:spcAft>
                      </a:pPr>
                      <a:r>
                        <a:rPr lang="es-CO" sz="1050">
                          <a:effectLst/>
                          <a:latin typeface="Work Sans" pitchFamily="2" charset="0"/>
                        </a:rPr>
                        <a:t>Mujeres narran su territorio</a:t>
                      </a:r>
                      <a:endParaRPr lang="es-CO" sz="1050">
                        <a:effectLst/>
                        <a:latin typeface="Work Sans" pitchFamily="2" charset="0"/>
                        <a:ea typeface="Arial MT"/>
                        <a:cs typeface="Arial MT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71755" algn="ctr">
                        <a:spcBef>
                          <a:spcPts val="40"/>
                        </a:spcBef>
                        <a:spcAft>
                          <a:spcPts val="0"/>
                        </a:spcAft>
                      </a:pPr>
                      <a:r>
                        <a:rPr lang="es-CO" sz="1050" dirty="0">
                          <a:effectLst/>
                          <a:latin typeface="Work Sans" pitchFamily="2" charset="0"/>
                        </a:rPr>
                        <a:t>5</a:t>
                      </a:r>
                      <a:endParaRPr lang="es-CO" sz="1050" dirty="0">
                        <a:effectLst/>
                        <a:latin typeface="Work Sans" pitchFamily="2" charset="0"/>
                        <a:ea typeface="Arial MT"/>
                        <a:cs typeface="Arial MT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71755" algn="ctr">
                        <a:spcBef>
                          <a:spcPts val="40"/>
                        </a:spcBef>
                        <a:spcAft>
                          <a:spcPts val="0"/>
                        </a:spcAft>
                      </a:pPr>
                      <a:r>
                        <a:rPr lang="es-CO" sz="1050" dirty="0">
                          <a:effectLst/>
                          <a:latin typeface="Work Sans" pitchFamily="2" charset="0"/>
                        </a:rPr>
                        <a:t>0,5%</a:t>
                      </a:r>
                      <a:endParaRPr lang="es-CO" sz="1050" dirty="0">
                        <a:effectLst/>
                        <a:latin typeface="Work Sans" pitchFamily="2" charset="0"/>
                        <a:ea typeface="Arial MT"/>
                        <a:cs typeface="Arial MT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59808214"/>
                  </a:ext>
                </a:extLst>
              </a:tr>
              <a:tr h="199548">
                <a:tc>
                  <a:txBody>
                    <a:bodyPr/>
                    <a:lstStyle/>
                    <a:p>
                      <a:pPr marR="71755" algn="l">
                        <a:spcBef>
                          <a:spcPts val="40"/>
                        </a:spcBef>
                        <a:spcAft>
                          <a:spcPts val="0"/>
                        </a:spcAft>
                      </a:pPr>
                      <a:r>
                        <a:rPr lang="es-CO" sz="1050" dirty="0">
                          <a:solidFill>
                            <a:schemeClr val="tx1"/>
                          </a:solidFill>
                          <a:effectLst/>
                          <a:latin typeface="Work Sans" pitchFamily="2" charset="0"/>
                        </a:rPr>
                        <a:t>10</a:t>
                      </a:r>
                      <a:endParaRPr lang="es-CO" sz="1050" dirty="0">
                        <a:solidFill>
                          <a:schemeClr val="tx1"/>
                        </a:solidFill>
                        <a:effectLst/>
                        <a:latin typeface="Work Sans" pitchFamily="2" charset="0"/>
                        <a:ea typeface="Arial MT"/>
                        <a:cs typeface="Arial MT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71755" algn="l">
                        <a:spcBef>
                          <a:spcPts val="40"/>
                        </a:spcBef>
                        <a:spcAft>
                          <a:spcPts val="0"/>
                        </a:spcAft>
                      </a:pPr>
                      <a:r>
                        <a:rPr lang="es-CO" sz="1050" dirty="0">
                          <a:effectLst/>
                          <a:latin typeface="Work Sans" pitchFamily="2" charset="0"/>
                        </a:rPr>
                        <a:t>Convocatoria </a:t>
                      </a:r>
                      <a:r>
                        <a:rPr lang="es-CO" sz="1050" dirty="0" err="1">
                          <a:effectLst/>
                          <a:latin typeface="Work Sans" pitchFamily="2" charset="0"/>
                        </a:rPr>
                        <a:t>CoCrea</a:t>
                      </a:r>
                      <a:endParaRPr lang="es-CO" sz="1050" dirty="0">
                        <a:effectLst/>
                        <a:latin typeface="Work Sans" pitchFamily="2" charset="0"/>
                        <a:ea typeface="Arial MT"/>
                        <a:cs typeface="Arial MT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71755" algn="ctr">
                        <a:spcBef>
                          <a:spcPts val="40"/>
                        </a:spcBef>
                        <a:spcAft>
                          <a:spcPts val="0"/>
                        </a:spcAft>
                      </a:pPr>
                      <a:r>
                        <a:rPr lang="es-CO" sz="1050" dirty="0">
                          <a:effectLst/>
                          <a:latin typeface="Work Sans" pitchFamily="2" charset="0"/>
                        </a:rPr>
                        <a:t>4</a:t>
                      </a:r>
                      <a:endParaRPr lang="es-CO" sz="1050" dirty="0">
                        <a:effectLst/>
                        <a:latin typeface="Work Sans" pitchFamily="2" charset="0"/>
                        <a:ea typeface="Arial MT"/>
                        <a:cs typeface="Arial MT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71755" algn="ctr">
                        <a:spcBef>
                          <a:spcPts val="40"/>
                        </a:spcBef>
                        <a:spcAft>
                          <a:spcPts val="0"/>
                        </a:spcAft>
                      </a:pPr>
                      <a:r>
                        <a:rPr lang="es-CO" sz="1050" dirty="0">
                          <a:effectLst/>
                          <a:latin typeface="Work Sans" pitchFamily="2" charset="0"/>
                        </a:rPr>
                        <a:t>0,4%</a:t>
                      </a:r>
                      <a:endParaRPr lang="es-CO" sz="1050" dirty="0">
                        <a:effectLst/>
                        <a:latin typeface="Work Sans" pitchFamily="2" charset="0"/>
                        <a:ea typeface="Arial MT"/>
                        <a:cs typeface="Arial MT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34149944"/>
                  </a:ext>
                </a:extLst>
              </a:tr>
              <a:tr h="166559">
                <a:tc>
                  <a:txBody>
                    <a:bodyPr/>
                    <a:lstStyle/>
                    <a:p>
                      <a:pPr marR="71755" algn="l">
                        <a:spcBef>
                          <a:spcPts val="40"/>
                        </a:spcBef>
                        <a:spcAft>
                          <a:spcPts val="0"/>
                        </a:spcAft>
                      </a:pPr>
                      <a:r>
                        <a:rPr lang="es-CO" sz="1050" dirty="0">
                          <a:solidFill>
                            <a:schemeClr val="tx1"/>
                          </a:solidFill>
                          <a:effectLst/>
                          <a:latin typeface="Work Sans" pitchFamily="2" charset="0"/>
                        </a:rPr>
                        <a:t>11</a:t>
                      </a:r>
                      <a:endParaRPr lang="es-CO" sz="1050" dirty="0">
                        <a:solidFill>
                          <a:schemeClr val="tx1"/>
                        </a:solidFill>
                        <a:effectLst/>
                        <a:latin typeface="Work Sans" pitchFamily="2" charset="0"/>
                        <a:ea typeface="Arial MT"/>
                        <a:cs typeface="Arial MT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71755" algn="l">
                        <a:spcBef>
                          <a:spcPts val="40"/>
                        </a:spcBef>
                        <a:spcAft>
                          <a:spcPts val="0"/>
                        </a:spcAft>
                      </a:pPr>
                      <a:r>
                        <a:rPr lang="es-CO" sz="105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Work Sans" pitchFamily="2" charset="0"/>
                          <a:ea typeface="+mn-ea"/>
                          <a:cs typeface="+mn-cs"/>
                          <a:sym typeface="Arial"/>
                        </a:rPr>
                        <a:t>Arte joven 20x21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71755" algn="ctr" rtl="0">
                        <a:lnSpc>
                          <a:spcPct val="100000"/>
                        </a:lnSpc>
                        <a:spcBef>
                          <a:spcPts val="4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105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Work Sans" pitchFamily="2" charset="0"/>
                          <a:ea typeface="+mn-ea"/>
                          <a:cs typeface="+mn-cs"/>
                          <a:sym typeface="Arial"/>
                        </a:rPr>
                        <a:t>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71755" algn="ctr" rtl="0">
                        <a:lnSpc>
                          <a:spcPct val="100000"/>
                        </a:lnSpc>
                        <a:spcBef>
                          <a:spcPts val="4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105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Work Sans" pitchFamily="2" charset="0"/>
                          <a:ea typeface="+mn-ea"/>
                          <a:cs typeface="+mn-cs"/>
                          <a:sym typeface="Arial"/>
                        </a:rPr>
                        <a:t>0,1%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35298094"/>
                  </a:ext>
                </a:extLst>
              </a:tr>
              <a:tr h="166559">
                <a:tc>
                  <a:txBody>
                    <a:bodyPr/>
                    <a:lstStyle/>
                    <a:p>
                      <a:pPr marR="71755" algn="l">
                        <a:spcBef>
                          <a:spcPts val="40"/>
                        </a:spcBef>
                        <a:spcAft>
                          <a:spcPts val="0"/>
                        </a:spcAft>
                      </a:pPr>
                      <a:r>
                        <a:rPr lang="es-ES" sz="1050" dirty="0">
                          <a:solidFill>
                            <a:schemeClr val="tx1"/>
                          </a:solidFill>
                          <a:effectLst/>
                          <a:latin typeface="Work Sans" pitchFamily="2" charset="0"/>
                        </a:rPr>
                        <a:t> </a:t>
                      </a:r>
                      <a:endParaRPr lang="es-CO" sz="1050" dirty="0">
                        <a:solidFill>
                          <a:schemeClr val="tx1"/>
                        </a:solidFill>
                        <a:effectLst/>
                        <a:latin typeface="Work Sans" pitchFamily="2" charset="0"/>
                        <a:ea typeface="Arial MT"/>
                        <a:cs typeface="Arial MT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71755" algn="ctr">
                        <a:spcBef>
                          <a:spcPts val="40"/>
                        </a:spcBef>
                        <a:spcAft>
                          <a:spcPts val="0"/>
                        </a:spcAft>
                      </a:pPr>
                      <a:r>
                        <a:rPr lang="es-CO" sz="1100" b="1" dirty="0">
                          <a:effectLst/>
                          <a:latin typeface="Work Sans" pitchFamily="2" charset="0"/>
                        </a:rPr>
                        <a:t>                                                                      Total</a:t>
                      </a:r>
                      <a:endParaRPr lang="es-CO" sz="1100" b="1" dirty="0">
                        <a:effectLst/>
                        <a:latin typeface="Work Sans" pitchFamily="2" charset="0"/>
                        <a:ea typeface="Arial MT"/>
                        <a:cs typeface="Arial MT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71755" algn="ctr">
                        <a:spcBef>
                          <a:spcPts val="40"/>
                        </a:spcBef>
                        <a:spcAft>
                          <a:spcPts val="0"/>
                        </a:spcAft>
                      </a:pPr>
                      <a:r>
                        <a:rPr lang="es-CO" sz="1100" b="1" dirty="0">
                          <a:effectLst/>
                          <a:latin typeface="Work Sans" pitchFamily="2" charset="0"/>
                        </a:rPr>
                        <a:t>1051</a:t>
                      </a:r>
                      <a:endParaRPr lang="es-CO" sz="1100" b="1" dirty="0">
                        <a:effectLst/>
                        <a:latin typeface="Work Sans" pitchFamily="2" charset="0"/>
                        <a:ea typeface="Arial MT"/>
                        <a:cs typeface="Arial MT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71755" algn="ctr">
                        <a:spcBef>
                          <a:spcPts val="40"/>
                        </a:spcBef>
                        <a:spcAft>
                          <a:spcPts val="0"/>
                        </a:spcAft>
                      </a:pPr>
                      <a:r>
                        <a:rPr lang="es-CO" sz="1100" b="1" dirty="0">
                          <a:effectLst/>
                          <a:latin typeface="Work Sans" pitchFamily="2" charset="0"/>
                        </a:rPr>
                        <a:t>100%</a:t>
                      </a:r>
                      <a:endParaRPr lang="es-CO" sz="1100" b="1" dirty="0">
                        <a:effectLst/>
                        <a:latin typeface="Work Sans" pitchFamily="2" charset="0"/>
                        <a:ea typeface="Arial MT"/>
                        <a:cs typeface="Arial MT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5332959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" name="Google Shape;81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057999" y="4722549"/>
            <a:ext cx="2086001" cy="420950"/>
          </a:xfrm>
          <a:prstGeom prst="rect">
            <a:avLst/>
          </a:prstGeom>
          <a:noFill/>
          <a:ln>
            <a:noFill/>
          </a:ln>
        </p:spPr>
      </p:pic>
      <p:pic>
        <p:nvPicPr>
          <p:cNvPr id="82" name="Google Shape;82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 flipH="1">
            <a:off x="0" y="0"/>
            <a:ext cx="424650" cy="5143499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Rectángulo 1">
            <a:extLst>
              <a:ext uri="{FF2B5EF4-FFF2-40B4-BE49-F238E27FC236}">
                <a16:creationId xmlns:a16="http://schemas.microsoft.com/office/drawing/2014/main" id="{F0F54F23-EB2C-48A4-BCB8-A734009FB46E}"/>
              </a:ext>
            </a:extLst>
          </p:cNvPr>
          <p:cNvSpPr/>
          <p:nvPr/>
        </p:nvSpPr>
        <p:spPr>
          <a:xfrm>
            <a:off x="599209" y="449916"/>
            <a:ext cx="794558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O" sz="1200" dirty="0">
                <a:latin typeface="Arial Nova" panose="020B05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es-CO" sz="1200" dirty="0">
              <a:latin typeface="Arial Nova" panose="020B05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ítulo 7">
            <a:extLst>
              <a:ext uri="{FF2B5EF4-FFF2-40B4-BE49-F238E27FC236}">
                <a16:creationId xmlns:a16="http://schemas.microsoft.com/office/drawing/2014/main" id="{E4C1761E-F50F-4594-BC99-A5E2F93FDDC8}"/>
              </a:ext>
            </a:extLst>
          </p:cNvPr>
          <p:cNvSpPr>
            <a:spLocks noGrp="1"/>
          </p:cNvSpPr>
          <p:nvPr/>
        </p:nvSpPr>
        <p:spPr>
          <a:xfrm>
            <a:off x="872475" y="171590"/>
            <a:ext cx="7846875" cy="5566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s-MX" sz="1800" b="1" dirty="0">
                <a:latin typeface="Work Sans" pitchFamily="2" charset="0"/>
              </a:rPr>
              <a:t>5. RESULTADOS NIVEL DE SATISFACCIÓN GENERAL</a:t>
            </a:r>
          </a:p>
          <a:p>
            <a:pPr algn="just"/>
            <a:endParaRPr lang="es-CO" sz="1600" dirty="0">
              <a:latin typeface="Work Sans" pitchFamily="2" charset="0"/>
              <a:ea typeface="Arial MT"/>
              <a:cs typeface="Arial" panose="020B0604020202020204" pitchFamily="34" charset="0"/>
            </a:endParaRPr>
          </a:p>
          <a:p>
            <a:pPr algn="just"/>
            <a:r>
              <a:rPr lang="es-ES" sz="180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El segundo aspecto mide la </a:t>
            </a:r>
            <a:r>
              <a:rPr lang="es-ES" sz="1800" b="1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satisfacción</a:t>
            </a:r>
            <a:r>
              <a:rPr lang="es-ES" sz="180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 frente </a:t>
            </a:r>
            <a:r>
              <a:rPr lang="es-ES" sz="1800" b="1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desempeño de la dependencia</a:t>
            </a:r>
            <a:r>
              <a:rPr lang="es-ES" sz="180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 en el desarrollo del proyecto o programa: </a:t>
            </a:r>
            <a:r>
              <a:rPr lang="es-ES" sz="1600" dirty="0">
                <a:effectLst/>
                <a:latin typeface="Work Sans" pitchFamily="2" charset="0"/>
                <a:ea typeface="Arial MT"/>
                <a:cs typeface="Arial MT"/>
              </a:rPr>
              <a:t>: </a:t>
            </a:r>
            <a:endParaRPr lang="es-CO" sz="1800" dirty="0">
              <a:latin typeface="Work Sans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br>
              <a:rPr lang="es-MX" sz="1800" u="sng" dirty="0">
                <a:latin typeface="Work Sans" pitchFamily="2" charset="0"/>
              </a:rPr>
            </a:br>
            <a:br>
              <a:rPr lang="es-MX" sz="1800" u="sng" dirty="0">
                <a:latin typeface="Work Sans" pitchFamily="2" charset="0"/>
              </a:rPr>
            </a:br>
            <a:br>
              <a:rPr lang="es-MX" sz="1800" dirty="0">
                <a:latin typeface="Work Sans" pitchFamily="2" charset="0"/>
              </a:rPr>
            </a:br>
            <a:br>
              <a:rPr lang="es-MX" sz="1800" dirty="0">
                <a:latin typeface="Work Sans" pitchFamily="2" charset="0"/>
              </a:rPr>
            </a:br>
            <a:endParaRPr lang="es-CO" sz="1800" dirty="0">
              <a:latin typeface="Work Sans" pitchFamily="2" charset="0"/>
            </a:endParaRP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08A51AE9-FAE0-4596-B73F-6766E235630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94267496"/>
              </p:ext>
            </p:extLst>
          </p:nvPr>
        </p:nvGraphicFramePr>
        <p:xfrm>
          <a:off x="978750" y="1733423"/>
          <a:ext cx="7487518" cy="14938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9" name="CuadroTexto 8">
            <a:extLst>
              <a:ext uri="{FF2B5EF4-FFF2-40B4-BE49-F238E27FC236}">
                <a16:creationId xmlns:a16="http://schemas.microsoft.com/office/drawing/2014/main" id="{94DFA0A5-0B7F-44BE-A884-D78901D62A0F}"/>
              </a:ext>
            </a:extLst>
          </p:cNvPr>
          <p:cNvSpPr txBox="1"/>
          <p:nvPr/>
        </p:nvSpPr>
        <p:spPr>
          <a:xfrm>
            <a:off x="868450" y="3412183"/>
            <a:ext cx="8036240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71755" algn="just">
              <a:spcBef>
                <a:spcPts val="40"/>
              </a:spcBef>
            </a:pPr>
            <a:r>
              <a:rPr lang="es-ES" sz="1400" dirty="0">
                <a:effectLst/>
                <a:latin typeface="Work Sans" pitchFamily="2" charset="0"/>
                <a:ea typeface="Arial MT"/>
                <a:cs typeface="Arial MT"/>
              </a:rPr>
              <a:t>El </a:t>
            </a:r>
            <a:r>
              <a:rPr lang="es-ES" sz="1400" b="1" dirty="0">
                <a:effectLst/>
                <a:latin typeface="Work Sans" pitchFamily="2" charset="0"/>
                <a:ea typeface="Arial MT"/>
                <a:cs typeface="Arial MT"/>
              </a:rPr>
              <a:t>49%</a:t>
            </a:r>
            <a:r>
              <a:rPr lang="es-ES" sz="1400" dirty="0">
                <a:effectLst/>
                <a:latin typeface="Work Sans" pitchFamily="2" charset="0"/>
                <a:ea typeface="Arial MT"/>
                <a:cs typeface="Arial MT"/>
              </a:rPr>
              <a:t> de beneficiarios encuestados</a:t>
            </a:r>
            <a:r>
              <a:rPr lang="es-ES" sz="1400" spc="5" dirty="0">
                <a:effectLst/>
                <a:latin typeface="Work Sans" pitchFamily="2" charset="0"/>
                <a:ea typeface="Arial MT"/>
                <a:cs typeface="Arial MT"/>
              </a:rPr>
              <a:t> </a:t>
            </a:r>
            <a:r>
              <a:rPr lang="es-ES" sz="1400" dirty="0">
                <a:effectLst/>
                <a:latin typeface="Work Sans" pitchFamily="2" charset="0"/>
                <a:ea typeface="Arial MT"/>
                <a:cs typeface="Arial MT"/>
              </a:rPr>
              <a:t>manifiestan estar </a:t>
            </a:r>
            <a:r>
              <a:rPr lang="es-ES" sz="1400" b="1" dirty="0">
                <a:effectLst/>
                <a:latin typeface="Work Sans" pitchFamily="2" charset="0"/>
                <a:ea typeface="Arial MT"/>
                <a:cs typeface="Arial MT"/>
              </a:rPr>
              <a:t>muy satisfechos</a:t>
            </a:r>
            <a:r>
              <a:rPr lang="es-ES" sz="1400" dirty="0">
                <a:effectLst/>
                <a:latin typeface="Work Sans" pitchFamily="2" charset="0"/>
                <a:ea typeface="Arial MT"/>
                <a:cs typeface="Arial MT"/>
              </a:rPr>
              <a:t> y el </a:t>
            </a:r>
            <a:r>
              <a:rPr lang="es-ES" sz="1400" b="1" dirty="0">
                <a:effectLst/>
                <a:latin typeface="Work Sans" pitchFamily="2" charset="0"/>
                <a:ea typeface="Arial MT"/>
                <a:cs typeface="Arial MT"/>
              </a:rPr>
              <a:t>32 %</a:t>
            </a:r>
            <a:r>
              <a:rPr lang="es-ES" sz="1400" dirty="0">
                <a:effectLst/>
                <a:latin typeface="Work Sans" pitchFamily="2" charset="0"/>
                <a:ea typeface="Arial MT"/>
                <a:cs typeface="Arial MT"/>
              </a:rPr>
              <a:t> simplemente </a:t>
            </a:r>
            <a:r>
              <a:rPr lang="es-ES" sz="1400" b="1" dirty="0">
                <a:effectLst/>
                <a:latin typeface="Work Sans" pitchFamily="2" charset="0"/>
                <a:ea typeface="Arial MT"/>
                <a:cs typeface="Arial MT"/>
              </a:rPr>
              <a:t>satisfecho</a:t>
            </a:r>
            <a:r>
              <a:rPr lang="es-ES" sz="1400" dirty="0">
                <a:effectLst/>
                <a:latin typeface="Work Sans" pitchFamily="2" charset="0"/>
                <a:ea typeface="Arial MT"/>
                <a:cs typeface="Arial MT"/>
              </a:rPr>
              <a:t>, y así se</a:t>
            </a:r>
            <a:r>
              <a:rPr lang="es-ES" sz="1400" spc="5" dirty="0">
                <a:effectLst/>
                <a:latin typeface="Work Sans" pitchFamily="2" charset="0"/>
                <a:ea typeface="Arial MT"/>
                <a:cs typeface="Arial MT"/>
              </a:rPr>
              <a:t> </a:t>
            </a:r>
            <a:r>
              <a:rPr lang="es-ES" sz="1400" spc="-5" dirty="0">
                <a:effectLst/>
                <a:latin typeface="Work Sans" pitchFamily="2" charset="0"/>
                <a:ea typeface="Arial MT"/>
                <a:cs typeface="Arial MT"/>
              </a:rPr>
              <a:t>establece</a:t>
            </a:r>
            <a:r>
              <a:rPr lang="es-ES" sz="1400" spc="-65" dirty="0">
                <a:effectLst/>
                <a:latin typeface="Work Sans" pitchFamily="2" charset="0"/>
                <a:ea typeface="Arial MT"/>
                <a:cs typeface="Arial MT"/>
              </a:rPr>
              <a:t> </a:t>
            </a:r>
            <a:r>
              <a:rPr lang="es-ES" sz="1400" spc="-5" dirty="0">
                <a:effectLst/>
                <a:latin typeface="Work Sans" pitchFamily="2" charset="0"/>
                <a:ea typeface="Arial MT"/>
                <a:cs typeface="Arial MT"/>
              </a:rPr>
              <a:t>que</a:t>
            </a:r>
            <a:r>
              <a:rPr lang="es-ES" sz="1400" spc="-65" dirty="0">
                <a:effectLst/>
                <a:latin typeface="Work Sans" pitchFamily="2" charset="0"/>
                <a:ea typeface="Arial MT"/>
                <a:cs typeface="Arial MT"/>
              </a:rPr>
              <a:t> </a:t>
            </a:r>
            <a:r>
              <a:rPr lang="es-ES" sz="1400" spc="-5" dirty="0">
                <a:effectLst/>
                <a:latin typeface="Work Sans" pitchFamily="2" charset="0"/>
                <a:ea typeface="Arial MT"/>
                <a:cs typeface="Arial MT"/>
              </a:rPr>
              <a:t>el</a:t>
            </a:r>
            <a:r>
              <a:rPr lang="es-ES" sz="1400" spc="-40" dirty="0">
                <a:effectLst/>
                <a:latin typeface="Work Sans" pitchFamily="2" charset="0"/>
                <a:ea typeface="Arial MT"/>
                <a:cs typeface="Arial MT"/>
              </a:rPr>
              <a:t> </a:t>
            </a:r>
            <a:r>
              <a:rPr lang="es-ES" sz="1400" b="1" spc="-5" dirty="0">
                <a:effectLst/>
                <a:latin typeface="Work Sans" pitchFamily="2" charset="0"/>
                <a:ea typeface="Arial MT"/>
                <a:cs typeface="Arial MT"/>
              </a:rPr>
              <a:t>81%</a:t>
            </a:r>
            <a:r>
              <a:rPr lang="es-ES" sz="1400" b="1" spc="-55" dirty="0">
                <a:effectLst/>
                <a:latin typeface="Work Sans" pitchFamily="2" charset="0"/>
                <a:ea typeface="Arial MT"/>
                <a:cs typeface="Arial MT"/>
              </a:rPr>
              <a:t> </a:t>
            </a:r>
            <a:r>
              <a:rPr lang="es-ES" sz="1400" b="1" spc="-5" dirty="0">
                <a:effectLst/>
                <a:latin typeface="Work Sans" pitchFamily="2" charset="0"/>
                <a:ea typeface="Arial MT"/>
                <a:cs typeface="Arial MT"/>
              </a:rPr>
              <a:t>de</a:t>
            </a:r>
            <a:r>
              <a:rPr lang="es-ES" sz="1400" b="1" spc="-75" dirty="0">
                <a:effectLst/>
                <a:latin typeface="Work Sans" pitchFamily="2" charset="0"/>
                <a:ea typeface="Arial MT"/>
                <a:cs typeface="Arial MT"/>
              </a:rPr>
              <a:t> </a:t>
            </a:r>
            <a:r>
              <a:rPr lang="es-ES" sz="1400" b="1" spc="-5" dirty="0">
                <a:effectLst/>
                <a:latin typeface="Work Sans" pitchFamily="2" charset="0"/>
                <a:ea typeface="Arial MT"/>
                <a:cs typeface="Arial MT"/>
              </a:rPr>
              <a:t>participantes</a:t>
            </a:r>
            <a:r>
              <a:rPr lang="es-ES" sz="1400" b="1" spc="-55" dirty="0">
                <a:effectLst/>
                <a:latin typeface="Work Sans" pitchFamily="2" charset="0"/>
                <a:ea typeface="Arial MT"/>
                <a:cs typeface="Arial MT"/>
              </a:rPr>
              <a:t> </a:t>
            </a:r>
            <a:r>
              <a:rPr lang="es-ES" sz="1400" b="1" spc="-5" dirty="0">
                <a:effectLst/>
                <a:latin typeface="Work Sans" pitchFamily="2" charset="0"/>
                <a:ea typeface="Arial MT"/>
                <a:cs typeface="Arial MT"/>
              </a:rPr>
              <a:t>registra</a:t>
            </a:r>
            <a:r>
              <a:rPr lang="es-ES" sz="1400" b="1" spc="-60" dirty="0">
                <a:effectLst/>
                <a:latin typeface="Work Sans" pitchFamily="2" charset="0"/>
                <a:ea typeface="Arial MT"/>
                <a:cs typeface="Arial MT"/>
              </a:rPr>
              <a:t> </a:t>
            </a:r>
            <a:r>
              <a:rPr lang="es-ES" sz="1400" b="1" spc="-5" dirty="0">
                <a:effectLst/>
                <a:latin typeface="Work Sans" pitchFamily="2" charset="0"/>
                <a:ea typeface="Arial MT"/>
                <a:cs typeface="Arial MT"/>
              </a:rPr>
              <a:t>un</a:t>
            </a:r>
            <a:r>
              <a:rPr lang="es-ES" sz="1400" b="1" spc="-60" dirty="0">
                <a:effectLst/>
                <a:latin typeface="Work Sans" pitchFamily="2" charset="0"/>
                <a:ea typeface="Arial MT"/>
                <a:cs typeface="Arial MT"/>
              </a:rPr>
              <a:t> </a:t>
            </a:r>
            <a:r>
              <a:rPr lang="es-ES" sz="1400" b="1" spc="-5" dirty="0">
                <a:effectLst/>
                <a:latin typeface="Work Sans" pitchFamily="2" charset="0"/>
                <a:ea typeface="Arial MT"/>
                <a:cs typeface="Arial MT"/>
              </a:rPr>
              <a:t>alto</a:t>
            </a:r>
            <a:r>
              <a:rPr lang="es-ES" sz="1400" b="1" spc="-85" dirty="0">
                <a:effectLst/>
                <a:latin typeface="Work Sans" pitchFamily="2" charset="0"/>
                <a:ea typeface="Arial MT"/>
                <a:cs typeface="Arial MT"/>
              </a:rPr>
              <a:t> </a:t>
            </a:r>
            <a:r>
              <a:rPr lang="es-ES" sz="1400" b="1" spc="-5" dirty="0">
                <a:effectLst/>
                <a:latin typeface="Work Sans" pitchFamily="2" charset="0"/>
                <a:ea typeface="Arial MT"/>
                <a:cs typeface="Arial MT"/>
              </a:rPr>
              <a:t>nivel</a:t>
            </a:r>
            <a:r>
              <a:rPr lang="es-ES" sz="1400" b="1" spc="-80" dirty="0">
                <a:effectLst/>
                <a:latin typeface="Work Sans" pitchFamily="2" charset="0"/>
                <a:ea typeface="Arial MT"/>
                <a:cs typeface="Arial MT"/>
              </a:rPr>
              <a:t> </a:t>
            </a:r>
            <a:r>
              <a:rPr lang="es-ES" sz="1400" b="1" dirty="0">
                <a:effectLst/>
                <a:latin typeface="Work Sans" pitchFamily="2" charset="0"/>
                <a:ea typeface="Arial MT"/>
                <a:cs typeface="Arial MT"/>
              </a:rPr>
              <a:t>de</a:t>
            </a:r>
            <a:r>
              <a:rPr lang="es-ES" sz="1400" b="1" spc="-75" dirty="0">
                <a:effectLst/>
                <a:latin typeface="Work Sans" pitchFamily="2" charset="0"/>
                <a:ea typeface="Arial MT"/>
                <a:cs typeface="Arial MT"/>
              </a:rPr>
              <a:t> </a:t>
            </a:r>
            <a:r>
              <a:rPr lang="es-ES" sz="1400" b="1" dirty="0">
                <a:effectLst/>
                <a:latin typeface="Work Sans" pitchFamily="2" charset="0"/>
                <a:ea typeface="Arial MT"/>
                <a:cs typeface="Arial MT"/>
              </a:rPr>
              <a:t>satisfacción</a:t>
            </a:r>
            <a:r>
              <a:rPr lang="es-ES" sz="1400" b="1" spc="-45" dirty="0">
                <a:effectLst/>
                <a:latin typeface="Work Sans" pitchFamily="2" charset="0"/>
                <a:ea typeface="Arial MT"/>
                <a:cs typeface="Arial MT"/>
              </a:rPr>
              <a:t> </a:t>
            </a:r>
            <a:r>
              <a:rPr lang="es-ES" sz="1400" dirty="0">
                <a:effectLst/>
                <a:latin typeface="Work Sans" pitchFamily="2" charset="0"/>
                <a:ea typeface="Arial MT"/>
                <a:cs typeface="Arial MT"/>
              </a:rPr>
              <a:t>sobre</a:t>
            </a:r>
            <a:r>
              <a:rPr lang="es-ES" sz="1400" spc="-295" dirty="0">
                <a:effectLst/>
                <a:latin typeface="Work Sans" pitchFamily="2" charset="0"/>
                <a:ea typeface="Arial MT"/>
                <a:cs typeface="Arial MT"/>
              </a:rPr>
              <a:t> </a:t>
            </a:r>
            <a:r>
              <a:rPr lang="es-ES" sz="1400" dirty="0">
                <a:effectLst/>
                <a:latin typeface="Work Sans" pitchFamily="2" charset="0"/>
                <a:ea typeface="Arial MT"/>
                <a:cs typeface="Arial MT"/>
              </a:rPr>
              <a:t>los resultados que obtuvo como beneficiario de un programa o proyecto del</a:t>
            </a:r>
            <a:r>
              <a:rPr lang="es-ES" sz="1400" spc="5" dirty="0">
                <a:effectLst/>
                <a:latin typeface="Work Sans" pitchFamily="2" charset="0"/>
                <a:ea typeface="Arial MT"/>
                <a:cs typeface="Arial MT"/>
              </a:rPr>
              <a:t> </a:t>
            </a:r>
            <a:r>
              <a:rPr lang="es-ES" sz="1400" dirty="0">
                <a:effectLst/>
                <a:latin typeface="Work Sans" pitchFamily="2" charset="0"/>
                <a:ea typeface="Arial MT"/>
                <a:cs typeface="Arial MT"/>
              </a:rPr>
              <a:t>Ministerio de Cultura. Para el 12% los resultados son adecuados sin destacarse,</a:t>
            </a:r>
            <a:r>
              <a:rPr lang="es-ES" sz="1400" spc="5" dirty="0">
                <a:effectLst/>
                <a:latin typeface="Work Sans" pitchFamily="2" charset="0"/>
                <a:ea typeface="Arial MT"/>
                <a:cs typeface="Arial MT"/>
              </a:rPr>
              <a:t> </a:t>
            </a:r>
            <a:r>
              <a:rPr lang="es-ES" sz="1400" spc="-10" dirty="0">
                <a:effectLst/>
                <a:latin typeface="Work Sans" pitchFamily="2" charset="0"/>
                <a:ea typeface="Arial MT"/>
                <a:cs typeface="Arial MT"/>
              </a:rPr>
              <a:t>mientras</a:t>
            </a:r>
            <a:r>
              <a:rPr lang="es-ES" sz="1400" spc="-80" dirty="0">
                <a:effectLst/>
                <a:latin typeface="Work Sans" pitchFamily="2" charset="0"/>
                <a:ea typeface="Arial MT"/>
                <a:cs typeface="Arial MT"/>
              </a:rPr>
              <a:t> </a:t>
            </a:r>
            <a:r>
              <a:rPr lang="es-ES" sz="1400" spc="-10" dirty="0">
                <a:effectLst/>
                <a:latin typeface="Work Sans" pitchFamily="2" charset="0"/>
                <a:ea typeface="Arial MT"/>
                <a:cs typeface="Arial MT"/>
              </a:rPr>
              <a:t>para</a:t>
            </a:r>
            <a:r>
              <a:rPr lang="es-ES" sz="1400" spc="-70" dirty="0">
                <a:effectLst/>
                <a:latin typeface="Work Sans" pitchFamily="2" charset="0"/>
                <a:ea typeface="Arial MT"/>
                <a:cs typeface="Arial MT"/>
              </a:rPr>
              <a:t> </a:t>
            </a:r>
            <a:r>
              <a:rPr lang="es-ES" sz="1400" spc="-10" dirty="0">
                <a:effectLst/>
                <a:latin typeface="Work Sans" pitchFamily="2" charset="0"/>
                <a:ea typeface="Arial MT"/>
                <a:cs typeface="Arial MT"/>
              </a:rPr>
              <a:t>el</a:t>
            </a:r>
            <a:r>
              <a:rPr lang="es-ES" sz="1400" spc="-65" dirty="0">
                <a:effectLst/>
                <a:latin typeface="Work Sans" pitchFamily="2" charset="0"/>
                <a:ea typeface="Arial MT"/>
                <a:cs typeface="Arial MT"/>
              </a:rPr>
              <a:t> </a:t>
            </a:r>
            <a:r>
              <a:rPr lang="es-ES" sz="1400" spc="-5" dirty="0">
                <a:effectLst/>
                <a:latin typeface="Work Sans" pitchFamily="2" charset="0"/>
                <a:ea typeface="Arial MT"/>
                <a:cs typeface="Arial MT"/>
              </a:rPr>
              <a:t>7%</a:t>
            </a:r>
            <a:r>
              <a:rPr lang="es-ES" sz="1400" spc="-85" dirty="0">
                <a:effectLst/>
                <a:latin typeface="Work Sans" pitchFamily="2" charset="0"/>
                <a:ea typeface="Arial MT"/>
                <a:cs typeface="Arial MT"/>
              </a:rPr>
              <a:t> </a:t>
            </a:r>
            <a:r>
              <a:rPr lang="es-ES" sz="1400" spc="-5" dirty="0">
                <a:effectLst/>
                <a:latin typeface="Work Sans" pitchFamily="2" charset="0"/>
                <a:ea typeface="Arial MT"/>
                <a:cs typeface="Arial MT"/>
              </a:rPr>
              <a:t>de</a:t>
            </a:r>
            <a:r>
              <a:rPr lang="es-ES" sz="1400" spc="-75" dirty="0">
                <a:effectLst/>
                <a:latin typeface="Work Sans" pitchFamily="2" charset="0"/>
                <a:ea typeface="Arial MT"/>
                <a:cs typeface="Arial MT"/>
              </a:rPr>
              <a:t> </a:t>
            </a:r>
            <a:r>
              <a:rPr lang="es-ES" sz="1400" spc="-5" dirty="0">
                <a:effectLst/>
                <a:latin typeface="Work Sans" pitchFamily="2" charset="0"/>
                <a:ea typeface="Arial MT"/>
                <a:cs typeface="Arial MT"/>
              </a:rPr>
              <a:t>encuestados</a:t>
            </a:r>
            <a:r>
              <a:rPr lang="es-ES" sz="1400" spc="-75" dirty="0">
                <a:effectLst/>
                <a:latin typeface="Work Sans" pitchFamily="2" charset="0"/>
                <a:ea typeface="Arial MT"/>
                <a:cs typeface="Arial MT"/>
              </a:rPr>
              <a:t> </a:t>
            </a:r>
            <a:r>
              <a:rPr lang="es-ES" sz="1400" spc="-5" dirty="0">
                <a:effectLst/>
                <a:latin typeface="Work Sans" pitchFamily="2" charset="0"/>
                <a:ea typeface="Arial MT"/>
                <a:cs typeface="Arial MT"/>
              </a:rPr>
              <a:t>los</a:t>
            </a:r>
            <a:r>
              <a:rPr lang="es-ES" sz="1400" spc="-70" dirty="0">
                <a:effectLst/>
                <a:latin typeface="Work Sans" pitchFamily="2" charset="0"/>
                <a:ea typeface="Arial MT"/>
                <a:cs typeface="Arial MT"/>
              </a:rPr>
              <a:t> </a:t>
            </a:r>
            <a:r>
              <a:rPr lang="es-ES" sz="1400" spc="-5" dirty="0">
                <a:effectLst/>
                <a:latin typeface="Work Sans" pitchFamily="2" charset="0"/>
                <a:ea typeface="Arial MT"/>
                <a:cs typeface="Arial MT"/>
              </a:rPr>
              <a:t>resultados</a:t>
            </a:r>
            <a:r>
              <a:rPr lang="es-ES" sz="1400" spc="-65" dirty="0">
                <a:effectLst/>
                <a:latin typeface="Work Sans" pitchFamily="2" charset="0"/>
                <a:ea typeface="Arial MT"/>
                <a:cs typeface="Arial MT"/>
              </a:rPr>
              <a:t> </a:t>
            </a:r>
            <a:r>
              <a:rPr lang="es-ES" sz="1400" spc="-5" dirty="0">
                <a:effectLst/>
                <a:latin typeface="Work Sans" pitchFamily="2" charset="0"/>
                <a:ea typeface="Arial MT"/>
                <a:cs typeface="Arial MT"/>
              </a:rPr>
              <a:t>obtenidos</a:t>
            </a:r>
            <a:r>
              <a:rPr lang="es-ES" sz="1400" spc="-65" dirty="0">
                <a:effectLst/>
                <a:latin typeface="Work Sans" pitchFamily="2" charset="0"/>
                <a:ea typeface="Arial MT"/>
                <a:cs typeface="Arial MT"/>
              </a:rPr>
              <a:t> </a:t>
            </a:r>
            <a:r>
              <a:rPr lang="es-ES" sz="1400" spc="-5" dirty="0">
                <a:effectLst/>
                <a:latin typeface="Work Sans" pitchFamily="2" charset="0"/>
                <a:ea typeface="Arial MT"/>
                <a:cs typeface="Arial MT"/>
              </a:rPr>
              <a:t>no</a:t>
            </a:r>
            <a:r>
              <a:rPr lang="es-ES" sz="1400" spc="-70" dirty="0">
                <a:effectLst/>
                <a:latin typeface="Work Sans" pitchFamily="2" charset="0"/>
                <a:ea typeface="Arial MT"/>
                <a:cs typeface="Arial MT"/>
              </a:rPr>
              <a:t> </a:t>
            </a:r>
            <a:r>
              <a:rPr lang="es-ES" sz="1400" spc="-5" dirty="0">
                <a:effectLst/>
                <a:latin typeface="Work Sans" pitchFamily="2" charset="0"/>
                <a:ea typeface="Arial MT"/>
                <a:cs typeface="Arial MT"/>
              </a:rPr>
              <a:t>son</a:t>
            </a:r>
            <a:r>
              <a:rPr lang="es-ES" sz="1400" spc="-65" dirty="0">
                <a:effectLst/>
                <a:latin typeface="Work Sans" pitchFamily="2" charset="0"/>
                <a:ea typeface="Arial MT"/>
                <a:cs typeface="Arial MT"/>
              </a:rPr>
              <a:t> </a:t>
            </a:r>
            <a:r>
              <a:rPr lang="es-ES" sz="1400" spc="-5" dirty="0">
                <a:effectLst/>
                <a:latin typeface="Work Sans" pitchFamily="2" charset="0"/>
                <a:ea typeface="Arial MT"/>
                <a:cs typeface="Arial MT"/>
              </a:rPr>
              <a:t>satisfactorios.</a:t>
            </a:r>
            <a:endParaRPr lang="es-CO" sz="1400" dirty="0">
              <a:effectLst/>
              <a:latin typeface="Arial MT"/>
              <a:ea typeface="Arial MT"/>
              <a:cs typeface="Arial MT"/>
            </a:endParaRPr>
          </a:p>
        </p:txBody>
      </p:sp>
    </p:spTree>
    <p:extLst>
      <p:ext uri="{BB962C8B-B14F-4D97-AF65-F5344CB8AC3E}">
        <p14:creationId xmlns:p14="http://schemas.microsoft.com/office/powerpoint/2010/main" val="321240731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" name="Google Shape;81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057999" y="4722549"/>
            <a:ext cx="2086001" cy="420950"/>
          </a:xfrm>
          <a:prstGeom prst="rect">
            <a:avLst/>
          </a:prstGeom>
          <a:noFill/>
          <a:ln>
            <a:noFill/>
          </a:ln>
        </p:spPr>
      </p:pic>
      <p:pic>
        <p:nvPicPr>
          <p:cNvPr id="82" name="Google Shape;82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 flipH="1">
            <a:off x="0" y="0"/>
            <a:ext cx="424650" cy="5143499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Rectángulo 1">
            <a:extLst>
              <a:ext uri="{FF2B5EF4-FFF2-40B4-BE49-F238E27FC236}">
                <a16:creationId xmlns:a16="http://schemas.microsoft.com/office/drawing/2014/main" id="{F0F54F23-EB2C-48A4-BCB8-A734009FB46E}"/>
              </a:ext>
            </a:extLst>
          </p:cNvPr>
          <p:cNvSpPr/>
          <p:nvPr/>
        </p:nvSpPr>
        <p:spPr>
          <a:xfrm>
            <a:off x="599209" y="449916"/>
            <a:ext cx="794558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O" sz="1200" dirty="0">
                <a:latin typeface="Arial Nova" panose="020B05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es-CO" sz="1200" dirty="0">
              <a:latin typeface="Arial Nova" panose="020B05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ítulo 7">
            <a:extLst>
              <a:ext uri="{FF2B5EF4-FFF2-40B4-BE49-F238E27FC236}">
                <a16:creationId xmlns:a16="http://schemas.microsoft.com/office/drawing/2014/main" id="{E4C1761E-F50F-4594-BC99-A5E2F93FDDC8}"/>
              </a:ext>
            </a:extLst>
          </p:cNvPr>
          <p:cNvSpPr>
            <a:spLocks noGrp="1"/>
          </p:cNvSpPr>
          <p:nvPr/>
        </p:nvSpPr>
        <p:spPr>
          <a:xfrm>
            <a:off x="872475" y="171590"/>
            <a:ext cx="7846875" cy="5566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s-MX" sz="1800" b="1" dirty="0">
                <a:latin typeface="Work Sans" pitchFamily="2" charset="0"/>
              </a:rPr>
              <a:t>5. RESULTADOS NIVEL DE SATISFACCIÓN GENERAL</a:t>
            </a:r>
          </a:p>
          <a:p>
            <a:pPr algn="just"/>
            <a:endParaRPr lang="es-CO" sz="1600" dirty="0">
              <a:latin typeface="Work Sans" pitchFamily="2" charset="0"/>
              <a:ea typeface="Arial MT"/>
              <a:cs typeface="Arial" panose="020B0604020202020204" pitchFamily="34" charset="0"/>
            </a:endParaRPr>
          </a:p>
          <a:p>
            <a:pPr algn="just"/>
            <a:r>
              <a:rPr lang="es-ES" sz="180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El tercer aspecto, gira entorno </a:t>
            </a:r>
            <a:r>
              <a:rPr lang="es-ES" sz="1800" b="1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a la labor del Ministerio y su impacto en la promoción de la cultura: </a:t>
            </a:r>
            <a:endParaRPr lang="es-CO" sz="1800" dirty="0">
              <a:effectLst/>
              <a:latin typeface="Arial MT"/>
              <a:ea typeface="Arial MT"/>
              <a:cs typeface="Arial MT"/>
            </a:endParaRPr>
          </a:p>
          <a:p>
            <a:pPr algn="just"/>
            <a:endParaRPr lang="es-CO" sz="1800" dirty="0">
              <a:latin typeface="Work Sans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br>
              <a:rPr lang="es-MX" sz="1800" u="sng" dirty="0">
                <a:latin typeface="Work Sans" pitchFamily="2" charset="0"/>
              </a:rPr>
            </a:br>
            <a:br>
              <a:rPr lang="es-MX" sz="1800" u="sng" dirty="0">
                <a:latin typeface="Work Sans" pitchFamily="2" charset="0"/>
              </a:rPr>
            </a:br>
            <a:br>
              <a:rPr lang="es-MX" sz="1800" dirty="0">
                <a:latin typeface="Work Sans" pitchFamily="2" charset="0"/>
              </a:rPr>
            </a:br>
            <a:br>
              <a:rPr lang="es-MX" sz="1800" dirty="0">
                <a:latin typeface="Work Sans" pitchFamily="2" charset="0"/>
              </a:rPr>
            </a:br>
            <a:endParaRPr lang="es-CO" sz="1800" dirty="0">
              <a:latin typeface="Work Sans" pitchFamily="2" charset="0"/>
            </a:endParaRP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94DFA0A5-0B7F-44BE-A884-D78901D62A0F}"/>
              </a:ext>
            </a:extLst>
          </p:cNvPr>
          <p:cNvSpPr txBox="1"/>
          <p:nvPr/>
        </p:nvSpPr>
        <p:spPr>
          <a:xfrm>
            <a:off x="777792" y="3727727"/>
            <a:ext cx="8036240" cy="141577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71755" algn="just">
              <a:spcBef>
                <a:spcPts val="40"/>
              </a:spcBef>
            </a:pPr>
            <a:r>
              <a:rPr lang="es-ES" sz="180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El 81% de los participantes registró estar muy satisfecho  y satisfecho respecto a  la labor del Ministerio en cuento a la promoción de la cultura y solo el 6.5 reporta insatisfacción sobre el impacto de la entidad en su objeto misional </a:t>
            </a:r>
            <a:endParaRPr lang="es-CO" sz="1800" dirty="0">
              <a:effectLst/>
              <a:latin typeface="Arial MT"/>
              <a:ea typeface="Arial MT"/>
              <a:cs typeface="Arial MT"/>
            </a:endParaRPr>
          </a:p>
          <a:p>
            <a:pPr marR="71755" algn="just">
              <a:spcBef>
                <a:spcPts val="40"/>
              </a:spcBef>
            </a:pPr>
            <a:endParaRPr lang="es-CO" sz="1400" dirty="0">
              <a:effectLst/>
              <a:latin typeface="Arial MT"/>
              <a:ea typeface="Arial MT"/>
              <a:cs typeface="Arial MT"/>
            </a:endParaRPr>
          </a:p>
        </p:txBody>
      </p:sp>
      <p:graphicFrame>
        <p:nvGraphicFramePr>
          <p:cNvPr id="8" name="Gráfico 7">
            <a:extLst>
              <a:ext uri="{FF2B5EF4-FFF2-40B4-BE49-F238E27FC236}">
                <a16:creationId xmlns:a16="http://schemas.microsoft.com/office/drawing/2014/main" id="{8F42F103-BBE9-4BD1-BD7D-DB818016548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62560265"/>
              </p:ext>
            </p:extLst>
          </p:nvPr>
        </p:nvGraphicFramePr>
        <p:xfrm>
          <a:off x="1570617" y="1507172"/>
          <a:ext cx="6411558" cy="18384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83071713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Google Shape;7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flipH="1">
            <a:off x="0" y="0"/>
            <a:ext cx="424650" cy="5143499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722549"/>
            <a:ext cx="2086001" cy="42095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ítulo 7">
            <a:extLst>
              <a:ext uri="{FF2B5EF4-FFF2-40B4-BE49-F238E27FC236}">
                <a16:creationId xmlns:a16="http://schemas.microsoft.com/office/drawing/2014/main" id="{AF3322A3-8BCA-40F8-B154-76FB388F288B}"/>
              </a:ext>
            </a:extLst>
          </p:cNvPr>
          <p:cNvSpPr txBox="1">
            <a:spLocks/>
          </p:cNvSpPr>
          <p:nvPr/>
        </p:nvSpPr>
        <p:spPr>
          <a:xfrm>
            <a:off x="813633" y="486464"/>
            <a:ext cx="7050208" cy="4521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just"/>
            <a:r>
              <a:rPr lang="es-CO" sz="1600" b="1" dirty="0">
                <a:latin typeface="Arial Nova" panose="020B0504020202020204" pitchFamily="34" charset="0"/>
              </a:rPr>
              <a:t>9. Análisis de resultados.</a:t>
            </a:r>
            <a:endParaRPr lang="es-CO" sz="1600" b="1" dirty="0">
              <a:latin typeface="Arial Nova" panose="020B05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59AF021C-067F-4CF3-BBB1-7C9055BDB470}"/>
              </a:ext>
            </a:extLst>
          </p:cNvPr>
          <p:cNvSpPr txBox="1"/>
          <p:nvPr/>
        </p:nvSpPr>
        <p:spPr>
          <a:xfrm>
            <a:off x="2260897" y="1221150"/>
            <a:ext cx="6069556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endParaRPr lang="es-CO" dirty="0">
              <a:solidFill>
                <a:srgbClr val="000000"/>
              </a:solidFill>
              <a:effectLst/>
              <a:latin typeface="Arial Nova" panose="020B05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s-CO" dirty="0">
                <a:solidFill>
                  <a:srgbClr val="000000"/>
                </a:solidFill>
                <a:effectLst/>
                <a:latin typeface="Arial Nova" panose="020B05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 destaca como tendencia mayoritaria la percepción positiva sobre los </a:t>
            </a:r>
            <a:r>
              <a:rPr lang="es-CO" b="1" dirty="0">
                <a:solidFill>
                  <a:srgbClr val="000000"/>
                </a:solidFill>
                <a:effectLst/>
                <a:latin typeface="Arial Nova" panose="020B05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resultados</a:t>
            </a:r>
            <a:r>
              <a:rPr lang="es-CO" dirty="0">
                <a:solidFill>
                  <a:srgbClr val="000000"/>
                </a:solidFill>
                <a:effectLst/>
                <a:latin typeface="Arial Nova" panose="020B05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obtenidos </a:t>
            </a:r>
            <a:r>
              <a:rPr lang="es-CO" dirty="0">
                <a:latin typeface="Arial Nova" panose="020B05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por los </a:t>
            </a:r>
            <a:r>
              <a:rPr lang="es-CO" dirty="0">
                <a:solidFill>
                  <a:srgbClr val="000000"/>
                </a:solidFill>
                <a:effectLst/>
                <a:latin typeface="Arial Nova" panose="020B05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beneficiarios de cada programa evaluado</a:t>
            </a:r>
            <a:r>
              <a:rPr lang="es-CO" dirty="0">
                <a:latin typeface="Arial Nova" panose="020B05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CO" dirty="0">
                <a:solidFill>
                  <a:srgbClr val="000000"/>
                </a:solidFill>
                <a:effectLst/>
                <a:latin typeface="Arial Nova" panose="020B05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y el impacto de estos en la </a:t>
            </a:r>
            <a:r>
              <a:rPr lang="es-CO" b="1" dirty="0">
                <a:latin typeface="Arial Nova" panose="020B05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promoción de la </a:t>
            </a:r>
            <a:r>
              <a:rPr lang="es-CO" b="1" dirty="0">
                <a:latin typeface="Arial Nova" panose="020B0504020202020204" pitchFamily="34" charset="0"/>
                <a:ea typeface="Calibri" panose="020F0502020204030204" pitchFamily="34" charset="0"/>
              </a:rPr>
              <a:t>participación social </a:t>
            </a:r>
            <a:r>
              <a:rPr lang="es-CO" dirty="0">
                <a:latin typeface="Arial Nova" panose="020B0504020202020204" pitchFamily="34" charset="0"/>
                <a:ea typeface="Calibri" panose="020F0502020204030204" pitchFamily="34" charset="0"/>
              </a:rPr>
              <a:t>y el desarrollo de la comunidad.</a:t>
            </a:r>
            <a:endParaRPr lang="es-CO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4" name="Gráfico 13" descr="Marca de verificación con relleno sólido">
            <a:extLst>
              <a:ext uri="{FF2B5EF4-FFF2-40B4-BE49-F238E27FC236}">
                <a16:creationId xmlns:a16="http://schemas.microsoft.com/office/drawing/2014/main" id="{BCCA5BFF-E6B2-415B-90F4-141F86AAC33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171601" y="1348726"/>
            <a:ext cx="914400" cy="914400"/>
          </a:xfrm>
          <a:prstGeom prst="rect">
            <a:avLst/>
          </a:prstGeom>
        </p:spPr>
      </p:pic>
      <p:pic>
        <p:nvPicPr>
          <p:cNvPr id="18" name="Gráfico 17" descr="Sirena con relleno sólido">
            <a:extLst>
              <a:ext uri="{FF2B5EF4-FFF2-40B4-BE49-F238E27FC236}">
                <a16:creationId xmlns:a16="http://schemas.microsoft.com/office/drawing/2014/main" id="{C15E1B88-DE79-4E46-886F-51C427D46699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111451" y="2673260"/>
            <a:ext cx="914400" cy="914400"/>
          </a:xfrm>
          <a:prstGeom prst="rect">
            <a:avLst/>
          </a:prstGeom>
        </p:spPr>
      </p:pic>
      <p:sp>
        <p:nvSpPr>
          <p:cNvPr id="10" name="CuadroTexto 9">
            <a:extLst>
              <a:ext uri="{FF2B5EF4-FFF2-40B4-BE49-F238E27FC236}">
                <a16:creationId xmlns:a16="http://schemas.microsoft.com/office/drawing/2014/main" id="{A29EA447-BC03-4299-9F00-764581799F42}"/>
              </a:ext>
            </a:extLst>
          </p:cNvPr>
          <p:cNvSpPr txBox="1"/>
          <p:nvPr/>
        </p:nvSpPr>
        <p:spPr>
          <a:xfrm>
            <a:off x="2260897" y="2686826"/>
            <a:ext cx="6128722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tabLst>
                <a:tab pos="2014855" algn="l"/>
                <a:tab pos="2015490" algn="l"/>
              </a:tabLst>
            </a:pPr>
            <a:r>
              <a:rPr lang="es-CO" dirty="0">
                <a:latin typeface="Arial Nova" panose="020B05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Los aspectos a fortalecer en los programas evaluados, se relacionan con el</a:t>
            </a:r>
            <a:r>
              <a:rPr lang="es-CO" dirty="0">
                <a:solidFill>
                  <a:srgbClr val="000000"/>
                </a:solidFill>
                <a:effectLst/>
                <a:latin typeface="Arial Nova" panose="020B05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CO" b="1" dirty="0">
                <a:solidFill>
                  <a:srgbClr val="000000"/>
                </a:solidFill>
                <a:effectLst/>
                <a:latin typeface="Arial Nova" panose="020B05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acompañamiento</a:t>
            </a:r>
            <a:r>
              <a:rPr lang="es-CO" dirty="0">
                <a:solidFill>
                  <a:srgbClr val="000000"/>
                </a:solidFill>
                <a:effectLst/>
                <a:latin typeface="Arial Nova" panose="020B05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que se brinda desde las dependencia a los participantes durante el acceso a los programa</a:t>
            </a:r>
            <a:r>
              <a:rPr lang="es-CO" dirty="0">
                <a:latin typeface="Arial Nova" panose="020B05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s, la necesidad de agilizar las respuestas en cada caso y facilitar el </a:t>
            </a:r>
            <a:r>
              <a:rPr lang="es-CO" dirty="0">
                <a:solidFill>
                  <a:srgbClr val="000000"/>
                </a:solidFill>
                <a:effectLst/>
                <a:latin typeface="Arial Nova" panose="020B05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relacionamiento de los funcionarios con los beneficiarios de los programas</a:t>
            </a:r>
            <a:r>
              <a:rPr lang="es-CO" dirty="0">
                <a:latin typeface="Arial Nova" panose="020B05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planes y programas del Ministerio de Cultura.</a:t>
            </a:r>
            <a:endParaRPr lang="es-CO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305044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Google Shape;7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flipH="1">
            <a:off x="0" y="0"/>
            <a:ext cx="424650" cy="5143499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722549"/>
            <a:ext cx="2086001" cy="4209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Gráfico 9" descr="Bombilla y lápiz con relleno sólido">
            <a:extLst>
              <a:ext uri="{FF2B5EF4-FFF2-40B4-BE49-F238E27FC236}">
                <a16:creationId xmlns:a16="http://schemas.microsoft.com/office/drawing/2014/main" id="{A0960416-C9FF-4A9D-9EF1-D83D599FD27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635983" y="1741932"/>
            <a:ext cx="1238685" cy="1238685"/>
          </a:xfrm>
          <a:prstGeom prst="rect">
            <a:avLst/>
          </a:prstGeom>
        </p:spPr>
      </p:pic>
      <p:sp>
        <p:nvSpPr>
          <p:cNvPr id="7" name="Título 7">
            <a:extLst>
              <a:ext uri="{FF2B5EF4-FFF2-40B4-BE49-F238E27FC236}">
                <a16:creationId xmlns:a16="http://schemas.microsoft.com/office/drawing/2014/main" id="{7DF7E93B-489A-49ED-9709-6F8BEB2DD27C}"/>
              </a:ext>
            </a:extLst>
          </p:cNvPr>
          <p:cNvSpPr txBox="1">
            <a:spLocks/>
          </p:cNvSpPr>
          <p:nvPr/>
        </p:nvSpPr>
        <p:spPr>
          <a:xfrm>
            <a:off x="1988469" y="687668"/>
            <a:ext cx="7047954" cy="33472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s-MX" sz="1600" b="1" dirty="0">
                <a:latin typeface="Arial Nova" panose="020B0504020202020204" pitchFamily="34" charset="0"/>
              </a:rPr>
              <a:t>En caso de requerir más información sobre la medición, contáctenos :</a:t>
            </a:r>
          </a:p>
          <a:p>
            <a:endParaRPr lang="es-MX" sz="1600" b="1" dirty="0">
              <a:latin typeface="Arial Nova" panose="020B0504020202020204" pitchFamily="34" charset="0"/>
            </a:endParaRPr>
          </a:p>
          <a:p>
            <a:r>
              <a:rPr lang="es-MX" sz="1600" b="1" dirty="0">
                <a:latin typeface="Arial Nova" panose="020B0504020202020204" pitchFamily="34" charset="0"/>
              </a:rPr>
              <a:t>Maria Cristina Salazar </a:t>
            </a:r>
          </a:p>
          <a:p>
            <a:r>
              <a:rPr lang="es-MX" sz="1600" b="1" dirty="0">
                <a:latin typeface="Arial Nova" panose="020B0504020202020204" pitchFamily="34" charset="0"/>
              </a:rPr>
              <a:t>Asesora Grupo Servicio al Ciudadano </a:t>
            </a:r>
          </a:p>
          <a:p>
            <a:r>
              <a:rPr lang="es-MX" sz="1600" b="1" dirty="0">
                <a:latin typeface="Arial Nova" panose="020B0504020202020204" pitchFamily="34" charset="0"/>
                <a:hlinkClick r:id="rId7"/>
              </a:rPr>
              <a:t>msalazar@minculutra.gov.co</a:t>
            </a:r>
            <a:endParaRPr lang="es-MX" sz="1600" b="1" dirty="0">
              <a:latin typeface="Arial Nova" panose="020B0504020202020204" pitchFamily="34" charset="0"/>
            </a:endParaRPr>
          </a:p>
          <a:p>
            <a:endParaRPr lang="es-MX" sz="1600" b="1" dirty="0">
              <a:latin typeface="Arial Nova" panose="020B0504020202020204" pitchFamily="34" charset="0"/>
            </a:endParaRPr>
          </a:p>
          <a:p>
            <a:r>
              <a:rPr lang="es-MX" sz="1600" b="1" dirty="0">
                <a:latin typeface="Arial Nova" panose="020B0504020202020204" pitchFamily="34" charset="0"/>
              </a:rPr>
              <a:t>Lyda España Rodriguez </a:t>
            </a:r>
          </a:p>
          <a:p>
            <a:r>
              <a:rPr lang="es-MX" sz="1600" b="1" dirty="0">
                <a:latin typeface="Arial Nova" panose="020B0504020202020204" pitchFamily="34" charset="0"/>
              </a:rPr>
              <a:t>Profesional especializado Biblioteca Nacional </a:t>
            </a:r>
          </a:p>
          <a:p>
            <a:r>
              <a:rPr lang="es-CO" sz="1600" b="1" u="sng" dirty="0">
                <a:solidFill>
                  <a:schemeClr val="accent5"/>
                </a:solidFill>
                <a:latin typeface="Arial Nova" panose="020B0504020202020204" pitchFamily="34" charset="0"/>
              </a:rPr>
              <a:t>lespana@bibliotecanacional.gov.co</a:t>
            </a:r>
            <a:endParaRPr lang="es-MX" sz="1600" b="1" u="sng" dirty="0">
              <a:solidFill>
                <a:schemeClr val="accent5"/>
              </a:solidFill>
              <a:latin typeface="Arial Nova" panose="020B0504020202020204" pitchFamily="34" charset="0"/>
            </a:endParaRPr>
          </a:p>
          <a:p>
            <a:endParaRPr lang="es-MX" sz="1600" b="1" dirty="0">
              <a:latin typeface="Arial Nova" panose="020B0504020202020204" pitchFamily="34" charset="0"/>
            </a:endParaRPr>
          </a:p>
          <a:p>
            <a:r>
              <a:rPr lang="es-MX" sz="1600" b="1" dirty="0">
                <a:latin typeface="Arial Nova" panose="020B0504020202020204" pitchFamily="34" charset="0"/>
              </a:rPr>
              <a:t>Karla Neira Suarez</a:t>
            </a:r>
          </a:p>
          <a:p>
            <a:r>
              <a:rPr lang="es-MX" sz="1600" b="1" dirty="0">
                <a:latin typeface="Arial Nova" panose="020B0504020202020204" pitchFamily="34" charset="0"/>
              </a:rPr>
              <a:t>Coordinadora Grupo Servicio al Ciudadano</a:t>
            </a:r>
          </a:p>
          <a:p>
            <a:r>
              <a:rPr lang="es-MX" sz="1600" b="1" u="sng" dirty="0">
                <a:solidFill>
                  <a:schemeClr val="accent5"/>
                </a:solidFill>
                <a:latin typeface="Arial Nova" panose="020B0504020202020204" pitchFamily="34" charset="0"/>
              </a:rPr>
              <a:t>kneira@mincultura.gov.co </a:t>
            </a:r>
          </a:p>
          <a:p>
            <a:endParaRPr lang="es-MX" sz="1600" b="1" dirty="0">
              <a:latin typeface="Arial Nova" panose="020B0504020202020204" pitchFamily="34" charset="0"/>
            </a:endParaRPr>
          </a:p>
          <a:p>
            <a:endParaRPr lang="es-CO" sz="1600" dirty="0"/>
          </a:p>
        </p:txBody>
      </p:sp>
    </p:spTree>
    <p:extLst>
      <p:ext uri="{BB962C8B-B14F-4D97-AF65-F5344CB8AC3E}">
        <p14:creationId xmlns:p14="http://schemas.microsoft.com/office/powerpoint/2010/main" val="319400494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7"/>
          <p:cNvSpPr/>
          <p:nvPr/>
        </p:nvSpPr>
        <p:spPr>
          <a:xfrm>
            <a:off x="5300" y="0"/>
            <a:ext cx="9144000" cy="5154000"/>
          </a:xfrm>
          <a:prstGeom prst="rect">
            <a:avLst/>
          </a:prstGeom>
          <a:solidFill>
            <a:srgbClr val="F42F6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88;p17"/>
          <p:cNvSpPr txBox="1">
            <a:spLocks noGrp="1"/>
          </p:cNvSpPr>
          <p:nvPr>
            <p:ph type="title"/>
          </p:nvPr>
        </p:nvSpPr>
        <p:spPr>
          <a:xfrm>
            <a:off x="274550" y="2021525"/>
            <a:ext cx="8520600" cy="83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3000">
                <a:solidFill>
                  <a:srgbClr val="FFFFFF"/>
                </a:solidFill>
              </a:rPr>
              <a:t>Gracias.</a:t>
            </a:r>
            <a:endParaRPr sz="3000">
              <a:solidFill>
                <a:srgbClr val="FFFFFF"/>
              </a:solidFill>
            </a:endParaRPr>
          </a:p>
        </p:txBody>
      </p:sp>
      <p:pic>
        <p:nvPicPr>
          <p:cNvPr id="89" name="Google Shape;89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071224" y="3924075"/>
            <a:ext cx="3078075" cy="6211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" name="Google Shape;81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947189" y="4663815"/>
            <a:ext cx="2086001" cy="420950"/>
          </a:xfrm>
          <a:prstGeom prst="rect">
            <a:avLst/>
          </a:prstGeom>
          <a:noFill/>
          <a:ln>
            <a:noFill/>
          </a:ln>
        </p:spPr>
      </p:pic>
      <p:pic>
        <p:nvPicPr>
          <p:cNvPr id="82" name="Google Shape;82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 flipH="1">
            <a:off x="0" y="0"/>
            <a:ext cx="424650" cy="5143499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ítulo 2">
            <a:extLst>
              <a:ext uri="{FF2B5EF4-FFF2-40B4-BE49-F238E27FC236}">
                <a16:creationId xmlns:a16="http://schemas.microsoft.com/office/drawing/2014/main" id="{A8B723F9-C70B-494D-B08F-CC9F7EBE20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400" y="235470"/>
            <a:ext cx="8520600" cy="572700"/>
          </a:xfrm>
        </p:spPr>
        <p:txBody>
          <a:bodyPr/>
          <a:lstStyle/>
          <a:p>
            <a:r>
              <a:rPr lang="es-MX" sz="1800" b="1" dirty="0">
                <a:latin typeface="Work Sans" pitchFamily="2" charset="0"/>
              </a:rPr>
              <a:t>2. COMPONENTES EVALUADOS EN CADA PROGRAMA:</a:t>
            </a:r>
            <a:endParaRPr lang="es-CO" sz="1800" b="1" dirty="0">
              <a:latin typeface="Work Sans" pitchFamily="2" charset="0"/>
            </a:endParaRP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2918E032-77DF-43AD-AD26-425821CA2FF6}"/>
              </a:ext>
            </a:extLst>
          </p:cNvPr>
          <p:cNvSpPr/>
          <p:nvPr/>
        </p:nvSpPr>
        <p:spPr>
          <a:xfrm>
            <a:off x="889394" y="808170"/>
            <a:ext cx="7631206" cy="39472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spcAft>
                <a:spcPts val="280"/>
              </a:spcAft>
              <a:buFont typeface="+mj-lt"/>
              <a:buAutoNum type="arabicPeriod"/>
            </a:pPr>
            <a:r>
              <a:rPr lang="es-ES" b="1" dirty="0">
                <a:latin typeface="Work Sans" pitchFamily="2" charset="0"/>
                <a:ea typeface="Arial" panose="020B0604020202020204" pitchFamily="34" charset="0"/>
              </a:rPr>
              <a:t>Divulgación y Comunicaciones: </a:t>
            </a:r>
            <a:r>
              <a:rPr lang="es-ES" dirty="0">
                <a:latin typeface="Work Sans" pitchFamily="2" charset="0"/>
                <a:ea typeface="Arial" panose="020B0604020202020204" pitchFamily="34" charset="0"/>
              </a:rPr>
              <a:t>mide la satisfacción de los ciudadanos respecto a cobertura, oportunidad, agilidad y claridad en las estrategias de difusión de los PPP. </a:t>
            </a:r>
            <a:endParaRPr lang="es-CO" sz="1200" dirty="0">
              <a:latin typeface="Work Sans" pitchFamily="2" charset="0"/>
              <a:ea typeface="Arial" panose="020B0604020202020204" pitchFamily="34" charset="0"/>
            </a:endParaRPr>
          </a:p>
          <a:p>
            <a:pPr marL="342900" lvl="0" indent="-342900" algn="just">
              <a:spcAft>
                <a:spcPts val="280"/>
              </a:spcAft>
              <a:buFont typeface="+mj-lt"/>
              <a:buAutoNum type="arabicPeriod"/>
            </a:pPr>
            <a:r>
              <a:rPr lang="es-ES" b="1" dirty="0">
                <a:latin typeface="Work Sans" pitchFamily="2" charset="0"/>
                <a:ea typeface="Arial" panose="020B0604020202020204" pitchFamily="34" charset="0"/>
              </a:rPr>
              <a:t>Planeación</a:t>
            </a:r>
            <a:r>
              <a:rPr lang="es-ES" dirty="0">
                <a:latin typeface="Work Sans" pitchFamily="2" charset="0"/>
                <a:ea typeface="Arial" panose="020B0604020202020204" pitchFamily="34" charset="0"/>
              </a:rPr>
              <a:t>: establece la conformidad de los participantes respecto a la claridad y pertinencia en la formulación de las metas y actividades previstas en cada PPP. </a:t>
            </a:r>
            <a:endParaRPr lang="es-CO" sz="1200" dirty="0">
              <a:latin typeface="Work Sans" pitchFamily="2" charset="0"/>
              <a:ea typeface="Arial" panose="020B0604020202020204" pitchFamily="34" charset="0"/>
            </a:endParaRPr>
          </a:p>
          <a:p>
            <a:pPr marL="342900" lvl="0" indent="-342900" algn="just">
              <a:spcAft>
                <a:spcPts val="280"/>
              </a:spcAft>
              <a:buFont typeface="+mj-lt"/>
              <a:buAutoNum type="arabicPeriod"/>
            </a:pPr>
            <a:r>
              <a:rPr lang="es-ES" b="1" dirty="0">
                <a:latin typeface="Work Sans" pitchFamily="2" charset="0"/>
                <a:ea typeface="Arial" panose="020B0604020202020204" pitchFamily="34" charset="0"/>
              </a:rPr>
              <a:t>Participación social: </a:t>
            </a:r>
            <a:r>
              <a:rPr lang="es-ES" dirty="0">
                <a:latin typeface="Work Sans" pitchFamily="2" charset="0"/>
                <a:ea typeface="Arial" panose="020B0604020202020204" pitchFamily="34" charset="0"/>
              </a:rPr>
              <a:t>indaga la percepción de los beneficiarios en cuanto a la amplitud, pluralidad y acceso de la ciudadanía a las oportunidades ofrecidas por el Ministerio de Cultura en el desarrollo de los PPP. </a:t>
            </a:r>
            <a:endParaRPr lang="es-CO" sz="1200" dirty="0">
              <a:latin typeface="Work Sans" pitchFamily="2" charset="0"/>
              <a:ea typeface="Arial" panose="020B0604020202020204" pitchFamily="34" charset="0"/>
            </a:endParaRPr>
          </a:p>
          <a:p>
            <a:pPr marL="342900" lvl="0" indent="-342900" algn="just">
              <a:spcAft>
                <a:spcPts val="280"/>
              </a:spcAft>
              <a:buFont typeface="+mj-lt"/>
              <a:buAutoNum type="arabicPeriod"/>
            </a:pPr>
            <a:r>
              <a:rPr lang="es-ES" b="1" dirty="0">
                <a:latin typeface="Work Sans" pitchFamily="2" charset="0"/>
                <a:ea typeface="Arial" panose="020B0604020202020204" pitchFamily="34" charset="0"/>
              </a:rPr>
              <a:t>Apoyo en la ejecución: </a:t>
            </a:r>
            <a:r>
              <a:rPr lang="es-ES" dirty="0">
                <a:latin typeface="Work Sans" pitchFamily="2" charset="0"/>
                <a:ea typeface="Arial" panose="020B0604020202020204" pitchFamily="34" charset="0"/>
              </a:rPr>
              <a:t>evalúa la aprobación al desempeño de cada área en la prestación de asistencia técnica, económica y logística en el PPP.</a:t>
            </a:r>
            <a:endParaRPr lang="es-CO" sz="1200" dirty="0">
              <a:latin typeface="Work Sans" pitchFamily="2" charset="0"/>
              <a:ea typeface="Arial" panose="020B0604020202020204" pitchFamily="34" charset="0"/>
            </a:endParaRPr>
          </a:p>
          <a:p>
            <a:pPr marL="342900" lvl="0" indent="-342900" algn="just">
              <a:spcAft>
                <a:spcPts val="280"/>
              </a:spcAft>
              <a:buFont typeface="+mj-lt"/>
              <a:buAutoNum type="arabicPeriod"/>
            </a:pPr>
            <a:r>
              <a:rPr lang="es-ES" b="1" dirty="0">
                <a:latin typeface="Work Sans" pitchFamily="2" charset="0"/>
                <a:ea typeface="Arial" panose="020B0604020202020204" pitchFamily="34" charset="0"/>
              </a:rPr>
              <a:t>Evaluación y acompañamiento: </a:t>
            </a:r>
            <a:r>
              <a:rPr lang="es-ES" dirty="0">
                <a:latin typeface="Work Sans" pitchFamily="2" charset="0"/>
                <a:ea typeface="Arial" panose="020B0604020202020204" pitchFamily="34" charset="0"/>
              </a:rPr>
              <a:t>valora, desde la perspectiva del encuestado, la capacidad para el monitoreo, aprendizaje y mejoramiento de los PPP desde diferentes planos temporales. </a:t>
            </a:r>
            <a:endParaRPr lang="es-CO" sz="1200" dirty="0">
              <a:latin typeface="Work Sans" pitchFamily="2" charset="0"/>
              <a:ea typeface="Arial" panose="020B0604020202020204" pitchFamily="34" charset="0"/>
            </a:endParaRPr>
          </a:p>
          <a:p>
            <a:pPr marL="342900" lvl="0" indent="-342900" algn="just">
              <a:spcAft>
                <a:spcPts val="280"/>
              </a:spcAft>
              <a:buFont typeface="+mj-lt"/>
              <a:buAutoNum type="arabicPeriod"/>
            </a:pPr>
            <a:r>
              <a:rPr lang="es-ES" b="1" dirty="0">
                <a:latin typeface="Work Sans" pitchFamily="2" charset="0"/>
                <a:ea typeface="Arial" panose="020B0604020202020204" pitchFamily="34" charset="0"/>
              </a:rPr>
              <a:t>Cumplimiento: </a:t>
            </a:r>
            <a:r>
              <a:rPr lang="es-ES" dirty="0">
                <a:latin typeface="Work Sans" pitchFamily="2" charset="0"/>
                <a:ea typeface="Arial" panose="020B0604020202020204" pitchFamily="34" charset="0"/>
              </a:rPr>
              <a:t>mide la percepción de la eficacia y agilidad en la realización de las actividades propias del Ministerio de Cultura según la opinión de los entrevistados </a:t>
            </a:r>
            <a:endParaRPr lang="es-CO" sz="1200" dirty="0">
              <a:effectLst/>
              <a:latin typeface="Work Sans" pitchFamily="2" charset="0"/>
              <a:ea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59309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Google Shape;7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flipH="1">
            <a:off x="0" y="0"/>
            <a:ext cx="424650" cy="5143499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722549"/>
            <a:ext cx="2086001" cy="420950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Título 7">
            <a:extLst>
              <a:ext uri="{FF2B5EF4-FFF2-40B4-BE49-F238E27FC236}">
                <a16:creationId xmlns:a16="http://schemas.microsoft.com/office/drawing/2014/main" id="{103186D0-AAEA-40D8-A3EF-D028C77D03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00487" y="1631388"/>
            <a:ext cx="7218792" cy="1266137"/>
          </a:xfrm>
        </p:spPr>
        <p:txBody>
          <a:bodyPr/>
          <a:lstStyle/>
          <a:p>
            <a:r>
              <a:rPr lang="es-MX" sz="3200" b="1" dirty="0">
                <a:latin typeface="Work Sans" pitchFamily="2" charset="0"/>
              </a:rPr>
              <a:t>3. RESULTADOS  GENERALES DE PERCEPCIÓN POR COMPONENTE</a:t>
            </a:r>
            <a:br>
              <a:rPr lang="es-MX" sz="3200" b="1" dirty="0">
                <a:latin typeface="Work Sans" pitchFamily="2" charset="0"/>
              </a:rPr>
            </a:br>
            <a:br>
              <a:rPr lang="es-MX" sz="1800" dirty="0">
                <a:latin typeface="Work Sans" pitchFamily="2" charset="0"/>
              </a:rPr>
            </a:br>
            <a:br>
              <a:rPr lang="es-MX" sz="1800" dirty="0">
                <a:latin typeface="Work Sans" pitchFamily="2" charset="0"/>
              </a:rPr>
            </a:br>
            <a:br>
              <a:rPr lang="es-MX" sz="1800" dirty="0">
                <a:latin typeface="Work Sans" pitchFamily="2" charset="0"/>
              </a:rPr>
            </a:br>
            <a:br>
              <a:rPr lang="es-MX" sz="1800" dirty="0">
                <a:latin typeface="Work Sans" pitchFamily="2" charset="0"/>
              </a:rPr>
            </a:br>
            <a:br>
              <a:rPr lang="es-MX" sz="1800" dirty="0">
                <a:latin typeface="Work Sans" pitchFamily="2" charset="0"/>
              </a:rPr>
            </a:br>
            <a:endParaRPr lang="es-CO" sz="1800" dirty="0">
              <a:latin typeface="Work Sans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47619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Google Shape;7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flipH="1">
            <a:off x="0" y="0"/>
            <a:ext cx="424650" cy="5143499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057999" y="4722549"/>
            <a:ext cx="2086001" cy="420950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Título 7">
            <a:extLst>
              <a:ext uri="{FF2B5EF4-FFF2-40B4-BE49-F238E27FC236}">
                <a16:creationId xmlns:a16="http://schemas.microsoft.com/office/drawing/2014/main" id="{103186D0-AAEA-40D8-A3EF-D028C77D03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1546" y="262987"/>
            <a:ext cx="8147047" cy="4064756"/>
          </a:xfrm>
        </p:spPr>
        <p:txBody>
          <a:bodyPr/>
          <a:lstStyle/>
          <a:p>
            <a:r>
              <a:rPr lang="es-MX" sz="1800" b="1" dirty="0">
                <a:latin typeface="Work Sans" pitchFamily="2" charset="0"/>
              </a:rPr>
              <a:t>3.1. </a:t>
            </a:r>
            <a:r>
              <a:rPr lang="es-CO" sz="1800" b="1" dirty="0">
                <a:latin typeface="Work Sans" pitchFamily="2" charset="0"/>
              </a:rPr>
              <a:t>DIVULGACIÓN Y COMUNICACIONES: </a:t>
            </a:r>
            <a:r>
              <a:rPr lang="es-MX" sz="1800" b="1" dirty="0">
                <a:latin typeface="Work Sans" pitchFamily="2" charset="0"/>
              </a:rPr>
              <a:t>Respuestas analizadas.</a:t>
            </a:r>
            <a:br>
              <a:rPr lang="es-CO" sz="1800" b="1" dirty="0">
                <a:latin typeface="Work Sans" pitchFamily="2" charset="0"/>
              </a:rPr>
            </a:br>
            <a:br>
              <a:rPr lang="es-CO" sz="1600" b="1" dirty="0">
                <a:latin typeface="Work Sans" pitchFamily="2" charset="0"/>
              </a:rPr>
            </a:br>
            <a:r>
              <a:rPr lang="es-CO" sz="1600" dirty="0">
                <a:latin typeface="Work Sans" pitchFamily="2" charset="0"/>
              </a:rPr>
              <a:t>Se evaluó la satisfacción de los ciudadanos respecto a cobertura, oportunidad, agilidad y claridad en las estrategias de difusión de los PPP, a través de las siguientes preguntas:</a:t>
            </a:r>
            <a:br>
              <a:rPr lang="es-CO" sz="1600" dirty="0">
                <a:latin typeface="Work Sans" pitchFamily="2" charset="0"/>
              </a:rPr>
            </a:br>
            <a:br>
              <a:rPr lang="es-CO" sz="1400" dirty="0">
                <a:latin typeface="Work Sans" pitchFamily="2" charset="0"/>
              </a:rPr>
            </a:br>
            <a:r>
              <a:rPr lang="es-CO" sz="1400" dirty="0">
                <a:latin typeface="Work Sans" pitchFamily="2" charset="0"/>
              </a:rPr>
              <a:t> </a:t>
            </a:r>
            <a:br>
              <a:rPr lang="es-CO" sz="1400" dirty="0">
                <a:latin typeface="Work Sans" pitchFamily="2" charset="0"/>
              </a:rPr>
            </a:br>
            <a:br>
              <a:rPr lang="es-MX" sz="1400" dirty="0">
                <a:latin typeface="Work Sans" pitchFamily="2" charset="0"/>
              </a:rPr>
            </a:br>
            <a:br>
              <a:rPr lang="es-MX" sz="1400" dirty="0">
                <a:latin typeface="Work Sans" pitchFamily="2" charset="0"/>
              </a:rPr>
            </a:br>
            <a:br>
              <a:rPr lang="es-MX" sz="1400" dirty="0">
                <a:latin typeface="Work Sans" pitchFamily="2" charset="0"/>
              </a:rPr>
            </a:br>
            <a:br>
              <a:rPr lang="es-MX" sz="1400" dirty="0">
                <a:latin typeface="Work Sans" pitchFamily="2" charset="0"/>
              </a:rPr>
            </a:br>
            <a:endParaRPr lang="es-CO" sz="1400" dirty="0">
              <a:latin typeface="Work Sans" pitchFamily="2" charset="0"/>
            </a:endParaRP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F01B0E03-6AB8-426F-9743-931FC0DE4BF7}"/>
              </a:ext>
            </a:extLst>
          </p:cNvPr>
          <p:cNvSpPr/>
          <p:nvPr/>
        </p:nvSpPr>
        <p:spPr>
          <a:xfrm>
            <a:off x="784616" y="4517526"/>
            <a:ext cx="6476999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1050" i="1" dirty="0">
                <a:latin typeface="Arial Nova" panose="020B05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s-CO" sz="1050" i="1" dirty="0">
              <a:solidFill>
                <a:srgbClr val="44546A"/>
              </a:solidFill>
              <a:latin typeface="Arial Nova" panose="020B05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s-CO" sz="1050" i="1" dirty="0">
                <a:latin typeface="Arial Nova" panose="020B05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Gráfica 1. Percepción general componente de divulgación y comunicación</a:t>
            </a:r>
            <a:endParaRPr lang="es-CO" sz="1050" i="1" dirty="0">
              <a:latin typeface="Arial Nova" panose="020B0504020202020204" pitchFamily="34" charset="0"/>
            </a:endParaRPr>
          </a:p>
        </p:txBody>
      </p:sp>
      <p:graphicFrame>
        <p:nvGraphicFramePr>
          <p:cNvPr id="9" name="Gráfico 8">
            <a:extLst>
              <a:ext uri="{FF2B5EF4-FFF2-40B4-BE49-F238E27FC236}">
                <a16:creationId xmlns:a16="http://schemas.microsoft.com/office/drawing/2014/main" id="{27A785C1-F31A-48F7-A653-3B5E18CF68E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70811042"/>
              </p:ext>
            </p:extLst>
          </p:nvPr>
        </p:nvGraphicFramePr>
        <p:xfrm>
          <a:off x="784616" y="1638311"/>
          <a:ext cx="7860906" cy="26894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6551702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" name="Google Shape;81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057999" y="4722549"/>
            <a:ext cx="2086001" cy="420950"/>
          </a:xfrm>
          <a:prstGeom prst="rect">
            <a:avLst/>
          </a:prstGeom>
          <a:noFill/>
          <a:ln>
            <a:noFill/>
          </a:ln>
        </p:spPr>
      </p:pic>
      <p:pic>
        <p:nvPicPr>
          <p:cNvPr id="82" name="Google Shape;82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 flipH="1">
            <a:off x="0" y="0"/>
            <a:ext cx="424650" cy="5143499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Rectángulo 1">
            <a:extLst>
              <a:ext uri="{FF2B5EF4-FFF2-40B4-BE49-F238E27FC236}">
                <a16:creationId xmlns:a16="http://schemas.microsoft.com/office/drawing/2014/main" id="{7C63C836-CAF4-4046-8385-05773D2BCB46}"/>
              </a:ext>
            </a:extLst>
          </p:cNvPr>
          <p:cNvSpPr/>
          <p:nvPr/>
        </p:nvSpPr>
        <p:spPr>
          <a:xfrm>
            <a:off x="817580" y="371146"/>
            <a:ext cx="7971417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O" sz="1800" b="1" dirty="0">
                <a:latin typeface="Work Sans" pitchFamily="2" charset="0"/>
              </a:rPr>
              <a:t>3.1 DIVULGACIÓN Y COMUNICACIONES: Análisis de resultados: </a:t>
            </a:r>
          </a:p>
          <a:p>
            <a:pPr marL="342900" indent="-342900" algn="just">
              <a:buAutoNum type="arabicPeriod"/>
            </a:pPr>
            <a:endParaRPr lang="es-CO" sz="1800" b="1" dirty="0">
              <a:latin typeface="Work Sans" pitchFamily="2" charset="0"/>
            </a:endParaRPr>
          </a:p>
          <a:p>
            <a:pPr algn="just"/>
            <a:r>
              <a:rPr lang="es-ES" sz="180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En promedio el </a:t>
            </a:r>
            <a:r>
              <a:rPr lang="es-ES" sz="1800" b="1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87% </a:t>
            </a:r>
            <a:r>
              <a:rPr lang="es-ES" sz="180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de los encuestados perciben </a:t>
            </a:r>
            <a:r>
              <a:rPr lang="es-ES" sz="1800" b="1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positivamente </a:t>
            </a:r>
            <a:r>
              <a:rPr lang="es-ES" sz="180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el componente de</a:t>
            </a:r>
            <a:r>
              <a:rPr lang="es-ES" sz="1800" spc="5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 </a:t>
            </a:r>
            <a:r>
              <a:rPr lang="es-ES" sz="1800" b="1" i="1" spc="-5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Divulgación</a:t>
            </a:r>
            <a:r>
              <a:rPr lang="es-ES" sz="1800" b="1" i="1" spc="-7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 </a:t>
            </a:r>
            <a:r>
              <a:rPr lang="es-ES" sz="1800" b="1" i="1" spc="-5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y</a:t>
            </a:r>
            <a:r>
              <a:rPr lang="es-ES" sz="1800" b="1" i="1" spc="-65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 </a:t>
            </a:r>
            <a:r>
              <a:rPr lang="es-ES" sz="1800" b="1" i="1" spc="-5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comunicación</a:t>
            </a:r>
            <a:r>
              <a:rPr lang="es-ES" sz="1800" b="1" i="1" spc="-3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 </a:t>
            </a:r>
            <a:r>
              <a:rPr lang="es-ES" sz="1800" i="1" spc="-5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en</a:t>
            </a:r>
            <a:r>
              <a:rPr lang="es-ES" sz="1800" i="1" spc="-45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 </a:t>
            </a:r>
            <a:r>
              <a:rPr lang="es-ES" sz="1800" spc="-5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los</a:t>
            </a:r>
            <a:r>
              <a:rPr lang="es-ES" sz="1800" spc="-4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 </a:t>
            </a:r>
            <a:r>
              <a:rPr lang="es-ES" sz="1800" spc="-5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planes</a:t>
            </a:r>
            <a:r>
              <a:rPr lang="es-ES" sz="1800" spc="-35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 </a:t>
            </a:r>
            <a:r>
              <a:rPr lang="es-ES" sz="180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y</a:t>
            </a:r>
            <a:r>
              <a:rPr lang="es-ES" sz="1800" spc="-4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 </a:t>
            </a:r>
            <a:r>
              <a:rPr lang="es-ES" sz="180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programas</a:t>
            </a:r>
            <a:r>
              <a:rPr lang="es-ES" sz="1800" spc="-4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 </a:t>
            </a:r>
            <a:r>
              <a:rPr lang="es-ES" sz="180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al</a:t>
            </a:r>
            <a:r>
              <a:rPr lang="es-ES" sz="1800" spc="-4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 </a:t>
            </a:r>
            <a:r>
              <a:rPr lang="es-ES" sz="180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manifestarse</a:t>
            </a:r>
            <a:r>
              <a:rPr lang="es-ES" sz="1800" spc="-5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 </a:t>
            </a:r>
            <a:r>
              <a:rPr lang="es-ES" sz="180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favorablemente</a:t>
            </a:r>
            <a:r>
              <a:rPr lang="es-ES" sz="1800" spc="-295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 </a:t>
            </a:r>
            <a:r>
              <a:rPr lang="es-ES" sz="180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sobre la amplitud y oportunidad de la información, describiendo que los contenidos</a:t>
            </a:r>
            <a:r>
              <a:rPr lang="es-ES" sz="1800" spc="5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 </a:t>
            </a:r>
            <a:r>
              <a:rPr lang="es-ES" sz="180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divulgados</a:t>
            </a:r>
            <a:r>
              <a:rPr lang="es-ES" sz="1800" spc="-3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 </a:t>
            </a:r>
            <a:r>
              <a:rPr lang="es-ES" sz="180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son</a:t>
            </a:r>
            <a:r>
              <a:rPr lang="es-ES" sz="1800" spc="-3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 </a:t>
            </a:r>
            <a:r>
              <a:rPr lang="es-ES" sz="180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completos,</a:t>
            </a:r>
            <a:r>
              <a:rPr lang="es-ES" sz="1800" spc="-3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 </a:t>
            </a:r>
            <a:r>
              <a:rPr lang="es-ES" sz="180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comprensibles,</a:t>
            </a:r>
            <a:r>
              <a:rPr lang="es-ES" sz="1800" spc="-3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 </a:t>
            </a:r>
            <a:r>
              <a:rPr lang="es-ES" sz="180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y</a:t>
            </a:r>
            <a:r>
              <a:rPr lang="es-ES" sz="1800" spc="-4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 </a:t>
            </a:r>
            <a:r>
              <a:rPr lang="es-ES" sz="180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que</a:t>
            </a:r>
            <a:r>
              <a:rPr lang="es-ES" sz="1800" spc="-45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 </a:t>
            </a:r>
            <a:r>
              <a:rPr lang="es-ES" sz="180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contienen</a:t>
            </a:r>
            <a:r>
              <a:rPr lang="es-ES" sz="1800" spc="-3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 </a:t>
            </a:r>
            <a:r>
              <a:rPr lang="es-ES" sz="180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la</a:t>
            </a:r>
            <a:r>
              <a:rPr lang="es-ES" sz="1800" spc="-45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 </a:t>
            </a:r>
            <a:r>
              <a:rPr lang="es-ES" sz="180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información</a:t>
            </a:r>
            <a:r>
              <a:rPr lang="es-ES" sz="1800" spc="-45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 </a:t>
            </a:r>
            <a:r>
              <a:rPr lang="es-ES" sz="180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suficiente</a:t>
            </a:r>
            <a:r>
              <a:rPr lang="es-ES" sz="1800" spc="-3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 </a:t>
            </a:r>
            <a:r>
              <a:rPr lang="es-ES" sz="180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para</a:t>
            </a:r>
            <a:r>
              <a:rPr lang="es-ES" sz="1800" spc="-295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 </a:t>
            </a:r>
            <a:r>
              <a:rPr lang="es-ES" sz="180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aplicar</a:t>
            </a:r>
            <a:r>
              <a:rPr lang="es-ES" sz="1800" spc="-6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 </a:t>
            </a:r>
            <a:r>
              <a:rPr lang="es-ES" sz="180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a</a:t>
            </a:r>
            <a:r>
              <a:rPr lang="es-ES" sz="1800" spc="-6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 </a:t>
            </a:r>
            <a:r>
              <a:rPr lang="es-ES" sz="180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las</a:t>
            </a:r>
            <a:r>
              <a:rPr lang="es-ES" sz="1800" spc="-6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 </a:t>
            </a:r>
            <a:r>
              <a:rPr lang="es-ES" sz="180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convocatorias.</a:t>
            </a:r>
            <a:r>
              <a:rPr lang="es-ES" sz="1800" spc="-55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 </a:t>
            </a:r>
          </a:p>
          <a:p>
            <a:pPr algn="just"/>
            <a:endParaRPr lang="es-ES" sz="1800" spc="-55" dirty="0">
              <a:latin typeface="Work Sans" pitchFamily="2" charset="0"/>
              <a:ea typeface="Arial MT"/>
              <a:cs typeface="Calibri" panose="020F0502020204030204" pitchFamily="34" charset="0"/>
            </a:endParaRPr>
          </a:p>
          <a:p>
            <a:pPr algn="just"/>
            <a:r>
              <a:rPr lang="es-ES" sz="180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Por</a:t>
            </a:r>
            <a:r>
              <a:rPr lang="es-ES" sz="1800" spc="-6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 </a:t>
            </a:r>
            <a:r>
              <a:rPr lang="es-ES" sz="180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otra</a:t>
            </a:r>
            <a:r>
              <a:rPr lang="es-ES" sz="1800" spc="-6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 </a:t>
            </a:r>
            <a:r>
              <a:rPr lang="es-ES" sz="180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parte,</a:t>
            </a:r>
            <a:r>
              <a:rPr lang="es-ES" sz="1800" spc="-6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 </a:t>
            </a:r>
            <a:r>
              <a:rPr lang="es-ES" sz="180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en</a:t>
            </a:r>
            <a:r>
              <a:rPr lang="es-ES" sz="1800" spc="-6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 </a:t>
            </a:r>
            <a:r>
              <a:rPr lang="es-ES" sz="180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promedio</a:t>
            </a:r>
            <a:r>
              <a:rPr lang="es-ES" sz="1800" spc="-6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 </a:t>
            </a:r>
            <a:r>
              <a:rPr lang="es-ES" sz="180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el</a:t>
            </a:r>
            <a:r>
              <a:rPr lang="es-ES" sz="1800" spc="-55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 </a:t>
            </a:r>
            <a:r>
              <a:rPr lang="es-ES" sz="180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7%</a:t>
            </a:r>
            <a:r>
              <a:rPr lang="es-ES" sz="1800" spc="-65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 </a:t>
            </a:r>
            <a:r>
              <a:rPr lang="es-ES" sz="180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expresó</a:t>
            </a:r>
            <a:r>
              <a:rPr lang="es-ES" sz="1800" spc="-55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 </a:t>
            </a:r>
            <a:r>
              <a:rPr lang="es-ES" sz="180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su</a:t>
            </a:r>
            <a:r>
              <a:rPr lang="es-ES" sz="1800" spc="-6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 </a:t>
            </a:r>
            <a:r>
              <a:rPr lang="es-ES" sz="180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desacuerdo</a:t>
            </a:r>
            <a:r>
              <a:rPr lang="es-ES" sz="1800" spc="-6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 </a:t>
            </a:r>
            <a:r>
              <a:rPr lang="es-ES" sz="180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con</a:t>
            </a:r>
            <a:r>
              <a:rPr lang="es-ES" sz="1800" spc="-295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 </a:t>
            </a:r>
            <a:r>
              <a:rPr lang="es-ES" sz="180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respecto a las características de la forma de comunicar contenidos por el Ministerio de</a:t>
            </a:r>
            <a:r>
              <a:rPr lang="es-ES" sz="1800" spc="5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 </a:t>
            </a:r>
            <a:r>
              <a:rPr lang="es-ES" sz="180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Cultura. Finalmente, el 6% de los encuestados opto por la opción ni acuerdo/ni en desacuerdo.</a:t>
            </a:r>
            <a:endParaRPr lang="es-CO" sz="1800" dirty="0">
              <a:effectLst/>
              <a:latin typeface="Work Sans" pitchFamily="2" charset="0"/>
              <a:ea typeface="Arial MT"/>
              <a:cs typeface="Arial MT"/>
            </a:endParaRPr>
          </a:p>
          <a:p>
            <a:pPr marL="342900" indent="-342900" algn="just">
              <a:buAutoNum type="arabicPeriod"/>
            </a:pPr>
            <a:endParaRPr lang="es-CO" sz="1800" b="1" dirty="0">
              <a:latin typeface="Work Sans" pitchFamily="2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CO" dirty="0">
              <a:latin typeface="Work Sans" pitchFamily="2" charset="0"/>
            </a:endParaRPr>
          </a:p>
          <a:p>
            <a:pPr algn="just"/>
            <a:endParaRPr lang="es-CO" dirty="0">
              <a:latin typeface="Work Sans" pitchFamily="2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32978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Google Shape;7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flipH="1">
            <a:off x="0" y="0"/>
            <a:ext cx="424650" cy="5143499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057999" y="4722550"/>
            <a:ext cx="2086001" cy="420950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Título 7">
            <a:extLst>
              <a:ext uri="{FF2B5EF4-FFF2-40B4-BE49-F238E27FC236}">
                <a16:creationId xmlns:a16="http://schemas.microsoft.com/office/drawing/2014/main" id="{103186D0-AAEA-40D8-A3EF-D028C77D03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2265" y="160741"/>
            <a:ext cx="8376583" cy="4064756"/>
          </a:xfrm>
        </p:spPr>
        <p:txBody>
          <a:bodyPr/>
          <a:lstStyle/>
          <a:p>
            <a:r>
              <a:rPr lang="es-MX" sz="1800" b="1" dirty="0">
                <a:latin typeface="Work Sans" pitchFamily="2" charset="0"/>
              </a:rPr>
              <a:t>3.2. </a:t>
            </a:r>
            <a:r>
              <a:rPr lang="es-CO" sz="1800" b="1" dirty="0">
                <a:latin typeface="Work Sans" pitchFamily="2" charset="0"/>
              </a:rPr>
              <a:t>PLANEACIÓN: </a:t>
            </a:r>
            <a:r>
              <a:rPr lang="es-MX" sz="1800" b="1" dirty="0">
                <a:latin typeface="Work Sans" pitchFamily="2" charset="0"/>
              </a:rPr>
              <a:t>Respuestas analizadas.</a:t>
            </a:r>
            <a:br>
              <a:rPr lang="es-CO" sz="2000" b="1" dirty="0">
                <a:latin typeface="Work Sans" pitchFamily="2" charset="0"/>
              </a:rPr>
            </a:br>
            <a:br>
              <a:rPr lang="es-CO" sz="1600" b="1" dirty="0">
                <a:latin typeface="Work Sans" pitchFamily="2" charset="0"/>
              </a:rPr>
            </a:br>
            <a:r>
              <a:rPr lang="es-CO" sz="1600" dirty="0">
                <a:latin typeface="Work Sans" pitchFamily="2" charset="0"/>
              </a:rPr>
              <a:t>Analiza la conformidad de los concursantes respecto a la claridad y pertinencia en la formulación de las metas y actividades previstas en cada PPP.</a:t>
            </a:r>
            <a:br>
              <a:rPr lang="es-CO" sz="1400" dirty="0">
                <a:latin typeface="Work Sans" pitchFamily="2" charset="0"/>
              </a:rPr>
            </a:br>
            <a:br>
              <a:rPr lang="es-CO" sz="1400" dirty="0">
                <a:latin typeface="Work Sans" pitchFamily="2" charset="0"/>
              </a:rPr>
            </a:br>
            <a:br>
              <a:rPr lang="es-CO" sz="1400" dirty="0">
                <a:latin typeface="Work Sans" pitchFamily="2" charset="0"/>
              </a:rPr>
            </a:br>
            <a:r>
              <a:rPr lang="es-CO" sz="1400" dirty="0">
                <a:latin typeface="Work Sans" pitchFamily="2" charset="0"/>
              </a:rPr>
              <a:t> </a:t>
            </a:r>
            <a:br>
              <a:rPr lang="es-CO" sz="1400" dirty="0">
                <a:latin typeface="Work Sans" pitchFamily="2" charset="0"/>
              </a:rPr>
            </a:br>
            <a:br>
              <a:rPr lang="es-CO" sz="1200" dirty="0">
                <a:latin typeface="Work Sans" pitchFamily="2" charset="0"/>
              </a:rPr>
            </a:br>
            <a:br>
              <a:rPr lang="es-MX" sz="1200" dirty="0">
                <a:latin typeface="Work Sans" pitchFamily="2" charset="0"/>
              </a:rPr>
            </a:br>
            <a:br>
              <a:rPr lang="es-MX" sz="1200" dirty="0">
                <a:latin typeface="Work Sans" pitchFamily="2" charset="0"/>
              </a:rPr>
            </a:br>
            <a:br>
              <a:rPr lang="es-MX" sz="1200" dirty="0">
                <a:latin typeface="Work Sans" pitchFamily="2" charset="0"/>
              </a:rPr>
            </a:br>
            <a:br>
              <a:rPr lang="es-MX" sz="1200" dirty="0">
                <a:latin typeface="Work Sans" pitchFamily="2" charset="0"/>
              </a:rPr>
            </a:br>
            <a:endParaRPr lang="es-CO" sz="1200" dirty="0">
              <a:latin typeface="Work Sans" pitchFamily="2" charset="0"/>
            </a:endParaRP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1C373B6D-34A5-4980-9EE8-BB9BCE42D544}"/>
              </a:ext>
            </a:extLst>
          </p:cNvPr>
          <p:cNvSpPr/>
          <p:nvPr/>
        </p:nvSpPr>
        <p:spPr>
          <a:xfrm>
            <a:off x="733716" y="4591745"/>
            <a:ext cx="6012556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000"/>
              </a:spcAft>
            </a:pPr>
            <a:r>
              <a:rPr lang="es-CO" sz="1050" i="1" dirty="0">
                <a:latin typeface="Arial Nova" panose="020B05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Gráfica 2. Percepción general componente de planeación.</a:t>
            </a:r>
            <a:endParaRPr lang="es-CO" sz="1000" i="1" dirty="0">
              <a:solidFill>
                <a:srgbClr val="44546A"/>
              </a:solidFill>
              <a:effectLst/>
              <a:latin typeface="Arial Nova" panose="020B05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Gráfico 8">
            <a:extLst>
              <a:ext uri="{FF2B5EF4-FFF2-40B4-BE49-F238E27FC236}">
                <a16:creationId xmlns:a16="http://schemas.microsoft.com/office/drawing/2014/main" id="{E42F974C-69EB-4D2C-B5E1-6A94B09786A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81429285"/>
              </p:ext>
            </p:extLst>
          </p:nvPr>
        </p:nvGraphicFramePr>
        <p:xfrm>
          <a:off x="949583" y="1527362"/>
          <a:ext cx="7581945" cy="28812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18142280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" name="Google Shape;81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057999" y="4731886"/>
            <a:ext cx="2086001" cy="420950"/>
          </a:xfrm>
          <a:prstGeom prst="rect">
            <a:avLst/>
          </a:prstGeom>
          <a:noFill/>
          <a:ln>
            <a:noFill/>
          </a:ln>
        </p:spPr>
      </p:pic>
      <p:pic>
        <p:nvPicPr>
          <p:cNvPr id="82" name="Google Shape;82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 flipH="1">
            <a:off x="0" y="0"/>
            <a:ext cx="424650" cy="5143499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Rectángulo 1">
            <a:extLst>
              <a:ext uri="{FF2B5EF4-FFF2-40B4-BE49-F238E27FC236}">
                <a16:creationId xmlns:a16="http://schemas.microsoft.com/office/drawing/2014/main" id="{7C63C836-CAF4-4046-8385-05773D2BCB46}"/>
              </a:ext>
            </a:extLst>
          </p:cNvPr>
          <p:cNvSpPr/>
          <p:nvPr/>
        </p:nvSpPr>
        <p:spPr>
          <a:xfrm>
            <a:off x="684174" y="559094"/>
            <a:ext cx="8072552" cy="3724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O" sz="1800" b="1" dirty="0">
                <a:latin typeface="Work Sans" pitchFamily="2" charset="0"/>
              </a:rPr>
              <a:t>3.2. PLANEACIÓN: Análisis de resultados.</a:t>
            </a:r>
          </a:p>
          <a:p>
            <a:pPr algn="just"/>
            <a:endParaRPr lang="es-CO" sz="1800" b="1" dirty="0">
              <a:latin typeface="Work Sans" pitchFamily="2" charset="0"/>
            </a:endParaRPr>
          </a:p>
          <a:p>
            <a:pPr algn="just"/>
            <a:endParaRPr lang="es-CO" dirty="0">
              <a:latin typeface="Work Sans" pitchFamily="2" charset="0"/>
            </a:endParaRPr>
          </a:p>
          <a:p>
            <a:pPr algn="just"/>
            <a:r>
              <a:rPr lang="es-ES" sz="180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En cuanto al componente de Planeación, el </a:t>
            </a:r>
            <a:r>
              <a:rPr lang="es-ES" sz="1800" b="1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86% </a:t>
            </a:r>
            <a:r>
              <a:rPr lang="es-ES" sz="180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de los beneficiarios que diligenciaron la</a:t>
            </a:r>
            <a:r>
              <a:rPr lang="es-ES" sz="1800" spc="-295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 </a:t>
            </a:r>
            <a:r>
              <a:rPr lang="es-ES" sz="180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encuesta perciben positivamente la claridad y pertinencia en la formulación de las metas</a:t>
            </a:r>
            <a:r>
              <a:rPr lang="es-ES" sz="1800" spc="-295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 </a:t>
            </a:r>
            <a:r>
              <a:rPr lang="es-ES" sz="180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y</a:t>
            </a:r>
            <a:r>
              <a:rPr lang="es-ES" sz="1800" spc="5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 </a:t>
            </a:r>
            <a:r>
              <a:rPr lang="es-ES" sz="180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actividades</a:t>
            </a:r>
            <a:r>
              <a:rPr lang="es-ES" sz="1800" spc="5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 </a:t>
            </a:r>
            <a:r>
              <a:rPr lang="es-ES" sz="180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previstas</a:t>
            </a:r>
            <a:r>
              <a:rPr lang="es-ES" sz="1800" spc="5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 </a:t>
            </a:r>
            <a:r>
              <a:rPr lang="es-ES" sz="180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en</a:t>
            </a:r>
            <a:r>
              <a:rPr lang="es-ES" sz="1800" spc="5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 </a:t>
            </a:r>
            <a:r>
              <a:rPr lang="es-ES" sz="180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cada</a:t>
            </a:r>
            <a:r>
              <a:rPr lang="es-ES" sz="1800" spc="5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 </a:t>
            </a:r>
            <a:r>
              <a:rPr lang="es-ES" sz="180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plan,</a:t>
            </a:r>
            <a:r>
              <a:rPr lang="es-ES" sz="1800" spc="5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 </a:t>
            </a:r>
            <a:r>
              <a:rPr lang="es-ES" sz="180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proyecto</a:t>
            </a:r>
            <a:r>
              <a:rPr lang="es-ES" sz="1800" spc="5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 </a:t>
            </a:r>
            <a:r>
              <a:rPr lang="es-ES" sz="180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y</a:t>
            </a:r>
            <a:r>
              <a:rPr lang="es-ES" sz="1800" spc="5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 </a:t>
            </a:r>
            <a:r>
              <a:rPr lang="es-ES" sz="180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programa</a:t>
            </a:r>
            <a:r>
              <a:rPr lang="es-ES" sz="1800" spc="5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 </a:t>
            </a:r>
            <a:r>
              <a:rPr lang="es-ES" sz="180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evaluado.</a:t>
            </a:r>
            <a:r>
              <a:rPr lang="es-ES" sz="1800" spc="5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 </a:t>
            </a:r>
            <a:endParaRPr lang="es-ES" sz="1800" spc="5" dirty="0">
              <a:latin typeface="Work Sans" pitchFamily="2" charset="0"/>
              <a:ea typeface="Arial MT"/>
              <a:cs typeface="Calibri" panose="020F0502020204030204" pitchFamily="34" charset="0"/>
            </a:endParaRPr>
          </a:p>
          <a:p>
            <a:pPr algn="just"/>
            <a:endParaRPr lang="es-ES" sz="1800" spc="5" dirty="0">
              <a:effectLst/>
              <a:latin typeface="Work Sans" pitchFamily="2" charset="0"/>
              <a:ea typeface="Arial MT"/>
              <a:cs typeface="Calibri" panose="020F0502020204030204" pitchFamily="34" charset="0"/>
            </a:endParaRPr>
          </a:p>
          <a:p>
            <a:pPr algn="just"/>
            <a:r>
              <a:rPr lang="es-ES" sz="180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El</a:t>
            </a:r>
            <a:r>
              <a:rPr lang="es-ES" sz="1800" spc="5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 </a:t>
            </a:r>
            <a:r>
              <a:rPr lang="es-ES" sz="1800" b="1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9%</a:t>
            </a:r>
            <a:r>
              <a:rPr lang="es-ES" sz="1800" b="1" spc="5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 </a:t>
            </a:r>
            <a:r>
              <a:rPr lang="es-ES" sz="180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de</a:t>
            </a:r>
            <a:r>
              <a:rPr lang="es-ES" sz="1800" spc="5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 </a:t>
            </a:r>
            <a:r>
              <a:rPr lang="es-ES" sz="180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encuestados registran percepción negativa sobre el componente de planeación y el </a:t>
            </a:r>
            <a:r>
              <a:rPr lang="es-ES" sz="1800" b="1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5</a:t>
            </a:r>
            <a:r>
              <a:rPr lang="es-ES" sz="180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%</a:t>
            </a:r>
            <a:r>
              <a:rPr lang="es-ES" sz="1800" spc="5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 </a:t>
            </a:r>
            <a:r>
              <a:rPr lang="es-ES" sz="180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permaneció</a:t>
            </a:r>
            <a:r>
              <a:rPr lang="es-ES" sz="1800" spc="-15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 </a:t>
            </a:r>
            <a:r>
              <a:rPr lang="es-ES" sz="180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neutral,</a:t>
            </a:r>
            <a:r>
              <a:rPr lang="es-ES" sz="1800" spc="-15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 </a:t>
            </a:r>
            <a:r>
              <a:rPr lang="es-ES" sz="180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no</a:t>
            </a:r>
            <a:r>
              <a:rPr lang="es-ES" sz="1800" spc="-3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 </a:t>
            </a:r>
            <a:r>
              <a:rPr lang="es-ES" sz="180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destaca</a:t>
            </a:r>
            <a:r>
              <a:rPr lang="es-ES" sz="1800" spc="-15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 </a:t>
            </a:r>
            <a:r>
              <a:rPr lang="es-ES" sz="180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su</a:t>
            </a:r>
            <a:r>
              <a:rPr lang="es-ES" sz="1800" spc="-1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 </a:t>
            </a:r>
            <a:r>
              <a:rPr lang="es-ES" sz="180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satisfacción</a:t>
            </a:r>
            <a:r>
              <a:rPr lang="es-ES" sz="1800" spc="-1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 </a:t>
            </a:r>
            <a:r>
              <a:rPr lang="es-ES" sz="180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en</a:t>
            </a:r>
            <a:r>
              <a:rPr lang="es-ES" sz="1800" spc="-25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 </a:t>
            </a:r>
            <a:r>
              <a:rPr lang="es-ES" sz="180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este</a:t>
            </a:r>
            <a:r>
              <a:rPr lang="es-ES" sz="1800" spc="-2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 </a:t>
            </a:r>
            <a:r>
              <a:rPr lang="es-ES" sz="1800" dirty="0">
                <a:effectLst/>
                <a:latin typeface="Work Sans" pitchFamily="2" charset="0"/>
                <a:ea typeface="Arial MT"/>
                <a:cs typeface="Calibri" panose="020F0502020204030204" pitchFamily="34" charset="0"/>
              </a:rPr>
              <a:t>aspecto.</a:t>
            </a:r>
            <a:endParaRPr lang="es-CO" sz="1800" dirty="0">
              <a:effectLst/>
              <a:latin typeface="Work Sans" pitchFamily="2" charset="0"/>
              <a:ea typeface="Arial MT"/>
              <a:cs typeface="Arial MT"/>
            </a:endParaRPr>
          </a:p>
          <a:p>
            <a:pPr algn="just"/>
            <a:endParaRPr lang="es-CO" dirty="0">
              <a:latin typeface="Work Sans" pitchFamily="2" charset="0"/>
              <a:ea typeface="Calibri" panose="020F0502020204030204" pitchFamily="34" charset="0"/>
            </a:endParaRPr>
          </a:p>
          <a:p>
            <a:endParaRPr lang="es-CO" dirty="0">
              <a:latin typeface="Work Sans" pitchFamily="2" charset="0"/>
              <a:ea typeface="Calibri" panose="020F0502020204030204" pitchFamily="34" charset="0"/>
            </a:endParaRPr>
          </a:p>
          <a:p>
            <a:r>
              <a:rPr lang="es-CO" dirty="0">
                <a:latin typeface="Work Sans" pitchFamily="2" charset="0"/>
                <a:ea typeface="Calibri" panose="020F0502020204030204" pitchFamily="34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4536688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Google Shape;7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flipH="1">
            <a:off x="0" y="0"/>
            <a:ext cx="424650" cy="5143499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057999" y="4722550"/>
            <a:ext cx="2086001" cy="420950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Título 7">
            <a:extLst>
              <a:ext uri="{FF2B5EF4-FFF2-40B4-BE49-F238E27FC236}">
                <a16:creationId xmlns:a16="http://schemas.microsoft.com/office/drawing/2014/main" id="{103186D0-AAEA-40D8-A3EF-D028C77D03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3638" y="306603"/>
            <a:ext cx="8147047" cy="4064756"/>
          </a:xfrm>
        </p:spPr>
        <p:txBody>
          <a:bodyPr/>
          <a:lstStyle/>
          <a:p>
            <a:r>
              <a:rPr lang="es-CO" sz="1800" b="1" dirty="0">
                <a:latin typeface="Work Sans" pitchFamily="2" charset="0"/>
              </a:rPr>
              <a:t>3.3. PARTICIPACIÓN SOCIAL</a:t>
            </a:r>
            <a:r>
              <a:rPr lang="es-MX" sz="1800" b="1" dirty="0">
                <a:latin typeface="Work Sans" pitchFamily="2" charset="0"/>
              </a:rPr>
              <a:t>: Respuestas analizadas.</a:t>
            </a:r>
            <a:br>
              <a:rPr lang="es-CO" sz="2000" b="1" dirty="0">
                <a:latin typeface="Work Sans" pitchFamily="2" charset="0"/>
              </a:rPr>
            </a:br>
            <a:br>
              <a:rPr lang="es-CO" sz="2000" b="1" dirty="0">
                <a:latin typeface="Work Sans" pitchFamily="2" charset="0"/>
              </a:rPr>
            </a:br>
            <a:r>
              <a:rPr lang="es-CO" sz="1400" dirty="0">
                <a:latin typeface="Work Sans" pitchFamily="2" charset="0"/>
              </a:rPr>
              <a:t>Este componente indaga la percepción de los beneficiarios en cuanto a la amplitud, pluralidad y acceso de la ciudadanía a las oportunidades ofrecidas por el Ministerio de Cultura en el desarrollo de los planes, programas y proyectos, las preguntas analizadas fueron:</a:t>
            </a:r>
            <a:br>
              <a:rPr lang="es-CO" sz="1400" dirty="0">
                <a:latin typeface="Work Sans" pitchFamily="2" charset="0"/>
              </a:rPr>
            </a:br>
            <a:br>
              <a:rPr lang="es-CO" sz="1400" dirty="0">
                <a:latin typeface="Work Sans" pitchFamily="2" charset="0"/>
              </a:rPr>
            </a:br>
            <a:br>
              <a:rPr lang="es-CO" sz="1400" dirty="0">
                <a:latin typeface="Work Sans" pitchFamily="2" charset="0"/>
              </a:rPr>
            </a:br>
            <a:r>
              <a:rPr lang="es-CO" sz="1400" dirty="0">
                <a:latin typeface="Work Sans" pitchFamily="2" charset="0"/>
              </a:rPr>
              <a:t> </a:t>
            </a:r>
            <a:br>
              <a:rPr lang="es-CO" sz="1400" dirty="0">
                <a:latin typeface="Work Sans" pitchFamily="2" charset="0"/>
              </a:rPr>
            </a:br>
            <a:br>
              <a:rPr lang="es-CO" sz="1400" dirty="0">
                <a:latin typeface="Work Sans" pitchFamily="2" charset="0"/>
              </a:rPr>
            </a:br>
            <a:br>
              <a:rPr lang="es-MX" sz="1400" dirty="0">
                <a:latin typeface="Work Sans" pitchFamily="2" charset="0"/>
              </a:rPr>
            </a:br>
            <a:br>
              <a:rPr lang="es-MX" sz="1200" dirty="0">
                <a:latin typeface="Work Sans" pitchFamily="2" charset="0"/>
              </a:rPr>
            </a:br>
            <a:br>
              <a:rPr lang="es-MX" sz="1200" dirty="0">
                <a:latin typeface="Work Sans" pitchFamily="2" charset="0"/>
              </a:rPr>
            </a:br>
            <a:br>
              <a:rPr lang="es-MX" sz="1200" dirty="0">
                <a:latin typeface="Work Sans" pitchFamily="2" charset="0"/>
              </a:rPr>
            </a:br>
            <a:endParaRPr lang="es-CO" sz="1200" dirty="0">
              <a:latin typeface="Work Sans" pitchFamily="2" charset="0"/>
            </a:endParaRP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B97AC103-BE2B-4853-976A-B2E336AE8705}"/>
              </a:ext>
            </a:extLst>
          </p:cNvPr>
          <p:cNvSpPr/>
          <p:nvPr/>
        </p:nvSpPr>
        <p:spPr>
          <a:xfrm>
            <a:off x="801190" y="4809914"/>
            <a:ext cx="6256809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000"/>
              </a:spcAft>
            </a:pPr>
            <a:r>
              <a:rPr lang="es-CO" sz="1000" i="1" dirty="0">
                <a:latin typeface="Arial Nova" panose="020B05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Gráfica 3. Percepción general componente de participación social.</a:t>
            </a:r>
            <a:endParaRPr lang="es-CO" sz="1000" i="1" dirty="0">
              <a:solidFill>
                <a:srgbClr val="44546A"/>
              </a:solidFill>
              <a:effectLst/>
              <a:latin typeface="Arial Nova" panose="020B05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E42F974C-69EB-4D2C-B5E1-6A94B09786A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04082988"/>
              </p:ext>
            </p:extLst>
          </p:nvPr>
        </p:nvGraphicFramePr>
        <p:xfrm>
          <a:off x="801190" y="1304759"/>
          <a:ext cx="7736056" cy="33304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487913262"/>
      </p:ext>
    </p:extLst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/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2CA04BA62047044AB3B2D4FA4528FB54" ma:contentTypeVersion="2" ma:contentTypeDescription="Crear nuevo documento." ma:contentTypeScope="" ma:versionID="42f792437803f34c9efd09691663b554">
  <xsd:schema xmlns:xsd="http://www.w3.org/2001/XMLSchema" xmlns:xs="http://www.w3.org/2001/XMLSchema" xmlns:p="http://schemas.microsoft.com/office/2006/metadata/properties" xmlns:ns1="http://schemas.microsoft.com/sharepoint/v3" xmlns:ns2="ae9388c0-b1e2-40ea-b6a8-c51c7913cbd2" targetNamespace="http://schemas.microsoft.com/office/2006/metadata/properties" ma:root="true" ma:fieldsID="20ff8c423bfa45ac89fc3aafcddf25f9" ns1:_="" ns2:_="">
    <xsd:import namespace="http://schemas.microsoft.com/sharepoint/v3"/>
    <xsd:import namespace="ae9388c0-b1e2-40ea-b6a8-c51c7913cbd2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11" nillable="true" ma:displayName="Fecha de inicio programada" ma:description="" ma:hidden="true" ma:internalName="PublishingStartDate">
      <xsd:simpleType>
        <xsd:restriction base="dms:Unknown"/>
      </xsd:simpleType>
    </xsd:element>
    <xsd:element name="PublishingExpirationDate" ma:index="12" nillable="true" ma:displayName="Fecha de finalización programada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e9388c0-b1e2-40ea-b6a8-c51c7913cbd2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Valor de Id. de documento" ma:description="El valor del identificador de documento asignado a este elemento." ma:internalName="_dlc_DocId" ma:readOnly="true">
      <xsd:simpleType>
        <xsd:restriction base="dms:Text"/>
      </xsd:simpleType>
    </xsd:element>
    <xsd:element name="_dlc_DocIdUrl" ma:index="9" nillable="true" ma:displayName="Id. de documento" ma:description="Vínculo permanente a este documento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  <_dlc_DocId xmlns="ae9388c0-b1e2-40ea-b6a8-c51c7913cbd2">H7EN5MXTHQNV-1550-15</_dlc_DocId>
    <_dlc_DocIdUrl xmlns="ae9388c0-b1e2-40ea-b6a8-c51c7913cbd2">
      <Url>https://mng.mincultura.gov.co/ministerio/atencion-al-ciudadano/caracterizacion-de-usuarios/_layouts/15/DocIdRedir.aspx?ID=H7EN5MXTHQNV-1550-15</Url>
      <Description>H7EN5MXTHQNV-1550-15</Description>
    </_dlc_DocIdUrl>
  </documentManagement>
</p:properties>
</file>

<file path=customXml/itemProps1.xml><?xml version="1.0" encoding="utf-8"?>
<ds:datastoreItem xmlns:ds="http://schemas.openxmlformats.org/officeDocument/2006/customXml" ds:itemID="{587E2243-451F-4303-B6A8-D5C62FC7469B}"/>
</file>

<file path=customXml/itemProps2.xml><?xml version="1.0" encoding="utf-8"?>
<ds:datastoreItem xmlns:ds="http://schemas.openxmlformats.org/officeDocument/2006/customXml" ds:itemID="{3085D1DC-947C-4C00-B3AF-B3786C58183A}"/>
</file>

<file path=customXml/itemProps3.xml><?xml version="1.0" encoding="utf-8"?>
<ds:datastoreItem xmlns:ds="http://schemas.openxmlformats.org/officeDocument/2006/customXml" ds:itemID="{FF49ACCD-3200-42A9-93E8-3513EEB4F711}"/>
</file>

<file path=customXml/itemProps4.xml><?xml version="1.0" encoding="utf-8"?>
<ds:datastoreItem xmlns:ds="http://schemas.openxmlformats.org/officeDocument/2006/customXml" ds:itemID="{ADFA279F-33B6-469E-8EFE-052EEF5F4D93}"/>
</file>

<file path=docProps/app.xml><?xml version="1.0" encoding="utf-8"?>
<Properties xmlns="http://schemas.openxmlformats.org/officeDocument/2006/extended-properties" xmlns:vt="http://schemas.openxmlformats.org/officeDocument/2006/docPropsVTypes">
  <TotalTime>6924</TotalTime>
  <Words>2018</Words>
  <Application>Microsoft Office PowerPoint</Application>
  <PresentationFormat>Presentación en pantalla (16:9)</PresentationFormat>
  <Paragraphs>200</Paragraphs>
  <Slides>24</Slides>
  <Notes>24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24</vt:i4>
      </vt:variant>
    </vt:vector>
  </HeadingPairs>
  <TitlesOfParts>
    <vt:vector size="30" baseType="lpstr">
      <vt:lpstr>Arial</vt:lpstr>
      <vt:lpstr>Arial MT</vt:lpstr>
      <vt:lpstr>Arial Nova</vt:lpstr>
      <vt:lpstr>Calibri</vt:lpstr>
      <vt:lpstr>Work Sans</vt:lpstr>
      <vt:lpstr>Simple Light</vt:lpstr>
      <vt:lpstr>    RESUMEN RESULTADOS DE LA ENCUESTA DE SATISFACCIÓN Y PERCEPCIÓN DE PLANES, PROGRAMAS Y PROYECTOS-PPP DEL MINISTERIO DE CULTURA VIGENCIA  2021  </vt:lpstr>
      <vt:lpstr>La encuesta permitió evaluar diez programas de forma directa y con la opción abierta de registrar otros programas, convocatorias o estímulos; en total se recibieron mil cincuenta y un (1.051) respuestas efectivas que representan el 8% de la base de datos suministrada de 13.096 beneficiarios.       </vt:lpstr>
      <vt:lpstr>2. COMPONENTES EVALUADOS EN CADA PROGRAMA:</vt:lpstr>
      <vt:lpstr>3. RESULTADOS  GENERALES DE PERCEPCIÓN POR COMPONENTE      </vt:lpstr>
      <vt:lpstr>3.1. DIVULGACIÓN Y COMUNICACIONES: Respuestas analizadas.  Se evaluó la satisfacción de los ciudadanos respecto a cobertura, oportunidad, agilidad y claridad en las estrategias de difusión de los PPP, a través de las siguientes preguntas:        </vt:lpstr>
      <vt:lpstr>Presentación de PowerPoint</vt:lpstr>
      <vt:lpstr>3.2. PLANEACIÓN: Respuestas analizadas.  Analiza la conformidad de los concursantes respecto a la claridad y pertinencia en la formulación de las metas y actividades previstas en cada PPP.          </vt:lpstr>
      <vt:lpstr>Presentación de PowerPoint</vt:lpstr>
      <vt:lpstr>3.3. PARTICIPACIÓN SOCIAL: Respuestas analizadas.  Este componente indaga la percepción de los beneficiarios en cuanto a la amplitud, pluralidad y acceso de la ciudadanía a las oportunidades ofrecidas por el Ministerio de Cultura en el desarrollo de los planes, programas y proyectos, las preguntas analizadas fueron:          </vt:lpstr>
      <vt:lpstr>Presentación de PowerPoint</vt:lpstr>
      <vt:lpstr>3.4.  APOYO EN LA IMPLEMENTACIÓN Y EJECUCIÓN: Respuestas analizadas.  En esta dimensión se evalúa la aprobación al desempeño de cada área en la prestación de asistencia técnica, económica y logística en el Planes, Programas y Proyectos, los resultados por pregunta evaluada son:          </vt:lpstr>
      <vt:lpstr>Presentación de PowerPoint</vt:lpstr>
      <vt:lpstr>3.5. EVALUACIÓN Y ACOMPAÑAMIENTO: Respuestas analizadas.   Valora, desde la perspectiva del encuestado, la capacidad para el monitoreo, aprendizaje y mejoramiento de los PPP desde diferentes planos temporales, para ello se aplicaron las siguientes preguntas:            </vt:lpstr>
      <vt:lpstr>Presentación de PowerPoint</vt:lpstr>
      <vt:lpstr>3.6. CUMPLIMIENTO: Respuestas analizadas.  Evalúa la eficacia y agilidad en la realización de las actividades encomendadas al Ministerio de Cultura según la opinión de los encuestados, las preguntas analizadas son:          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Gracias.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Zoila Rosa Pupiales Saavedra</dc:creator>
  <cp:lastModifiedBy>office1</cp:lastModifiedBy>
  <cp:revision>317</cp:revision>
  <dcterms:modified xsi:type="dcterms:W3CDTF">2022-08-03T20:31:38Z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0x0101002CA04BA62047044AB3B2D4FA4528FB54</vt:lpwstr>
  </property>
  <property fmtid="{D5CDD505-2E9C-101B-9397-08002B2CF9AE}" pid="3" name="_dlc_DocIdItemGuid">
    <vt:lpwstr>7e182ecd-d6a4-47c4-b3d7-0f25d33c667f</vt:lpwstr>
  </property>
</Properties>
</file>