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262" r:id="rId3"/>
    <p:sldId id="298" r:id="rId4"/>
    <p:sldId id="313" r:id="rId5"/>
    <p:sldId id="267" r:id="rId6"/>
    <p:sldId id="302" r:id="rId7"/>
    <p:sldId id="300" r:id="rId8"/>
    <p:sldId id="304" r:id="rId9"/>
    <p:sldId id="311" r:id="rId10"/>
    <p:sldId id="301" r:id="rId11"/>
    <p:sldId id="314" r:id="rId12"/>
    <p:sldId id="329" r:id="rId13"/>
    <p:sldId id="323" r:id="rId14"/>
    <p:sldId id="315" r:id="rId15"/>
    <p:sldId id="316" r:id="rId16"/>
    <p:sldId id="269" r:id="rId17"/>
    <p:sldId id="333" r:id="rId18"/>
    <p:sldId id="334" r:id="rId19"/>
    <p:sldId id="335" r:id="rId20"/>
    <p:sldId id="322" r:id="rId21"/>
    <p:sldId id="324" r:id="rId22"/>
    <p:sldId id="284" r:id="rId23"/>
    <p:sldId id="325" r:id="rId24"/>
    <p:sldId id="326" r:id="rId25"/>
    <p:sldId id="327" r:id="rId26"/>
    <p:sldId id="328" r:id="rId27"/>
    <p:sldId id="319" r:id="rId28"/>
    <p:sldId id="276" r:id="rId29"/>
  </p:sldIdLst>
  <p:sldSz cx="12192000" cy="6858000"/>
  <p:notesSz cx="9928225" cy="67976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CC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48" y="1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7433C-5741-49CD-AE5B-8779F62123A0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6399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48" y="6456399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C4D2-10DE-4F9F-B056-8393667ABF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98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1DDF3B-8CB4-4FD2-BB21-65729EAE6F12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500F85-790B-427F-926F-FFAA2ED5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02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361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57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51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100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7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6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51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24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015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928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96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86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485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355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012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085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423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5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905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26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69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00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16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00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68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16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56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72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67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073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85476" y="3832734"/>
            <a:ext cx="5070296" cy="1586431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59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919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03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612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0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691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4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26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645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786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29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6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9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Rectángulo">
            <a:extLst>
              <a:ext uri="{FF2B5EF4-FFF2-40B4-BE49-F238E27FC236}">
                <a16:creationId xmlns:a16="http://schemas.microsoft.com/office/drawing/2014/main" id="{C9455C5F-73F8-41CD-91AD-A8EC7F9254F5}"/>
              </a:ext>
            </a:extLst>
          </p:cNvPr>
          <p:cNvSpPr/>
          <p:nvPr/>
        </p:nvSpPr>
        <p:spPr>
          <a:xfrm>
            <a:off x="10590873" y="6519446"/>
            <a:ext cx="1328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Ansermanuevo </a:t>
            </a:r>
          </a:p>
        </p:txBody>
      </p:sp>
      <p:pic>
        <p:nvPicPr>
          <p:cNvPr id="9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01144" y="-19223"/>
            <a:ext cx="47160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107753" y="375894"/>
            <a:ext cx="77643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Grupo de Investigación y </a:t>
            </a:r>
            <a:r>
              <a:rPr lang="es-CO" altLang="es-CO" sz="30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Documentación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30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Programa de Vigías del Patrimonio Cultural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51A77A0C-78F1-4C5A-AABA-B7F72364D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8" y="5772649"/>
            <a:ext cx="776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Abril 23 de 2021</a:t>
            </a:r>
            <a:endParaRPr lang="es-CO" altLang="es-CO" sz="30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86" y="2429709"/>
            <a:ext cx="4543159" cy="26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2" y="1030778"/>
            <a:ext cx="11602517" cy="5669750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021580-962A-49C6-A029-1367F520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38" y="399425"/>
            <a:ext cx="6140879" cy="64003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673286-CE5D-4198-BCEA-A1ECF40B8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62" y="747671"/>
            <a:ext cx="4595163" cy="5965443"/>
          </a:xfrm>
          <a:prstGeom prst="rect">
            <a:avLst/>
          </a:prstGeom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04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283653-D9F9-4094-8564-483F73224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385" y="2124235"/>
            <a:ext cx="6499133" cy="2262235"/>
          </a:xfrm>
          <a:prstGeom prst="rect">
            <a:avLst/>
          </a:prstGeom>
        </p:spPr>
      </p:pic>
      <p:pic>
        <p:nvPicPr>
          <p:cNvPr id="12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02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12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13BDE6-8246-41A2-BB55-728AE21C6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339" y="1215637"/>
            <a:ext cx="6209366" cy="19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12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B0763AE-E30D-4BC0-A0F7-914956FE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458" y="1111057"/>
            <a:ext cx="5001195" cy="56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4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76E027-DF1D-444C-9338-B938C8D0D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51" y="2666999"/>
            <a:ext cx="6778570" cy="1215887"/>
          </a:xfrm>
          <a:prstGeom prst="rect">
            <a:avLst/>
          </a:prstGeom>
        </p:spPr>
      </p:pic>
      <p:sp>
        <p:nvSpPr>
          <p:cNvPr id="11" name="Google Shape;72;p15">
            <a:extLst>
              <a:ext uri="{FF2B5EF4-FFF2-40B4-BE49-F238E27FC236}">
                <a16:creationId xmlns:a16="http://schemas.microsoft.com/office/drawing/2014/main" id="{C9BAAC59-461B-4210-839B-F16F53CDDA98}"/>
              </a:ext>
            </a:extLst>
          </p:cNvPr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demográficas</a:t>
            </a: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98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201" y="390697"/>
            <a:ext cx="11625799" cy="6262309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demográficas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7F2C3A-6AE6-4A34-B160-3641FFA55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543" y="527187"/>
            <a:ext cx="6973657" cy="31005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05E485-6343-4663-978D-5A98B7694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667" y="4296990"/>
            <a:ext cx="9028439" cy="16390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3A02FAF-25DC-4DFD-99AF-3B5F4D49FE22}"/>
              </a:ext>
            </a:extLst>
          </p:cNvPr>
          <p:cNvSpPr txBox="1"/>
          <p:nvPr/>
        </p:nvSpPr>
        <p:spPr>
          <a:xfrm>
            <a:off x="3140765" y="3878733"/>
            <a:ext cx="5910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En resumen: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7381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Visibilidad de las acciones de los grupos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F7DA2C-E8D0-4CAF-B806-5FB2AE23571C}"/>
              </a:ext>
            </a:extLst>
          </p:cNvPr>
          <p:cNvSpPr txBox="1"/>
          <p:nvPr/>
        </p:nvSpPr>
        <p:spPr>
          <a:xfrm>
            <a:off x="5014108" y="2056381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Boletín</a:t>
            </a:r>
            <a:r>
              <a:rPr lang="en-US" dirty="0"/>
              <a:t> </a:t>
            </a:r>
            <a:r>
              <a:rPr lang="en-US" dirty="0" err="1"/>
              <a:t>Atulaa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DE3744-4CB5-48B1-AAC3-E4EB2BCAB004}"/>
              </a:ext>
            </a:extLst>
          </p:cNvPr>
          <p:cNvSpPr txBox="1"/>
          <p:nvPr/>
        </p:nvSpPr>
        <p:spPr>
          <a:xfrm>
            <a:off x="5014108" y="4705992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Redes: </a:t>
            </a:r>
            <a:r>
              <a:rPr lang="en-US" dirty="0" err="1"/>
              <a:t>seguidores</a:t>
            </a:r>
            <a:r>
              <a:rPr lang="en-US" dirty="0"/>
              <a:t> Facebook: 5870 </a:t>
            </a:r>
          </a:p>
        </p:txBody>
      </p:sp>
      <p:pic>
        <p:nvPicPr>
          <p:cNvPr id="3" name="Imagen 2" descr="Imagen que contiene persona, hombre, sostener, esquiando&#10;&#10;Descripción generada automáticamente">
            <a:extLst>
              <a:ext uri="{FF2B5EF4-FFF2-40B4-BE49-F238E27FC236}">
                <a16:creationId xmlns:a16="http://schemas.microsoft.com/office/drawing/2014/main" id="{2B9B92E9-F1BB-4662-A52D-5D072BC18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29" y="1285095"/>
            <a:ext cx="2138422" cy="27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Visibilidad ante entes territoriales y convocatorias 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F7DA2C-E8D0-4CAF-B806-5FB2AE23571C}"/>
              </a:ext>
            </a:extLst>
          </p:cNvPr>
          <p:cNvSpPr txBox="1"/>
          <p:nvPr/>
        </p:nvSpPr>
        <p:spPr>
          <a:xfrm>
            <a:off x="5014108" y="2056381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Fortalecimiento</a:t>
            </a:r>
            <a:r>
              <a:rPr lang="en-US" dirty="0"/>
              <a:t> a </a:t>
            </a:r>
            <a:r>
              <a:rPr lang="en-US" dirty="0" err="1"/>
              <a:t>vigías</a:t>
            </a:r>
            <a:r>
              <a:rPr lang="en-US" dirty="0"/>
              <a:t> por INC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DE3744-4CB5-48B1-AAC3-E4EB2BCAB004}"/>
              </a:ext>
            </a:extLst>
          </p:cNvPr>
          <p:cNvSpPr txBox="1"/>
          <p:nvPr/>
        </p:nvSpPr>
        <p:spPr>
          <a:xfrm>
            <a:off x="5014108" y="3246114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Visibilidad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convocatorias</a:t>
            </a:r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21E299-80C0-4538-8C32-FB79896463E0}"/>
              </a:ext>
            </a:extLst>
          </p:cNvPr>
          <p:cNvSpPr txBox="1"/>
          <p:nvPr/>
        </p:nvSpPr>
        <p:spPr>
          <a:xfrm>
            <a:off x="5014107" y="4579878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Acreditación</a:t>
            </a:r>
            <a:r>
              <a:rPr lang="en-US" dirty="0"/>
              <a:t> de la </a:t>
            </a:r>
            <a:r>
              <a:rPr lang="en-US" dirty="0" err="1"/>
              <a:t>experiencia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2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Oportunidades de capacitación y acceso a conocimiento ampliado sobre patrimonio cultural 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pic>
        <p:nvPicPr>
          <p:cNvPr id="3" name="Imagen 2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1D7A0B3A-CE73-420C-B11D-565CFD4F1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81" y="1430562"/>
            <a:ext cx="7548565" cy="38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Elección del representante de la sociedad civil ante el CNPC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F86ECC-A657-46CE-BE84-2844BA1C8EE6}"/>
              </a:ext>
            </a:extLst>
          </p:cNvPr>
          <p:cNvSpPr txBox="1"/>
          <p:nvPr/>
        </p:nvSpPr>
        <p:spPr>
          <a:xfrm>
            <a:off x="5014108" y="2056381"/>
            <a:ext cx="59454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1F0018"/>
                </a:solidFill>
                <a:latin typeface="Arial" panose="020B0604020202020204" pitchFamily="34" charset="0"/>
              </a:rPr>
              <a:t>Participan los </a:t>
            </a:r>
            <a:r>
              <a:rPr lang="es-MX" b="0" i="0" dirty="0">
                <a:solidFill>
                  <a:srgbClr val="1F0018"/>
                </a:solidFill>
                <a:effectLst/>
                <a:latin typeface="Arial" panose="020B0604020202020204" pitchFamily="34" charset="0"/>
              </a:rPr>
              <a:t>grupos de vigías debidamente registrados y acreditados ante el Ministerio de Cultura en el año anterior a la elección</a:t>
            </a:r>
          </a:p>
          <a:p>
            <a:endParaRPr lang="es-MX" dirty="0">
              <a:solidFill>
                <a:srgbClr val="1F0018"/>
              </a:solidFill>
              <a:latin typeface="Arial" panose="020B0604020202020204" pitchFamily="34" charset="0"/>
            </a:endParaRPr>
          </a:p>
          <a:p>
            <a:r>
              <a:rPr lang="es-MX" dirty="0">
                <a:solidFill>
                  <a:srgbClr val="1F0018"/>
                </a:solidFill>
                <a:latin typeface="Arial" panose="020B0604020202020204" pitchFamily="34" charset="0"/>
              </a:rPr>
              <a:t>Julio 2021: grupos acreditados 2020-2021</a:t>
            </a:r>
          </a:p>
          <a:p>
            <a:endParaRPr lang="es-MX" dirty="0">
              <a:solidFill>
                <a:srgbClr val="1F0018"/>
              </a:solidFill>
              <a:latin typeface="Arial" panose="020B0604020202020204" pitchFamily="34" charset="0"/>
            </a:endParaRPr>
          </a:p>
          <a:p>
            <a:r>
              <a:rPr lang="es-MX" sz="2400" b="1" dirty="0">
                <a:solidFill>
                  <a:srgbClr val="1F0018"/>
                </a:solidFill>
                <a:latin typeface="Arial" panose="020B0604020202020204" pitchFamily="34" charset="0"/>
              </a:rPr>
              <a:t>Julio 2022: grupos acreditados 2021-2022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711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6199" y="95174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Objetivo del programa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20826" y="842221"/>
            <a:ext cx="6514714" cy="5484103"/>
            <a:chOff x="2573448" y="1946783"/>
            <a:chExt cx="5230291" cy="4402872"/>
          </a:xfrm>
        </p:grpSpPr>
        <p:sp>
          <p:nvSpPr>
            <p:cNvPr id="22" name="Elipse 21"/>
            <p:cNvSpPr/>
            <p:nvPr/>
          </p:nvSpPr>
          <p:spPr>
            <a:xfrm>
              <a:off x="4725022" y="4817603"/>
              <a:ext cx="2934252" cy="15320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3338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APROPIACIÓN SOCIAL DEL PATRIMONIO</a:t>
              </a:r>
              <a:endParaRPr lang="es-419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3" name="Grupo 23"/>
            <p:cNvGrpSpPr>
              <a:grpSpLocks/>
            </p:cNvGrpSpPr>
            <p:nvPr/>
          </p:nvGrpSpPr>
          <p:grpSpPr bwMode="auto">
            <a:xfrm>
              <a:off x="2573448" y="1946783"/>
              <a:ext cx="5230291" cy="3680183"/>
              <a:chOff x="3029320" y="1397000"/>
              <a:chExt cx="2792386" cy="3147342"/>
            </a:xfrm>
          </p:grpSpPr>
          <p:sp>
            <p:nvSpPr>
              <p:cNvPr id="24" name="Flecha circular 23"/>
              <p:cNvSpPr/>
              <p:nvPr/>
            </p:nvSpPr>
            <p:spPr>
              <a:xfrm>
                <a:off x="3865569" y="1397000"/>
                <a:ext cx="1956137" cy="1956376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Forma libre 24"/>
              <p:cNvSpPr/>
              <p:nvPr/>
            </p:nvSpPr>
            <p:spPr>
              <a:xfrm>
                <a:off x="4186789" y="2069038"/>
                <a:ext cx="1313697" cy="543060"/>
              </a:xfrm>
              <a:custGeom>
                <a:avLst/>
                <a:gdLst>
                  <a:gd name="connsiteX0" fmla="*/ 0 w 1086973"/>
                  <a:gd name="connsiteY0" fmla="*/ 0 h 543356"/>
                  <a:gd name="connsiteX1" fmla="*/ 1086973 w 1086973"/>
                  <a:gd name="connsiteY1" fmla="*/ 0 h 543356"/>
                  <a:gd name="connsiteX2" fmla="*/ 1086973 w 1086973"/>
                  <a:gd name="connsiteY2" fmla="*/ 543356 h 543356"/>
                  <a:gd name="connsiteX3" fmla="*/ 0 w 1086973"/>
                  <a:gd name="connsiteY3" fmla="*/ 543356 h 543356"/>
                  <a:gd name="connsiteX4" fmla="*/ 0 w 1086973"/>
                  <a:gd name="connsiteY4" fmla="*/ 0 h 54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973" h="543356">
                    <a:moveTo>
                      <a:pt x="0" y="0"/>
                    </a:moveTo>
                    <a:lnTo>
                      <a:pt x="1086973" y="0"/>
                    </a:lnTo>
                    <a:lnTo>
                      <a:pt x="1086973" y="543356"/>
                    </a:lnTo>
                    <a:lnTo>
                      <a:pt x="0" y="5433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" tIns="7620" rIns="7620" bIns="7620" spcCol="1270" anchor="ctr"/>
              <a:lstStyle/>
              <a:p>
                <a:pPr algn="ctr" defTabSz="53338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INCENTIVAR Y FOMENTAR LA PARTICIPACIÓN COMUNITARIA </a:t>
                </a:r>
                <a:endParaRPr lang="es-419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Forma 25"/>
              <p:cNvSpPr/>
              <p:nvPr/>
            </p:nvSpPr>
            <p:spPr>
              <a:xfrm>
                <a:off x="3029320" y="2587966"/>
                <a:ext cx="1956137" cy="1956376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orma libre 26"/>
              <p:cNvSpPr/>
              <p:nvPr/>
            </p:nvSpPr>
            <p:spPr>
              <a:xfrm>
                <a:off x="3260036" y="3249934"/>
                <a:ext cx="1290813" cy="543060"/>
              </a:xfrm>
              <a:custGeom>
                <a:avLst/>
                <a:gdLst>
                  <a:gd name="connsiteX0" fmla="*/ 0 w 1086973"/>
                  <a:gd name="connsiteY0" fmla="*/ 0 h 543356"/>
                  <a:gd name="connsiteX1" fmla="*/ 1086973 w 1086973"/>
                  <a:gd name="connsiteY1" fmla="*/ 0 h 543356"/>
                  <a:gd name="connsiteX2" fmla="*/ 1086973 w 1086973"/>
                  <a:gd name="connsiteY2" fmla="*/ 543356 h 543356"/>
                  <a:gd name="connsiteX3" fmla="*/ 0 w 1086973"/>
                  <a:gd name="connsiteY3" fmla="*/ 543356 h 543356"/>
                  <a:gd name="connsiteX4" fmla="*/ 0 w 1086973"/>
                  <a:gd name="connsiteY4" fmla="*/ 0 h 54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973" h="543356">
                    <a:moveTo>
                      <a:pt x="0" y="0"/>
                    </a:moveTo>
                    <a:lnTo>
                      <a:pt x="1086973" y="0"/>
                    </a:lnTo>
                    <a:lnTo>
                      <a:pt x="1086973" y="543356"/>
                    </a:lnTo>
                    <a:lnTo>
                      <a:pt x="0" y="5433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" tIns="7620" rIns="7620" bIns="7620" spcCol="1270" anchor="ctr"/>
              <a:lstStyle/>
              <a:p>
                <a:pPr algn="ctr" defTabSz="53338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PROPICIAR EL DESARROLLO DE ACTIVIDADES LOCALES Y REGIONALES</a:t>
                </a:r>
                <a:endParaRPr lang="es-419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3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73" y="944432"/>
            <a:ext cx="4922532" cy="54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2"/>
          <p:cNvSpPr txBox="1">
            <a:spLocks noChangeArrowheads="1"/>
          </p:cNvSpPr>
          <p:nvPr/>
        </p:nvSpPr>
        <p:spPr bwMode="auto">
          <a:xfrm>
            <a:off x="7852902" y="6414345"/>
            <a:ext cx="4305300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rgbClr val="000000"/>
                </a:solidFill>
                <a:latin typeface="Futura Std Heavy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ES" sz="1067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 Vigías del Huila.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ES" sz="1067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Fernando Torres, Coordinador Huila.</a:t>
            </a:r>
          </a:p>
        </p:txBody>
      </p:sp>
    </p:spTree>
    <p:extLst>
      <p:ext uri="{BB962C8B-B14F-4D97-AF65-F5344CB8AC3E}">
        <p14:creationId xmlns:p14="http://schemas.microsoft.com/office/powerpoint/2010/main" val="402894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9" y="1"/>
            <a:ext cx="10851079" cy="64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8037668" y="566130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EXPERIENCIAS</a:t>
            </a:r>
            <a:endParaRPr lang="es-ES" sz="4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881104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5988321" y="103002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Boyacá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7B1B40-FA9D-4B39-8989-FFFC7FAFE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99" y="3609060"/>
            <a:ext cx="2314715" cy="30862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529270-FFAB-4CA1-8C38-03736FA250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42" y="1301039"/>
            <a:ext cx="4414571" cy="2127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671500-3205-49D7-83B6-4606FF2C6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4" y="4059541"/>
            <a:ext cx="3514408" cy="2635806"/>
          </a:xfrm>
          <a:prstGeom prst="rect">
            <a:avLst/>
          </a:prstGeom>
        </p:spPr>
      </p:pic>
      <p:pic>
        <p:nvPicPr>
          <p:cNvPr id="11" name="Imagen 10" descr="Imagen que contiene persona, exterior, hombre, sostener&#10;&#10;Descripción generada automáticamente">
            <a:extLst>
              <a:ext uri="{FF2B5EF4-FFF2-40B4-BE49-F238E27FC236}">
                <a16:creationId xmlns:a16="http://schemas.microsoft.com/office/drawing/2014/main" id="{7B9E27C4-FC2B-4FC1-B6FD-53D04F12D3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4" y="1167116"/>
            <a:ext cx="3514408" cy="26358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638CFAE-F9C3-4B95-86FF-E06222229A78}"/>
              </a:ext>
            </a:extLst>
          </p:cNvPr>
          <p:cNvSpPr txBox="1"/>
          <p:nvPr/>
        </p:nvSpPr>
        <p:spPr>
          <a:xfrm>
            <a:off x="7897978" y="4059541"/>
            <a:ext cx="375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PECAM, </a:t>
            </a:r>
            <a:r>
              <a:rPr lang="en-US" dirty="0" err="1"/>
              <a:t>Sogamoso</a:t>
            </a:r>
            <a:endParaRPr lang="en-US" dirty="0"/>
          </a:p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Socializar y divulgar el patrimonio ancestral y los senderos ecológicos de Sogamoso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8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Antioquia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6" name="Imagen 5" descr="Persona parada junto a una cerca de madera&#10;&#10;Descripción generada automáticamente con confianza media">
            <a:extLst>
              <a:ext uri="{FF2B5EF4-FFF2-40B4-BE49-F238E27FC236}">
                <a16:creationId xmlns:a16="http://schemas.microsoft.com/office/drawing/2014/main" id="{5AE96226-0D81-44BE-8233-0BD4856BB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82" y="4181869"/>
            <a:ext cx="4557085" cy="2569420"/>
          </a:xfrm>
          <a:prstGeom prst="rect">
            <a:avLst/>
          </a:prstGeom>
        </p:spPr>
      </p:pic>
      <p:pic>
        <p:nvPicPr>
          <p:cNvPr id="9" name="Imagen 8" descr="Imagen que contiene persona, exterior, edificio, tabla&#10;&#10;Descripción generada automáticamente">
            <a:extLst>
              <a:ext uri="{FF2B5EF4-FFF2-40B4-BE49-F238E27FC236}">
                <a16:creationId xmlns:a16="http://schemas.microsoft.com/office/drawing/2014/main" id="{8FA38A22-E943-41B1-B08E-15B64D4EC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0" y="994952"/>
            <a:ext cx="3008912" cy="3016968"/>
          </a:xfrm>
          <a:prstGeom prst="rect">
            <a:avLst/>
          </a:prstGeom>
        </p:spPr>
      </p:pic>
      <p:pic>
        <p:nvPicPr>
          <p:cNvPr id="11" name="Imagen 10" descr="Una mujer con un vestido de color rojo&#10;&#10;Descripción generada automáticamente con confianza media">
            <a:extLst>
              <a:ext uri="{FF2B5EF4-FFF2-40B4-BE49-F238E27FC236}">
                <a16:creationId xmlns:a16="http://schemas.microsoft.com/office/drawing/2014/main" id="{EFE2B797-FB20-4BAD-A67A-3F99021519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6" y="1146727"/>
            <a:ext cx="3151788" cy="267868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3EE4DBB-511E-41A8-A3C8-B2E6733449CD}"/>
              </a:ext>
            </a:extLst>
          </p:cNvPr>
          <p:cNvSpPr txBox="1"/>
          <p:nvPr/>
        </p:nvSpPr>
        <p:spPr>
          <a:xfrm>
            <a:off x="8259777" y="3086750"/>
            <a:ext cx="375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Gruta, Sonsón : Oficios tradicionales del departamento de Antioquia</a:t>
            </a:r>
          </a:p>
        </p:txBody>
      </p:sp>
    </p:spTree>
    <p:extLst>
      <p:ext uri="{BB962C8B-B14F-4D97-AF65-F5344CB8AC3E}">
        <p14:creationId xmlns:p14="http://schemas.microsoft.com/office/powerpoint/2010/main" val="349052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Sucre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19" name="Imagen 18" descr="Un grupo de personas junto a un niño&#10;&#10;Descripción generada automáticamente con confianza baja">
            <a:extLst>
              <a:ext uri="{FF2B5EF4-FFF2-40B4-BE49-F238E27FC236}">
                <a16:creationId xmlns:a16="http://schemas.microsoft.com/office/drawing/2014/main" id="{C2D9B9E4-4BB4-40E7-BA33-AEB08A932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5" y="3221054"/>
            <a:ext cx="4676585" cy="3507439"/>
          </a:xfrm>
          <a:prstGeom prst="rect">
            <a:avLst/>
          </a:prstGeom>
        </p:spPr>
      </p:pic>
      <p:pic>
        <p:nvPicPr>
          <p:cNvPr id="23" name="Imagen 22" descr="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DB64F6CD-FC1F-4C46-8CF2-486DD00A76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7" y="1104605"/>
            <a:ext cx="4166143" cy="414601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096000" y="1335586"/>
            <a:ext cx="375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Colectivo Lunático : Galeras - Sucre: </a:t>
            </a:r>
          </a:p>
          <a:p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Difusión del patrimonio cultural de cuadros vivos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Santander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394770" y="1533164"/>
            <a:ext cx="483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Municipio: Los Santos, Santander</a:t>
            </a:r>
          </a:p>
          <a:p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Vigías del patrimonio Guane, Los Santos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Turismo cultural, rutas locales de arte rupestre.</a:t>
            </a:r>
          </a:p>
        </p:txBody>
      </p:sp>
      <p:pic>
        <p:nvPicPr>
          <p:cNvPr id="9" name="Imagen 8" descr="Puede ser una imagen de una o varias personas y al aire libre">
            <a:extLst>
              <a:ext uri="{FF2B5EF4-FFF2-40B4-BE49-F238E27FC236}">
                <a16:creationId xmlns:a16="http://schemas.microsoft.com/office/drawing/2014/main" id="{6C480865-5094-48D8-959D-83A508E60B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66" y="1255750"/>
            <a:ext cx="2838450" cy="354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Puede ser una imagen de naturaleza y árbol">
            <a:extLst>
              <a:ext uri="{FF2B5EF4-FFF2-40B4-BE49-F238E27FC236}">
                <a16:creationId xmlns:a16="http://schemas.microsoft.com/office/drawing/2014/main" id="{7CB3D513-242E-41A6-99B9-25A469FDAA7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3198605"/>
            <a:ext cx="4225925" cy="281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912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Quindío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969857" y="1524567"/>
            <a:ext cx="5129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Salento, Quindío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Comité de vigías del patrimonio cultural - plataforma juvenil de Salento Quindío</a:t>
            </a:r>
          </a:p>
          <a:p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Recuperar la memoria histórica del pueblo para los jóvenes dando un conteo de lo que se ha dado en el municipio y en el departamento.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639223-38A7-4392-8ECF-495DB264332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6759" y="1205607"/>
            <a:ext cx="4139797" cy="3472409"/>
          </a:xfrm>
          <a:prstGeom prst="rect">
            <a:avLst/>
          </a:prstGeom>
        </p:spPr>
      </p:pic>
      <p:pic>
        <p:nvPicPr>
          <p:cNvPr id="13" name="Imagen 12" descr="Puede ser una imagen de 2 personas y texto que dice &quot;HISTORIA #TuHistoria Joven Aprendiendo con la Historia de Sdento Quindio&quot;">
            <a:extLst>
              <a:ext uri="{FF2B5EF4-FFF2-40B4-BE49-F238E27FC236}">
                <a16:creationId xmlns:a16="http://schemas.microsoft.com/office/drawing/2014/main" id="{4C7735EA-9230-4C73-BA20-F6D334B7CB0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4002840"/>
            <a:ext cx="5877578" cy="219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43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Risaralda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969857" y="1524567"/>
            <a:ext cx="5129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Balboa, Risaralda</a:t>
            </a:r>
          </a:p>
          <a:p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Guardianes del Paisaje cultural de Balboa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Cuidado del paisaje cultural cafetero.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1F870D-D328-4F92-883F-3CF141B42D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01806" y="1278006"/>
            <a:ext cx="4589393" cy="42875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57D7D8-A71A-43C2-B13A-7A1DE017FD0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798366" y="3429000"/>
            <a:ext cx="3092849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6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79567" y="825003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27" y="825004"/>
            <a:ext cx="3431693" cy="25737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617969" y="3459227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 Cairo</a:t>
            </a: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C5A4236C-2D61-4FA1-B25A-C02BFAEA4C3E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Valle del Cauca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578C3A-4669-4E2E-A13C-ECDA2C7A6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2" y="698609"/>
            <a:ext cx="1831018" cy="27288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DE2D12C-5D66-4623-8C85-BD9714E66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45" y="721766"/>
            <a:ext cx="4031257" cy="26770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5AE04A-60E7-493A-B458-195DB6DBF1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83" y="3673137"/>
            <a:ext cx="3626283" cy="271971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93F3D9-E451-46D7-9817-2C7446B2ADB8}"/>
              </a:ext>
            </a:extLst>
          </p:cNvPr>
          <p:cNvSpPr txBox="1"/>
          <p:nvPr/>
        </p:nvSpPr>
        <p:spPr>
          <a:xfrm>
            <a:off x="5825153" y="6392849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Guacarí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6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892" y="5955519"/>
            <a:ext cx="2849108" cy="5616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;p17"/>
          <p:cNvSpPr txBox="1">
            <a:spLocks/>
          </p:cNvSpPr>
          <p:nvPr/>
        </p:nvSpPr>
        <p:spPr>
          <a:xfrm>
            <a:off x="4073253" y="436798"/>
            <a:ext cx="2993751" cy="839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x-none" b="1" dirty="0">
                <a:solidFill>
                  <a:srgbClr val="FFFFFF"/>
                </a:solidFill>
                <a:latin typeface="Work Sans" panose="00000500000000000000" pitchFamily="50" charset="0"/>
              </a:rPr>
              <a:t>Gracias</a:t>
            </a:r>
          </a:p>
        </p:txBody>
      </p:sp>
      <p:sp>
        <p:nvSpPr>
          <p:cNvPr id="6" name="Google Shape;88;p17"/>
          <p:cNvSpPr txBox="1">
            <a:spLocks/>
          </p:cNvSpPr>
          <p:nvPr/>
        </p:nvSpPr>
        <p:spPr>
          <a:xfrm>
            <a:off x="1608048" y="2052629"/>
            <a:ext cx="10279152" cy="22973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x-none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Contacto: </a:t>
            </a:r>
            <a:endParaRPr lang="es-CO" sz="3200" b="1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Vigías del Patrimonio: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Luis Franklin Combariza</a:t>
            </a:r>
          </a:p>
          <a:p>
            <a:pPr algn="l"/>
            <a:endParaRPr lang="es-CO" sz="3200" b="1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Correo electrónico: vigiaspatrimonio@mincultura.gov.co </a:t>
            </a:r>
          </a:p>
          <a:p>
            <a:pPr algn="l"/>
            <a:endParaRPr lang="es-CO" sz="3200" b="1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l"/>
            <a:endParaRPr lang="es-CO" sz="2800" b="1" dirty="0">
              <a:solidFill>
                <a:srgbClr val="FFFFFF"/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9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162049" y="311512"/>
            <a:ext cx="9275119" cy="8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s-ES" sz="2400" b="1" dirty="0">
                <a:solidFill>
                  <a:srgbClr val="434343"/>
                </a:solidFill>
              </a:rPr>
              <a:t>Programa Nacional Vigías del Patrimonio Cultural</a:t>
            </a:r>
            <a:endParaRPr sz="2400" b="1" dirty="0">
              <a:solidFill>
                <a:srgbClr val="434343"/>
              </a:solidFill>
            </a:endParaRPr>
          </a:p>
        </p:txBody>
      </p:sp>
      <p:cxnSp>
        <p:nvCxnSpPr>
          <p:cNvPr id="15" name="Conector recto 14"/>
          <p:cNvCxnSpPr>
            <a:stCxn id="8" idx="4"/>
            <a:endCxn id="14" idx="0"/>
          </p:cNvCxnSpPr>
          <p:nvPr/>
        </p:nvCxnSpPr>
        <p:spPr>
          <a:xfrm>
            <a:off x="2674386" y="4463481"/>
            <a:ext cx="1" cy="3209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</p:cxnSp>
      <p:cxnSp>
        <p:nvCxnSpPr>
          <p:cNvPr id="17" name="Conector recto 16"/>
          <p:cNvCxnSpPr>
            <a:stCxn id="12" idx="4"/>
            <a:endCxn id="16" idx="0"/>
          </p:cNvCxnSpPr>
          <p:nvPr/>
        </p:nvCxnSpPr>
        <p:spPr>
          <a:xfrm>
            <a:off x="6298039" y="4463481"/>
            <a:ext cx="6381" cy="3148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</p:cxnSp>
      <p:grpSp>
        <p:nvGrpSpPr>
          <p:cNvPr id="24" name="Grupo 23"/>
          <p:cNvGrpSpPr/>
          <p:nvPr/>
        </p:nvGrpSpPr>
        <p:grpSpPr>
          <a:xfrm>
            <a:off x="566200" y="1064713"/>
            <a:ext cx="11625800" cy="4734745"/>
            <a:chOff x="424650" y="798534"/>
            <a:chExt cx="8719350" cy="3551059"/>
          </a:xfrm>
        </p:grpSpPr>
        <p:sp>
          <p:nvSpPr>
            <p:cNvPr id="7" name="Rectángulo 6"/>
            <p:cNvSpPr/>
            <p:nvPr/>
          </p:nvSpPr>
          <p:spPr>
            <a:xfrm>
              <a:off x="424650" y="2360628"/>
              <a:ext cx="8719350" cy="4299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sz="2400"/>
            </a:p>
          </p:txBody>
        </p:sp>
        <p:sp>
          <p:nvSpPr>
            <p:cNvPr id="8" name="Título 1"/>
            <p:cNvSpPr txBox="1">
              <a:spLocks/>
            </p:cNvSpPr>
            <p:nvPr/>
          </p:nvSpPr>
          <p:spPr>
            <a:xfrm>
              <a:off x="1233006" y="1802045"/>
              <a:ext cx="1545566" cy="15455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txBody>
            <a:bodyPr lIns="0" tIns="0" rIns="0" bIns="0" anchor="ctr">
              <a:normAutofit fontScale="975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1733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una estrategia de participación ciudadana</a:t>
              </a:r>
            </a:p>
          </p:txBody>
        </p:sp>
        <p:pic>
          <p:nvPicPr>
            <p:cNvPr id="9" name="Picture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917" y="798534"/>
              <a:ext cx="1015743" cy="974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960" y="801561"/>
              <a:ext cx="1398729" cy="99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885" y="821240"/>
              <a:ext cx="1365426" cy="95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3919714" y="1802045"/>
              <a:ext cx="1607630" cy="15455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txBody>
            <a:bodyPr lIns="0" tIns="0" rIns="0" bIns="0" anchor="ctr">
              <a:normAutofit fontScale="975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un trabajo de voluntariado</a:t>
              </a:r>
            </a:p>
          </p:txBody>
        </p:sp>
        <p:sp>
          <p:nvSpPr>
            <p:cNvPr id="13" name="Título 1"/>
            <p:cNvSpPr txBox="1">
              <a:spLocks/>
            </p:cNvSpPr>
            <p:nvPr/>
          </p:nvSpPr>
          <p:spPr>
            <a:xfrm>
              <a:off x="6606420" y="1802045"/>
              <a:ext cx="1696331" cy="15455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txBody>
            <a:bodyPr lIns="0" tIns="0" rIns="0" bIns="0" anchor="ctr">
              <a:no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un</a:t>
              </a:r>
              <a:r>
                <a:rPr lang="x-non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cuerpo operativo que busca el encuentro entre estado y comunidad</a:t>
              </a:r>
              <a:endPara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89380" y="3588301"/>
              <a:ext cx="2232819" cy="67079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anchor="ctr"/>
            <a:lstStyle/>
            <a:p>
              <a:pPr algn="ctr">
                <a:defRPr/>
              </a:pP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P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ara </a:t>
              </a:r>
              <a:r>
                <a:rPr lang="es-ES" sz="1467" b="1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reconocer, valorar, divulgar y proteger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 el patrimonio cultural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612662" y="3583759"/>
              <a:ext cx="2231306" cy="76583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anchor="ctr"/>
            <a:lstStyle/>
            <a:p>
              <a:pPr algn="ctr">
                <a:defRPr/>
              </a:pP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Personas</a:t>
              </a:r>
              <a:r>
                <a:rPr lang="x-none" sz="14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 velan </a:t>
              </a:r>
              <a:r>
                <a:rPr lang="x-none" sz="1467" b="1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proactivamente</a:t>
              </a: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 la protección de la herencia cultural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335946" y="3583759"/>
              <a:ext cx="2231306" cy="76583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anchor="ctr"/>
            <a:lstStyle/>
            <a:p>
              <a:pPr algn="ctr">
                <a:defRPr/>
              </a:pPr>
              <a:r>
                <a:rPr lang="es-ES" sz="14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Dedicado a la valoración y el cuidado del patrimonio de las </a:t>
              </a:r>
              <a:r>
                <a:rPr lang="es-ES" sz="1467" b="1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localidades y regiones 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colombianas</a:t>
              </a:r>
            </a:p>
          </p:txBody>
        </p:sp>
      </p:grpSp>
      <p:cxnSp>
        <p:nvCxnSpPr>
          <p:cNvPr id="19" name="Conector recto 18"/>
          <p:cNvCxnSpPr>
            <a:stCxn id="13" idx="4"/>
            <a:endCxn id="18" idx="0"/>
          </p:cNvCxnSpPr>
          <p:nvPr/>
        </p:nvCxnSpPr>
        <p:spPr>
          <a:xfrm flipH="1">
            <a:off x="9935466" y="4463481"/>
            <a:ext cx="3983" cy="3148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3908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95174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Esquema de funcionamiento del programa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C679B-4AAB-40B0-A0C0-F89D17021E71}"/>
              </a:ext>
            </a:extLst>
          </p:cNvPr>
          <p:cNvSpPr txBox="1"/>
          <p:nvPr/>
        </p:nvSpPr>
        <p:spPr>
          <a:xfrm>
            <a:off x="871463" y="4731026"/>
            <a:ext cx="11042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trata de un esquema colaborativo entre Sociedad Civil y Estado en términos del artículo 7 del decreto 2358 . Por lo tanto no corresponde a una estructura formal  o jerárquica, sino de apoyo estatal a iniciativas voluntarias de la sociedad civil en torno a la apropiación social del patrimonio cultural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A27BD8-A072-4ADA-A0FF-5F0BF487D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777" y="1257023"/>
            <a:ext cx="6919342" cy="31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92915" y="84082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Etapas de los grupos en el programa</a:t>
            </a:r>
          </a:p>
        </p:txBody>
      </p:sp>
      <p:grpSp>
        <p:nvGrpSpPr>
          <p:cNvPr id="6" name="Grupo 19"/>
          <p:cNvGrpSpPr>
            <a:grpSpLocks/>
          </p:cNvGrpSpPr>
          <p:nvPr/>
        </p:nvGrpSpPr>
        <p:grpSpPr bwMode="auto">
          <a:xfrm>
            <a:off x="397564" y="2707095"/>
            <a:ext cx="11726979" cy="2202040"/>
            <a:chOff x="98603" y="1196975"/>
            <a:chExt cx="8655379" cy="1652402"/>
          </a:xfrm>
        </p:grpSpPr>
        <p:sp>
          <p:nvSpPr>
            <p:cNvPr id="7" name="20 Rectángulo"/>
            <p:cNvSpPr/>
            <p:nvPr/>
          </p:nvSpPr>
          <p:spPr bwMode="auto">
            <a:xfrm>
              <a:off x="457810" y="1737010"/>
              <a:ext cx="8067574" cy="103241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3733" b="1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906" y="1202288"/>
              <a:ext cx="1614315" cy="106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22 Rectángulo"/>
            <p:cNvSpPr/>
            <p:nvPr/>
          </p:nvSpPr>
          <p:spPr bwMode="auto">
            <a:xfrm>
              <a:off x="2261188" y="1201740"/>
              <a:ext cx="1081075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" name="23 Rectángulo"/>
            <p:cNvSpPr/>
            <p:nvPr/>
          </p:nvSpPr>
          <p:spPr bwMode="auto">
            <a:xfrm>
              <a:off x="4043928" y="1196975"/>
              <a:ext cx="1079487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" name="26 Rectángulo"/>
            <p:cNvSpPr/>
            <p:nvPr/>
          </p:nvSpPr>
          <p:spPr bwMode="auto">
            <a:xfrm>
              <a:off x="457810" y="1196975"/>
              <a:ext cx="1079487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" name="28 CuadroTexto"/>
            <p:cNvSpPr txBox="1">
              <a:spLocks noChangeArrowheads="1"/>
            </p:cNvSpPr>
            <p:nvPr/>
          </p:nvSpPr>
          <p:spPr bwMode="auto">
            <a:xfrm>
              <a:off x="98603" y="2348880"/>
              <a:ext cx="1797537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Identificación de la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situación problemática</a:t>
              </a:r>
            </a:p>
          </p:txBody>
        </p:sp>
        <p:sp>
          <p:nvSpPr>
            <p:cNvPr id="13" name="32 Rectángulo"/>
            <p:cNvSpPr/>
            <p:nvPr/>
          </p:nvSpPr>
          <p:spPr>
            <a:xfrm>
              <a:off x="7674495" y="1196975"/>
              <a:ext cx="1079487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4" name="28 CuadroTexto"/>
            <p:cNvSpPr txBox="1">
              <a:spLocks noChangeArrowheads="1"/>
            </p:cNvSpPr>
            <p:nvPr/>
          </p:nvSpPr>
          <p:spPr bwMode="auto">
            <a:xfrm>
              <a:off x="1758106" y="2348880"/>
              <a:ext cx="2086988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Registro del proyecto para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aliviar dicha situación</a:t>
              </a:r>
            </a:p>
          </p:txBody>
        </p:sp>
        <p:sp>
          <p:nvSpPr>
            <p:cNvPr id="15" name="28 CuadroTexto"/>
            <p:cNvSpPr txBox="1">
              <a:spLocks noChangeArrowheads="1"/>
            </p:cNvSpPr>
            <p:nvPr/>
          </p:nvSpPr>
          <p:spPr bwMode="auto">
            <a:xfrm>
              <a:off x="4043827" y="2348880"/>
              <a:ext cx="1080000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Ejecución del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proyecto </a:t>
              </a:r>
            </a:p>
          </p:txBody>
        </p:sp>
        <p:sp>
          <p:nvSpPr>
            <p:cNvPr id="16" name="28 CuadroTexto"/>
            <p:cNvSpPr txBox="1">
              <a:spLocks noChangeArrowheads="1"/>
            </p:cNvSpPr>
            <p:nvPr/>
          </p:nvSpPr>
          <p:spPr bwMode="auto">
            <a:xfrm>
              <a:off x="5654992" y="2348880"/>
              <a:ext cx="1510153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Acreditación anual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del grupo</a:t>
              </a:r>
            </a:p>
          </p:txBody>
        </p:sp>
        <p:sp>
          <p:nvSpPr>
            <p:cNvPr id="17" name="28 CuadroTexto"/>
            <p:cNvSpPr txBox="1">
              <a:spLocks noChangeArrowheads="1"/>
            </p:cNvSpPr>
            <p:nvPr/>
          </p:nvSpPr>
          <p:spPr bwMode="auto">
            <a:xfrm>
              <a:off x="7712223" y="2348880"/>
              <a:ext cx="1004151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Renovación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del registro</a:t>
              </a:r>
            </a:p>
          </p:txBody>
        </p:sp>
      </p:grp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737D7C5-E6FA-41D8-93D6-3A64C4D73BBD}"/>
              </a:ext>
            </a:extLst>
          </p:cNvPr>
          <p:cNvCxnSpPr>
            <a:stCxn id="17" idx="2"/>
          </p:cNvCxnSpPr>
          <p:nvPr/>
        </p:nvCxnSpPr>
        <p:spPr>
          <a:xfrm>
            <a:off x="11393338" y="4909135"/>
            <a:ext cx="3529" cy="53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3129C1B-7F68-4296-90EA-3D7473FBF93D}"/>
              </a:ext>
            </a:extLst>
          </p:cNvPr>
          <p:cNvCxnSpPr>
            <a:cxnSpLocks/>
          </p:cNvCxnSpPr>
          <p:nvPr/>
        </p:nvCxnSpPr>
        <p:spPr>
          <a:xfrm flipH="1">
            <a:off x="1537252" y="5433391"/>
            <a:ext cx="9859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05665D4-16EA-46D7-9FE9-054484EBDD8C}"/>
              </a:ext>
            </a:extLst>
          </p:cNvPr>
          <p:cNvCxnSpPr/>
          <p:nvPr/>
        </p:nvCxnSpPr>
        <p:spPr>
          <a:xfrm flipV="1">
            <a:off x="1537252" y="4909135"/>
            <a:ext cx="0" cy="537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66199" y="95174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Objetivo del programa</a:t>
            </a:r>
          </a:p>
        </p:txBody>
      </p:sp>
      <p:sp>
        <p:nvSpPr>
          <p:cNvPr id="5" name="Rectangle 11"/>
          <p:cNvSpPr>
            <a:spLocks/>
          </p:cNvSpPr>
          <p:nvPr/>
        </p:nvSpPr>
        <p:spPr bwMode="auto">
          <a:xfrm>
            <a:off x="7949137" y="1015211"/>
            <a:ext cx="2731055" cy="256618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lIns="0" tIns="0" rIns="0" bIns="0" anchor="ctr"/>
          <a:lstStyle/>
          <a:p>
            <a:pPr marL="52916" algn="ctr">
              <a:defRPr/>
            </a:pPr>
            <a:r>
              <a:rPr lang="es-419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Línea 1: </a:t>
            </a:r>
          </a:p>
          <a:p>
            <a:pPr marL="52916" algn="ctr">
              <a:defRPr/>
            </a:pPr>
            <a:r>
              <a:rPr lang="es-419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Comunicación, socialización </a:t>
            </a:r>
            <a:r>
              <a:rPr lang="en-US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y </a:t>
            </a:r>
            <a:r>
              <a:rPr lang="es-419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divulgación</a:t>
            </a:r>
          </a:p>
        </p:txBody>
      </p:sp>
      <p:sp>
        <p:nvSpPr>
          <p:cNvPr id="7" name="19 Flecha derecha"/>
          <p:cNvSpPr/>
          <p:nvPr/>
        </p:nvSpPr>
        <p:spPr>
          <a:xfrm>
            <a:off x="4395560" y="2079139"/>
            <a:ext cx="3504809" cy="43832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  <p:sp>
        <p:nvSpPr>
          <p:cNvPr id="8" name="19 Flecha derecha"/>
          <p:cNvSpPr/>
          <p:nvPr/>
        </p:nvSpPr>
        <p:spPr>
          <a:xfrm>
            <a:off x="4391325" y="4803722"/>
            <a:ext cx="3447792" cy="43832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7949137" y="3738697"/>
            <a:ext cx="2731055" cy="256844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lIns="0" tIns="0" rIns="0" bIns="0" anchor="ctr"/>
          <a:lstStyle/>
          <a:p>
            <a:pPr marL="52916" algn="ctr">
              <a:defRPr/>
            </a:pPr>
            <a:r>
              <a:rPr lang="es-ES" alt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Línea 2: </a:t>
            </a:r>
          </a:p>
          <a:p>
            <a:pPr marL="52916" algn="ctr">
              <a:defRPr/>
            </a:pPr>
            <a:r>
              <a:rPr lang="es-ES" alt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Conservación, protección, recuperación y sostenibilidad y disfrute responsable del patrimonio</a:t>
            </a:r>
          </a:p>
        </p:txBody>
      </p:sp>
      <p:sp>
        <p:nvSpPr>
          <p:cNvPr id="6" name="Rectangle 10"/>
          <p:cNvSpPr>
            <a:spLocks/>
          </p:cNvSpPr>
          <p:nvPr/>
        </p:nvSpPr>
        <p:spPr bwMode="auto">
          <a:xfrm>
            <a:off x="1723313" y="2040150"/>
            <a:ext cx="3236803" cy="32345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54185" bIns="0" anchor="ctr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419" altLang="es-ES" sz="1733" b="1" dirty="0">
                <a:latin typeface="+mn-lt"/>
                <a:ea typeface="ヒラギノ角ゴ ProN W3"/>
                <a:cs typeface="ヒラギノ角ゴ ProN W3"/>
                <a:sym typeface="Arial" panose="020B0604020202020204" pitchFamily="34" charset="0"/>
              </a:rPr>
              <a:t>ETAPA PREVIA Y NECESARIA: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419" altLang="es-ES" sz="1733" dirty="0">
                <a:latin typeface="+mn-lt"/>
                <a:ea typeface="ヒラギノ角ゴ ProN W3"/>
                <a:cs typeface="ヒラギノ角ゴ ProN W3"/>
                <a:sym typeface="Arial" panose="020B0604020202020204" pitchFamily="34" charset="0"/>
              </a:rPr>
              <a:t>Conocimiento, identificación y valoración del patrimonio cultural</a:t>
            </a:r>
          </a:p>
        </p:txBody>
      </p:sp>
    </p:spTree>
    <p:extLst>
      <p:ext uri="{BB962C8B-B14F-4D97-AF65-F5344CB8AC3E}">
        <p14:creationId xmlns:p14="http://schemas.microsoft.com/office/powerpoint/2010/main" val="423784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Registro en el programa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413481" y="4231400"/>
            <a:ext cx="1724156" cy="1446465"/>
            <a:chOff x="0" y="0"/>
            <a:chExt cx="864" cy="752"/>
          </a:xfrm>
        </p:grpSpPr>
        <p:pic>
          <p:nvPicPr>
            <p:cNvPr id="22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728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-32" y="-32"/>
              <a:ext cx="928" cy="816"/>
              <a:chOff x="0" y="0"/>
              <a:chExt cx="928" cy="816"/>
            </a:xfrm>
          </p:grpSpPr>
          <p:sp>
            <p:nvSpPr>
              <p:cNvPr id="27" name="Oval 30"/>
              <p:cNvSpPr>
                <a:spLocks/>
              </p:cNvSpPr>
              <p:nvPr/>
            </p:nvSpPr>
            <p:spPr bwMode="auto">
              <a:xfrm>
                <a:off x="32" y="32"/>
                <a:ext cx="864" cy="7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8" name="Picture 3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8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48" y="48"/>
              <a:ext cx="280" cy="320"/>
              <a:chOff x="0" y="0"/>
              <a:chExt cx="280" cy="320"/>
            </a:xfrm>
          </p:grpSpPr>
          <p:sp>
            <p:nvSpPr>
              <p:cNvPr id="25" name="Oval 33"/>
              <p:cNvSpPr>
                <a:spLocks/>
              </p:cNvSpPr>
              <p:nvPr/>
            </p:nvSpPr>
            <p:spPr bwMode="auto">
              <a:xfrm>
                <a:off x="26" y="38"/>
                <a:ext cx="215" cy="25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6" name="Picture 3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92" y="3688975"/>
            <a:ext cx="1165401" cy="8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574433" y="3338900"/>
            <a:ext cx="1851871" cy="1569569"/>
            <a:chOff x="0" y="0"/>
            <a:chExt cx="928" cy="816"/>
          </a:xfrm>
        </p:grpSpPr>
        <p:sp>
          <p:nvSpPr>
            <p:cNvPr id="19" name="Oval 38"/>
            <p:cNvSpPr>
              <a:spLocks/>
            </p:cNvSpPr>
            <p:nvPr/>
          </p:nvSpPr>
          <p:spPr bwMode="auto">
            <a:xfrm>
              <a:off x="26" y="32"/>
              <a:ext cx="863" cy="75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x-none" altLang="es-CO" sz="2400" dirty="0">
                <a:latin typeface="+mn-lt"/>
                <a:ea typeface="MS PGothic" panose="020B0600070205080204" pitchFamily="34" charset="-128"/>
              </a:endParaRPr>
            </a:p>
          </p:txBody>
        </p:sp>
        <p:pic>
          <p:nvPicPr>
            <p:cNvPr id="2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42" y="1741704"/>
            <a:ext cx="1356975" cy="11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53" y="1315386"/>
            <a:ext cx="2043447" cy="18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Line 45"/>
          <p:cNvSpPr>
            <a:spLocks noChangeShapeType="1"/>
          </p:cNvSpPr>
          <p:nvPr/>
        </p:nvSpPr>
        <p:spPr bwMode="auto">
          <a:xfrm flipH="1">
            <a:off x="5347057" y="4439586"/>
            <a:ext cx="1005416" cy="277284"/>
          </a:xfrm>
          <a:prstGeom prst="line">
            <a:avLst/>
          </a:prstGeom>
          <a:noFill/>
          <a:ln w="127000">
            <a:solidFill>
              <a:srgbClr val="002D99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flipH="1">
            <a:off x="8264711" y="3044701"/>
            <a:ext cx="1047922" cy="370418"/>
          </a:xfrm>
          <a:prstGeom prst="line">
            <a:avLst/>
          </a:prstGeom>
          <a:noFill/>
          <a:ln w="127000">
            <a:solidFill>
              <a:srgbClr val="1A1A1A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4" name="Rectangle 47"/>
          <p:cNvSpPr>
            <a:spLocks/>
          </p:cNvSpPr>
          <p:nvPr/>
        </p:nvSpPr>
        <p:spPr bwMode="auto">
          <a:xfrm>
            <a:off x="1234359" y="3300066"/>
            <a:ext cx="2179836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 grupo: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CO" sz="1600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Contacta al ministerio o al departamento solicitado apoyo en la formulación del proyecto</a:t>
            </a:r>
            <a:endParaRPr lang="x-none" altLang="es-CO" sz="1600" dirty="0">
              <a:solidFill>
                <a:srgbClr val="002D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8"/>
          <p:cNvSpPr>
            <a:spLocks/>
          </p:cNvSpPr>
          <p:nvPr/>
        </p:nvSpPr>
        <p:spPr bwMode="auto">
          <a:xfrm>
            <a:off x="5849765" y="5075008"/>
            <a:ext cx="3462868" cy="10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departamental:</a:t>
            </a: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aprobar, solicitar ajustes o anular la solicitud.</a:t>
            </a:r>
          </a:p>
        </p:txBody>
      </p:sp>
      <p:sp>
        <p:nvSpPr>
          <p:cNvPr id="16" name="Rectangle 49"/>
          <p:cNvSpPr>
            <a:spLocks/>
          </p:cNvSpPr>
          <p:nvPr/>
        </p:nvSpPr>
        <p:spPr bwMode="auto">
          <a:xfrm>
            <a:off x="9621497" y="3239435"/>
            <a:ext cx="2330449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nacional.</a:t>
            </a: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aprobar, solicitar ajustes o anular la solicitud.</a:t>
            </a:r>
          </a:p>
        </p:txBody>
      </p:sp>
      <p:grpSp>
        <p:nvGrpSpPr>
          <p:cNvPr id="29" name="56 Grupo"/>
          <p:cNvGrpSpPr>
            <a:grpSpLocks/>
          </p:cNvGrpSpPr>
          <p:nvPr/>
        </p:nvGrpSpPr>
        <p:grpSpPr bwMode="auto">
          <a:xfrm>
            <a:off x="1040359" y="1450852"/>
            <a:ext cx="1439333" cy="1083733"/>
            <a:chOff x="1039421" y="2241550"/>
            <a:chExt cx="1079515" cy="812800"/>
          </a:xfrm>
        </p:grpSpPr>
        <p:pic>
          <p:nvPicPr>
            <p:cNvPr id="3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5" name="57 Grupo"/>
          <p:cNvGrpSpPr>
            <a:grpSpLocks/>
          </p:cNvGrpSpPr>
          <p:nvPr/>
        </p:nvGrpSpPr>
        <p:grpSpPr bwMode="auto">
          <a:xfrm>
            <a:off x="2708292" y="1112186"/>
            <a:ext cx="1439333" cy="1083733"/>
            <a:chOff x="1039421" y="2241550"/>
            <a:chExt cx="1079515" cy="812800"/>
          </a:xfrm>
        </p:grpSpPr>
        <p:pic>
          <p:nvPicPr>
            <p:cNvPr id="36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9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0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1" name="63 Grupo"/>
          <p:cNvGrpSpPr>
            <a:grpSpLocks/>
          </p:cNvGrpSpPr>
          <p:nvPr/>
        </p:nvGrpSpPr>
        <p:grpSpPr bwMode="auto">
          <a:xfrm>
            <a:off x="2498742" y="2299635"/>
            <a:ext cx="1439333" cy="1083733"/>
            <a:chOff x="1039421" y="2241550"/>
            <a:chExt cx="1079515" cy="812800"/>
          </a:xfrm>
        </p:grpSpPr>
        <p:pic>
          <p:nvPicPr>
            <p:cNvPr id="42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5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6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47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75" y="1112185"/>
            <a:ext cx="2042584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lecha curvada hacia abajo 1"/>
          <p:cNvSpPr/>
          <p:nvPr/>
        </p:nvSpPr>
        <p:spPr>
          <a:xfrm rot="20280038">
            <a:off x="4168292" y="1947112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lecha curvada hacia abajo 47"/>
          <p:cNvSpPr/>
          <p:nvPr/>
        </p:nvSpPr>
        <p:spPr>
          <a:xfrm rot="8698325">
            <a:off x="7506940" y="4869015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Acreditación del grupo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413481" y="4231400"/>
            <a:ext cx="1724156" cy="1446465"/>
            <a:chOff x="0" y="0"/>
            <a:chExt cx="864" cy="752"/>
          </a:xfrm>
        </p:grpSpPr>
        <p:pic>
          <p:nvPicPr>
            <p:cNvPr id="22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728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-32" y="-32"/>
              <a:ext cx="928" cy="816"/>
              <a:chOff x="0" y="0"/>
              <a:chExt cx="928" cy="816"/>
            </a:xfrm>
          </p:grpSpPr>
          <p:sp>
            <p:nvSpPr>
              <p:cNvPr id="27" name="Oval 30"/>
              <p:cNvSpPr>
                <a:spLocks/>
              </p:cNvSpPr>
              <p:nvPr/>
            </p:nvSpPr>
            <p:spPr bwMode="auto">
              <a:xfrm>
                <a:off x="32" y="32"/>
                <a:ext cx="864" cy="7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8" name="Picture 3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8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48" y="48"/>
              <a:ext cx="280" cy="320"/>
              <a:chOff x="0" y="0"/>
              <a:chExt cx="280" cy="320"/>
            </a:xfrm>
          </p:grpSpPr>
          <p:sp>
            <p:nvSpPr>
              <p:cNvPr id="25" name="Oval 33"/>
              <p:cNvSpPr>
                <a:spLocks/>
              </p:cNvSpPr>
              <p:nvPr/>
            </p:nvSpPr>
            <p:spPr bwMode="auto">
              <a:xfrm>
                <a:off x="26" y="38"/>
                <a:ext cx="215" cy="25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6" name="Picture 3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92" y="3688975"/>
            <a:ext cx="1165401" cy="8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574433" y="3338900"/>
            <a:ext cx="1851871" cy="1569569"/>
            <a:chOff x="0" y="0"/>
            <a:chExt cx="928" cy="816"/>
          </a:xfrm>
        </p:grpSpPr>
        <p:sp>
          <p:nvSpPr>
            <p:cNvPr id="19" name="Oval 38"/>
            <p:cNvSpPr>
              <a:spLocks/>
            </p:cNvSpPr>
            <p:nvPr/>
          </p:nvSpPr>
          <p:spPr bwMode="auto">
            <a:xfrm>
              <a:off x="26" y="32"/>
              <a:ext cx="863" cy="75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x-none" altLang="es-CO" sz="2400" dirty="0">
                <a:latin typeface="+mn-lt"/>
                <a:ea typeface="MS PGothic" panose="020B0600070205080204" pitchFamily="34" charset="-128"/>
              </a:endParaRPr>
            </a:p>
          </p:txBody>
        </p:sp>
        <p:pic>
          <p:nvPicPr>
            <p:cNvPr id="2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42" y="1741704"/>
            <a:ext cx="1356975" cy="11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53" y="1315386"/>
            <a:ext cx="2043447" cy="18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Line 45"/>
          <p:cNvSpPr>
            <a:spLocks noChangeShapeType="1"/>
          </p:cNvSpPr>
          <p:nvPr/>
        </p:nvSpPr>
        <p:spPr bwMode="auto">
          <a:xfrm flipH="1">
            <a:off x="5090583" y="3935996"/>
            <a:ext cx="1318963" cy="264627"/>
          </a:xfrm>
          <a:prstGeom prst="line">
            <a:avLst/>
          </a:prstGeom>
          <a:noFill/>
          <a:ln w="127000">
            <a:solidFill>
              <a:srgbClr val="002D99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flipH="1">
            <a:off x="8264711" y="2638302"/>
            <a:ext cx="1188446" cy="776817"/>
          </a:xfrm>
          <a:prstGeom prst="line">
            <a:avLst/>
          </a:prstGeom>
          <a:noFill/>
          <a:ln w="127000">
            <a:solidFill>
              <a:srgbClr val="1A1A1A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4" name="Rectangle 47"/>
          <p:cNvSpPr>
            <a:spLocks/>
          </p:cNvSpPr>
          <p:nvPr/>
        </p:nvSpPr>
        <p:spPr bwMode="auto">
          <a:xfrm>
            <a:off x="1471357" y="3727904"/>
            <a:ext cx="1842967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 grupo: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1600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Reporta informe final con evidencias sobre el proyecto ejecutado</a:t>
            </a:r>
            <a:endParaRPr lang="x-none" altLang="es-CO" sz="1600" dirty="0">
              <a:solidFill>
                <a:srgbClr val="002D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8"/>
          <p:cNvSpPr>
            <a:spLocks/>
          </p:cNvSpPr>
          <p:nvPr/>
        </p:nvSpPr>
        <p:spPr bwMode="auto">
          <a:xfrm>
            <a:off x="5849765" y="5075008"/>
            <a:ext cx="3462868" cy="10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departamental:</a:t>
            </a: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solicitar ajustes.</a:t>
            </a:r>
          </a:p>
        </p:txBody>
      </p:sp>
      <p:sp>
        <p:nvSpPr>
          <p:cNvPr id="16" name="Rectangle 49"/>
          <p:cNvSpPr>
            <a:spLocks/>
          </p:cNvSpPr>
          <p:nvPr/>
        </p:nvSpPr>
        <p:spPr bwMode="auto">
          <a:xfrm>
            <a:off x="9414866" y="3238878"/>
            <a:ext cx="2330449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nacional.</a:t>
            </a: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aprobar, solicitar ajustes</a:t>
            </a:r>
            <a:r>
              <a:rPr lang="es-CO" altLang="es-CO" sz="1600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Posteriormente, expide acreditación</a:t>
            </a:r>
            <a:endParaRPr lang="x-none" altLang="es-CO" sz="1600" dirty="0">
              <a:solidFill>
                <a:srgbClr val="A408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56 Grupo"/>
          <p:cNvGrpSpPr>
            <a:grpSpLocks/>
          </p:cNvGrpSpPr>
          <p:nvPr/>
        </p:nvGrpSpPr>
        <p:grpSpPr bwMode="auto">
          <a:xfrm>
            <a:off x="1040359" y="1450852"/>
            <a:ext cx="1439333" cy="1083733"/>
            <a:chOff x="1039421" y="2241550"/>
            <a:chExt cx="1079515" cy="812800"/>
          </a:xfrm>
        </p:grpSpPr>
        <p:pic>
          <p:nvPicPr>
            <p:cNvPr id="3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5" name="57 Grupo"/>
          <p:cNvGrpSpPr>
            <a:grpSpLocks/>
          </p:cNvGrpSpPr>
          <p:nvPr/>
        </p:nvGrpSpPr>
        <p:grpSpPr bwMode="auto">
          <a:xfrm>
            <a:off x="2708292" y="1112186"/>
            <a:ext cx="1439333" cy="1083733"/>
            <a:chOff x="1039421" y="2241550"/>
            <a:chExt cx="1079515" cy="812800"/>
          </a:xfrm>
        </p:grpSpPr>
        <p:pic>
          <p:nvPicPr>
            <p:cNvPr id="36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9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0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1" name="63 Grupo"/>
          <p:cNvGrpSpPr>
            <a:grpSpLocks/>
          </p:cNvGrpSpPr>
          <p:nvPr/>
        </p:nvGrpSpPr>
        <p:grpSpPr bwMode="auto">
          <a:xfrm>
            <a:off x="2498742" y="2299635"/>
            <a:ext cx="1439333" cy="1083733"/>
            <a:chOff x="1039421" y="2241550"/>
            <a:chExt cx="1079515" cy="812800"/>
          </a:xfrm>
        </p:grpSpPr>
        <p:pic>
          <p:nvPicPr>
            <p:cNvPr id="42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5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6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47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75" y="1112185"/>
            <a:ext cx="2042584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" name="Flecha curvada hacia abajo 47"/>
          <p:cNvSpPr/>
          <p:nvPr/>
        </p:nvSpPr>
        <p:spPr>
          <a:xfrm rot="20280038">
            <a:off x="4168292" y="1947112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lecha curvada hacia abajo 48"/>
          <p:cNvSpPr/>
          <p:nvPr/>
        </p:nvSpPr>
        <p:spPr>
          <a:xfrm rot="8698325">
            <a:off x="7506940" y="4869015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7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CEFD4B3E-2271-410C-ABEB-E33124549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762000"/>
            <a:ext cx="12020550" cy="609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1EBAA1-5AF8-44D7-8058-FCFE6715A98B}"/>
              </a:ext>
            </a:extLst>
          </p:cNvPr>
          <p:cNvSpPr txBox="1"/>
          <p:nvPr/>
        </p:nvSpPr>
        <p:spPr>
          <a:xfrm>
            <a:off x="1099931" y="159024"/>
            <a:ext cx="1065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Bauhaus 93" panose="04030905020B02020C02" pitchFamily="82" charset="0"/>
              </a:rPr>
              <a:t>Ciclo de proyecto de un grupo de Vigías del Patrimonio Cultural</a:t>
            </a:r>
            <a:endParaRPr lang="es-CO" sz="2400" b="1" dirty="0">
              <a:latin typeface="Bauhaus 93" panose="04030905020B02020C02" pitchFamily="8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BEBC0D-64A1-4090-8621-040434250853}"/>
              </a:ext>
            </a:extLst>
          </p:cNvPr>
          <p:cNvSpPr txBox="1"/>
          <p:nvPr/>
        </p:nvSpPr>
        <p:spPr>
          <a:xfrm>
            <a:off x="2546253" y="2583264"/>
            <a:ext cx="1448972" cy="369332"/>
          </a:xfrm>
          <a:prstGeom prst="rect">
            <a:avLst/>
          </a:prstGeom>
          <a:noFill/>
          <a:ln w="41275">
            <a:solidFill>
              <a:srgbClr val="FF0000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Metodología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25F3E9-36A7-4223-B438-29D6EE04A3E6}"/>
              </a:ext>
            </a:extLst>
          </p:cNvPr>
          <p:cNvSpPr txBox="1"/>
          <p:nvPr/>
        </p:nvSpPr>
        <p:spPr>
          <a:xfrm>
            <a:off x="5049129" y="1280284"/>
            <a:ext cx="2093742" cy="369332"/>
          </a:xfrm>
          <a:prstGeom prst="rect">
            <a:avLst/>
          </a:prstGeom>
          <a:noFill/>
          <a:ln w="41275">
            <a:solidFill>
              <a:srgbClr val="FF0000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Objetivo general</a:t>
            </a:r>
            <a:endParaRPr lang="es-CO" dirty="0"/>
          </a:p>
        </p:txBody>
      </p:sp>
      <p:pic>
        <p:nvPicPr>
          <p:cNvPr id="20" name="Gráfico 19" descr="Círculo con flecha a la izquierda">
            <a:extLst>
              <a:ext uri="{FF2B5EF4-FFF2-40B4-BE49-F238E27FC236}">
                <a16:creationId xmlns:a16="http://schemas.microsoft.com/office/drawing/2014/main" id="{269A517F-9806-4A25-B5CA-B07F70803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4708" y="4927210"/>
            <a:ext cx="914400" cy="914400"/>
          </a:xfrm>
          <a:prstGeom prst="rect">
            <a:avLst/>
          </a:prstGeom>
        </p:spPr>
      </p:pic>
      <p:pic>
        <p:nvPicPr>
          <p:cNvPr id="22" name="Gráfico 21" descr="Círculo con flecha a la izquierda">
            <a:extLst>
              <a:ext uri="{FF2B5EF4-FFF2-40B4-BE49-F238E27FC236}">
                <a16:creationId xmlns:a16="http://schemas.microsoft.com/office/drawing/2014/main" id="{E2ABEFA8-94B0-41D3-B6B3-28EBA2917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0150" y="4927210"/>
            <a:ext cx="914400" cy="914400"/>
          </a:xfrm>
          <a:prstGeom prst="rect">
            <a:avLst/>
          </a:prstGeom>
        </p:spPr>
      </p:pic>
      <p:pic>
        <p:nvPicPr>
          <p:cNvPr id="25" name="Gráfico 24" descr="Círculo con flecha a la izquierda">
            <a:extLst>
              <a:ext uri="{FF2B5EF4-FFF2-40B4-BE49-F238E27FC236}">
                <a16:creationId xmlns:a16="http://schemas.microsoft.com/office/drawing/2014/main" id="{0012FCC7-E1FA-4841-A080-00BFEECCB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3995225" y="3241959"/>
            <a:ext cx="914400" cy="914400"/>
          </a:xfrm>
          <a:prstGeom prst="rect">
            <a:avLst/>
          </a:prstGeom>
        </p:spPr>
      </p:pic>
      <p:pic>
        <p:nvPicPr>
          <p:cNvPr id="27" name="Gráfico 26" descr="Círculo con flecha a la izquierda">
            <a:extLst>
              <a:ext uri="{FF2B5EF4-FFF2-40B4-BE49-F238E27FC236}">
                <a16:creationId xmlns:a16="http://schemas.microsoft.com/office/drawing/2014/main" id="{7EEF1BE6-DB56-4EBF-A2AF-BE746F5B8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588564" y="1790927"/>
            <a:ext cx="914400" cy="914400"/>
          </a:xfrm>
          <a:prstGeom prst="rect">
            <a:avLst/>
          </a:prstGeom>
        </p:spPr>
      </p:pic>
      <p:pic>
        <p:nvPicPr>
          <p:cNvPr id="32" name="Gráfico 31" descr="Círculo con flecha a la izquierda">
            <a:extLst>
              <a:ext uri="{FF2B5EF4-FFF2-40B4-BE49-F238E27FC236}">
                <a16:creationId xmlns:a16="http://schemas.microsoft.com/office/drawing/2014/main" id="{BB456557-331D-4D80-AE33-3724BEC6D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107096">
            <a:off x="9626369" y="2310730"/>
            <a:ext cx="914400" cy="914400"/>
          </a:xfrm>
          <a:prstGeom prst="rect">
            <a:avLst/>
          </a:prstGeom>
        </p:spPr>
      </p:pic>
      <p:pic>
        <p:nvPicPr>
          <p:cNvPr id="34" name="Gráfico 33" descr="Marketing">
            <a:extLst>
              <a:ext uri="{FF2B5EF4-FFF2-40B4-BE49-F238E27FC236}">
                <a16:creationId xmlns:a16="http://schemas.microsoft.com/office/drawing/2014/main" id="{59ACBBBB-8A63-47F3-9E16-40A639CC58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0715" y="3330590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773A04-7F0F-4DAB-9070-2B82C20C0674}"/>
              </a:ext>
            </a:extLst>
          </p:cNvPr>
          <p:cNvSpPr txBox="1"/>
          <p:nvPr/>
        </p:nvSpPr>
        <p:spPr>
          <a:xfrm>
            <a:off x="5844209" y="5841610"/>
            <a:ext cx="384313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Identificación de la situación problemática del patrimonio cultural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5328F8-4B9A-461C-BC8F-E579EA63AF05}"/>
              </a:ext>
            </a:extLst>
          </p:cNvPr>
          <p:cNvSpPr txBox="1"/>
          <p:nvPr/>
        </p:nvSpPr>
        <p:spPr>
          <a:xfrm>
            <a:off x="10460056" y="3178368"/>
            <a:ext cx="1431235" cy="463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" y="6274523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8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23CB3D958C1F44945BF7B7D68F3D58" ma:contentTypeVersion="2" ma:contentTypeDescription="Crear nuevo documento." ma:contentTypeScope="" ma:versionID="2a492b48d533e26a0cdec18bb5a777d8">
  <xsd:schema xmlns:xsd="http://www.w3.org/2001/XMLSchema" xmlns:xs="http://www.w3.org/2001/XMLSchema" xmlns:p="http://schemas.microsoft.com/office/2006/metadata/properties" xmlns:ns2="ae9388c0-b1e2-40ea-b6a8-c51c7913cbd2" targetNamespace="http://schemas.microsoft.com/office/2006/metadata/properties" ma:root="true" ma:fieldsID="69190581b3859fb053ad2165fbde9587" ns2:_=""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H7EN5MXTHQNV-159871034-27</_dlc_DocId>
    <_dlc_DocIdUrl xmlns="ae9388c0-b1e2-40ea-b6a8-c51c7913cbd2">
      <Url>https://mng.mincultura.gov.co/areas/patrimonio/investigacion-y-documentacion/politicas-planes-y-programas/programa-nacional-de-vigias-del-patrimonio/_layouts/15/DocIdRedir.aspx?ID=H7EN5MXTHQNV-159871034-27</Url>
      <Description>H7EN5MXTHQNV-159871034-27</Description>
    </_dlc_DocIdUrl>
  </documentManagement>
</p:properties>
</file>

<file path=customXml/itemProps1.xml><?xml version="1.0" encoding="utf-8"?>
<ds:datastoreItem xmlns:ds="http://schemas.openxmlformats.org/officeDocument/2006/customXml" ds:itemID="{0C152A2E-975C-4FDA-92C9-097104D1C437}"/>
</file>

<file path=customXml/itemProps2.xml><?xml version="1.0" encoding="utf-8"?>
<ds:datastoreItem xmlns:ds="http://schemas.openxmlformats.org/officeDocument/2006/customXml" ds:itemID="{53BBD3D2-1A7F-4F84-9132-C95D6AD93E37}"/>
</file>

<file path=customXml/itemProps3.xml><?xml version="1.0" encoding="utf-8"?>
<ds:datastoreItem xmlns:ds="http://schemas.openxmlformats.org/officeDocument/2006/customXml" ds:itemID="{0B772E9C-FD07-4299-A7F9-6110B2482B25}"/>
</file>

<file path=customXml/itemProps4.xml><?xml version="1.0" encoding="utf-8"?>
<ds:datastoreItem xmlns:ds="http://schemas.openxmlformats.org/officeDocument/2006/customXml" ds:itemID="{9EB80063-AD96-453A-9F19-1E5107625528}"/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653</Words>
  <Application>Microsoft Office PowerPoint</Application>
  <PresentationFormat>Panorámica</PresentationFormat>
  <Paragraphs>709</Paragraphs>
  <Slides>28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Bauhaus 93</vt:lpstr>
      <vt:lpstr>Calibri</vt:lpstr>
      <vt:lpstr>Calibri Light</vt:lpstr>
      <vt:lpstr>Verdana</vt:lpstr>
      <vt:lpstr>Work Sans</vt:lpstr>
      <vt:lpstr>Tema de Office</vt:lpstr>
      <vt:lpstr>Presentación de PowerPoint</vt:lpstr>
      <vt:lpstr>Presentación de PowerPoint</vt:lpstr>
      <vt:lpstr>Programa Nacional Vigías del Patrimonio Cultural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Celina Rincon</dc:creator>
  <cp:lastModifiedBy>Luis Franklin Combariza Luna</cp:lastModifiedBy>
  <cp:revision>172</cp:revision>
  <cp:lastPrinted>2019-04-05T19:56:04Z</cp:lastPrinted>
  <dcterms:created xsi:type="dcterms:W3CDTF">2019-04-03T18:21:35Z</dcterms:created>
  <dcterms:modified xsi:type="dcterms:W3CDTF">2021-04-23T19:46:53Z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72eda39d-cbe7-4eb5-a5fe-491461af5649</vt:lpwstr>
  </property>
  <property fmtid="{D5CDD505-2E9C-101B-9397-08002B2CF9AE}" pid="3" name="ContentTypeId">
    <vt:lpwstr>0x0101004123CB3D958C1F44945BF7B7D68F3D58</vt:lpwstr>
  </property>
</Properties>
</file>