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5" r:id="rId10"/>
    <p:sldId id="267" r:id="rId11"/>
    <p:sldId id="266" r:id="rId12"/>
    <p:sldId id="276" r:id="rId13"/>
    <p:sldId id="269" r:id="rId14"/>
    <p:sldId id="268" r:id="rId15"/>
    <p:sldId id="270" r:id="rId16"/>
    <p:sldId id="271" r:id="rId17"/>
    <p:sldId id="272" r:id="rId18"/>
    <p:sldId id="273" r:id="rId19"/>
    <p:sldId id="275" r:id="rId20"/>
    <p:sldId id="274" r:id="rId21"/>
    <p:sldId id="279"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0C60"/>
    <a:srgbClr val="EDEAF0"/>
    <a:srgbClr val="E5D1E4"/>
    <a:srgbClr val="A55EA2"/>
    <a:srgbClr val="3E223D"/>
    <a:srgbClr val="683A66"/>
    <a:srgbClr val="C5C5C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 Id="rId30" Type="http://schemas.openxmlformats.org/officeDocument/2006/relationships/customXml" Target="../customXml/item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8D7B36E8-576A-456C-9D75-20EDCE840CB8}" type="datetimeFigureOut">
              <a:rPr lang="es-ES" smtClean="0"/>
              <a:t>21/10/2015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224403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D7B36E8-576A-456C-9D75-20EDCE840CB8}" type="datetimeFigureOut">
              <a:rPr lang="es-ES" smtClean="0"/>
              <a:t>21/10/2015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2332013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D7B36E8-576A-456C-9D75-20EDCE840CB8}" type="datetimeFigureOut">
              <a:rPr lang="es-ES" smtClean="0"/>
              <a:t>21/10/2015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390358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D7B36E8-576A-456C-9D75-20EDCE840CB8}" type="datetimeFigureOut">
              <a:rPr lang="es-ES" smtClean="0"/>
              <a:t>21/10/2015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314521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D7B36E8-576A-456C-9D75-20EDCE840CB8}" type="datetimeFigureOut">
              <a:rPr lang="es-ES" smtClean="0"/>
              <a:t>21/10/2015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283706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8D7B36E8-576A-456C-9D75-20EDCE840CB8}" type="datetimeFigureOut">
              <a:rPr lang="es-ES" smtClean="0"/>
              <a:t>21/10/2015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3457744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8D7B36E8-576A-456C-9D75-20EDCE840CB8}" type="datetimeFigureOut">
              <a:rPr lang="es-ES" smtClean="0"/>
              <a:t>21/10/2015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629770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D7B36E8-576A-456C-9D75-20EDCE840CB8}" type="datetimeFigureOut">
              <a:rPr lang="es-ES" smtClean="0"/>
              <a:t>21/10/2015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3137449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D7B36E8-576A-456C-9D75-20EDCE840CB8}" type="datetimeFigureOut">
              <a:rPr lang="es-ES" smtClean="0"/>
              <a:t>21/10/2015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251407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D7B36E8-576A-456C-9D75-20EDCE840CB8}" type="datetimeFigureOut">
              <a:rPr lang="es-ES" smtClean="0"/>
              <a:t>21/10/2015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451794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D7B36E8-576A-456C-9D75-20EDCE840CB8}" type="datetimeFigureOut">
              <a:rPr lang="es-ES" smtClean="0"/>
              <a:t>21/10/2015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8CFF002-90B5-45FF-8569-B0EDCD03E05F}" type="slidenum">
              <a:rPr lang="es-ES" smtClean="0"/>
              <a:t>‹Nº›</a:t>
            </a:fld>
            <a:endParaRPr lang="es-ES"/>
          </a:p>
        </p:txBody>
      </p:sp>
    </p:spTree>
    <p:extLst>
      <p:ext uri="{BB962C8B-B14F-4D97-AF65-F5344CB8AC3E}">
        <p14:creationId xmlns:p14="http://schemas.microsoft.com/office/powerpoint/2010/main" val="3334558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B36E8-576A-456C-9D75-20EDCE840CB8}" type="datetimeFigureOut">
              <a:rPr lang="es-ES" smtClean="0"/>
              <a:t>21/10/2015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FF002-90B5-45FF-8569-B0EDCD03E05F}" type="slidenum">
              <a:rPr lang="es-ES" smtClean="0"/>
              <a:t>‹Nº›</a:t>
            </a:fld>
            <a:endParaRPr lang="es-ES"/>
          </a:p>
        </p:txBody>
      </p:sp>
    </p:spTree>
    <p:extLst>
      <p:ext uri="{BB962C8B-B14F-4D97-AF65-F5344CB8AC3E}">
        <p14:creationId xmlns:p14="http://schemas.microsoft.com/office/powerpoint/2010/main" val="3324997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8906" y="6021861"/>
            <a:ext cx="5181428" cy="539578"/>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569" y="189471"/>
            <a:ext cx="12198345" cy="4185634"/>
          </a:xfrm>
          <a:prstGeom prst="rect">
            <a:avLst/>
          </a:prstGeom>
        </p:spPr>
      </p:pic>
      <p:sp>
        <p:nvSpPr>
          <p:cNvPr id="7" name="CuadroTexto 6"/>
          <p:cNvSpPr txBox="1"/>
          <p:nvPr/>
        </p:nvSpPr>
        <p:spPr>
          <a:xfrm>
            <a:off x="1645208" y="4777946"/>
            <a:ext cx="9508824" cy="369332"/>
          </a:xfrm>
          <a:prstGeom prst="rect">
            <a:avLst/>
          </a:prstGeom>
          <a:noFill/>
        </p:spPr>
        <p:txBody>
          <a:bodyPr wrap="square" rtlCol="0">
            <a:spAutoFit/>
          </a:bodyPr>
          <a:lstStyle/>
          <a:p>
            <a:r>
              <a:rPr lang="es-CO" b="1" dirty="0" smtClean="0"/>
              <a:t>MINISTERIO DE CULTURA DE COLOMBIA Y MINISTERIO DE CULTURA Y PATRIMONIO DE ECUADOR </a:t>
            </a:r>
            <a:endParaRPr lang="es-CO" b="1" dirty="0"/>
          </a:p>
        </p:txBody>
      </p:sp>
      <p:sp>
        <p:nvSpPr>
          <p:cNvPr id="8" name="CuadroTexto 7"/>
          <p:cNvSpPr txBox="1"/>
          <p:nvPr/>
        </p:nvSpPr>
        <p:spPr>
          <a:xfrm>
            <a:off x="2809103" y="5346357"/>
            <a:ext cx="6886832" cy="369332"/>
          </a:xfrm>
          <a:prstGeom prst="rect">
            <a:avLst/>
          </a:prstGeom>
          <a:noFill/>
        </p:spPr>
        <p:txBody>
          <a:bodyPr wrap="square" rtlCol="0">
            <a:spAutoFit/>
          </a:bodyPr>
          <a:lstStyle/>
          <a:p>
            <a:r>
              <a:rPr lang="es-CO" b="1" dirty="0" smtClean="0"/>
              <a:t>28, 29 Y 30 DE OCTUBRE DE 2015,  PASTO - NARIÑO - COLOMBIA</a:t>
            </a:r>
            <a:endParaRPr lang="es-CO" b="1" dirty="0"/>
          </a:p>
        </p:txBody>
      </p:sp>
    </p:spTree>
    <p:extLst>
      <p:ext uri="{BB962C8B-B14F-4D97-AF65-F5344CB8AC3E}">
        <p14:creationId xmlns:p14="http://schemas.microsoft.com/office/powerpoint/2010/main" val="2355774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1287887" y="1450427"/>
            <a:ext cx="9231831" cy="3970318"/>
          </a:xfrm>
          <a:prstGeom prst="rect">
            <a:avLst/>
          </a:prstGeom>
          <a:noFill/>
        </p:spPr>
        <p:txBody>
          <a:bodyPr wrap="square" rtlCol="0">
            <a:spAutoFit/>
          </a:bodyPr>
          <a:lstStyle/>
          <a:p>
            <a:pPr algn="ctr"/>
            <a:r>
              <a:rPr lang="pt-BR" b="1" dirty="0" smtClean="0">
                <a:solidFill>
                  <a:srgbClr val="640C60"/>
                </a:solidFill>
              </a:rPr>
              <a:t>DÍA SEGUNDO, 29 DE OCTUBRE DE 2015 </a:t>
            </a:r>
          </a:p>
          <a:p>
            <a:pPr algn="ctr"/>
            <a:r>
              <a:rPr lang="pt-BR" b="1" dirty="0" smtClean="0">
                <a:solidFill>
                  <a:srgbClr val="640C60"/>
                </a:solidFill>
              </a:rPr>
              <a:t>HOTEL BOLIVAR PLAZA </a:t>
            </a:r>
          </a:p>
          <a:p>
            <a:pPr algn="just"/>
            <a:endParaRPr lang="pt-BR" b="1" dirty="0" smtClean="0">
              <a:solidFill>
                <a:srgbClr val="640C60"/>
              </a:solidFill>
            </a:endParaRPr>
          </a:p>
          <a:p>
            <a:pPr algn="just"/>
            <a:endParaRPr lang="pt-BR" b="1" dirty="0">
              <a:solidFill>
                <a:srgbClr val="640C60"/>
              </a:solidFill>
            </a:endParaRPr>
          </a:p>
          <a:p>
            <a:pPr algn="just"/>
            <a:endParaRPr lang="pt-BR" b="1" dirty="0">
              <a:solidFill>
                <a:srgbClr val="640C60"/>
              </a:solidFill>
            </a:endParaRPr>
          </a:p>
          <a:p>
            <a:pPr algn="just"/>
            <a:r>
              <a:rPr lang="es-CO" b="1" dirty="0"/>
              <a:t>OBJETIVO Y DINÁMICA DE LA JORNADA: </a:t>
            </a:r>
            <a:r>
              <a:rPr lang="es-CO" dirty="0"/>
              <a:t>C</a:t>
            </a:r>
            <a:r>
              <a:rPr lang="es-CO" dirty="0" smtClean="0"/>
              <a:t>onversatorio </a:t>
            </a:r>
            <a:r>
              <a:rPr lang="es-CO" dirty="0"/>
              <a:t>alrededor de los temas de </a:t>
            </a:r>
            <a:r>
              <a:rPr lang="es-CO" dirty="0" smtClean="0"/>
              <a:t>interculturalidad</a:t>
            </a:r>
            <a:r>
              <a:rPr lang="es-CO" dirty="0"/>
              <a:t>, patrimonio, zona de integración fronteriza y género. La primera jornada busca, a partir de las experiencias y conferencistas, ampliar la mirada sobre los temas. La idea es conocer diferentes miradas, enfoques y procesos que existen entre ambos países sobre los temas de comunicación y cultura. </a:t>
            </a:r>
            <a:endParaRPr lang="es-CO" dirty="0" smtClean="0"/>
          </a:p>
          <a:p>
            <a:endParaRPr lang="es-CO" dirty="0" smtClean="0"/>
          </a:p>
          <a:p>
            <a:endParaRPr lang="es-ES" dirty="0"/>
          </a:p>
          <a:p>
            <a:pPr algn="just"/>
            <a:endParaRPr lang="es-ES" dirty="0">
              <a:solidFill>
                <a:srgbClr val="640C60"/>
              </a:solidFill>
            </a:endParaRPr>
          </a:p>
          <a:p>
            <a:pPr lvl="0" algn="just"/>
            <a:endParaRPr lang="es-ES" dirty="0">
              <a:solidFill>
                <a:srgbClr val="640C60"/>
              </a:solidFill>
            </a:endParaRPr>
          </a:p>
        </p:txBody>
      </p:sp>
      <p:cxnSp>
        <p:nvCxnSpPr>
          <p:cNvPr id="5" name="Conector recto 4"/>
          <p:cNvCxnSpPr/>
          <p:nvPr/>
        </p:nvCxnSpPr>
        <p:spPr>
          <a:xfrm flipV="1">
            <a:off x="1390918" y="888642"/>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sp>
        <p:nvSpPr>
          <p:cNvPr id="8" name="Título 1"/>
          <p:cNvSpPr txBox="1">
            <a:spLocks/>
          </p:cNvSpPr>
          <p:nvPr/>
        </p:nvSpPr>
        <p:spPr>
          <a:xfrm>
            <a:off x="1287887" y="237789"/>
            <a:ext cx="9355399" cy="959946"/>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1800" b="1" dirty="0" smtClean="0">
                <a:solidFill>
                  <a:srgbClr val="640C60"/>
                </a:solidFill>
              </a:rPr>
              <a:t>AGENDA ACADÉMICA</a:t>
            </a:r>
            <a:br>
              <a:rPr lang="es-ES" sz="1800" b="1" dirty="0" smtClean="0">
                <a:solidFill>
                  <a:srgbClr val="640C60"/>
                </a:solidFill>
              </a:rPr>
            </a:br>
            <a:endParaRPr lang="es-ES" sz="1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3593056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87887" y="237789"/>
            <a:ext cx="9734340" cy="959946"/>
          </a:xfrm>
        </p:spPr>
        <p:txBody>
          <a:bodyPr>
            <a:normAutofit fontScale="90000"/>
          </a:bodyPr>
          <a:lstStyle/>
          <a:p>
            <a:pPr algn="l"/>
            <a:r>
              <a:rPr lang="es-ES" sz="2800" b="1" dirty="0" smtClean="0">
                <a:solidFill>
                  <a:srgbClr val="640C60"/>
                </a:solidFill>
              </a:rPr>
              <a:t/>
            </a:r>
            <a:br>
              <a:rPr lang="es-ES" sz="2800" b="1" dirty="0" smtClean="0">
                <a:solidFill>
                  <a:srgbClr val="640C60"/>
                </a:solidFill>
              </a:rPr>
            </a:br>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graphicFrame>
        <p:nvGraphicFramePr>
          <p:cNvPr id="13" name="Tabla 12"/>
          <p:cNvGraphicFramePr>
            <a:graphicFrameLocks noGrp="1"/>
          </p:cNvGraphicFramePr>
          <p:nvPr>
            <p:extLst>
              <p:ext uri="{D42A27DB-BD31-4B8C-83A1-F6EECF244321}">
                <p14:modId xmlns:p14="http://schemas.microsoft.com/office/powerpoint/2010/main" val="3538915342"/>
              </p:ext>
            </p:extLst>
          </p:nvPr>
        </p:nvGraphicFramePr>
        <p:xfrm>
          <a:off x="1109139" y="1061168"/>
          <a:ext cx="9670478" cy="4869848"/>
        </p:xfrm>
        <a:graphic>
          <a:graphicData uri="http://schemas.openxmlformats.org/drawingml/2006/table">
            <a:tbl>
              <a:tblPr firstRow="1" firstCol="1" bandRow="1"/>
              <a:tblGrid>
                <a:gridCol w="1658775"/>
                <a:gridCol w="2885911"/>
                <a:gridCol w="5125792"/>
              </a:tblGrid>
              <a:tr h="274320">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t>HORA</a:t>
                      </a:r>
                      <a:endParaRPr lang="es-ES" sz="1200" dirty="0">
                        <a:solidFill>
                          <a:srgbClr val="640C60"/>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algn="ctr"/>
                      <a:r>
                        <a:rPr lang="es-ES" sz="1200" dirty="0" smtClean="0"/>
                        <a:t>ACTIVIDAD</a:t>
                      </a:r>
                      <a:r>
                        <a:rPr lang="es-ES" sz="1200" baseline="0" dirty="0" smtClean="0"/>
                        <a:t> </a:t>
                      </a:r>
                      <a:endParaRPr lang="es-ES" sz="12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gn="ctr"/>
                      <a:r>
                        <a:rPr lang="es-ES" sz="1200" b="1" dirty="0" smtClean="0">
                          <a:solidFill>
                            <a:schemeClr val="bg1"/>
                          </a:solidFill>
                        </a:rPr>
                        <a:t>DESCRIPCIÓN</a:t>
                      </a:r>
                      <a:endParaRPr lang="es-ES" sz="1200"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r>
              <a:tr h="560404">
                <a:tc>
                  <a:txBody>
                    <a:bodyPr/>
                    <a:lstStyle/>
                    <a:p>
                      <a:r>
                        <a:rPr lang="es-CO" sz="1200" b="1" kern="1200" dirty="0" smtClean="0">
                          <a:solidFill>
                            <a:schemeClr val="lt1"/>
                          </a:solidFill>
                          <a:effectLst/>
                          <a:latin typeface="+mn-lt"/>
                          <a:ea typeface="+mn-ea"/>
                          <a:cs typeface="+mn-cs"/>
                        </a:rPr>
                        <a:t>8:00 a.m. – 8:30 a.m. </a:t>
                      </a:r>
                      <a:endParaRPr lang="es-ES" sz="1200" kern="1200" dirty="0" smtClean="0">
                        <a:effectLst/>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b="0" kern="1200" dirty="0" smtClean="0">
                          <a:solidFill>
                            <a:schemeClr val="tx1"/>
                          </a:solidFill>
                          <a:effectLst/>
                          <a:latin typeface="+mn-lt"/>
                          <a:ea typeface="+mn-ea"/>
                          <a:cs typeface="+mn-cs"/>
                        </a:rPr>
                        <a:t>Instalación de la jornada, metodología y presentación de expositores centrales. </a:t>
                      </a:r>
                      <a:endParaRPr lang="es-ES" sz="1200" b="0" kern="1200" dirty="0" smtClean="0">
                        <a:solidFill>
                          <a:schemeClr val="tx1"/>
                        </a:solidFill>
                        <a:effectLst/>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40000"/>
                      </a:srgbClr>
                    </a:solidFill>
                  </a:tcPr>
                </a:tc>
                <a:tc>
                  <a:txBody>
                    <a:bodyPr/>
                    <a:lstStyle/>
                    <a:p>
                      <a:endParaRPr lang="es-ES"/>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40000"/>
                      </a:srgbClr>
                    </a:solidFill>
                  </a:tcPr>
                </a:tc>
              </a:tr>
              <a:tr h="560404">
                <a:tc gridSpan="3">
                  <a:txBody>
                    <a:bodyPr/>
                    <a:lstStyle/>
                    <a:p>
                      <a:pPr algn="ctr"/>
                      <a:endParaRPr lang="es-CO" sz="1400" b="1" u="sng" kern="1200" dirty="0" smtClean="0">
                        <a:solidFill>
                          <a:schemeClr val="lt1"/>
                        </a:solidFill>
                        <a:effectLst/>
                        <a:latin typeface="+mn-lt"/>
                        <a:ea typeface="+mn-ea"/>
                        <a:cs typeface="+mn-cs"/>
                      </a:endParaRPr>
                    </a:p>
                    <a:p>
                      <a:pPr algn="ctr"/>
                      <a:r>
                        <a:rPr lang="es-CO" sz="1400" b="1" u="sng" kern="1200" dirty="0" smtClean="0">
                          <a:solidFill>
                            <a:schemeClr val="lt1"/>
                          </a:solidFill>
                          <a:effectLst/>
                          <a:latin typeface="+mn-lt"/>
                          <a:ea typeface="+mn-ea"/>
                          <a:cs typeface="+mn-cs"/>
                        </a:rPr>
                        <a:t>INTERCULTURALIDAD</a:t>
                      </a:r>
                      <a:endParaRPr lang="es-ES" sz="1400" b="1" kern="1200" dirty="0" smtClean="0">
                        <a:solidFill>
                          <a:schemeClr val="lt1"/>
                        </a:solidFill>
                        <a:effectLst/>
                        <a:latin typeface="+mn-lt"/>
                        <a:ea typeface="+mn-ea"/>
                        <a:cs typeface="+mn-cs"/>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hMerge="1">
                  <a:txBody>
                    <a:bodyPr/>
                    <a:lstStyle/>
                    <a:p>
                      <a:endParaRPr lang="es-CO"/>
                    </a:p>
                  </a:txBody>
                  <a:tcPr/>
                </a:tc>
                <a:tc hMerge="1">
                  <a:txBody>
                    <a:bodyPr/>
                    <a:lstStyle/>
                    <a:p>
                      <a:endParaRPr lang="es-ES"/>
                    </a:p>
                  </a:txBody>
                  <a:tcPr/>
                </a:tc>
              </a:tr>
              <a:tr h="560404">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s-CO" sz="1800" b="1" kern="1200" dirty="0" smtClean="0">
                          <a:solidFill>
                            <a:schemeClr val="lt1"/>
                          </a:solidFill>
                          <a:effectLst/>
                          <a:latin typeface="Calibri"/>
                          <a:ea typeface=""/>
                          <a:cs typeface=""/>
                        </a:rPr>
                        <a:t> </a:t>
                      </a:r>
                      <a:endParaRPr lang="es-ES" sz="18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8:30 a.m. – 10:00 a.m. </a:t>
                      </a:r>
                      <a:endParaRPr lang="es-ES" sz="1200" b="1" kern="1200" dirty="0" smtClean="0">
                        <a:effectLs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sz="1200" b="0" kern="1200" dirty="0" smtClean="0">
                        <a:solidFill>
                          <a:schemeClr val="tx1"/>
                        </a:solidFill>
                        <a:effectLst/>
                        <a:latin typeface="Calibri"/>
                        <a:ea typeface=""/>
                        <a:cs typeface=""/>
                      </a:endParaRPr>
                    </a:p>
                    <a:p>
                      <a:pPr marL="0" marR="0" indent="0" algn="l" defTabSz="914400" rtl="0" eaLnBrk="1" fontAlgn="auto" latinLnBrk="0" hangingPunct="1">
                        <a:lnSpc>
                          <a:spcPct val="100000"/>
                        </a:lnSpc>
                        <a:spcBef>
                          <a:spcPts val="0"/>
                        </a:spcBef>
                        <a:spcAft>
                          <a:spcPts val="0"/>
                        </a:spcAft>
                        <a:buClrTx/>
                        <a:buSzTx/>
                        <a:buFontTx/>
                        <a:buNone/>
                        <a:tabLst/>
                        <a:defRPr/>
                      </a:pPr>
                      <a:r>
                        <a:rPr lang="es-CO" sz="1200" b="0" kern="1200" dirty="0" smtClean="0">
                          <a:solidFill>
                            <a:schemeClr val="tx1"/>
                          </a:solidFill>
                          <a:effectLst/>
                          <a:latin typeface="Calibri"/>
                          <a:ea typeface=""/>
                          <a:cs typeface=""/>
                        </a:rPr>
                        <a:t>Exposición central sobre iniciativas de integración a través de la interculturalidad entre Ecuador y Colombia. (La idea no es solo establecer cómo está compuesta la diversidad poblacional y cultural de ambos países, sino también cómo esa diversidad se comunica en medio de la interculturalidad).</a:t>
                      </a:r>
                      <a:endParaRPr lang="es-ES" sz="1200" b="0" kern="1200" dirty="0" smtClean="0">
                        <a:solidFill>
                          <a:schemeClr val="tx1"/>
                        </a:solidFill>
                        <a:effectLst/>
                        <a:latin typeface="Calibri"/>
                        <a:ea typeface=""/>
                        <a:cs typeface=""/>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effectLs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40000"/>
                      </a:srgbClr>
                    </a:solidFill>
                  </a:tcPr>
                </a:tc>
                <a:tc>
                  <a:txBody>
                    <a:bodyPr/>
                    <a:lstStyle/>
                    <a:p>
                      <a:pPr algn="just"/>
                      <a:r>
                        <a:rPr lang="es-CO" sz="1200" b="0" kern="1200" dirty="0" smtClean="0">
                          <a:solidFill>
                            <a:schemeClr val="tx1"/>
                          </a:solidFill>
                          <a:effectLst/>
                          <a:latin typeface="Calibri"/>
                          <a:ea typeface=""/>
                          <a:cs typeface=""/>
                        </a:rPr>
                        <a:t> </a:t>
                      </a:r>
                      <a:endParaRPr lang="es-ES" sz="1200" b="0" kern="1200" dirty="0" smtClean="0">
                        <a:solidFill>
                          <a:schemeClr val="tx1"/>
                        </a:solidFill>
                        <a:effectLst/>
                        <a:latin typeface="Calibri"/>
                        <a:ea typeface=""/>
                        <a:cs typeface=""/>
                      </a:endParaRPr>
                    </a:p>
                    <a:p>
                      <a:pPr algn="just"/>
                      <a:r>
                        <a:rPr lang="es-CO" sz="1200" b="0" kern="1200" dirty="0" smtClean="0">
                          <a:solidFill>
                            <a:schemeClr val="tx1"/>
                          </a:solidFill>
                          <a:effectLst/>
                          <a:latin typeface="Calibri"/>
                          <a:ea typeface=""/>
                          <a:cs typeface=""/>
                        </a:rPr>
                        <a:t>Ecuador: </a:t>
                      </a:r>
                      <a:endParaRPr lang="es-ES" sz="1200" b="0" kern="1200" dirty="0" smtClean="0">
                        <a:solidFill>
                          <a:schemeClr val="tx1"/>
                        </a:solidFill>
                        <a:effectLst/>
                        <a:latin typeface="Calibri"/>
                        <a:ea typeface=""/>
                        <a:cs typeface=""/>
                      </a:endParaRPr>
                    </a:p>
                    <a:p>
                      <a:pPr lvl="0" algn="just"/>
                      <a:r>
                        <a:rPr lang="es-CO" sz="1200" b="0" kern="1200" dirty="0" smtClean="0">
                          <a:solidFill>
                            <a:schemeClr val="tx1"/>
                          </a:solidFill>
                          <a:effectLst/>
                          <a:latin typeface="Calibri"/>
                          <a:ea typeface=""/>
                          <a:cs typeface=""/>
                        </a:rPr>
                        <a:t>Juan Carlos Chacón, especialista de la Subsecretaría de Identidades Culturales del Ministerio de Cultura y Patrimonio. Hablará sobre interculturalidad, política pública y acceso a derechos culturales en la zona de integración fronteriza. </a:t>
                      </a:r>
                    </a:p>
                    <a:p>
                      <a:pPr lvl="0" algn="just"/>
                      <a:endParaRPr lang="es-CO" sz="1200" b="0" kern="1200" dirty="0" smtClean="0">
                        <a:solidFill>
                          <a:schemeClr val="tx1"/>
                        </a:solidFill>
                        <a:effectLst/>
                        <a:latin typeface="Calibri"/>
                        <a:ea typeface=""/>
                        <a:cs typeface=""/>
                      </a:endParaRPr>
                    </a:p>
                    <a:p>
                      <a:pPr lvl="0" algn="just"/>
                      <a:r>
                        <a:rPr lang="es-CO" sz="1200" b="0" kern="1200" dirty="0" smtClean="0">
                          <a:solidFill>
                            <a:schemeClr val="tx1"/>
                          </a:solidFill>
                          <a:effectLst/>
                          <a:latin typeface="Calibri"/>
                          <a:ea typeface=""/>
                          <a:cs typeface=""/>
                        </a:rPr>
                        <a:t>Tiempo destinado a la ponencia: 30 minutos.</a:t>
                      </a:r>
                    </a:p>
                    <a:p>
                      <a:pPr lvl="0" algn="just"/>
                      <a:endParaRPr lang="es-ES" sz="1200" b="0" kern="1200" dirty="0" smtClean="0">
                        <a:solidFill>
                          <a:schemeClr val="tx1"/>
                        </a:solidFill>
                        <a:effectLst/>
                        <a:latin typeface="Calibri"/>
                        <a:ea typeface=""/>
                        <a:cs typeface=""/>
                      </a:endParaRPr>
                    </a:p>
                    <a:p>
                      <a:pPr algn="just"/>
                      <a:r>
                        <a:rPr lang="es-CO" sz="1200" b="0" kern="1200" dirty="0" smtClean="0">
                          <a:solidFill>
                            <a:schemeClr val="tx1"/>
                          </a:solidFill>
                          <a:effectLst/>
                          <a:latin typeface="Calibri"/>
                          <a:ea typeface=""/>
                          <a:cs typeface=""/>
                        </a:rPr>
                        <a:t>Colombia:</a:t>
                      </a:r>
                      <a:endParaRPr lang="es-ES" sz="1200" b="0" kern="1200" dirty="0" smtClean="0">
                        <a:solidFill>
                          <a:schemeClr val="tx1"/>
                        </a:solidFill>
                        <a:effectLst/>
                        <a:latin typeface="Calibri"/>
                        <a:ea typeface=""/>
                        <a:cs typeface=""/>
                      </a:endParaRPr>
                    </a:p>
                    <a:p>
                      <a:pPr lvl="0" algn="just"/>
                      <a:r>
                        <a:rPr lang="es-CO" sz="1200" b="0" kern="1200" dirty="0" smtClean="0">
                          <a:solidFill>
                            <a:schemeClr val="tx1"/>
                          </a:solidFill>
                          <a:effectLst/>
                          <a:latin typeface="Calibri"/>
                          <a:ea typeface=""/>
                          <a:cs typeface=""/>
                        </a:rPr>
                        <a:t>Mileydis Polanco, Comunicadora de la Escuela de Comunicaciones del Pueblo Wayúu. </a:t>
                      </a:r>
                    </a:p>
                    <a:p>
                      <a:pPr lvl="0" algn="just"/>
                      <a:endParaRPr lang="es-CO" sz="1200" b="0" kern="1200" dirty="0" smtClean="0">
                        <a:solidFill>
                          <a:schemeClr val="tx1"/>
                        </a:solidFill>
                        <a:effectLst/>
                        <a:latin typeface="Calibri"/>
                        <a:ea typeface=""/>
                        <a:cs typeface=""/>
                      </a:endParaRPr>
                    </a:p>
                    <a:p>
                      <a:pPr lvl="0" algn="just"/>
                      <a:r>
                        <a:rPr lang="es-CO" sz="1200" b="0" kern="1200" dirty="0" smtClean="0">
                          <a:solidFill>
                            <a:schemeClr val="tx1"/>
                          </a:solidFill>
                          <a:effectLst/>
                          <a:latin typeface="Calibri"/>
                          <a:ea typeface=""/>
                          <a:cs typeface=""/>
                        </a:rPr>
                        <a:t>Tiempo destinado a la ponencia: 30 minutos.</a:t>
                      </a:r>
                      <a:endParaRPr lang="es-ES" sz="1200" b="0" kern="1200" dirty="0" smtClean="0">
                        <a:solidFill>
                          <a:schemeClr val="tx1"/>
                        </a:solidFill>
                        <a:effectLst/>
                        <a:latin typeface="Calibri"/>
                        <a:ea typeface=""/>
                        <a:cs typeface=""/>
                      </a:endParaRPr>
                    </a:p>
                    <a:p>
                      <a:pPr algn="just"/>
                      <a:endParaRPr lang="es-CO" sz="1200" b="1" kern="1200" dirty="0" smtClean="0">
                        <a:solidFill>
                          <a:schemeClr val="tx1"/>
                        </a:solidFill>
                        <a:effectLst/>
                        <a:latin typeface="Calibri"/>
                        <a:ea typeface=""/>
                        <a:cs typeface=""/>
                      </a:endParaRPr>
                    </a:p>
                    <a:p>
                      <a:pPr algn="just"/>
                      <a:r>
                        <a:rPr lang="es-CO" sz="1200" b="1" kern="1200" dirty="0" smtClean="0">
                          <a:solidFill>
                            <a:schemeClr val="tx1"/>
                          </a:solidFill>
                          <a:effectLst/>
                          <a:latin typeface="Calibri"/>
                          <a:ea typeface=""/>
                          <a:cs typeface=""/>
                        </a:rPr>
                        <a:t>Intervención y preguntas</a:t>
                      </a:r>
                      <a:r>
                        <a:rPr lang="es-CO" sz="1200" b="0" kern="1200" dirty="0" smtClean="0">
                          <a:solidFill>
                            <a:schemeClr val="tx1"/>
                          </a:solidFill>
                          <a:effectLst/>
                          <a:latin typeface="Calibri"/>
                          <a:ea typeface=""/>
                          <a:cs typeface=""/>
                        </a:rPr>
                        <a:t>: Tiempo destinado a las preguntas por parte de los invitados: 30 minutos.</a:t>
                      </a:r>
                      <a:endParaRPr lang="es-ES" sz="1200" b="0" kern="1200" dirty="0" smtClean="0">
                        <a:solidFill>
                          <a:schemeClr val="tx1"/>
                        </a:solidFill>
                        <a:effectLst/>
                        <a:latin typeface="Calibri"/>
                        <a:ea typeface=""/>
                        <a:cs typeface=""/>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40000"/>
                      </a:srgbClr>
                    </a:solidFill>
                  </a:tcPr>
                </a:tc>
              </a:tr>
              <a:tr h="375859">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n-US" sz="1200" b="1" kern="1200" dirty="0" smtClean="0">
                          <a:solidFill>
                            <a:schemeClr val="bg1"/>
                          </a:solidFill>
                          <a:effectLst/>
                          <a:latin typeface="Calibri"/>
                          <a:ea typeface=""/>
                          <a:cs typeface=""/>
                        </a:rPr>
                        <a:t>10:00 a.m. - 10:15 a.m.</a:t>
                      </a:r>
                      <a:r>
                        <a:rPr lang="en-US" sz="1200" kern="1200" dirty="0" smtClean="0">
                          <a:solidFill>
                            <a:schemeClr val="bg1"/>
                          </a:solidFill>
                          <a:effectLst/>
                          <a:latin typeface="Calibri"/>
                          <a:ea typeface=""/>
                          <a:cs typeface=""/>
                        </a:rPr>
                        <a:t> </a:t>
                      </a:r>
                      <a:endParaRPr lang="es-ES" sz="1200"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Calibri"/>
                          <a:ea typeface=""/>
                          <a:cs typeface=""/>
                        </a:rPr>
                        <a:t>Coffee Break</a:t>
                      </a:r>
                      <a:endParaRPr lang="es-ES" sz="1200" kern="1200" dirty="0" smtClean="0">
                        <a:solidFill>
                          <a:schemeClr val="dk1"/>
                        </a:solidFill>
                        <a:effectLst/>
                        <a:latin typeface="Calibri"/>
                        <a:ea typeface=""/>
                        <a:cs typeface=""/>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effectLs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c>
                  <a:txBody>
                    <a:bodyPr/>
                    <a:lstStyle/>
                    <a:p>
                      <a:endParaRPr lang="es-E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r>
            </a:tbl>
          </a:graphicData>
        </a:graphic>
      </p:graphicFrame>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1214959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1439144" y="1450427"/>
            <a:ext cx="9039965" cy="1754326"/>
          </a:xfrm>
          <a:prstGeom prst="rect">
            <a:avLst/>
          </a:prstGeom>
          <a:noFill/>
        </p:spPr>
        <p:txBody>
          <a:bodyPr wrap="square" rtlCol="0">
            <a:spAutoFit/>
          </a:bodyPr>
          <a:lstStyle/>
          <a:p>
            <a:r>
              <a:rPr lang="pt-BR" b="1" dirty="0" smtClean="0">
                <a:solidFill>
                  <a:srgbClr val="640C60"/>
                </a:solidFill>
              </a:rPr>
              <a:t> </a:t>
            </a:r>
            <a:r>
              <a:rPr lang="es-CO" b="1" dirty="0"/>
              <a:t>PREGUNTAS MOTIVADORAS INTERCULTURALIDAD</a:t>
            </a:r>
            <a:endParaRPr lang="es-ES" dirty="0"/>
          </a:p>
          <a:p>
            <a:r>
              <a:rPr lang="es-CO" b="1" dirty="0"/>
              <a:t> </a:t>
            </a:r>
            <a:endParaRPr lang="es-ES" dirty="0"/>
          </a:p>
          <a:p>
            <a:pPr marL="285750" lvl="0" indent="-285750">
              <a:buFont typeface="Arial" panose="020B0604020202020204" pitchFamily="34" charset="0"/>
              <a:buChar char="•"/>
            </a:pPr>
            <a:r>
              <a:rPr lang="es-CO" dirty="0"/>
              <a:t>Qué se entiende por interculturalidad.</a:t>
            </a:r>
            <a:endParaRPr lang="es-ES" dirty="0"/>
          </a:p>
          <a:p>
            <a:pPr marL="285750" lvl="0" indent="-285750">
              <a:buFont typeface="Arial" panose="020B0604020202020204" pitchFamily="34" charset="0"/>
              <a:buChar char="•"/>
            </a:pPr>
            <a:r>
              <a:rPr lang="es-CO" dirty="0"/>
              <a:t>Cómo la interculturalidad se refleja en la producción comunicacional </a:t>
            </a:r>
            <a:endParaRPr lang="es-ES" dirty="0"/>
          </a:p>
          <a:p>
            <a:pPr marL="285750" lvl="0" indent="-285750">
              <a:buFont typeface="Arial" panose="020B0604020202020204" pitchFamily="34" charset="0"/>
              <a:buChar char="•"/>
            </a:pPr>
            <a:r>
              <a:rPr lang="es-CO" dirty="0"/>
              <a:t>Cómo lo que ustedes hacen aporta a la construcción de políticas públicas de comunicación-intercultural en la zona de integración fronteriza.</a:t>
            </a:r>
            <a:endParaRPr lang="es-ES" dirty="0"/>
          </a:p>
        </p:txBody>
      </p:sp>
      <p:cxnSp>
        <p:nvCxnSpPr>
          <p:cNvPr id="5" name="Conector recto 4"/>
          <p:cNvCxnSpPr/>
          <p:nvPr/>
        </p:nvCxnSpPr>
        <p:spPr>
          <a:xfrm flipV="1">
            <a:off x="1390918" y="888642"/>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sp>
        <p:nvSpPr>
          <p:cNvPr id="8" name="Título 1"/>
          <p:cNvSpPr txBox="1">
            <a:spLocks/>
          </p:cNvSpPr>
          <p:nvPr/>
        </p:nvSpPr>
        <p:spPr>
          <a:xfrm>
            <a:off x="1287887" y="237789"/>
            <a:ext cx="9155875" cy="959946"/>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800" b="1" dirty="0" smtClean="0">
                <a:solidFill>
                  <a:srgbClr val="640C60"/>
                </a:solidFill>
              </a:rPr>
              <a:t/>
            </a:r>
            <a:br>
              <a:rPr lang="es-ES" sz="2800" b="1" dirty="0" smtClean="0">
                <a:solidFill>
                  <a:srgbClr val="640C60"/>
                </a:solidFill>
              </a:rPr>
            </a:br>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3807811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a 12"/>
          <p:cNvGraphicFramePr>
            <a:graphicFrameLocks noGrp="1"/>
          </p:cNvGraphicFramePr>
          <p:nvPr>
            <p:extLst>
              <p:ext uri="{D42A27DB-BD31-4B8C-83A1-F6EECF244321}">
                <p14:modId xmlns:p14="http://schemas.microsoft.com/office/powerpoint/2010/main" val="4214746874"/>
              </p:ext>
            </p:extLst>
          </p:nvPr>
        </p:nvGraphicFramePr>
        <p:xfrm>
          <a:off x="1109139" y="1061168"/>
          <a:ext cx="9670478" cy="4685303"/>
        </p:xfrm>
        <a:graphic>
          <a:graphicData uri="http://schemas.openxmlformats.org/drawingml/2006/table">
            <a:tbl>
              <a:tblPr firstRow="1" firstCol="1" bandRow="1"/>
              <a:tblGrid>
                <a:gridCol w="1914147"/>
                <a:gridCol w="2630539"/>
                <a:gridCol w="5125792"/>
              </a:tblGrid>
              <a:tr h="274320">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t>HORA</a:t>
                      </a:r>
                      <a:endParaRPr lang="es-ES" sz="1200" dirty="0">
                        <a:solidFill>
                          <a:srgbClr val="640C60"/>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algn="ctr"/>
                      <a:r>
                        <a:rPr lang="es-ES" sz="1200" dirty="0" smtClean="0"/>
                        <a:t>ACTIVIDAD</a:t>
                      </a:r>
                      <a:r>
                        <a:rPr lang="es-ES" sz="1200" baseline="0" dirty="0" smtClean="0"/>
                        <a:t> </a:t>
                      </a:r>
                      <a:endParaRPr lang="es-ES" sz="12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gn="ctr"/>
                      <a:r>
                        <a:rPr lang="es-ES" sz="1200" b="1" dirty="0" smtClean="0">
                          <a:solidFill>
                            <a:schemeClr val="bg1"/>
                          </a:solidFill>
                        </a:rPr>
                        <a:t>DESCRIPCIÓN</a:t>
                      </a:r>
                      <a:endParaRPr lang="es-ES" sz="1200"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r>
              <a:tr h="560404">
                <a:tc gridSpan="3">
                  <a:txBody>
                    <a:bodyPr/>
                    <a:lstStyle/>
                    <a:p>
                      <a:pPr algn="ctr"/>
                      <a:endParaRPr lang="es-CO" sz="1200" b="1" u="sng" kern="1200" dirty="0" smtClean="0">
                        <a:solidFill>
                          <a:schemeClr val="lt1"/>
                        </a:solidFill>
                        <a:effectLst/>
                        <a:latin typeface="+mn-lt"/>
                        <a:ea typeface="+mn-ea"/>
                        <a:cs typeface="+mn-cs"/>
                      </a:endParaRPr>
                    </a:p>
                    <a:p>
                      <a:pPr algn="ctr"/>
                      <a:r>
                        <a:rPr lang="es-CO" sz="1400" b="1" u="sng" kern="1200" dirty="0" smtClean="0">
                          <a:solidFill>
                            <a:schemeClr val="lt1"/>
                          </a:solidFill>
                          <a:effectLst/>
                          <a:latin typeface="+mn-lt"/>
                          <a:ea typeface="+mn-ea"/>
                          <a:cs typeface="+mn-cs"/>
                        </a:rPr>
                        <a:t>PATRIMONIO</a:t>
                      </a:r>
                      <a:endParaRPr lang="es-ES" sz="1400" b="1" kern="1200" dirty="0" smtClean="0">
                        <a:solidFill>
                          <a:schemeClr val="lt1"/>
                        </a:solidFill>
                        <a:effectLst/>
                        <a:latin typeface="+mn-lt"/>
                        <a:ea typeface="+mn-ea"/>
                        <a:cs typeface="+mn-cs"/>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hMerge="1">
                  <a:txBody>
                    <a:bodyPr/>
                    <a:lstStyle/>
                    <a:p>
                      <a:endParaRPr lang="es-CO"/>
                    </a:p>
                  </a:txBody>
                  <a:tcPr/>
                </a:tc>
                <a:tc hMerge="1">
                  <a:txBody>
                    <a:bodyPr/>
                    <a:lstStyle/>
                    <a:p>
                      <a:endParaRPr lang="es-ES"/>
                    </a:p>
                  </a:txBody>
                  <a:tcPr/>
                </a:tc>
              </a:tr>
              <a:tr h="560404">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10:15 a.m. – 11:45 a.m. </a:t>
                      </a:r>
                      <a:endParaRPr lang="es-ES" sz="1200" b="1" kern="1200" dirty="0">
                        <a:solidFill>
                          <a:schemeClr val="lt1"/>
                        </a:solidFill>
                        <a:effectLst/>
                        <a:latin typeface="Calibri"/>
                        <a:ea typeface=""/>
                        <a:cs typeface=""/>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O" sz="1200" b="0" kern="1200" dirty="0" smtClean="0">
                        <a:solidFill>
                          <a:schemeClr val="tx1"/>
                        </a:solidFill>
                        <a:effectLst/>
                        <a:latin typeface="Calibri"/>
                        <a:ea typeface=""/>
                        <a:cs typeface=""/>
                      </a:endParaRPr>
                    </a:p>
                    <a:p>
                      <a:r>
                        <a:rPr lang="es-CO" sz="1200" kern="1200" dirty="0" smtClean="0">
                          <a:solidFill>
                            <a:schemeClr val="dk1"/>
                          </a:solidFill>
                          <a:effectLst/>
                          <a:latin typeface="Calibri"/>
                          <a:ea typeface=""/>
                          <a:cs typeface=""/>
                        </a:rPr>
                        <a:t>Exposición central sobre patrimonio cultural en Ecuador y Colombia. Se trata de reconocer que el patrimonio cultural no sólo está en los monumentos, arqueología o manifestaciones representativas de los pueblos, sino también en lo cotidiano y en el saber local. Es decir, ampliar la mirada sobre el concepto de patrimonio cultural.  </a:t>
                      </a:r>
                      <a:endParaRPr lang="es-ES" sz="1200" kern="1200" dirty="0" smtClean="0">
                        <a:solidFill>
                          <a:schemeClr val="dk1"/>
                        </a:solidFill>
                        <a:effectLst/>
                        <a:latin typeface="Calibri"/>
                        <a:ea typeface=""/>
                        <a:cs typeface=""/>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effectLs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40000"/>
                      </a:srgbClr>
                    </a:solidFill>
                  </a:tcPr>
                </a:tc>
                <a:tc>
                  <a:txBody>
                    <a:bodyPr/>
                    <a:lstStyle/>
                    <a:p>
                      <a:endParaRPr lang="es-CO" sz="1200" b="0" kern="1200" dirty="0" smtClean="0">
                        <a:solidFill>
                          <a:schemeClr val="tx1"/>
                        </a:solidFill>
                        <a:effectLst/>
                        <a:latin typeface="Calibri"/>
                        <a:ea typeface="+mn-ea"/>
                        <a:cs typeface="+mn-cs"/>
                      </a:endParaRPr>
                    </a:p>
                    <a:p>
                      <a:r>
                        <a:rPr lang="es-CO" sz="1200" b="1" kern="1200" dirty="0" smtClean="0">
                          <a:solidFill>
                            <a:schemeClr val="tx1"/>
                          </a:solidFill>
                          <a:effectLst/>
                          <a:latin typeface="+mn-lt"/>
                          <a:ea typeface="+mn-ea"/>
                          <a:cs typeface="+mn-cs"/>
                        </a:rPr>
                        <a:t>Ecuador: </a:t>
                      </a:r>
                      <a:endParaRPr lang="es-ES" sz="1200" kern="1200" dirty="0" smtClean="0">
                        <a:solidFill>
                          <a:schemeClr val="tx1"/>
                        </a:solidFill>
                        <a:effectLst/>
                        <a:latin typeface="+mn-lt"/>
                        <a:ea typeface="+mn-ea"/>
                        <a:cs typeface="+mn-cs"/>
                      </a:endParaRPr>
                    </a:p>
                    <a:p>
                      <a:pPr lvl="0"/>
                      <a:r>
                        <a:rPr lang="es-CO" sz="1200" kern="1200" dirty="0" smtClean="0">
                          <a:solidFill>
                            <a:schemeClr val="tx1"/>
                          </a:solidFill>
                          <a:effectLst/>
                          <a:latin typeface="+mn-lt"/>
                          <a:ea typeface="+mn-ea"/>
                          <a:cs typeface="+mn-cs"/>
                        </a:rPr>
                        <a:t>Exposición a cargo de AJEN (15 minutos) y Gabriela López (15 minutos), Directora de Conservación y Riesgo del Ministerio de Cultura y Patrimonio del Ecuador. Tiempo destinado a la ponencia: 30 minutos.</a:t>
                      </a:r>
                      <a:endParaRPr lang="es-ES" sz="1200" kern="1200" dirty="0" smtClean="0">
                        <a:solidFill>
                          <a:schemeClr val="tx1"/>
                        </a:solidFill>
                        <a:effectLst/>
                        <a:latin typeface="+mn-lt"/>
                        <a:ea typeface="+mn-ea"/>
                        <a:cs typeface="+mn-cs"/>
                      </a:endParaRPr>
                    </a:p>
                    <a:p>
                      <a:endParaRPr lang="es-CO" sz="1200" b="0" kern="1200" dirty="0" smtClean="0">
                        <a:solidFill>
                          <a:schemeClr val="tx1"/>
                        </a:solidFill>
                        <a:effectLst/>
                        <a:latin typeface="+mn-lt"/>
                        <a:ea typeface="+mn-ea"/>
                        <a:cs typeface="+mn-cs"/>
                      </a:endParaRPr>
                    </a:p>
                    <a:p>
                      <a:r>
                        <a:rPr lang="es-CO" sz="1200" b="1" kern="1200" dirty="0" smtClean="0">
                          <a:solidFill>
                            <a:schemeClr val="tx1"/>
                          </a:solidFill>
                          <a:effectLst/>
                          <a:latin typeface="+mn-lt"/>
                          <a:ea typeface="+mn-ea"/>
                          <a:cs typeface="+mn-cs"/>
                        </a:rPr>
                        <a:t>Colombia:</a:t>
                      </a:r>
                      <a:endParaRPr lang="es-ES" sz="1200" kern="1200" dirty="0" smtClean="0">
                        <a:solidFill>
                          <a:schemeClr val="tx1"/>
                        </a:solidFill>
                        <a:effectLst/>
                        <a:latin typeface="+mn-lt"/>
                        <a:ea typeface="+mn-ea"/>
                        <a:cs typeface="+mn-cs"/>
                      </a:endParaRPr>
                    </a:p>
                    <a:p>
                      <a:pPr lvl="0"/>
                      <a:r>
                        <a:rPr lang="es-CO" sz="1200" kern="1200" dirty="0" smtClean="0">
                          <a:solidFill>
                            <a:schemeClr val="tx1"/>
                          </a:solidFill>
                          <a:effectLst/>
                          <a:latin typeface="+mn-lt"/>
                          <a:ea typeface="+mn-ea"/>
                          <a:cs typeface="+mn-cs"/>
                        </a:rPr>
                        <a:t>Argemiro Cortés Buitrago, Director de Comunicaciones, Ministerio de Cultura de Colombia, Gloria Garzón, Asesora del Proyecto Comunicación y Territorio de la Dirección de Comunicaciones. Tiempo destinado a la ponencia: 30 minutos.</a:t>
                      </a:r>
                      <a:endParaRPr lang="es-ES" sz="1200" kern="1200" dirty="0" smtClean="0">
                        <a:solidFill>
                          <a:schemeClr val="tx1"/>
                        </a:solidFill>
                        <a:effectLst/>
                        <a:latin typeface="+mn-lt"/>
                        <a:ea typeface="+mn-ea"/>
                        <a:cs typeface="+mn-cs"/>
                      </a:endParaRPr>
                    </a:p>
                    <a:p>
                      <a:endParaRPr lang="es-CO" sz="1200" b="1" kern="1200" dirty="0" smtClean="0">
                        <a:solidFill>
                          <a:schemeClr val="tx1"/>
                        </a:solidFill>
                        <a:effectLst/>
                        <a:latin typeface="+mn-lt"/>
                        <a:ea typeface="+mn-ea"/>
                        <a:cs typeface="+mn-cs"/>
                      </a:endParaRPr>
                    </a:p>
                    <a:p>
                      <a:r>
                        <a:rPr lang="es-CO" sz="1200" b="1" kern="1200" dirty="0" smtClean="0">
                          <a:solidFill>
                            <a:schemeClr val="tx1"/>
                          </a:solidFill>
                          <a:effectLst/>
                          <a:latin typeface="+mn-lt"/>
                          <a:ea typeface="+mn-ea"/>
                          <a:cs typeface="+mn-cs"/>
                        </a:rPr>
                        <a:t>Intervención y preguntas: </a:t>
                      </a:r>
                      <a:r>
                        <a:rPr lang="es-CO" sz="1200" b="0" kern="1200" dirty="0" smtClean="0">
                          <a:solidFill>
                            <a:schemeClr val="tx1"/>
                          </a:solidFill>
                          <a:effectLst/>
                          <a:latin typeface="+mn-lt"/>
                          <a:ea typeface="+mn-ea"/>
                          <a:cs typeface="+mn-cs"/>
                        </a:rPr>
                        <a:t>Ti</a:t>
                      </a:r>
                      <a:r>
                        <a:rPr lang="es-CO" sz="1200" kern="1200" dirty="0" smtClean="0">
                          <a:solidFill>
                            <a:schemeClr val="tx1"/>
                          </a:solidFill>
                          <a:effectLst/>
                          <a:latin typeface="+mn-lt"/>
                          <a:ea typeface="+mn-ea"/>
                          <a:cs typeface="+mn-cs"/>
                        </a:rPr>
                        <a:t>empo destinado a las preguntas por parte de los invitados: 30 minutos.</a:t>
                      </a:r>
                      <a:endParaRPr lang="es-ES" sz="1200" kern="1200" dirty="0" smtClean="0">
                        <a:solidFill>
                          <a:schemeClr val="tx1"/>
                        </a:solidFill>
                        <a:effectLst/>
                        <a:latin typeface="+mn-lt"/>
                        <a:ea typeface="+mn-ea"/>
                        <a:cs typeface="+mn-cs"/>
                      </a:endParaRPr>
                    </a:p>
                    <a:p>
                      <a:pPr algn="just"/>
                      <a:endParaRPr lang="es-ES" sz="1200" b="0" kern="1200" dirty="0" smtClean="0">
                        <a:solidFill>
                          <a:schemeClr val="tx1"/>
                        </a:solidFill>
                        <a:effectLst/>
                        <a:latin typeface="Calibri"/>
                        <a:ea typeface=""/>
                        <a:cs typeface=""/>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40000"/>
                      </a:srgbClr>
                    </a:solidFill>
                  </a:tcPr>
                </a:tc>
              </a:tr>
              <a:tr h="375859">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s-CO" sz="1200" b="1" kern="1200" dirty="0" smtClean="0">
                          <a:solidFill>
                            <a:schemeClr val="lt1"/>
                          </a:solidFill>
                          <a:effectLst/>
                          <a:latin typeface="Calibri"/>
                          <a:ea typeface=""/>
                          <a:cs typeface=""/>
                        </a:rPr>
                        <a:t>11:45 a.m. – 12:15 p.m. </a:t>
                      </a:r>
                      <a:endParaRPr lang="es-ES" sz="1200" b="1" kern="1200" dirty="0">
                        <a:solidFill>
                          <a:schemeClr val="lt1"/>
                        </a:solidFill>
                        <a:effectLst/>
                        <a:latin typeface="Calibri"/>
                        <a:ea typeface=""/>
                        <a:cs typeface=""/>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r>
                        <a:rPr lang="es-CO" sz="1200" kern="1200" dirty="0" smtClean="0">
                          <a:solidFill>
                            <a:schemeClr val="dk1"/>
                          </a:solidFill>
                          <a:effectLst/>
                          <a:latin typeface="Calibri"/>
                          <a:ea typeface=""/>
                          <a:cs typeface=""/>
                        </a:rPr>
                        <a:t>Moderador hace recuento de las conferencias de la mañana.</a:t>
                      </a:r>
                      <a:r>
                        <a:rPr lang="es-CO" sz="1200" b="1" kern="1200" dirty="0" smtClean="0">
                          <a:solidFill>
                            <a:schemeClr val="dk1"/>
                          </a:solidFill>
                          <a:effectLst/>
                          <a:latin typeface="Calibri"/>
                          <a:ea typeface=""/>
                          <a:cs typeface=""/>
                        </a:rPr>
                        <a:t> </a:t>
                      </a:r>
                      <a:endParaRPr lang="es-ES" sz="1200" kern="1200" dirty="0" smtClean="0">
                        <a:solidFill>
                          <a:schemeClr val="dk1"/>
                        </a:solidFill>
                        <a:effectLst/>
                        <a:latin typeface="Calibri"/>
                        <a:ea typeface=""/>
                        <a:cs typeface=""/>
                      </a:endParaRPr>
                    </a:p>
                    <a:p>
                      <a:r>
                        <a:rPr lang="es-CO" sz="1200" b="1" kern="1200" dirty="0" smtClean="0">
                          <a:solidFill>
                            <a:schemeClr val="dk1"/>
                          </a:solidFill>
                          <a:effectLst/>
                          <a:latin typeface="Calibri"/>
                          <a:ea typeface=""/>
                          <a:cs typeface=""/>
                        </a:rPr>
                        <a:t> </a:t>
                      </a:r>
                      <a:endParaRPr lang="es-ES" sz="1200" kern="1200" dirty="0" smtClean="0">
                        <a:solidFill>
                          <a:schemeClr val="dk1"/>
                        </a:solidFill>
                        <a:effectLst/>
                        <a:latin typeface="Calibri"/>
                        <a:ea typeface=""/>
                        <a:cs typeface=""/>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effectLs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c>
                  <a:txBody>
                    <a:bodyPr/>
                    <a:lstStyle/>
                    <a:p>
                      <a:endParaRPr lang="es-ES" sz="12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375859">
                <a:tc>
                  <a:txBody>
                    <a:bodyPr/>
                    <a:lstStyle/>
                    <a:p>
                      <a:r>
                        <a:rPr lang="es-ES" sz="1200" b="1" kern="1200" dirty="0" smtClean="0">
                          <a:solidFill>
                            <a:schemeClr val="lt1"/>
                          </a:solidFill>
                          <a:effectLst/>
                          <a:latin typeface="+mn-lt"/>
                          <a:ea typeface="+mn-ea"/>
                          <a:cs typeface="+mn-cs"/>
                        </a:rPr>
                        <a:t>12:45 p.m.   - 02:00 p.m. </a:t>
                      </a:r>
                      <a:endParaRPr lang="es-ES" sz="1200" b="1" kern="1200" dirty="0">
                        <a:solidFill>
                          <a:schemeClr val="lt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Almuerzo</a:t>
                      </a:r>
                      <a:endParaRPr lang="es-ES" sz="1200" kern="1200" dirty="0" smtClean="0">
                        <a:effectLst/>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c>
                  <a:txBody>
                    <a:bodyPr/>
                    <a:lstStyle/>
                    <a:p>
                      <a:endParaRPr lang="es-ES" sz="12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r>
            </a:tbl>
          </a:graphicData>
        </a:graphic>
      </p:graphicFrame>
      <p:sp>
        <p:nvSpPr>
          <p:cNvPr id="6" name="Título 1"/>
          <p:cNvSpPr txBox="1">
            <a:spLocks/>
          </p:cNvSpPr>
          <p:nvPr/>
        </p:nvSpPr>
        <p:spPr>
          <a:xfrm>
            <a:off x="1109139" y="162417"/>
            <a:ext cx="9670477" cy="959946"/>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800" b="1" dirty="0" smtClean="0">
                <a:solidFill>
                  <a:srgbClr val="640C60"/>
                </a:solidFill>
              </a:rPr>
              <a:t/>
            </a:r>
            <a:br>
              <a:rPr lang="es-ES" sz="2800" b="1" dirty="0" smtClean="0">
                <a:solidFill>
                  <a:srgbClr val="640C60"/>
                </a:solidFill>
              </a:rPr>
            </a:br>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2059274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1439144" y="1450427"/>
            <a:ext cx="9039965" cy="2031325"/>
          </a:xfrm>
          <a:prstGeom prst="rect">
            <a:avLst/>
          </a:prstGeom>
          <a:noFill/>
        </p:spPr>
        <p:txBody>
          <a:bodyPr wrap="square" rtlCol="0">
            <a:spAutoFit/>
          </a:bodyPr>
          <a:lstStyle/>
          <a:p>
            <a:pPr algn="just"/>
            <a:r>
              <a:rPr lang="pt-BR" b="1" dirty="0" smtClean="0">
                <a:solidFill>
                  <a:srgbClr val="640C60"/>
                </a:solidFill>
              </a:rPr>
              <a:t> </a:t>
            </a:r>
            <a:r>
              <a:rPr lang="es-CO" b="1" dirty="0" smtClean="0"/>
              <a:t>PREGUNTAS MOTIVADORAS PATRIMONIO</a:t>
            </a:r>
          </a:p>
          <a:p>
            <a:pPr algn="just"/>
            <a:r>
              <a:rPr lang="es-CO" b="1" dirty="0"/>
              <a:t> </a:t>
            </a:r>
            <a:endParaRPr lang="es-ES" dirty="0">
              <a:solidFill>
                <a:srgbClr val="640C60"/>
              </a:solidFill>
            </a:endParaRPr>
          </a:p>
          <a:p>
            <a:pPr marL="285750" lvl="0" indent="-285750">
              <a:buFont typeface="Arial" panose="020B0604020202020204" pitchFamily="34" charset="0"/>
              <a:buChar char="•"/>
            </a:pPr>
            <a:r>
              <a:rPr lang="es-CO" dirty="0"/>
              <a:t>Qué se entiende por patrimonio.</a:t>
            </a:r>
            <a:endParaRPr lang="es-ES" dirty="0"/>
          </a:p>
          <a:p>
            <a:pPr marL="285750" lvl="0" indent="-285750">
              <a:buFont typeface="Arial" panose="020B0604020202020204" pitchFamily="34" charset="0"/>
              <a:buChar char="•"/>
            </a:pPr>
            <a:r>
              <a:rPr lang="es-CO" dirty="0"/>
              <a:t>Cómo el patrimonio cultural se refleja en la producción comunicacional </a:t>
            </a:r>
            <a:endParaRPr lang="es-ES" dirty="0"/>
          </a:p>
          <a:p>
            <a:pPr marL="285750" lvl="0" indent="-285750">
              <a:buFont typeface="Arial" panose="020B0604020202020204" pitchFamily="34" charset="0"/>
              <a:buChar char="•"/>
            </a:pPr>
            <a:r>
              <a:rPr lang="es-CO" dirty="0"/>
              <a:t>Cómo lo que ustedes hacen aporta a la construcción de políticas públicas de comunicación-patrimonio en la zona de integración fronteriza.</a:t>
            </a:r>
            <a:endParaRPr lang="es-ES" dirty="0"/>
          </a:p>
          <a:p>
            <a:pPr lvl="0" algn="just"/>
            <a:endParaRPr lang="es-ES" dirty="0">
              <a:solidFill>
                <a:srgbClr val="640C60"/>
              </a:solidFill>
            </a:endParaRPr>
          </a:p>
        </p:txBody>
      </p:sp>
      <p:cxnSp>
        <p:nvCxnSpPr>
          <p:cNvPr id="5" name="Conector recto 4"/>
          <p:cNvCxnSpPr/>
          <p:nvPr/>
        </p:nvCxnSpPr>
        <p:spPr>
          <a:xfrm flipV="1">
            <a:off x="1390918" y="888642"/>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sp>
        <p:nvSpPr>
          <p:cNvPr id="8" name="Título 1"/>
          <p:cNvSpPr txBox="1">
            <a:spLocks/>
          </p:cNvSpPr>
          <p:nvPr/>
        </p:nvSpPr>
        <p:spPr>
          <a:xfrm>
            <a:off x="1287887" y="237789"/>
            <a:ext cx="9155875" cy="959946"/>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800" b="1" dirty="0" smtClean="0">
                <a:solidFill>
                  <a:srgbClr val="640C60"/>
                </a:solidFill>
              </a:rPr>
              <a:t/>
            </a:r>
            <a:br>
              <a:rPr lang="es-ES" sz="2800" b="1" dirty="0" smtClean="0">
                <a:solidFill>
                  <a:srgbClr val="640C60"/>
                </a:solidFill>
              </a:rPr>
            </a:br>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1237848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a 12"/>
          <p:cNvGraphicFramePr>
            <a:graphicFrameLocks noGrp="1"/>
          </p:cNvGraphicFramePr>
          <p:nvPr>
            <p:extLst>
              <p:ext uri="{D42A27DB-BD31-4B8C-83A1-F6EECF244321}">
                <p14:modId xmlns:p14="http://schemas.microsoft.com/office/powerpoint/2010/main" val="764276601"/>
              </p:ext>
            </p:extLst>
          </p:nvPr>
        </p:nvGraphicFramePr>
        <p:xfrm>
          <a:off x="1109139" y="1061168"/>
          <a:ext cx="9670478" cy="5142503"/>
        </p:xfrm>
        <a:graphic>
          <a:graphicData uri="http://schemas.openxmlformats.org/drawingml/2006/table">
            <a:tbl>
              <a:tblPr firstRow="1" firstCol="1" bandRow="1"/>
              <a:tblGrid>
                <a:gridCol w="1864720"/>
                <a:gridCol w="2679966"/>
                <a:gridCol w="5125792"/>
              </a:tblGrid>
              <a:tr h="274320">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t>HORA</a:t>
                      </a:r>
                      <a:endParaRPr lang="es-ES" sz="1200" dirty="0">
                        <a:solidFill>
                          <a:srgbClr val="640C60"/>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algn="ctr"/>
                      <a:r>
                        <a:rPr lang="es-ES" sz="1200" dirty="0" smtClean="0"/>
                        <a:t>ACTIVIDAD</a:t>
                      </a:r>
                      <a:r>
                        <a:rPr lang="es-ES" sz="1200" baseline="0" dirty="0" smtClean="0"/>
                        <a:t> </a:t>
                      </a:r>
                      <a:endParaRPr lang="es-ES" sz="12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gn="ctr"/>
                      <a:r>
                        <a:rPr lang="es-ES" sz="1200" b="1" dirty="0" smtClean="0">
                          <a:solidFill>
                            <a:schemeClr val="bg1"/>
                          </a:solidFill>
                        </a:rPr>
                        <a:t>DESCRIPCIÓN</a:t>
                      </a:r>
                      <a:endParaRPr lang="es-ES" sz="1200" b="1"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r>
              <a:tr h="560404">
                <a:tc gridSpan="3">
                  <a:txBody>
                    <a:bodyPr/>
                    <a:lstStyle/>
                    <a:p>
                      <a:pPr algn="ctr"/>
                      <a:endParaRPr lang="es-CO" sz="1200" b="1" u="sng" kern="1200" dirty="0" smtClean="0">
                        <a:solidFill>
                          <a:schemeClr val="lt1"/>
                        </a:solidFill>
                        <a:effectLst/>
                        <a:latin typeface="+mn-lt"/>
                        <a:ea typeface="+mn-ea"/>
                        <a:cs typeface="+mn-cs"/>
                      </a:endParaRPr>
                    </a:p>
                    <a:p>
                      <a:pPr algn="ctr"/>
                      <a:r>
                        <a:rPr lang="es-CO" sz="1400" b="1" u="sng" kern="1200" dirty="0" smtClean="0">
                          <a:solidFill>
                            <a:schemeClr val="lt1"/>
                          </a:solidFill>
                          <a:effectLst/>
                          <a:latin typeface="+mn-lt"/>
                          <a:ea typeface="+mn-ea"/>
                          <a:cs typeface="+mn-cs"/>
                        </a:rPr>
                        <a:t>ZONA DE INTEGRACIÓN FRONTERIZA</a:t>
                      </a:r>
                      <a:endParaRPr lang="es-ES" sz="1400" b="1" kern="1200" dirty="0" smtClean="0">
                        <a:solidFill>
                          <a:schemeClr val="lt1"/>
                        </a:solidFill>
                        <a:effectLst/>
                        <a:latin typeface="+mn-lt"/>
                        <a:ea typeface="+mn-ea"/>
                        <a:cs typeface="+mn-cs"/>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hMerge="1">
                  <a:txBody>
                    <a:bodyPr/>
                    <a:lstStyle/>
                    <a:p>
                      <a:endParaRPr lang="es-CO"/>
                    </a:p>
                  </a:txBody>
                  <a:tcPr/>
                </a:tc>
                <a:tc hMerge="1">
                  <a:txBody>
                    <a:bodyPr/>
                    <a:lstStyle/>
                    <a:p>
                      <a:endParaRPr lang="es-ES"/>
                    </a:p>
                  </a:txBody>
                  <a:tcPr/>
                </a:tc>
              </a:tr>
              <a:tr h="560404">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800" b="1" kern="1200" dirty="0" smtClean="0">
                          <a:solidFill>
                            <a:schemeClr val="lt1"/>
                          </a:solidFill>
                          <a:effectLst/>
                          <a:latin typeface="Calibri"/>
                          <a:ea typeface=""/>
                          <a:cs typeface=""/>
                        </a:rPr>
                        <a:t> </a:t>
                      </a:r>
                      <a:endParaRPr lang="es-ES" sz="1200" b="1" kern="1200" dirty="0" smtClean="0">
                        <a:solidFill>
                          <a:schemeClr val="lt1"/>
                        </a:solidFill>
                        <a:effectLst/>
                        <a:latin typeface="Calibri"/>
                        <a:ea typeface=""/>
                        <a:cs typeface=""/>
                      </a:endParaRPr>
                    </a:p>
                    <a:p>
                      <a:r>
                        <a:rPr lang="es-CO" sz="1200" b="1" kern="1200" dirty="0" smtClean="0">
                          <a:solidFill>
                            <a:schemeClr val="lt1"/>
                          </a:solidFill>
                          <a:effectLst/>
                          <a:latin typeface="Calibri"/>
                          <a:ea typeface=""/>
                          <a:cs typeface=""/>
                        </a:rPr>
                        <a:t>02:00 p.m. – 03:30 p.m. </a:t>
                      </a:r>
                      <a:endParaRPr lang="es-ES" sz="1200" b="1" kern="1200" dirty="0">
                        <a:solidFill>
                          <a:schemeClr val="lt1"/>
                        </a:solidFill>
                        <a:effectLst/>
                        <a:latin typeface="Calibri"/>
                        <a:ea typeface=""/>
                        <a:cs typeface=""/>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kern="1200" dirty="0" smtClean="0">
                        <a:solidFill>
                          <a:schemeClr val="tx1"/>
                        </a:solidFill>
                        <a:effectLst/>
                        <a:latin typeface="Calibri"/>
                        <a:ea typeface=""/>
                        <a:cs typeface=""/>
                      </a:endParaRPr>
                    </a:p>
                    <a:p>
                      <a:pPr algn="just"/>
                      <a:r>
                        <a:rPr lang="es-ES" sz="1200" kern="1200" dirty="0" smtClean="0">
                          <a:solidFill>
                            <a:schemeClr val="dk1"/>
                          </a:solidFill>
                          <a:effectLst/>
                          <a:latin typeface="Calibri"/>
                          <a:ea typeface=""/>
                          <a:cs typeface=""/>
                        </a:rPr>
                        <a:t>Exposición central sobre la frontera Colombo-Ecuatoriana. Cuando hablamos de frontera se suele asociar a un punto de fractura o división política que marca procesos de diferenciación de la geografía política-territorial entre países. Sin embargo, buscamos explorar, desde la perspectiva cultural, cómo la zona de integración fronteriza es un territorio dinámico y rico en los procesos de negociación, diferenciación, reafirmación y complementariedad cultural.</a:t>
                      </a:r>
                    </a:p>
                    <a:p>
                      <a:pPr algn="just"/>
                      <a:endParaRPr lang="es-ES" sz="1200" kern="1200" dirty="0" smtClean="0">
                        <a:solidFill>
                          <a:schemeClr val="dk1"/>
                        </a:solidFill>
                        <a:effectLst/>
                        <a:latin typeface="Calibri"/>
                        <a:ea typeface=""/>
                        <a:cs typeface=""/>
                      </a:endParaRPr>
                    </a:p>
                    <a:p>
                      <a:pPr algn="just"/>
                      <a:r>
                        <a:rPr lang="es-ES" sz="1200" kern="1200" dirty="0" smtClean="0">
                          <a:solidFill>
                            <a:schemeClr val="dk1"/>
                          </a:solidFill>
                          <a:effectLst/>
                          <a:latin typeface="Calibri"/>
                          <a:ea typeface=""/>
                          <a:cs typeface=""/>
                        </a:rPr>
                        <a:t>Al ser espacios vivos de territorios ancestrales que se encuentran en condiciones de binacionalidad, pero que comparten una cultura, lengua y parentesco.</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200" kern="1200" dirty="0" smtClean="0">
                        <a:effectLs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40000"/>
                      </a:srgbClr>
                    </a:solidFill>
                  </a:tcPr>
                </a:tc>
                <a:tc>
                  <a:txBody>
                    <a:bodyPr/>
                    <a:lstStyle/>
                    <a:p>
                      <a:pPr algn="just"/>
                      <a:endParaRPr lang="es-CO" sz="1200" b="0" kern="1200" dirty="0" smtClean="0">
                        <a:solidFill>
                          <a:schemeClr val="tx1"/>
                        </a:solidFill>
                        <a:effectLst/>
                        <a:latin typeface="Calibri"/>
                        <a:ea typeface="+mn-ea"/>
                        <a:cs typeface="+mn-cs"/>
                      </a:endParaRPr>
                    </a:p>
                    <a:p>
                      <a:pPr algn="just"/>
                      <a:r>
                        <a:rPr lang="es-CO" sz="1200" b="1" kern="1200" dirty="0" smtClean="0">
                          <a:solidFill>
                            <a:schemeClr val="tx1"/>
                          </a:solidFill>
                          <a:effectLst/>
                          <a:latin typeface="+mn-lt"/>
                          <a:ea typeface="+mn-ea"/>
                          <a:cs typeface="+mn-cs"/>
                        </a:rPr>
                        <a:t>Ecuador:</a:t>
                      </a:r>
                      <a:r>
                        <a:rPr lang="es-CO" sz="1200"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pPr lvl="0" algn="just"/>
                      <a:endParaRPr lang="es-CO" sz="1200" kern="1200" dirty="0" smtClean="0">
                        <a:solidFill>
                          <a:schemeClr val="tx1"/>
                        </a:solidFill>
                        <a:effectLst/>
                        <a:latin typeface="+mn-lt"/>
                        <a:ea typeface="+mn-ea"/>
                        <a:cs typeface="+mn-cs"/>
                      </a:endParaRPr>
                    </a:p>
                    <a:p>
                      <a:pPr lvl="0" algn="just"/>
                      <a:r>
                        <a:rPr lang="es-CO" sz="1200" kern="1200" dirty="0" smtClean="0">
                          <a:solidFill>
                            <a:schemeClr val="tx1"/>
                          </a:solidFill>
                          <a:effectLst/>
                          <a:latin typeface="+mn-lt"/>
                          <a:ea typeface="+mn-ea"/>
                          <a:cs typeface="+mn-cs"/>
                        </a:rPr>
                        <a:t>Tu voz en la frontera. Tiempo destinado a la ponencia: 30 minutos.</a:t>
                      </a:r>
                      <a:endParaRPr lang="es-ES" sz="1200" kern="1200" dirty="0" smtClean="0">
                        <a:solidFill>
                          <a:schemeClr val="tx1"/>
                        </a:solidFill>
                        <a:effectLst/>
                        <a:latin typeface="+mn-lt"/>
                        <a:ea typeface="+mn-ea"/>
                        <a:cs typeface="+mn-cs"/>
                      </a:endParaRPr>
                    </a:p>
                    <a:p>
                      <a:pPr algn="just"/>
                      <a:r>
                        <a:rPr lang="es-CO" sz="1200" kern="1200" dirty="0" smtClean="0">
                          <a:solidFill>
                            <a:schemeClr val="tx1"/>
                          </a:solidFill>
                          <a:effectLst/>
                          <a:latin typeface="+mn-lt"/>
                          <a:ea typeface="+mn-ea"/>
                          <a:cs typeface="+mn-cs"/>
                        </a:rPr>
                        <a:t> </a:t>
                      </a:r>
                    </a:p>
                    <a:p>
                      <a:pPr algn="just"/>
                      <a:r>
                        <a:rPr lang="es-CO" sz="1200" b="1" kern="1200" dirty="0" smtClean="0">
                          <a:solidFill>
                            <a:schemeClr val="tx1"/>
                          </a:solidFill>
                          <a:effectLst/>
                          <a:latin typeface="+mn-lt"/>
                          <a:ea typeface="+mn-ea"/>
                          <a:cs typeface="+mn-cs"/>
                        </a:rPr>
                        <a:t>Colombia:</a:t>
                      </a:r>
                      <a:r>
                        <a:rPr lang="es-CO" sz="1200"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pPr algn="just"/>
                      <a:endParaRPr lang="es-CO" sz="1200" kern="1200" dirty="0" smtClean="0">
                        <a:solidFill>
                          <a:schemeClr val="tx1"/>
                        </a:solidFill>
                        <a:effectLst/>
                        <a:latin typeface="+mn-lt"/>
                        <a:ea typeface="+mn-ea"/>
                        <a:cs typeface="+mn-cs"/>
                      </a:endParaRPr>
                    </a:p>
                    <a:p>
                      <a:pPr algn="just"/>
                      <a:r>
                        <a:rPr lang="es-CO" sz="1200" kern="1200" dirty="0" smtClean="0">
                          <a:solidFill>
                            <a:schemeClr val="tx1"/>
                          </a:solidFill>
                          <a:effectLst/>
                          <a:latin typeface="+mn-lt"/>
                          <a:ea typeface="+mn-ea"/>
                          <a:cs typeface="+mn-cs"/>
                        </a:rPr>
                        <a:t>Proyecto</a:t>
                      </a:r>
                      <a:r>
                        <a:rPr lang="es-CO" sz="1200" b="1" kern="120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Las Fronteras Cuentan. Dirección de Comunicaciones, Ministerio de Cultura de Colombia.  Tiempo destinado a la ponencia: 30 minutos.</a:t>
                      </a:r>
                      <a:endParaRPr lang="es-ES" sz="1200" kern="1200" dirty="0" smtClean="0">
                        <a:solidFill>
                          <a:schemeClr val="tx1"/>
                        </a:solidFill>
                        <a:effectLst/>
                        <a:latin typeface="+mn-lt"/>
                        <a:ea typeface="+mn-ea"/>
                        <a:cs typeface="+mn-cs"/>
                      </a:endParaRPr>
                    </a:p>
                    <a:p>
                      <a:pPr algn="just"/>
                      <a:endParaRPr lang="es-ES" sz="1200" b="0" kern="1200" dirty="0" smtClean="0">
                        <a:solidFill>
                          <a:schemeClr val="tx1"/>
                        </a:solidFill>
                        <a:effectLst/>
                        <a:latin typeface="Calibri"/>
                        <a:ea typeface=""/>
                        <a:cs typeface=""/>
                      </a:endParaRPr>
                    </a:p>
                    <a:p>
                      <a:pPr algn="just"/>
                      <a:r>
                        <a:rPr lang="es-CO" sz="1200" b="1"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pPr algn="just"/>
                      <a:r>
                        <a:rPr lang="es-CO" sz="1200" b="1" kern="1200" dirty="0" smtClean="0">
                          <a:solidFill>
                            <a:schemeClr val="tx1"/>
                          </a:solidFill>
                          <a:effectLst/>
                          <a:latin typeface="+mn-lt"/>
                          <a:ea typeface="+mn-ea"/>
                          <a:cs typeface="+mn-cs"/>
                        </a:rPr>
                        <a:t>Intervención y preguntas</a:t>
                      </a:r>
                      <a:r>
                        <a:rPr lang="es-CO" sz="1200" b="0" kern="1200" dirty="0" smtClean="0">
                          <a:solidFill>
                            <a:schemeClr val="tx1"/>
                          </a:solidFill>
                          <a:effectLst/>
                          <a:latin typeface="+mn-lt"/>
                          <a:ea typeface="+mn-ea"/>
                          <a:cs typeface="+mn-cs"/>
                        </a:rPr>
                        <a:t>: Tiempo </a:t>
                      </a:r>
                      <a:r>
                        <a:rPr lang="es-CO" sz="1200" kern="1200" dirty="0" smtClean="0">
                          <a:solidFill>
                            <a:schemeClr val="tx1"/>
                          </a:solidFill>
                          <a:effectLst/>
                          <a:latin typeface="+mn-lt"/>
                          <a:ea typeface="+mn-ea"/>
                          <a:cs typeface="+mn-cs"/>
                        </a:rPr>
                        <a:t>destinado a las preguntas por parte de los invitados: 30 minutos.</a:t>
                      </a:r>
                      <a:endParaRPr lang="es-ES" sz="1200" kern="1200" dirty="0" smtClean="0">
                        <a:solidFill>
                          <a:schemeClr val="tx1"/>
                        </a:solidFill>
                        <a:effectLst/>
                        <a:latin typeface="+mn-lt"/>
                        <a:ea typeface="+mn-ea"/>
                        <a:cs typeface="+mn-cs"/>
                      </a:endParaRPr>
                    </a:p>
                    <a:p>
                      <a:pPr algn="just"/>
                      <a:endParaRPr lang="es-ES" sz="1200" b="0" kern="1200" dirty="0" smtClean="0">
                        <a:solidFill>
                          <a:schemeClr val="tx1"/>
                        </a:solidFill>
                        <a:effectLst/>
                        <a:latin typeface="Calibri"/>
                        <a:ea typeface=""/>
                        <a:cs typeface=""/>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40000"/>
                      </a:srgbClr>
                    </a:solidFill>
                  </a:tcPr>
                </a:tc>
              </a:tr>
              <a:tr h="375859">
                <a:tc>
                  <a:txBody>
                    <a:bodyPr/>
                    <a:lstStyle/>
                    <a:p>
                      <a:r>
                        <a:rPr lang="en-US" sz="1200" b="1" kern="1200" dirty="0" smtClean="0">
                          <a:solidFill>
                            <a:schemeClr val="bg1"/>
                          </a:solidFill>
                          <a:effectLst/>
                          <a:latin typeface="+mn-lt"/>
                          <a:ea typeface="+mn-ea"/>
                          <a:cs typeface="+mn-cs"/>
                        </a:rPr>
                        <a:t>03:30 p.m.  – 03:45 </a:t>
                      </a:r>
                      <a:r>
                        <a:rPr lang="en-US" sz="1200" b="1" kern="1200" dirty="0" err="1" smtClean="0">
                          <a:solidFill>
                            <a:schemeClr val="bg1"/>
                          </a:solidFill>
                          <a:effectLst/>
                          <a:latin typeface="+mn-lt"/>
                          <a:ea typeface="+mn-ea"/>
                          <a:cs typeface="+mn-cs"/>
                        </a:rPr>
                        <a:t>p.m</a:t>
                      </a: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r>
                        <a:rPr lang="en-US" sz="1200" kern="1200" dirty="0" smtClean="0">
                          <a:solidFill>
                            <a:schemeClr val="tx1"/>
                          </a:solidFill>
                          <a:effectLst/>
                          <a:latin typeface="+mn-lt"/>
                          <a:ea typeface="+mn-ea"/>
                          <a:cs typeface="+mn-cs"/>
                        </a:rPr>
                        <a:t>Coffee Break.</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c>
                  <a:txBody>
                    <a:bodyPr/>
                    <a:lstStyle/>
                    <a:p>
                      <a:endParaRPr lang="es-ES" sz="12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r>
            </a:tbl>
          </a:graphicData>
        </a:graphic>
      </p:graphicFrame>
      <p:sp>
        <p:nvSpPr>
          <p:cNvPr id="6" name="Título 1"/>
          <p:cNvSpPr txBox="1">
            <a:spLocks/>
          </p:cNvSpPr>
          <p:nvPr/>
        </p:nvSpPr>
        <p:spPr>
          <a:xfrm>
            <a:off x="1390918" y="295993"/>
            <a:ext cx="3255223" cy="857303"/>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800" b="1" dirty="0" smtClean="0">
                <a:solidFill>
                  <a:srgbClr val="640C60"/>
                </a:solidFill>
              </a:rPr>
              <a:t/>
            </a:r>
            <a:br>
              <a:rPr lang="es-ES" sz="2800" b="1" dirty="0" smtClean="0">
                <a:solidFill>
                  <a:srgbClr val="640C60"/>
                </a:solidFill>
              </a:rPr>
            </a:br>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241980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1439144" y="1450427"/>
            <a:ext cx="9039965" cy="2308324"/>
          </a:xfrm>
          <a:prstGeom prst="rect">
            <a:avLst/>
          </a:prstGeom>
          <a:noFill/>
        </p:spPr>
        <p:txBody>
          <a:bodyPr wrap="square" rtlCol="0">
            <a:spAutoFit/>
          </a:bodyPr>
          <a:lstStyle/>
          <a:p>
            <a:pPr algn="just"/>
            <a:r>
              <a:rPr lang="pt-BR" b="1" dirty="0" smtClean="0">
                <a:solidFill>
                  <a:srgbClr val="640C60"/>
                </a:solidFill>
              </a:rPr>
              <a:t> </a:t>
            </a:r>
            <a:r>
              <a:rPr lang="es-CO" b="1" dirty="0" smtClean="0"/>
              <a:t>PREGUNTAS MOTIVADORAS ZONA DE INTEGRACIÓN FRONTERIZA</a:t>
            </a:r>
          </a:p>
          <a:p>
            <a:pPr algn="just"/>
            <a:r>
              <a:rPr lang="es-CO" b="1" dirty="0"/>
              <a:t> </a:t>
            </a:r>
            <a:endParaRPr lang="es-ES" dirty="0">
              <a:solidFill>
                <a:srgbClr val="640C60"/>
              </a:solidFill>
            </a:endParaRPr>
          </a:p>
          <a:p>
            <a:pPr marL="285750" lvl="0" indent="-285750" algn="just">
              <a:buFont typeface="Arial" panose="020B0604020202020204" pitchFamily="34" charset="0"/>
              <a:buChar char="•"/>
            </a:pPr>
            <a:r>
              <a:rPr lang="es-CO" dirty="0"/>
              <a:t>Qué se entiende por zona de integración fronteriza.</a:t>
            </a:r>
            <a:endParaRPr lang="es-ES" dirty="0"/>
          </a:p>
          <a:p>
            <a:pPr marL="285750" lvl="0" indent="-285750" algn="just">
              <a:buFont typeface="Arial" panose="020B0604020202020204" pitchFamily="34" charset="0"/>
              <a:buChar char="•"/>
            </a:pPr>
            <a:r>
              <a:rPr lang="es-CO" dirty="0"/>
              <a:t>Cómo la cultura y la comunicación promueven la integración de los pueblos en la zona de integración fronteriza.</a:t>
            </a:r>
            <a:endParaRPr lang="es-ES" dirty="0"/>
          </a:p>
          <a:p>
            <a:pPr marL="285750" lvl="0" indent="-285750" algn="just">
              <a:buFont typeface="Arial" panose="020B0604020202020204" pitchFamily="34" charset="0"/>
              <a:buChar char="•"/>
            </a:pPr>
            <a:r>
              <a:rPr lang="es-CO" dirty="0"/>
              <a:t>Cuáles son las apuestas políticas relacionadas con la zona de integración fronteriza del proyecto y la institucionalidad que representa.</a:t>
            </a:r>
            <a:endParaRPr lang="es-ES" dirty="0"/>
          </a:p>
          <a:p>
            <a:pPr lvl="0" algn="just"/>
            <a:endParaRPr lang="es-ES" dirty="0">
              <a:solidFill>
                <a:srgbClr val="640C60"/>
              </a:solidFill>
            </a:endParaRPr>
          </a:p>
        </p:txBody>
      </p:sp>
      <p:cxnSp>
        <p:nvCxnSpPr>
          <p:cNvPr id="5" name="Conector recto 4"/>
          <p:cNvCxnSpPr/>
          <p:nvPr/>
        </p:nvCxnSpPr>
        <p:spPr>
          <a:xfrm flipV="1">
            <a:off x="1390918" y="837127"/>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sp>
        <p:nvSpPr>
          <p:cNvPr id="8" name="Título 1"/>
          <p:cNvSpPr>
            <a:spLocks noGrp="1"/>
          </p:cNvSpPr>
          <p:nvPr>
            <p:ph type="ctrTitle"/>
          </p:nvPr>
        </p:nvSpPr>
        <p:spPr>
          <a:xfrm>
            <a:off x="1287887" y="237789"/>
            <a:ext cx="9155875" cy="959946"/>
          </a:xfrm>
        </p:spPr>
        <p:txBody>
          <a:bodyPr>
            <a:normAutofit fontScale="90000"/>
          </a:bodyPr>
          <a:lstStyle/>
          <a:p>
            <a:pPr algn="l"/>
            <a:r>
              <a:rPr lang="es-ES" sz="2800" b="1" dirty="0" smtClean="0">
                <a:solidFill>
                  <a:srgbClr val="640C60"/>
                </a:solidFill>
              </a:rPr>
              <a:t/>
            </a:r>
            <a:br>
              <a:rPr lang="es-ES" sz="2800" b="1" dirty="0" smtClean="0">
                <a:solidFill>
                  <a:srgbClr val="640C60"/>
                </a:solidFill>
              </a:rPr>
            </a:br>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2657240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a 12"/>
          <p:cNvGraphicFramePr>
            <a:graphicFrameLocks noGrp="1"/>
          </p:cNvGraphicFramePr>
          <p:nvPr>
            <p:extLst>
              <p:ext uri="{D42A27DB-BD31-4B8C-83A1-F6EECF244321}">
                <p14:modId xmlns:p14="http://schemas.microsoft.com/office/powerpoint/2010/main" val="3937090076"/>
              </p:ext>
            </p:extLst>
          </p:nvPr>
        </p:nvGraphicFramePr>
        <p:xfrm>
          <a:off x="1109139" y="1061168"/>
          <a:ext cx="9670478" cy="4410983"/>
        </p:xfrm>
        <a:graphic>
          <a:graphicData uri="http://schemas.openxmlformats.org/drawingml/2006/table">
            <a:tbl>
              <a:tblPr firstRow="1" firstCol="1" bandRow="1"/>
              <a:tblGrid>
                <a:gridCol w="1790580"/>
                <a:gridCol w="2248930"/>
                <a:gridCol w="5630968"/>
              </a:tblGrid>
              <a:tr h="274320">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t>HORA</a:t>
                      </a:r>
                      <a:endParaRPr lang="es-ES" sz="1200" dirty="0">
                        <a:solidFill>
                          <a:srgbClr val="640C60"/>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algn="ctr"/>
                      <a:r>
                        <a:rPr lang="es-ES" sz="1200" dirty="0" smtClean="0">
                          <a:solidFill>
                            <a:schemeClr val="bg1"/>
                          </a:solidFill>
                        </a:rPr>
                        <a:t>ACTIVIDAD</a:t>
                      </a:r>
                      <a:r>
                        <a:rPr lang="es-ES" sz="1200" baseline="0" dirty="0" smtClean="0">
                          <a:solidFill>
                            <a:schemeClr val="bg1"/>
                          </a:solidFill>
                        </a:rPr>
                        <a:t> </a:t>
                      </a:r>
                      <a:endParaRPr lang="es-ES" sz="1200" dirty="0">
                        <a:solidFill>
                          <a:schemeClr val="bg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gn="ctr"/>
                      <a:r>
                        <a:rPr lang="es-ES" sz="1200" b="1" dirty="0" smtClean="0">
                          <a:solidFill>
                            <a:schemeClr val="bg1"/>
                          </a:solidFill>
                        </a:rPr>
                        <a:t>DESCRIPCIÓN</a:t>
                      </a:r>
                      <a:endParaRPr lang="es-ES" sz="1200" b="1" dirty="0">
                        <a:solidFill>
                          <a:schemeClr val="bg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r>
              <a:tr h="560404">
                <a:tc gridSpan="3">
                  <a:txBody>
                    <a:bodyPr/>
                    <a:lstStyle/>
                    <a:p>
                      <a:pPr algn="ctr"/>
                      <a:endParaRPr lang="es-CO" sz="1400" b="1" u="sng" kern="1200" dirty="0" smtClean="0">
                        <a:solidFill>
                          <a:schemeClr val="lt1"/>
                        </a:solidFill>
                        <a:effectLst/>
                        <a:latin typeface="+mn-lt"/>
                        <a:ea typeface="+mn-ea"/>
                        <a:cs typeface="+mn-cs"/>
                      </a:endParaRPr>
                    </a:p>
                    <a:p>
                      <a:pPr algn="ctr"/>
                      <a:r>
                        <a:rPr lang="es-CO" sz="1400" b="1" u="sng" kern="1200" dirty="0" smtClean="0">
                          <a:solidFill>
                            <a:schemeClr val="lt1"/>
                          </a:solidFill>
                          <a:effectLst/>
                          <a:latin typeface="+mn-lt"/>
                          <a:ea typeface="+mn-ea"/>
                          <a:cs typeface="+mn-cs"/>
                        </a:rPr>
                        <a:t>GÉNERO</a:t>
                      </a:r>
                      <a:endParaRPr lang="es-ES" sz="1400" b="1" kern="1200" dirty="0" smtClean="0">
                        <a:solidFill>
                          <a:schemeClr val="lt1"/>
                        </a:solidFill>
                        <a:effectLst/>
                        <a:latin typeface="+mn-lt"/>
                        <a:ea typeface="+mn-ea"/>
                        <a:cs typeface="+mn-cs"/>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hMerge="1">
                  <a:txBody>
                    <a:bodyPr/>
                    <a:lstStyle/>
                    <a:p>
                      <a:endParaRPr lang="es-CO"/>
                    </a:p>
                  </a:txBody>
                  <a:tcPr/>
                </a:tc>
                <a:tc hMerge="1">
                  <a:txBody>
                    <a:bodyPr/>
                    <a:lstStyle/>
                    <a:p>
                      <a:endParaRPr lang="es-CO"/>
                    </a:p>
                  </a:txBody>
                  <a:tcPr/>
                </a:tc>
              </a:tr>
              <a:tr h="560404">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s-CO" sz="1200" b="1" kern="1200" dirty="0" smtClean="0">
                          <a:solidFill>
                            <a:schemeClr val="bg1"/>
                          </a:solidFill>
                          <a:effectLst/>
                          <a:latin typeface="Calibri"/>
                          <a:ea typeface=""/>
                          <a:cs typeface=""/>
                        </a:rPr>
                        <a:t>  </a:t>
                      </a:r>
                      <a:endParaRPr lang="es-ES" sz="1200" b="1" kern="1200" dirty="0" smtClean="0">
                        <a:solidFill>
                          <a:schemeClr val="bg1"/>
                        </a:solidFill>
                        <a:effectLst/>
                        <a:latin typeface="Calibri"/>
                        <a:ea typeface=""/>
                        <a:cs typeface=""/>
                      </a:endParaRPr>
                    </a:p>
                    <a:p>
                      <a:r>
                        <a:rPr lang="es-CO" sz="1200" b="1" kern="1200" dirty="0" smtClean="0">
                          <a:solidFill>
                            <a:schemeClr val="bg1"/>
                          </a:solidFill>
                          <a:effectLst/>
                          <a:latin typeface="Calibri"/>
                          <a:ea typeface=""/>
                          <a:cs typeface=""/>
                        </a:rPr>
                        <a:t>03:45 p.m. - 05:15 p.m. </a:t>
                      </a:r>
                      <a:endParaRPr lang="es-ES" sz="1200" b="1" kern="1200" dirty="0" smtClean="0">
                        <a:solidFill>
                          <a:schemeClr val="bg1"/>
                        </a:solidFill>
                        <a:effectLst/>
                        <a:latin typeface="Calibri"/>
                        <a:ea typeface=""/>
                        <a:cs typeface=""/>
                      </a:endParaRPr>
                    </a:p>
                    <a:p>
                      <a:r>
                        <a:rPr lang="es-CO" sz="1200" b="1" kern="1200" dirty="0" smtClean="0">
                          <a:solidFill>
                            <a:schemeClr val="bg1"/>
                          </a:solidFill>
                          <a:effectLst/>
                          <a:latin typeface="Calibri"/>
                          <a:ea typeface=""/>
                          <a:cs typeface=""/>
                        </a:rPr>
                        <a:t> </a:t>
                      </a:r>
                      <a:endParaRPr lang="es-ES" sz="1200" b="1" kern="1200" dirty="0">
                        <a:solidFill>
                          <a:schemeClr val="bg1"/>
                        </a:solidFill>
                        <a:effectLst/>
                        <a:latin typeface="Calibri"/>
                        <a:ea typeface=""/>
                        <a:cs typeface=""/>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kern="1200" dirty="0" smtClean="0">
                        <a:solidFill>
                          <a:schemeClr val="tx1"/>
                        </a:solidFill>
                        <a:effectLst/>
                        <a:latin typeface="Calibri"/>
                        <a:ea typeface=""/>
                        <a:cs typeface=""/>
                      </a:endParaRPr>
                    </a:p>
                    <a:p>
                      <a:pPr algn="just"/>
                      <a:r>
                        <a:rPr lang="es-ES" sz="1200" kern="1200" dirty="0" smtClean="0">
                          <a:solidFill>
                            <a:schemeClr val="dk1"/>
                          </a:solidFill>
                          <a:effectLst/>
                          <a:latin typeface="Calibri"/>
                          <a:ea typeface=""/>
                          <a:cs typeface=""/>
                        </a:rPr>
                        <a:t>Exposición central sobre género y redes comunicacionales interculturales en la zona de integración fronteriza.</a:t>
                      </a:r>
                      <a:endParaRPr lang="es-ES" sz="1200" kern="1200" dirty="0" smtClean="0">
                        <a:effectLs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40000"/>
                      </a:srgbClr>
                    </a:solidFill>
                  </a:tcPr>
                </a:tc>
                <a:tc>
                  <a:txBody>
                    <a:bodyPr/>
                    <a:lstStyle/>
                    <a:p>
                      <a:pPr algn="just"/>
                      <a:endParaRPr lang="es-CO" sz="1200" b="0" kern="1200" dirty="0" smtClean="0">
                        <a:solidFill>
                          <a:schemeClr val="tx1"/>
                        </a:solidFill>
                        <a:effectLst/>
                        <a:latin typeface="Calibri"/>
                        <a:ea typeface="+mn-ea"/>
                        <a:cs typeface="+mn-cs"/>
                      </a:endParaRPr>
                    </a:p>
                    <a:p>
                      <a:pPr algn="just"/>
                      <a:r>
                        <a:rPr lang="es-ES" sz="1200" b="1" kern="1200" dirty="0" smtClean="0">
                          <a:solidFill>
                            <a:schemeClr val="tx1"/>
                          </a:solidFill>
                          <a:effectLst/>
                          <a:latin typeface="+mn-lt"/>
                          <a:ea typeface="+mn-ea"/>
                          <a:cs typeface="+mn-cs"/>
                        </a:rPr>
                        <a:t>Ecuador: </a:t>
                      </a:r>
                    </a:p>
                    <a:p>
                      <a:pPr marL="0" indent="0" algn="just">
                        <a:buFontTx/>
                        <a:buNone/>
                      </a:pPr>
                      <a:r>
                        <a:rPr lang="es-ES" sz="1200" b="0" kern="1200" dirty="0" smtClean="0">
                          <a:solidFill>
                            <a:schemeClr val="tx1"/>
                          </a:solidFill>
                          <a:effectLst/>
                          <a:latin typeface="+mn-lt"/>
                          <a:ea typeface="+mn-ea"/>
                          <a:cs typeface="+mn-cs"/>
                        </a:rPr>
                        <a:t>Federación de Mujeres de Sucumbíos. Tiempo destinado a la ponencia: 30 minutos.</a:t>
                      </a:r>
                    </a:p>
                    <a:p>
                      <a:pPr marL="0" indent="0" algn="just">
                        <a:buFontTx/>
                        <a:buNone/>
                      </a:pPr>
                      <a:endParaRPr lang="es-ES" sz="1200" b="1" kern="1200" dirty="0" smtClean="0">
                        <a:solidFill>
                          <a:schemeClr val="tx1"/>
                        </a:solidFill>
                        <a:effectLst/>
                        <a:latin typeface="+mn-lt"/>
                        <a:ea typeface="+mn-ea"/>
                        <a:cs typeface="+mn-cs"/>
                      </a:endParaRPr>
                    </a:p>
                    <a:p>
                      <a:pPr marL="0" indent="0" algn="just">
                        <a:buFontTx/>
                        <a:buNone/>
                      </a:pPr>
                      <a:endParaRPr lang="es-ES" sz="1200" b="1" kern="1200" dirty="0" smtClean="0">
                        <a:solidFill>
                          <a:schemeClr val="tx1"/>
                        </a:solidFill>
                        <a:effectLst/>
                        <a:latin typeface="+mn-lt"/>
                        <a:ea typeface="+mn-ea"/>
                        <a:cs typeface="+mn-cs"/>
                      </a:endParaRPr>
                    </a:p>
                    <a:p>
                      <a:pPr algn="just"/>
                      <a:r>
                        <a:rPr lang="es-ES" sz="1200" b="1" kern="1200" dirty="0" smtClean="0">
                          <a:solidFill>
                            <a:schemeClr val="tx1"/>
                          </a:solidFill>
                          <a:effectLst/>
                          <a:latin typeface="+mn-lt"/>
                          <a:ea typeface="+mn-ea"/>
                          <a:cs typeface="+mn-cs"/>
                        </a:rPr>
                        <a:t> Colombia: </a:t>
                      </a:r>
                    </a:p>
                    <a:p>
                      <a:pPr marL="0" indent="0" algn="just">
                        <a:buFontTx/>
                        <a:buNone/>
                      </a:pPr>
                      <a:r>
                        <a:rPr lang="es-ES" sz="1200" b="0" kern="1200" dirty="0" smtClean="0">
                          <a:solidFill>
                            <a:schemeClr val="tx1"/>
                          </a:solidFill>
                          <a:effectLst/>
                          <a:latin typeface="+mn-lt"/>
                          <a:ea typeface="+mn-ea"/>
                          <a:cs typeface="+mn-cs"/>
                        </a:rPr>
                        <a:t> Fundación Casa Amazonía. Tiempo destinado a la ponencia: 30 minutos.</a:t>
                      </a:r>
                    </a:p>
                    <a:p>
                      <a:pPr marL="171450" indent="-171450" algn="just">
                        <a:buFontTx/>
                        <a:buChar char="-"/>
                      </a:pPr>
                      <a:endParaRPr lang="es-ES" sz="1200" b="0" kern="1200" dirty="0" smtClean="0">
                        <a:solidFill>
                          <a:schemeClr val="tx1"/>
                        </a:solidFill>
                        <a:effectLst/>
                        <a:latin typeface="+mn-lt"/>
                        <a:ea typeface="+mn-ea"/>
                        <a:cs typeface="+mn-cs"/>
                      </a:endParaRPr>
                    </a:p>
                    <a:p>
                      <a:pPr algn="just"/>
                      <a:r>
                        <a:rPr lang="es-ES" sz="1200" b="1" kern="1200" dirty="0" smtClean="0">
                          <a:solidFill>
                            <a:schemeClr val="tx1"/>
                          </a:solidFill>
                          <a:effectLst/>
                          <a:latin typeface="+mn-lt"/>
                          <a:ea typeface="+mn-ea"/>
                          <a:cs typeface="+mn-cs"/>
                        </a:rPr>
                        <a:t>Intervención y preguntas: </a:t>
                      </a:r>
                      <a:r>
                        <a:rPr lang="es-ES" sz="1200" b="0" kern="1200" dirty="0" smtClean="0">
                          <a:solidFill>
                            <a:schemeClr val="tx1"/>
                          </a:solidFill>
                          <a:effectLst/>
                          <a:latin typeface="+mn-lt"/>
                          <a:ea typeface="+mn-ea"/>
                          <a:cs typeface="+mn-cs"/>
                        </a:rPr>
                        <a:t>Tiempo destinado a las preguntas por parte de los invitados: 30 minutos.</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40000"/>
                      </a:srgbClr>
                    </a:solidFill>
                  </a:tcPr>
                </a:tc>
              </a:tr>
              <a:tr h="375859">
                <a:tc>
                  <a:txBody>
                    <a:bodyPr/>
                    <a:lstStyle/>
                    <a:p>
                      <a:r>
                        <a:rPr lang="es-CO" sz="1200" b="1" kern="1200" dirty="0" smtClean="0">
                          <a:solidFill>
                            <a:schemeClr val="bg1"/>
                          </a:solidFill>
                          <a:effectLst/>
                          <a:latin typeface="+mn-lt"/>
                          <a:ea typeface="+mn-ea"/>
                          <a:cs typeface="+mn-cs"/>
                        </a:rPr>
                        <a:t>05:15 p.m.  – 05:45 p.m. </a:t>
                      </a: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r>
                        <a:rPr lang="es-CO" sz="1200" kern="1200" dirty="0" smtClean="0">
                          <a:solidFill>
                            <a:schemeClr val="tx1"/>
                          </a:solidFill>
                          <a:effectLst/>
                          <a:latin typeface="+mn-lt"/>
                          <a:ea typeface="+mn-ea"/>
                          <a:cs typeface="+mn-cs"/>
                        </a:rPr>
                        <a:t>Moderador hace recuento de las conferencias de la tarde.</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c>
                  <a:txBody>
                    <a:bodyPr/>
                    <a:lstStyle/>
                    <a:p>
                      <a:endParaRPr lang="es-CO"/>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3758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b="1" kern="1200" dirty="0" smtClean="0">
                          <a:solidFill>
                            <a:schemeClr val="bg1"/>
                          </a:solidFill>
                          <a:effectLst/>
                          <a:latin typeface="+mn-lt"/>
                          <a:ea typeface="+mn-ea"/>
                          <a:cs typeface="+mn-cs"/>
                        </a:rPr>
                        <a:t>6:30 p.m. </a:t>
                      </a: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r>
                        <a:rPr lang="es-ES" sz="1200" b="1" kern="120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Cena</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c>
                  <a:txBody>
                    <a:bodyPr/>
                    <a:lstStyle/>
                    <a:p>
                      <a:endParaRPr lang="es-CO"/>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375859">
                <a:tc>
                  <a:txBody>
                    <a:bodyPr/>
                    <a:lstStyle/>
                    <a:p>
                      <a:r>
                        <a:rPr lang="es-CO" sz="1200" b="1" kern="1200" dirty="0" smtClean="0">
                          <a:solidFill>
                            <a:schemeClr val="bg1"/>
                          </a:solidFill>
                          <a:effectLst/>
                          <a:latin typeface="+mn-lt"/>
                          <a:ea typeface="+mn-ea"/>
                          <a:cs typeface="+mn-cs"/>
                        </a:rPr>
                        <a:t> 8:30 p.m. </a:t>
                      </a:r>
                      <a:endParaRPr lang="es-ES" sz="1200" kern="1200" dirty="0" smtClean="0">
                        <a:solidFill>
                          <a:schemeClr val="bg1"/>
                        </a:solidFill>
                        <a:effectLst/>
                        <a:latin typeface="+mn-lt"/>
                        <a:ea typeface="+mn-ea"/>
                        <a:cs typeface="+mn-cs"/>
                      </a:endParaRPr>
                    </a:p>
                    <a:p>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r>
                        <a:rPr lang="es-ES" sz="1200" kern="1200" dirty="0" smtClean="0">
                          <a:solidFill>
                            <a:schemeClr val="tx1"/>
                          </a:solidFill>
                          <a:effectLst/>
                          <a:latin typeface="+mn-lt"/>
                          <a:ea typeface="+mn-ea"/>
                          <a:cs typeface="+mn-cs"/>
                        </a:rPr>
                        <a:t>Noche Cultural país anfitrión. Temática: “Dos Países Hermanos. Caracterización y Encuentros Culturales”. Casona Taminango.</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c>
                  <a:txBody>
                    <a:bodyPr/>
                    <a:lstStyle/>
                    <a:p>
                      <a:endParaRPr lang="es-CO"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r>
            </a:tbl>
          </a:graphicData>
        </a:graphic>
      </p:graphicFrame>
      <p:sp>
        <p:nvSpPr>
          <p:cNvPr id="7" name="Título 1"/>
          <p:cNvSpPr>
            <a:spLocks noGrp="1"/>
          </p:cNvSpPr>
          <p:nvPr>
            <p:ph type="ctrTitle"/>
          </p:nvPr>
        </p:nvSpPr>
        <p:spPr>
          <a:xfrm>
            <a:off x="1287887" y="527221"/>
            <a:ext cx="9155875" cy="724929"/>
          </a:xfrm>
        </p:spPr>
        <p:txBody>
          <a:bodyPr>
            <a:normAutofit fontScale="90000"/>
          </a:bodyPr>
          <a:lstStyle/>
          <a:p>
            <a:pPr algn="l"/>
            <a:r>
              <a:rPr lang="es-ES" sz="2800" b="1" dirty="0" smtClean="0">
                <a:solidFill>
                  <a:srgbClr val="640C60"/>
                </a:solidFill>
              </a:rPr>
              <a:t/>
            </a:r>
            <a:br>
              <a:rPr lang="es-ES" sz="2800" b="1" dirty="0" smtClean="0">
                <a:solidFill>
                  <a:srgbClr val="640C60"/>
                </a:solidFill>
              </a:rPr>
            </a:br>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1267585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1439144" y="1450427"/>
            <a:ext cx="9039965" cy="2585323"/>
          </a:xfrm>
          <a:prstGeom prst="rect">
            <a:avLst/>
          </a:prstGeom>
          <a:noFill/>
        </p:spPr>
        <p:txBody>
          <a:bodyPr wrap="square" rtlCol="0">
            <a:spAutoFit/>
          </a:bodyPr>
          <a:lstStyle/>
          <a:p>
            <a:pPr algn="just"/>
            <a:r>
              <a:rPr lang="pt-BR" b="1" dirty="0" smtClean="0">
                <a:solidFill>
                  <a:srgbClr val="640C60"/>
                </a:solidFill>
              </a:rPr>
              <a:t> </a:t>
            </a:r>
            <a:r>
              <a:rPr lang="es-CO" b="1" dirty="0" smtClean="0"/>
              <a:t>PREGUNTAS MOTIVADORAS GÉNERO</a:t>
            </a:r>
          </a:p>
          <a:p>
            <a:pPr algn="just"/>
            <a:endParaRPr lang="es-ES" dirty="0">
              <a:solidFill>
                <a:srgbClr val="640C60"/>
              </a:solidFill>
            </a:endParaRPr>
          </a:p>
          <a:p>
            <a:pPr marL="285750" lvl="0" indent="-285750" algn="just">
              <a:buFont typeface="Arial" panose="020B0604020202020204" pitchFamily="34" charset="0"/>
              <a:buChar char="•"/>
            </a:pPr>
            <a:r>
              <a:rPr lang="es-CO" dirty="0"/>
              <a:t>Qué se entiende por género y redes comunicacionales interculturales en la zona de integración fronteriza.</a:t>
            </a:r>
            <a:endParaRPr lang="es-ES" dirty="0"/>
          </a:p>
          <a:p>
            <a:pPr marL="285750" lvl="0" indent="-285750" algn="just">
              <a:buFont typeface="Arial" panose="020B0604020202020204" pitchFamily="34" charset="0"/>
              <a:buChar char="•"/>
            </a:pPr>
            <a:r>
              <a:rPr lang="es-CO" dirty="0"/>
              <a:t>Cómo el género se refleja en la producción comunicacional en la zona de integración fronteriza.</a:t>
            </a:r>
            <a:endParaRPr lang="es-ES" dirty="0"/>
          </a:p>
          <a:p>
            <a:pPr marL="285750" lvl="0" indent="-285750" algn="just">
              <a:buFont typeface="Arial" panose="020B0604020202020204" pitchFamily="34" charset="0"/>
              <a:buChar char="•"/>
            </a:pPr>
            <a:r>
              <a:rPr lang="es-CO" dirty="0"/>
              <a:t>Cómo lo que ustedes hacen aporta  a la construcción de políticas públicas de comunicación-género en la zona de integración </a:t>
            </a:r>
            <a:r>
              <a:rPr lang="es-CO" dirty="0" smtClean="0"/>
              <a:t>fronteriza.</a:t>
            </a:r>
            <a:endParaRPr lang="es-ES" dirty="0"/>
          </a:p>
          <a:p>
            <a:pPr lvl="0" algn="just"/>
            <a:endParaRPr lang="es-ES" dirty="0">
              <a:solidFill>
                <a:srgbClr val="640C60"/>
              </a:solidFill>
            </a:endParaRPr>
          </a:p>
        </p:txBody>
      </p:sp>
      <p:cxnSp>
        <p:nvCxnSpPr>
          <p:cNvPr id="5" name="Conector recto 4"/>
          <p:cNvCxnSpPr/>
          <p:nvPr/>
        </p:nvCxnSpPr>
        <p:spPr>
          <a:xfrm flipV="1">
            <a:off x="1390918" y="888642"/>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sp>
        <p:nvSpPr>
          <p:cNvPr id="8" name="Título 1"/>
          <p:cNvSpPr>
            <a:spLocks noGrp="1"/>
          </p:cNvSpPr>
          <p:nvPr>
            <p:ph type="ctrTitle"/>
          </p:nvPr>
        </p:nvSpPr>
        <p:spPr>
          <a:xfrm>
            <a:off x="1287887" y="237789"/>
            <a:ext cx="9155875" cy="959946"/>
          </a:xfrm>
        </p:spPr>
        <p:txBody>
          <a:bodyPr>
            <a:normAutofit/>
          </a:bodyPr>
          <a:lstStyle/>
          <a:p>
            <a:pPr algn="l"/>
            <a:r>
              <a:rPr lang="pt-BR" sz="1600" b="1" dirty="0" smtClean="0">
                <a:solidFill>
                  <a:srgbClr val="640C60"/>
                </a:solidFill>
              </a:rPr>
              <a:t>DÍA SEGUNDO, 29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1239488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1390918" y="1197735"/>
            <a:ext cx="9039965" cy="3970318"/>
          </a:xfrm>
          <a:prstGeom prst="rect">
            <a:avLst/>
          </a:prstGeom>
          <a:noFill/>
        </p:spPr>
        <p:txBody>
          <a:bodyPr wrap="square" rtlCol="0">
            <a:spAutoFit/>
          </a:bodyPr>
          <a:lstStyle/>
          <a:p>
            <a:pPr algn="just"/>
            <a:endParaRPr lang="pt-BR" b="1" dirty="0" smtClean="0">
              <a:solidFill>
                <a:srgbClr val="640C60"/>
              </a:solidFill>
            </a:endParaRPr>
          </a:p>
          <a:p>
            <a:pPr algn="just"/>
            <a:r>
              <a:rPr lang="es-CO" dirty="0" smtClean="0"/>
              <a:t>Fomentar el intercambio de saberes de los actores y experiencias convocadas en torno a los campos de patrimonio, zona de integración fronteriza, interculturalidad y género. </a:t>
            </a:r>
            <a:endParaRPr lang="es-ES" dirty="0" smtClean="0"/>
          </a:p>
          <a:p>
            <a:pPr algn="just"/>
            <a:r>
              <a:rPr lang="es-CO" dirty="0" smtClean="0"/>
              <a:t> </a:t>
            </a:r>
            <a:endParaRPr lang="es-ES" dirty="0" smtClean="0"/>
          </a:p>
          <a:p>
            <a:pPr algn="just"/>
            <a:r>
              <a:rPr lang="es-CO" dirty="0" smtClean="0"/>
              <a:t>Identificar los contextos, los obstáculos y las claves de trabajo que marcan el desarrollo de las iniciativas de comunicación que participan en el encuentro </a:t>
            </a:r>
            <a:endParaRPr lang="es-ES" dirty="0" smtClean="0"/>
          </a:p>
          <a:p>
            <a:pPr algn="just"/>
            <a:r>
              <a:rPr lang="es-CO" dirty="0" smtClean="0"/>
              <a:t> </a:t>
            </a:r>
            <a:endParaRPr lang="es-ES" dirty="0" smtClean="0"/>
          </a:p>
          <a:p>
            <a:pPr algn="just"/>
            <a:r>
              <a:rPr lang="es-CO" dirty="0" smtClean="0"/>
              <a:t>Proponer de manera colectiva y con enfoque binacional alternativas de solución a los obstáculos encontrados y propuestas que fortalezcan el trabajo de las experiencias y promuevan la integración entre realizadores de uno y otro país.     </a:t>
            </a:r>
            <a:endParaRPr lang="es-ES" dirty="0" smtClean="0"/>
          </a:p>
          <a:p>
            <a:pPr algn="just"/>
            <a:endParaRPr lang="es-CO" dirty="0" smtClean="0"/>
          </a:p>
          <a:p>
            <a:pPr algn="just"/>
            <a:r>
              <a:rPr lang="es-CO" dirty="0" smtClean="0"/>
              <a:t>A manera de cierre, se realizará una intervención desde las instituciones binacionales para garantizar la continuidad de dicho encuentro en el 2016.  </a:t>
            </a:r>
            <a:endParaRPr lang="es-ES" dirty="0" smtClean="0"/>
          </a:p>
          <a:p>
            <a:pPr algn="just"/>
            <a:endParaRPr lang="es-ES" dirty="0">
              <a:solidFill>
                <a:srgbClr val="640C60"/>
              </a:solidFill>
            </a:endParaRPr>
          </a:p>
        </p:txBody>
      </p:sp>
      <p:cxnSp>
        <p:nvCxnSpPr>
          <p:cNvPr id="5" name="Conector recto 4"/>
          <p:cNvCxnSpPr/>
          <p:nvPr/>
        </p:nvCxnSpPr>
        <p:spPr>
          <a:xfrm flipV="1">
            <a:off x="1390918" y="888642"/>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sp>
        <p:nvSpPr>
          <p:cNvPr id="8" name="Título 1"/>
          <p:cNvSpPr>
            <a:spLocks noGrp="1"/>
          </p:cNvSpPr>
          <p:nvPr>
            <p:ph type="ctrTitle"/>
          </p:nvPr>
        </p:nvSpPr>
        <p:spPr>
          <a:xfrm>
            <a:off x="1287887" y="237789"/>
            <a:ext cx="9155875" cy="959946"/>
          </a:xfrm>
        </p:spPr>
        <p:txBody>
          <a:bodyPr>
            <a:normAutofit/>
          </a:bodyPr>
          <a:lstStyle/>
          <a:p>
            <a:pPr algn="l"/>
            <a:r>
              <a:rPr lang="es-ES" sz="1600" b="1" dirty="0" smtClean="0">
                <a:solidFill>
                  <a:srgbClr val="640C60"/>
                </a:solidFill>
              </a:rPr>
              <a:t>DÍA TERCERO – 30 DE OCTUBRE – HOTEL BOLÍVAR PLAZA  </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2002290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9296" y="102856"/>
            <a:ext cx="8901587" cy="959946"/>
          </a:xfrm>
        </p:spPr>
        <p:txBody>
          <a:bodyPr>
            <a:normAutofit/>
          </a:bodyPr>
          <a:lstStyle/>
          <a:p>
            <a:r>
              <a:rPr lang="es-CO" sz="2800" b="1" dirty="0" smtClean="0">
                <a:solidFill>
                  <a:srgbClr val="640C60"/>
                </a:solidFill>
              </a:rPr>
              <a:t>Introducción</a:t>
            </a:r>
            <a:endParaRPr lang="es-ES" b="1" dirty="0">
              <a:solidFill>
                <a:srgbClr val="640C60"/>
              </a:solidFill>
            </a:endParaRPr>
          </a:p>
        </p:txBody>
      </p:sp>
      <p:sp>
        <p:nvSpPr>
          <p:cNvPr id="7" name="CuadroTexto 6"/>
          <p:cNvSpPr txBox="1"/>
          <p:nvPr/>
        </p:nvSpPr>
        <p:spPr>
          <a:xfrm>
            <a:off x="1390918" y="1596980"/>
            <a:ext cx="9039965" cy="3693319"/>
          </a:xfrm>
          <a:prstGeom prst="rect">
            <a:avLst/>
          </a:prstGeom>
          <a:noFill/>
        </p:spPr>
        <p:txBody>
          <a:bodyPr wrap="square" rtlCol="0">
            <a:spAutoFit/>
          </a:bodyPr>
          <a:lstStyle/>
          <a:p>
            <a:pPr algn="just"/>
            <a:r>
              <a:rPr lang="es-CO" i="1" dirty="0"/>
              <a:t>Colombia y Ecuador son dos países hermanos que comparten un territorio de frontera nacional que se extiende a lo largo de 586 kilómetros, franja fronteriza que constituye un lugar donde se encuentran las múltiples identidades y allí despliegan, negocian, intercambian varias</a:t>
            </a:r>
            <a:r>
              <a:rPr lang="es-CO" dirty="0"/>
              <a:t> formas de vida, maneras de relacionarse entre sí, y costumbres que se funden en un proceso de mestizaje e interculturalidad.</a:t>
            </a:r>
            <a:endParaRPr lang="es-ES" dirty="0"/>
          </a:p>
          <a:p>
            <a:pPr algn="just"/>
            <a:r>
              <a:rPr lang="es-CO" dirty="0"/>
              <a:t> </a:t>
            </a:r>
            <a:endParaRPr lang="es-ES" dirty="0"/>
          </a:p>
          <a:p>
            <a:pPr algn="just"/>
            <a:r>
              <a:rPr lang="es-CO" dirty="0"/>
              <a:t>En Colombia y Ecuador existen actores, iniciativas y dinámicas, tanto estatales como de la sociedad civil, que han hecho de la comunicación un escenario para la inclusión, valoración, reconocimiento y respeto de las identidades, expresiones, derechos y prácticas culturales. Procesos comunicativos binacionales de creación, producción, divulgación y circulación de contenidos que ponen  en escena el conjunto de expresiones culturales, formas de vida y todos aquellos rasgos espirituales, intelectuales y emocionales que caracterizan a nuestros pueblos.</a:t>
            </a:r>
            <a:endParaRPr lang="es-ES" dirty="0"/>
          </a:p>
          <a:p>
            <a:pPr algn="just"/>
            <a:endParaRPr lang="es-ES" dirty="0"/>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2370813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ector recto 4"/>
          <p:cNvCxnSpPr/>
          <p:nvPr/>
        </p:nvCxnSpPr>
        <p:spPr>
          <a:xfrm flipV="1">
            <a:off x="1390918" y="888642"/>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graphicFrame>
        <p:nvGraphicFramePr>
          <p:cNvPr id="13" name="Tabla 12"/>
          <p:cNvGraphicFramePr>
            <a:graphicFrameLocks noGrp="1"/>
          </p:cNvGraphicFramePr>
          <p:nvPr>
            <p:extLst>
              <p:ext uri="{D42A27DB-BD31-4B8C-83A1-F6EECF244321}">
                <p14:modId xmlns:p14="http://schemas.microsoft.com/office/powerpoint/2010/main" val="3874371670"/>
              </p:ext>
            </p:extLst>
          </p:nvPr>
        </p:nvGraphicFramePr>
        <p:xfrm>
          <a:off x="418061" y="888642"/>
          <a:ext cx="10895526" cy="5089421"/>
        </p:xfrm>
        <a:graphic>
          <a:graphicData uri="http://schemas.openxmlformats.org/drawingml/2006/table">
            <a:tbl>
              <a:tblPr firstRow="1" firstCol="1" bandRow="1"/>
              <a:tblGrid>
                <a:gridCol w="2177265"/>
                <a:gridCol w="8718261"/>
              </a:tblGrid>
              <a:tr h="280646">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solidFill>
                            <a:schemeClr val="bg1"/>
                          </a:solidFill>
                        </a:rPr>
                        <a:t>HORA</a:t>
                      </a:r>
                      <a:endParaRPr lang="es-ES" sz="1200" dirty="0">
                        <a:solidFill>
                          <a:schemeClr val="bg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algn="ctr"/>
                      <a:r>
                        <a:rPr lang="es-ES" sz="1200" dirty="0" smtClean="0">
                          <a:solidFill>
                            <a:schemeClr val="bg1"/>
                          </a:solidFill>
                        </a:rPr>
                        <a:t>ACTIVIDAD</a:t>
                      </a:r>
                      <a:r>
                        <a:rPr lang="es-ES" sz="1200" baseline="0" dirty="0" smtClean="0">
                          <a:solidFill>
                            <a:schemeClr val="bg1"/>
                          </a:solidFill>
                        </a:rPr>
                        <a:t> </a:t>
                      </a:r>
                      <a:endParaRPr lang="es-ES" sz="1200" dirty="0">
                        <a:solidFill>
                          <a:schemeClr val="bg1"/>
                        </a:solidFill>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r>
              <a:tr h="1213304">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nSpc>
                          <a:spcPct val="100000"/>
                        </a:lnSpc>
                      </a:pPr>
                      <a:r>
                        <a:rPr lang="es-CO" sz="1200" b="1" kern="1200" dirty="0" smtClean="0">
                          <a:solidFill>
                            <a:schemeClr val="bg1"/>
                          </a:solidFill>
                          <a:effectLst/>
                          <a:latin typeface="Calibri"/>
                          <a:ea typeface=""/>
                          <a:cs typeface=""/>
                        </a:rPr>
                        <a:t> 8:00 a.m. – 12:00 m. </a:t>
                      </a:r>
                      <a:endParaRPr lang="es-ES" sz="1200" b="1" kern="1200" dirty="0" smtClean="0">
                        <a:solidFill>
                          <a:schemeClr val="bg1"/>
                        </a:solidFill>
                        <a:effectLst/>
                        <a:latin typeface="Calibri"/>
                        <a:ea typeface=""/>
                        <a:cs typeface=""/>
                      </a:endParaRPr>
                    </a:p>
                    <a:p>
                      <a:pPr>
                        <a:lnSpc>
                          <a:spcPct val="100000"/>
                        </a:lnSpc>
                      </a:pPr>
                      <a:r>
                        <a:rPr lang="es-CO" sz="1200" b="1" kern="1200" dirty="0" smtClean="0">
                          <a:solidFill>
                            <a:schemeClr val="bg1"/>
                          </a:solidFill>
                          <a:effectLst/>
                          <a:latin typeface="Calibri"/>
                          <a:ea typeface=""/>
                          <a:cs typeface=""/>
                        </a:rPr>
                        <a:t> </a:t>
                      </a: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a:lnSpc>
                          <a:spcPct val="100000"/>
                        </a:lnSpc>
                      </a:pPr>
                      <a:r>
                        <a:rPr lang="es-CO" sz="1200" kern="1200" dirty="0" smtClean="0">
                          <a:solidFill>
                            <a:schemeClr val="tx1"/>
                          </a:solidFill>
                          <a:effectLst/>
                          <a:latin typeface="+mn-lt"/>
                          <a:ea typeface="+mn-ea"/>
                          <a:cs typeface="+mn-cs"/>
                        </a:rPr>
                        <a:t>Inicio de las mesas de trabajo: Interculturalidad, patrimonio cultural, zona de integración fronteriza y género. Se plantea usar para esta actividad la metodología del “Café Comunitario”  (</a:t>
                      </a:r>
                      <a:r>
                        <a:rPr lang="es-CO" sz="1200" b="1" kern="1200" dirty="0" smtClean="0">
                          <a:solidFill>
                            <a:schemeClr val="tx1"/>
                          </a:solidFill>
                          <a:effectLst/>
                          <a:latin typeface="+mn-lt"/>
                          <a:ea typeface="+mn-ea"/>
                          <a:cs typeface="+mn-cs"/>
                        </a:rPr>
                        <a:t>Café Colombo-Ecuatoriano</a:t>
                      </a:r>
                      <a:r>
                        <a:rPr lang="es-CO" sz="1200" kern="1200" dirty="0" smtClean="0">
                          <a:solidFill>
                            <a:schemeClr val="tx1"/>
                          </a:solidFill>
                          <a:effectLst/>
                          <a:latin typeface="+mn-lt"/>
                          <a:ea typeface="+mn-ea"/>
                          <a:cs typeface="+mn-cs"/>
                        </a:rPr>
                        <a:t>), que es una actividad dinámica, en la que se rescate el saber de las comunidades a través de sus participantes, los estimule a pensar su entorno para encontrar las dificultades, las soluciones y las acciones que desde sus espacios pueden promover. Esta metodología es ideal para un aproximado de 20 personas. El objetivo de esta metodología es que los participantes se conozcan de una manera más lúdica y puedan dialogar desde sus experiencias para aportar en acciones que impulsen su trabajo en su localidad sobre preguntas concretas.</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DEAF0"/>
                    </a:solidFill>
                  </a:tcPr>
                </a:tc>
              </a:tr>
              <a:tr h="384527">
                <a:tc>
                  <a:txBody>
                    <a:bodyPr/>
                    <a:lstStyle/>
                    <a:p>
                      <a:pPr>
                        <a:lnSpc>
                          <a:spcPct val="100000"/>
                        </a:lnSpc>
                      </a:pPr>
                      <a:r>
                        <a:rPr lang="en-US" sz="1200" b="1" kern="1200" dirty="0" smtClean="0">
                          <a:solidFill>
                            <a:schemeClr val="bg1"/>
                          </a:solidFill>
                          <a:effectLst/>
                          <a:latin typeface="+mn-lt"/>
                          <a:ea typeface="+mn-ea"/>
                          <a:cs typeface="+mn-cs"/>
                        </a:rPr>
                        <a:t> 10:00 a.m. – 10:15 a.m.</a:t>
                      </a:r>
                      <a:r>
                        <a:rPr lang="en-US" sz="1200" kern="1200" dirty="0" smtClean="0">
                          <a:solidFill>
                            <a:schemeClr val="bg1"/>
                          </a:solidFill>
                          <a:effectLst/>
                          <a:latin typeface="+mn-lt"/>
                          <a:ea typeface="+mn-ea"/>
                          <a:cs typeface="+mn-cs"/>
                        </a:rPr>
                        <a:t> </a:t>
                      </a:r>
                      <a:endParaRPr lang="es-ES" sz="1200" kern="1200" dirty="0">
                        <a:solidFill>
                          <a:schemeClr val="bg1"/>
                        </a:solidFill>
                        <a:effectLst/>
                        <a:latin typeface="+mn-lt"/>
                        <a:ea typeface="+mn-ea"/>
                        <a:cs typeface="+mn-cs"/>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nSpc>
                          <a:spcPct val="100000"/>
                        </a:lnSpc>
                      </a:pPr>
                      <a:r>
                        <a:rPr lang="en-US" sz="1200" kern="1200" dirty="0" smtClean="0">
                          <a:solidFill>
                            <a:schemeClr val="tx1"/>
                          </a:solidFill>
                          <a:effectLst/>
                          <a:latin typeface="+mn-lt"/>
                          <a:ea typeface="+mn-ea"/>
                          <a:cs typeface="+mn-cs"/>
                        </a:rPr>
                        <a:t>Coffee Break</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467744">
                <a:tc>
                  <a:txBody>
                    <a:bodyPr/>
                    <a:lstStyle/>
                    <a:p>
                      <a:pPr>
                        <a:lnSpc>
                          <a:spcPct val="100000"/>
                        </a:lnSpc>
                      </a:pPr>
                      <a:r>
                        <a:rPr lang="es-CO" sz="1200" b="1" kern="1200" dirty="0" smtClean="0">
                          <a:solidFill>
                            <a:schemeClr val="bg1"/>
                          </a:solidFill>
                          <a:effectLst/>
                          <a:latin typeface="+mn-lt"/>
                          <a:ea typeface="+mn-ea"/>
                          <a:cs typeface="+mn-cs"/>
                        </a:rPr>
                        <a:t>12: 00 m</a:t>
                      </a:r>
                      <a:r>
                        <a:rPr lang="es-CO" sz="1200" kern="1200" dirty="0" smtClean="0">
                          <a:solidFill>
                            <a:schemeClr val="bg1"/>
                          </a:solidFill>
                          <a:effectLst/>
                          <a:latin typeface="+mn-lt"/>
                          <a:ea typeface="+mn-ea"/>
                          <a:cs typeface="+mn-cs"/>
                        </a:rPr>
                        <a:t>.   </a:t>
                      </a:r>
                      <a:endParaRPr lang="es-ES" sz="1200" kern="1200" dirty="0" smtClean="0">
                        <a:solidFill>
                          <a:schemeClr val="bg1"/>
                        </a:solidFill>
                        <a:effectLst/>
                        <a:latin typeface="+mn-lt"/>
                        <a:ea typeface="+mn-ea"/>
                        <a:cs typeface="+mn-cs"/>
                      </a:endParaRPr>
                    </a:p>
                    <a:p>
                      <a:pPr>
                        <a:lnSpc>
                          <a:spcPct val="100000"/>
                        </a:lnSpc>
                      </a:pP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1" kern="120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Desplazamiento a la Laguna de La Cocha. </a:t>
                      </a:r>
                      <a:endParaRPr lang="es-ES" sz="1200" kern="1200" dirty="0" smtClean="0">
                        <a:solidFill>
                          <a:schemeClr val="tx1"/>
                        </a:solidFill>
                        <a:effectLst/>
                        <a:latin typeface="+mn-lt"/>
                        <a:ea typeface="+mn-ea"/>
                        <a:cs typeface="+mn-cs"/>
                      </a:endParaRPr>
                    </a:p>
                    <a:p>
                      <a:pPr>
                        <a:lnSpc>
                          <a:spcPct val="100000"/>
                        </a:lnSpc>
                      </a:pP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306828">
                <a:tc>
                  <a:txBody>
                    <a:bodyPr/>
                    <a:lstStyle/>
                    <a:p>
                      <a:pPr>
                        <a:lnSpc>
                          <a:spcPct val="100000"/>
                        </a:lnSpc>
                      </a:pPr>
                      <a:r>
                        <a:rPr lang="es-CO" sz="1200" b="1" kern="1200" dirty="0" smtClean="0">
                          <a:solidFill>
                            <a:schemeClr val="bg1"/>
                          </a:solidFill>
                          <a:effectLst/>
                          <a:latin typeface="+mn-lt"/>
                          <a:ea typeface="+mn-ea"/>
                          <a:cs typeface="+mn-cs"/>
                        </a:rPr>
                        <a:t> </a:t>
                      </a:r>
                      <a:r>
                        <a:rPr lang="en-US" sz="1200" b="1" kern="1200" dirty="0" smtClean="0">
                          <a:solidFill>
                            <a:schemeClr val="bg1"/>
                          </a:solidFill>
                          <a:effectLst/>
                          <a:latin typeface="+mn-lt"/>
                          <a:ea typeface="+mn-ea"/>
                          <a:cs typeface="+mn-cs"/>
                        </a:rPr>
                        <a:t>1:00 p.m. – 2:30 p.m.  </a:t>
                      </a:r>
                      <a:endParaRPr lang="es-ES" sz="1200" kern="1200" dirty="0" smtClean="0">
                        <a:solidFill>
                          <a:schemeClr val="bg1"/>
                        </a:solidFill>
                        <a:effectLst/>
                        <a:latin typeface="+mn-lt"/>
                        <a:ea typeface="+mn-ea"/>
                        <a:cs typeface="+mn-cs"/>
                      </a:endParaRPr>
                    </a:p>
                    <a:p>
                      <a:pPr>
                        <a:lnSpc>
                          <a:spcPct val="100000"/>
                        </a:lnSpc>
                      </a:pP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nSpc>
                          <a:spcPct val="100000"/>
                        </a:lnSpc>
                      </a:pPr>
                      <a:r>
                        <a:rPr lang="en-US" sz="1200" kern="1200" dirty="0" smtClean="0">
                          <a:solidFill>
                            <a:schemeClr val="tx1"/>
                          </a:solidFill>
                          <a:effectLst/>
                          <a:latin typeface="+mn-lt"/>
                          <a:ea typeface="+mn-ea"/>
                          <a:cs typeface="+mn-cs"/>
                        </a:rPr>
                        <a:t>Almuerzo.</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350703">
                <a:tc>
                  <a:txBody>
                    <a:bodyPr/>
                    <a:lstStyle/>
                    <a:p>
                      <a:pPr>
                        <a:lnSpc>
                          <a:spcPct val="100000"/>
                        </a:lnSpc>
                      </a:pPr>
                      <a:r>
                        <a:rPr lang="en-US" sz="1200" b="1" kern="1200" dirty="0" smtClean="0">
                          <a:solidFill>
                            <a:schemeClr val="bg1"/>
                          </a:solidFill>
                          <a:effectLst/>
                          <a:latin typeface="+mn-lt"/>
                          <a:ea typeface="+mn-ea"/>
                          <a:cs typeface="+mn-cs"/>
                        </a:rPr>
                        <a:t> </a:t>
                      </a:r>
                      <a:r>
                        <a:rPr lang="es-CO" sz="1200" b="1" kern="1200" dirty="0" smtClean="0">
                          <a:solidFill>
                            <a:schemeClr val="bg1"/>
                          </a:solidFill>
                          <a:effectLst/>
                          <a:latin typeface="+mn-lt"/>
                          <a:ea typeface="+mn-ea"/>
                          <a:cs typeface="+mn-cs"/>
                        </a:rPr>
                        <a:t>2:30 p.m.  – 3:30 p.m</a:t>
                      </a:r>
                      <a:r>
                        <a:rPr lang="es-CO" sz="1200" kern="1200" dirty="0" smtClean="0">
                          <a:solidFill>
                            <a:schemeClr val="bg1"/>
                          </a:solidFill>
                          <a:effectLst/>
                          <a:latin typeface="+mn-lt"/>
                          <a:ea typeface="+mn-ea"/>
                          <a:cs typeface="+mn-cs"/>
                        </a:rPr>
                        <a:t>. </a:t>
                      </a:r>
                      <a:endParaRPr lang="es-ES" sz="1200" kern="1200" dirty="0" smtClean="0">
                        <a:solidFill>
                          <a:schemeClr val="bg1"/>
                        </a:solidFill>
                        <a:effectLst/>
                        <a:latin typeface="+mn-lt"/>
                        <a:ea typeface="+mn-ea"/>
                        <a:cs typeface="+mn-cs"/>
                      </a:endParaRPr>
                    </a:p>
                    <a:p>
                      <a:pPr>
                        <a:lnSpc>
                          <a:spcPct val="100000"/>
                        </a:lnSpc>
                      </a:pP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nSpc>
                          <a:spcPct val="100000"/>
                        </a:lnSpc>
                      </a:pPr>
                      <a:r>
                        <a:rPr lang="es-CO" sz="1200" kern="1200" dirty="0" smtClean="0">
                          <a:solidFill>
                            <a:schemeClr val="tx1"/>
                          </a:solidFill>
                          <a:effectLst/>
                          <a:latin typeface="+mn-lt"/>
                          <a:ea typeface="+mn-ea"/>
                          <a:cs typeface="+mn-cs"/>
                        </a:rPr>
                        <a:t>Revisión</a:t>
                      </a:r>
                      <a:r>
                        <a:rPr lang="es-CO" sz="1200" b="1" kern="1200" dirty="0" smtClean="0">
                          <a:solidFill>
                            <a:schemeClr val="tx1"/>
                          </a:solidFill>
                          <a:effectLst/>
                          <a:latin typeface="+mn-lt"/>
                          <a:ea typeface="+mn-ea"/>
                          <a:cs typeface="+mn-cs"/>
                        </a:rPr>
                        <a:t>,</a:t>
                      </a:r>
                      <a:r>
                        <a:rPr lang="es-CO" sz="1200" kern="1200" dirty="0" smtClean="0">
                          <a:solidFill>
                            <a:schemeClr val="tx1"/>
                          </a:solidFill>
                          <a:effectLst/>
                          <a:latin typeface="+mn-lt"/>
                          <a:ea typeface="+mn-ea"/>
                          <a:cs typeface="+mn-cs"/>
                        </a:rPr>
                        <a:t> ajustes y socialización de las propuestas al interno de cada mesa. Intervención de los asistentes.</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3784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b="1" kern="1200" dirty="0" smtClean="0">
                          <a:solidFill>
                            <a:schemeClr val="bg1"/>
                          </a:solidFill>
                          <a:effectLst/>
                          <a:latin typeface="+mn-lt"/>
                          <a:ea typeface="+mn-ea"/>
                          <a:cs typeface="+mn-cs"/>
                        </a:rPr>
                        <a:t>3:30 p.m. – 4:30 p.m.  </a:t>
                      </a:r>
                      <a:endParaRPr lang="es-ES" sz="1200" kern="1200" dirty="0" smtClean="0">
                        <a:solidFill>
                          <a:schemeClr val="bg1"/>
                        </a:solidFill>
                        <a:effectLst/>
                        <a:latin typeface="+mn-lt"/>
                        <a:ea typeface="+mn-ea"/>
                        <a:cs typeface="+mn-cs"/>
                      </a:endParaRPr>
                    </a:p>
                    <a:p>
                      <a:pPr>
                        <a:lnSpc>
                          <a:spcPct val="100000"/>
                        </a:lnSpc>
                      </a:pP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nSpc>
                          <a:spcPct val="100000"/>
                        </a:lnSpc>
                      </a:pPr>
                      <a:r>
                        <a:rPr lang="es-CO" sz="1200" kern="1200" dirty="0" smtClean="0">
                          <a:solidFill>
                            <a:schemeClr val="tx1"/>
                          </a:solidFill>
                          <a:effectLst/>
                          <a:latin typeface="+mn-lt"/>
                          <a:ea typeface="+mn-ea"/>
                          <a:cs typeface="+mn-cs"/>
                        </a:rPr>
                        <a:t>Plenaria de las propuestas de cada una de las mesas. Socialización de los resultados con el resto de mesas de trabajo.</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289774">
                <a:tc>
                  <a:txBody>
                    <a:bodyPr/>
                    <a:lstStyle/>
                    <a:p>
                      <a:pPr>
                        <a:lnSpc>
                          <a:spcPct val="100000"/>
                        </a:lnSpc>
                      </a:pPr>
                      <a:r>
                        <a:rPr lang="es-CO" sz="1200" b="1" kern="1200" dirty="0" smtClean="0">
                          <a:solidFill>
                            <a:schemeClr val="bg1"/>
                          </a:solidFill>
                          <a:effectLst/>
                          <a:latin typeface="+mn-lt"/>
                          <a:ea typeface="+mn-ea"/>
                          <a:cs typeface="+mn-cs"/>
                        </a:rPr>
                        <a:t> 4:30 p.m. – 5:00 p.m. </a:t>
                      </a:r>
                      <a:endParaRPr lang="es-ES" sz="1200" kern="1200" dirty="0" smtClean="0">
                        <a:solidFill>
                          <a:schemeClr val="bg1"/>
                        </a:solidFill>
                        <a:effectLst/>
                        <a:latin typeface="+mn-lt"/>
                        <a:ea typeface="+mn-ea"/>
                        <a:cs typeface="+mn-cs"/>
                      </a:endParaRPr>
                    </a:p>
                    <a:p>
                      <a:pPr>
                        <a:lnSpc>
                          <a:spcPct val="100000"/>
                        </a:lnSpc>
                      </a:pP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nSpc>
                          <a:spcPct val="100000"/>
                        </a:lnSpc>
                      </a:pPr>
                      <a:r>
                        <a:rPr lang="es-CO" sz="1200" kern="1200" dirty="0" smtClean="0">
                          <a:solidFill>
                            <a:schemeClr val="tx1"/>
                          </a:solidFill>
                          <a:effectLst/>
                          <a:latin typeface="+mn-lt"/>
                          <a:ea typeface="+mn-ea"/>
                          <a:cs typeface="+mn-cs"/>
                        </a:rPr>
                        <a:t>Conclusiones y acuerdos binacionales institucionales para un nuevo Encuentro Binacional en el 2016. </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3605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b="1" kern="1200" dirty="0" smtClean="0">
                          <a:solidFill>
                            <a:schemeClr val="bg1"/>
                          </a:solidFill>
                          <a:effectLst/>
                          <a:latin typeface="+mn-lt"/>
                          <a:ea typeface="+mn-ea"/>
                          <a:cs typeface="+mn-cs"/>
                        </a:rPr>
                        <a:t>5:00 p.m</a:t>
                      </a:r>
                      <a:r>
                        <a:rPr lang="es-CO" sz="1200" kern="1200" dirty="0" smtClean="0">
                          <a:solidFill>
                            <a:schemeClr val="bg1"/>
                          </a:solidFill>
                          <a:effectLst/>
                          <a:latin typeface="+mn-lt"/>
                          <a:ea typeface="+mn-ea"/>
                          <a:cs typeface="+mn-cs"/>
                        </a:rPr>
                        <a:t>.  </a:t>
                      </a:r>
                      <a:endParaRPr lang="es-ES" sz="1200" kern="1200" dirty="0" smtClean="0">
                        <a:solidFill>
                          <a:schemeClr val="bg1"/>
                        </a:solidFill>
                        <a:effectLst/>
                        <a:latin typeface="+mn-lt"/>
                        <a:ea typeface="+mn-ea"/>
                        <a:cs typeface="+mn-cs"/>
                      </a:endParaRPr>
                    </a:p>
                    <a:p>
                      <a:pPr>
                        <a:lnSpc>
                          <a:spcPct val="100000"/>
                        </a:lnSpc>
                      </a:pP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p>
                      <a:pPr>
                        <a:lnSpc>
                          <a:spcPct val="100000"/>
                        </a:lnSpc>
                      </a:pPr>
                      <a:r>
                        <a:rPr lang="es-CO" sz="1200" kern="1200" dirty="0" smtClean="0">
                          <a:solidFill>
                            <a:schemeClr val="tx1"/>
                          </a:solidFill>
                          <a:effectLst/>
                          <a:latin typeface="+mn-lt"/>
                          <a:ea typeface="+mn-ea"/>
                          <a:cs typeface="+mn-cs"/>
                        </a:rPr>
                        <a:t>Cierre del encuentro por parte de las Autoridades Gubernamentales.</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r h="2746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b="1" kern="1200" dirty="0" smtClean="0">
                          <a:solidFill>
                            <a:schemeClr val="bg1"/>
                          </a:solidFill>
                          <a:effectLst/>
                          <a:latin typeface="+mn-lt"/>
                          <a:ea typeface="+mn-ea"/>
                          <a:cs typeface="+mn-cs"/>
                        </a:rPr>
                        <a:t>6:30 p.m.  </a:t>
                      </a:r>
                      <a:endParaRPr lang="es-ES" sz="1200" kern="1200" dirty="0" smtClean="0">
                        <a:solidFill>
                          <a:schemeClr val="bg1"/>
                        </a:solidFill>
                        <a:effectLst/>
                        <a:latin typeface="+mn-lt"/>
                        <a:ea typeface="+mn-ea"/>
                        <a:cs typeface="+mn-cs"/>
                      </a:endParaRPr>
                    </a:p>
                    <a:p>
                      <a:pPr>
                        <a:lnSpc>
                          <a:spcPct val="100000"/>
                        </a:lnSpc>
                      </a:pPr>
                      <a:endParaRPr lang="es-ES" sz="1200" b="1" kern="1200" dirty="0">
                        <a:solidFill>
                          <a:schemeClr val="bg1"/>
                        </a:solidFill>
                        <a:effectLst/>
                        <a:latin typeface="Calibri"/>
                        <a:ea typeface=""/>
                        <a:cs typeface=""/>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a:lnSpc>
                          <a:spcPct val="100000"/>
                        </a:lnSpc>
                      </a:pPr>
                      <a:r>
                        <a:rPr lang="es-CO" sz="1200" kern="1200" dirty="0" smtClean="0">
                          <a:solidFill>
                            <a:schemeClr val="tx1"/>
                          </a:solidFill>
                          <a:effectLst/>
                          <a:latin typeface="+mn-lt"/>
                          <a:ea typeface="+mn-ea"/>
                          <a:cs typeface="+mn-cs"/>
                        </a:rPr>
                        <a:t>Retorno al hotel.</a:t>
                      </a:r>
                      <a:endParaRPr lang="es-ES" sz="1200" kern="1200" dirty="0">
                        <a:solidFill>
                          <a:schemeClr val="tx1"/>
                        </a:solidFill>
                        <a:effectLst/>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tint val="20000"/>
                      </a:srgbClr>
                    </a:solidFill>
                  </a:tcPr>
                </a:tc>
              </a:tr>
            </a:tbl>
          </a:graphicData>
        </a:graphic>
      </p:graphicFrame>
      <p:sp>
        <p:nvSpPr>
          <p:cNvPr id="7" name="Título 1"/>
          <p:cNvSpPr>
            <a:spLocks noGrp="1"/>
          </p:cNvSpPr>
          <p:nvPr>
            <p:ph type="ctrTitle"/>
          </p:nvPr>
        </p:nvSpPr>
        <p:spPr>
          <a:xfrm>
            <a:off x="1287887" y="237789"/>
            <a:ext cx="9155875" cy="959946"/>
          </a:xfrm>
        </p:spPr>
        <p:txBody>
          <a:bodyPr>
            <a:normAutofit fontScale="90000"/>
          </a:bodyPr>
          <a:lstStyle/>
          <a:p>
            <a:pPr algn="l"/>
            <a:r>
              <a:rPr lang="es-ES" sz="2800" b="1" dirty="0" smtClean="0">
                <a:solidFill>
                  <a:srgbClr val="640C60"/>
                </a:solidFill>
              </a:rPr>
              <a:t/>
            </a:r>
            <a:br>
              <a:rPr lang="es-ES" sz="2800" b="1" dirty="0" smtClean="0">
                <a:solidFill>
                  <a:srgbClr val="640C60"/>
                </a:solidFill>
              </a:rPr>
            </a:br>
            <a:r>
              <a:rPr lang="es-ES" sz="1600" b="1" dirty="0">
                <a:solidFill>
                  <a:srgbClr val="640C60"/>
                </a:solidFill>
              </a:rPr>
              <a:t>DÍA TERCERO – 30 DE </a:t>
            </a:r>
            <a:r>
              <a:rPr lang="es-ES" sz="1600" b="1" dirty="0" smtClean="0">
                <a:solidFill>
                  <a:srgbClr val="640C60"/>
                </a:solidFill>
              </a:rPr>
              <a:t>OCTUBRE  - HOTEL BOLÍVAR PLAZA</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3194519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0"/>
            <a:ext cx="12198345" cy="4185634"/>
          </a:xfrm>
          <a:prstGeom prst="rect">
            <a:avLst/>
          </a:prstGeom>
        </p:spPr>
      </p:pic>
    </p:spTree>
    <p:extLst>
      <p:ext uri="{BB962C8B-B14F-4D97-AF65-F5344CB8AC3E}">
        <p14:creationId xmlns:p14="http://schemas.microsoft.com/office/powerpoint/2010/main" val="245743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9296" y="102856"/>
            <a:ext cx="8901587" cy="959946"/>
          </a:xfrm>
        </p:spPr>
        <p:txBody>
          <a:bodyPr>
            <a:normAutofit/>
          </a:bodyPr>
          <a:lstStyle/>
          <a:p>
            <a:r>
              <a:rPr lang="es-CO" sz="2800" b="1" dirty="0">
                <a:solidFill>
                  <a:srgbClr val="640C60"/>
                </a:solidFill>
              </a:rPr>
              <a:t>Introducción</a:t>
            </a:r>
            <a:endParaRPr lang="es-ES" b="1" dirty="0">
              <a:solidFill>
                <a:srgbClr val="640C60"/>
              </a:solidFill>
            </a:endParaRPr>
          </a:p>
        </p:txBody>
      </p:sp>
      <p:sp>
        <p:nvSpPr>
          <p:cNvPr id="7" name="CuadroTexto 6"/>
          <p:cNvSpPr txBox="1"/>
          <p:nvPr/>
        </p:nvSpPr>
        <p:spPr>
          <a:xfrm>
            <a:off x="1390918" y="1596980"/>
            <a:ext cx="9039965" cy="4801314"/>
          </a:xfrm>
          <a:prstGeom prst="rect">
            <a:avLst/>
          </a:prstGeom>
          <a:noFill/>
        </p:spPr>
        <p:txBody>
          <a:bodyPr wrap="square" rtlCol="0">
            <a:spAutoFit/>
          </a:bodyPr>
          <a:lstStyle/>
          <a:p>
            <a:pPr algn="just"/>
            <a:r>
              <a:rPr lang="es-CO" dirty="0"/>
              <a:t>Otro punto de articulación entre Colombia y Ecuador es el marcado interés de los dos gobiernos por diseñar políticas que promuevan la interculturalidad basada en la diversidad, y el derecho a la diferencia. Tanto el Ministerio de Cultura y Patrimonio de Ecuador como el Ministerio de Cultura de Colombia, han promovido planes, programas y políticas públicas que promocionan, enriquecen, difunden, reivindican y valoran el conjunto de identidades, opciones de vida, formas de ser, de pensar, de actuar, crear,  recordar y habitar el mundo a partir de sus nacionalidades indígenas y pueblos.</a:t>
            </a:r>
            <a:endParaRPr lang="es-ES" dirty="0"/>
          </a:p>
          <a:p>
            <a:pPr algn="just"/>
            <a:r>
              <a:rPr lang="es-CO" dirty="0"/>
              <a:t> </a:t>
            </a:r>
            <a:endParaRPr lang="es-ES" dirty="0"/>
          </a:p>
          <a:p>
            <a:pPr algn="just"/>
            <a:r>
              <a:rPr lang="es-CO" dirty="0"/>
              <a:t>La pluriculturalidad, interculturalidad y patrimonio son campos estratégicos tanto para el Ministerio de Cultura y Patrimonio del Ecuador como para el Ministerio de Cultura de Colombia; por lo tanto, se requiere de la conjunción de voluntades políticas que permitan la construcción de horizontes comunes y una mayor articulación entre los planes, programas y políticas que promuevan los temas de integración y fortalecimiento de las identidades a través de herramientas como la comunicación.   </a:t>
            </a:r>
            <a:endParaRPr lang="es-ES" dirty="0"/>
          </a:p>
          <a:p>
            <a:pPr algn="just"/>
            <a:r>
              <a:rPr lang="es-CO" dirty="0"/>
              <a:t> </a:t>
            </a:r>
            <a:endParaRPr lang="es-ES" dirty="0"/>
          </a:p>
          <a:p>
            <a:pPr algn="just"/>
            <a:endParaRPr lang="es-ES" dirty="0"/>
          </a:p>
          <a:p>
            <a:endParaRPr lang="es-ES"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343040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9296" y="102856"/>
            <a:ext cx="8901587" cy="959946"/>
          </a:xfrm>
        </p:spPr>
        <p:txBody>
          <a:bodyPr>
            <a:normAutofit/>
          </a:bodyPr>
          <a:lstStyle/>
          <a:p>
            <a:r>
              <a:rPr lang="es-CO" sz="2800" b="1" dirty="0">
                <a:solidFill>
                  <a:srgbClr val="640C60"/>
                </a:solidFill>
              </a:rPr>
              <a:t>Introducción</a:t>
            </a:r>
            <a:endParaRPr lang="es-ES" b="1" dirty="0">
              <a:solidFill>
                <a:srgbClr val="640C60"/>
              </a:solidFill>
            </a:endParaRPr>
          </a:p>
        </p:txBody>
      </p:sp>
      <p:sp>
        <p:nvSpPr>
          <p:cNvPr id="7" name="CuadroTexto 6"/>
          <p:cNvSpPr txBox="1"/>
          <p:nvPr/>
        </p:nvSpPr>
        <p:spPr>
          <a:xfrm>
            <a:off x="1390918" y="1596980"/>
            <a:ext cx="9039965" cy="2585323"/>
          </a:xfrm>
          <a:prstGeom prst="rect">
            <a:avLst/>
          </a:prstGeom>
          <a:noFill/>
        </p:spPr>
        <p:txBody>
          <a:bodyPr wrap="square" rtlCol="0">
            <a:spAutoFit/>
          </a:bodyPr>
          <a:lstStyle/>
          <a:p>
            <a:r>
              <a:rPr lang="es-CO" dirty="0"/>
              <a:t> </a:t>
            </a:r>
            <a:endParaRPr lang="es-ES" dirty="0"/>
          </a:p>
          <a:p>
            <a:pPr algn="just"/>
            <a:r>
              <a:rPr lang="es-CO" dirty="0"/>
              <a:t>Se propone la realización del Primer Encuentro Binacional de Cultura y Comunicación, como un espacio que convoque a realizadores de contenidos y actores interculturales de Ecuador y Colombia para que reflexionen, intercambien experiencias, construyan saberes y propongan articulaciones entre los procesos, que desde la comunicación, promueven, reconocen y valoran la integración, la interculturalidad y el patrimonio</a:t>
            </a:r>
            <a:r>
              <a:rPr lang="es-CO" i="1" dirty="0"/>
              <a:t>.</a:t>
            </a:r>
            <a:endParaRPr lang="es-ES" dirty="0"/>
          </a:p>
          <a:p>
            <a:pPr algn="just"/>
            <a:r>
              <a:rPr lang="es-CO" dirty="0"/>
              <a:t> </a:t>
            </a:r>
            <a:endParaRPr lang="es-ES" dirty="0"/>
          </a:p>
          <a:p>
            <a:pPr algn="just"/>
            <a:endParaRPr lang="es-ES" dirty="0"/>
          </a:p>
          <a:p>
            <a:endParaRPr lang="es-ES"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483052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9296" y="102856"/>
            <a:ext cx="8901587" cy="959946"/>
          </a:xfrm>
        </p:spPr>
        <p:txBody>
          <a:bodyPr>
            <a:normAutofit/>
          </a:bodyPr>
          <a:lstStyle/>
          <a:p>
            <a:r>
              <a:rPr lang="es-CO" sz="2800" b="1" dirty="0" smtClean="0">
                <a:solidFill>
                  <a:srgbClr val="640C60"/>
                </a:solidFill>
              </a:rPr>
              <a:t>Objetivo General</a:t>
            </a:r>
            <a:endParaRPr lang="es-ES" b="1" dirty="0">
              <a:solidFill>
                <a:srgbClr val="640C60"/>
              </a:solidFill>
            </a:endParaRPr>
          </a:p>
        </p:txBody>
      </p:sp>
      <p:sp>
        <p:nvSpPr>
          <p:cNvPr id="7" name="CuadroTexto 6"/>
          <p:cNvSpPr txBox="1"/>
          <p:nvPr/>
        </p:nvSpPr>
        <p:spPr>
          <a:xfrm>
            <a:off x="1529296" y="2296579"/>
            <a:ext cx="9039965" cy="1200329"/>
          </a:xfrm>
          <a:prstGeom prst="rect">
            <a:avLst/>
          </a:prstGeom>
          <a:noFill/>
        </p:spPr>
        <p:txBody>
          <a:bodyPr wrap="square" rtlCol="0">
            <a:spAutoFit/>
          </a:bodyPr>
          <a:lstStyle/>
          <a:p>
            <a:pPr lvl="0" algn="just"/>
            <a:r>
              <a:rPr lang="es-CO" dirty="0" smtClean="0"/>
              <a:t>Realizar </a:t>
            </a:r>
            <a:r>
              <a:rPr lang="es-CO" dirty="0"/>
              <a:t>un Encuentro Colombo- Ecuatoriano que permita conocer experiencias locales de interculturalidad, comunicación e intercambios binacionales como un eje articulador de las relaciones comunitarias locales</a:t>
            </a:r>
            <a:r>
              <a:rPr lang="es-CO" dirty="0" smtClean="0"/>
              <a:t>.</a:t>
            </a:r>
          </a:p>
          <a:p>
            <a:pPr lvl="0" algn="just"/>
            <a:endParaRPr lang="es-ES"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193402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9296" y="102856"/>
            <a:ext cx="8901587" cy="959946"/>
          </a:xfrm>
        </p:spPr>
        <p:txBody>
          <a:bodyPr>
            <a:normAutofit/>
          </a:bodyPr>
          <a:lstStyle/>
          <a:p>
            <a:r>
              <a:rPr lang="es-CO" sz="2800" b="1" dirty="0" smtClean="0">
                <a:solidFill>
                  <a:srgbClr val="640C60"/>
                </a:solidFill>
              </a:rPr>
              <a:t>Objetivos  Específicos</a:t>
            </a:r>
            <a:endParaRPr lang="es-ES" b="1" dirty="0">
              <a:solidFill>
                <a:srgbClr val="640C60"/>
              </a:solidFill>
            </a:endParaRPr>
          </a:p>
        </p:txBody>
      </p:sp>
      <p:sp>
        <p:nvSpPr>
          <p:cNvPr id="7" name="CuadroTexto 6"/>
          <p:cNvSpPr txBox="1"/>
          <p:nvPr/>
        </p:nvSpPr>
        <p:spPr>
          <a:xfrm>
            <a:off x="1390918" y="1062802"/>
            <a:ext cx="9039965" cy="4801314"/>
          </a:xfrm>
          <a:prstGeom prst="rect">
            <a:avLst/>
          </a:prstGeom>
          <a:noFill/>
        </p:spPr>
        <p:txBody>
          <a:bodyPr wrap="square" rtlCol="0">
            <a:spAutoFit/>
          </a:bodyPr>
          <a:lstStyle/>
          <a:p>
            <a:pPr marL="285750" lvl="0" indent="-285750" algn="just">
              <a:buFont typeface="Arial" panose="020B0604020202020204" pitchFamily="34" charset="0"/>
              <a:buChar char="•"/>
            </a:pPr>
            <a:r>
              <a:rPr lang="es-CO" dirty="0" smtClean="0"/>
              <a:t>Establecer la importancia de la articulación de la interculturalidad y comunicación como una herramienta inapreciable en el proceso de integración fronteriza en los dos países. </a:t>
            </a:r>
          </a:p>
          <a:p>
            <a:pPr marL="285750" lvl="0" indent="-285750" algn="just">
              <a:buFont typeface="Arial" panose="020B0604020202020204" pitchFamily="34" charset="0"/>
              <a:buChar char="•"/>
            </a:pPr>
            <a:endParaRPr lang="es-ES" dirty="0" smtClean="0"/>
          </a:p>
          <a:p>
            <a:pPr marL="285750" lvl="0" indent="-285750" algn="just">
              <a:buFont typeface="Arial" panose="020B0604020202020204" pitchFamily="34" charset="0"/>
              <a:buChar char="•"/>
            </a:pPr>
            <a:r>
              <a:rPr lang="es-CO" dirty="0" smtClean="0"/>
              <a:t>Promover, fortalecer e impulsar la producción de programas orientados a la relación que se teje entre la interculturalidad, la apropiación del patrimonio y los derechos culturales.</a:t>
            </a:r>
          </a:p>
          <a:p>
            <a:pPr marL="285750" lvl="0" indent="-285750" algn="just">
              <a:buFont typeface="Arial" panose="020B0604020202020204" pitchFamily="34" charset="0"/>
              <a:buChar char="•"/>
            </a:pPr>
            <a:endParaRPr lang="es-ES" dirty="0" smtClean="0"/>
          </a:p>
          <a:p>
            <a:pPr marL="285750" lvl="0" indent="-285750" algn="just">
              <a:buFont typeface="Arial" panose="020B0604020202020204" pitchFamily="34" charset="0"/>
              <a:buChar char="•"/>
            </a:pPr>
            <a:r>
              <a:rPr lang="es-CO" dirty="0" smtClean="0"/>
              <a:t>Fortalecer el intercambio de experiencias y saberes entre los actores, así como de los procesos que se llevan a cabo en el ámbito de la interculturalidad, patrimonio, frontera y género a través de la comunicación. </a:t>
            </a:r>
          </a:p>
          <a:p>
            <a:pPr marL="285750" lvl="0" indent="-285750" algn="just">
              <a:buFont typeface="Arial" panose="020B0604020202020204" pitchFamily="34" charset="0"/>
              <a:buChar char="•"/>
            </a:pPr>
            <a:endParaRPr lang="es-ES" dirty="0" smtClean="0"/>
          </a:p>
          <a:p>
            <a:pPr marL="285750" lvl="0" indent="-285750" algn="just">
              <a:buFont typeface="Arial" panose="020B0604020202020204" pitchFamily="34" charset="0"/>
              <a:buChar char="•"/>
            </a:pPr>
            <a:r>
              <a:rPr lang="es-CO" dirty="0" smtClean="0"/>
              <a:t>Promover las temáticas consensuadas por las redes de comunicación establecidas entre los dos países, fortaleciendo la construcción conjunta de proyectos alrededor de la interculturalidad, las identidades, el patrimonio, género y la comunicación.</a:t>
            </a:r>
          </a:p>
          <a:p>
            <a:pPr marL="285750" lvl="0" indent="-285750" algn="just">
              <a:buFont typeface="Arial" panose="020B0604020202020204" pitchFamily="34" charset="0"/>
              <a:buChar char="•"/>
            </a:pPr>
            <a:endParaRPr lang="es-ES" dirty="0" smtClean="0"/>
          </a:p>
          <a:p>
            <a:pPr marL="285750" lvl="0" indent="-285750" algn="just">
              <a:buFont typeface="Arial" panose="020B0604020202020204" pitchFamily="34" charset="0"/>
              <a:buChar char="•"/>
            </a:pPr>
            <a:r>
              <a:rPr lang="es-CO" dirty="0" smtClean="0"/>
              <a:t>Intercambiar experiencias en torno a la relación entre actores estatales, ciudadanía y </a:t>
            </a:r>
            <a:r>
              <a:rPr lang="es-CO" dirty="0" err="1" smtClean="0"/>
              <a:t>ONG`s</a:t>
            </a:r>
            <a:r>
              <a:rPr lang="es-CO" dirty="0" smtClean="0"/>
              <a:t> relativas a la interculturalidad, patrimonio, género y comunicación en los proyectos vigentes en la zona de integración fronteriza.</a:t>
            </a:r>
            <a:endParaRPr lang="es-ES"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1054800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90918" y="430972"/>
            <a:ext cx="8901587" cy="959946"/>
          </a:xfrm>
        </p:spPr>
        <p:txBody>
          <a:bodyPr>
            <a:normAutofit/>
          </a:bodyPr>
          <a:lstStyle/>
          <a:p>
            <a:pPr algn="l"/>
            <a:r>
              <a:rPr lang="es-ES" sz="2800" b="1" dirty="0" smtClean="0">
                <a:solidFill>
                  <a:srgbClr val="640C60"/>
                </a:solidFill>
              </a:rPr>
              <a:t>Ejes temáticos </a:t>
            </a:r>
            <a:br>
              <a:rPr lang="es-ES" sz="2800" b="1" dirty="0" smtClean="0">
                <a:solidFill>
                  <a:srgbClr val="640C60"/>
                </a:solidFill>
              </a:rPr>
            </a:br>
            <a:endParaRPr lang="es-ES" sz="2800" b="1" dirty="0">
              <a:solidFill>
                <a:srgbClr val="640C60"/>
              </a:solidFill>
            </a:endParaRPr>
          </a:p>
        </p:txBody>
      </p:sp>
      <p:sp>
        <p:nvSpPr>
          <p:cNvPr id="7" name="CuadroTexto 6"/>
          <p:cNvSpPr txBox="1"/>
          <p:nvPr/>
        </p:nvSpPr>
        <p:spPr>
          <a:xfrm>
            <a:off x="1390918" y="1171977"/>
            <a:ext cx="9039965" cy="4801314"/>
          </a:xfrm>
          <a:prstGeom prst="rect">
            <a:avLst/>
          </a:prstGeom>
          <a:noFill/>
        </p:spPr>
        <p:txBody>
          <a:bodyPr wrap="square" rtlCol="0">
            <a:spAutoFit/>
          </a:bodyPr>
          <a:lstStyle/>
          <a:p>
            <a:endParaRPr lang="es-CO" b="1" dirty="0" smtClean="0">
              <a:solidFill>
                <a:srgbClr val="640C60"/>
              </a:solidFill>
            </a:endParaRPr>
          </a:p>
          <a:p>
            <a:r>
              <a:rPr lang="es-CO" b="1" dirty="0" smtClean="0">
                <a:solidFill>
                  <a:srgbClr val="640C60"/>
                </a:solidFill>
              </a:rPr>
              <a:t>Pregunta central</a:t>
            </a:r>
          </a:p>
          <a:p>
            <a:endParaRPr lang="es-CO" b="1" dirty="0" smtClean="0">
              <a:solidFill>
                <a:srgbClr val="640C60"/>
              </a:solidFill>
            </a:endParaRPr>
          </a:p>
          <a:p>
            <a:r>
              <a:rPr lang="es-CO" dirty="0" smtClean="0"/>
              <a:t>¿Qué </a:t>
            </a:r>
            <a:r>
              <a:rPr lang="es-CO" dirty="0"/>
              <a:t>papel cumple la comunicación en los procesos de interculturalidad, patrimonio, género  e integración fronteriza?</a:t>
            </a:r>
            <a:endParaRPr lang="es-ES" dirty="0"/>
          </a:p>
          <a:p>
            <a:pPr lvl="0"/>
            <a:endParaRPr lang="es-ES" dirty="0" smtClean="0">
              <a:solidFill>
                <a:srgbClr val="683A66"/>
              </a:solidFill>
            </a:endParaRPr>
          </a:p>
          <a:p>
            <a:pPr lvl="0"/>
            <a:r>
              <a:rPr lang="es-CO" b="1" dirty="0">
                <a:solidFill>
                  <a:srgbClr val="640C60"/>
                </a:solidFill>
              </a:rPr>
              <a:t>Líneas </a:t>
            </a:r>
            <a:r>
              <a:rPr lang="es-CO" b="1" dirty="0" smtClean="0">
                <a:solidFill>
                  <a:srgbClr val="640C60"/>
                </a:solidFill>
              </a:rPr>
              <a:t>estratégicas</a:t>
            </a:r>
          </a:p>
          <a:p>
            <a:pPr lvl="0"/>
            <a:endParaRPr lang="es-CO" b="1" dirty="0">
              <a:solidFill>
                <a:srgbClr val="640C60"/>
              </a:solidFill>
            </a:endParaRPr>
          </a:p>
          <a:p>
            <a:r>
              <a:rPr lang="es-CO" b="1" dirty="0"/>
              <a:t> </a:t>
            </a:r>
            <a:endParaRPr lang="es-ES" dirty="0"/>
          </a:p>
          <a:p>
            <a:pPr marL="285750" lvl="0" indent="-285750">
              <a:buFont typeface="Arial" panose="020B0604020202020204" pitchFamily="34" charset="0"/>
              <a:buChar char="•"/>
            </a:pPr>
            <a:r>
              <a:rPr lang="es-CO" dirty="0"/>
              <a:t>La cultura como un derecho individual y colectivo.</a:t>
            </a:r>
            <a:endParaRPr lang="es-ES" dirty="0"/>
          </a:p>
          <a:p>
            <a:pPr marL="285750" lvl="0" indent="-285750">
              <a:buFont typeface="Arial" panose="020B0604020202020204" pitchFamily="34" charset="0"/>
              <a:buChar char="•"/>
            </a:pPr>
            <a:r>
              <a:rPr lang="es-CO" dirty="0"/>
              <a:t>La comunicación como eje articulador y dinamizador.</a:t>
            </a:r>
            <a:endParaRPr lang="es-ES" dirty="0"/>
          </a:p>
          <a:p>
            <a:pPr marL="285750" lvl="0" indent="-285750">
              <a:buFont typeface="Arial" panose="020B0604020202020204" pitchFamily="34" charset="0"/>
              <a:buChar char="•"/>
            </a:pPr>
            <a:r>
              <a:rPr lang="es-CO" dirty="0"/>
              <a:t>La frontera como un espacio de negociación cultural.</a:t>
            </a:r>
            <a:endParaRPr lang="es-ES" dirty="0"/>
          </a:p>
          <a:p>
            <a:pPr marL="285750" lvl="0" indent="-285750">
              <a:buFont typeface="Arial" panose="020B0604020202020204" pitchFamily="34" charset="0"/>
              <a:buChar char="•"/>
            </a:pPr>
            <a:r>
              <a:rPr lang="es-CO" dirty="0"/>
              <a:t>Las iniciativas locales como una respuesta espontánea a las necesidades de integración,  Multiculturalidad, etnicidad y relaciones interculturales en la zona de integración fronteriza.</a:t>
            </a:r>
            <a:endParaRPr lang="es-ES" dirty="0"/>
          </a:p>
          <a:p>
            <a:pPr marL="285750" lvl="0" indent="-285750">
              <a:buFont typeface="Arial" panose="020B0604020202020204" pitchFamily="34" charset="0"/>
              <a:buChar char="•"/>
            </a:pPr>
            <a:r>
              <a:rPr lang="es-CO" dirty="0"/>
              <a:t>El género y comunicación como territorio común que permite el encuentro y la expresión de las diversidades. </a:t>
            </a:r>
            <a:endParaRPr lang="es-ES" dirty="0"/>
          </a:p>
          <a:p>
            <a:pPr lvl="0"/>
            <a:endParaRPr lang="es-ES" dirty="0">
              <a:solidFill>
                <a:srgbClr val="640C60"/>
              </a:solidFill>
            </a:endParaRPr>
          </a:p>
        </p:txBody>
      </p:sp>
      <p:cxnSp>
        <p:nvCxnSpPr>
          <p:cNvPr id="5" name="Conector recto 4"/>
          <p:cNvCxnSpPr/>
          <p:nvPr/>
        </p:nvCxnSpPr>
        <p:spPr>
          <a:xfrm flipV="1">
            <a:off x="1493949" y="1017431"/>
            <a:ext cx="9052844" cy="51515"/>
          </a:xfrm>
          <a:prstGeom prst="line">
            <a:avLst/>
          </a:prstGeom>
          <a:ln w="38100">
            <a:solidFill>
              <a:srgbClr val="640C60"/>
            </a:solidFill>
          </a:ln>
        </p:spPr>
        <p:style>
          <a:lnRef idx="1">
            <a:schemeClr val="accent1"/>
          </a:lnRef>
          <a:fillRef idx="0">
            <a:schemeClr val="accent1"/>
          </a:fillRef>
          <a:effectRef idx="0">
            <a:schemeClr val="accent1"/>
          </a:effectRef>
          <a:fontRef idx="minor">
            <a:schemeClr val="tx1"/>
          </a:fontRef>
        </p:style>
      </p:cxn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742608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p:cNvSpPr txBox="1"/>
          <p:nvPr/>
        </p:nvSpPr>
        <p:spPr>
          <a:xfrm>
            <a:off x="980304" y="1450427"/>
            <a:ext cx="9498806" cy="3970318"/>
          </a:xfrm>
          <a:prstGeom prst="rect">
            <a:avLst/>
          </a:prstGeom>
          <a:noFill/>
        </p:spPr>
        <p:txBody>
          <a:bodyPr wrap="square" rtlCol="0">
            <a:spAutoFit/>
          </a:bodyPr>
          <a:lstStyle/>
          <a:p>
            <a:pPr algn="ctr"/>
            <a:r>
              <a:rPr lang="es-CO" b="1" dirty="0"/>
              <a:t>La Comunicación: </a:t>
            </a:r>
            <a:r>
              <a:rPr lang="es-CO" dirty="0" smtClean="0"/>
              <a:t>Herramienta </a:t>
            </a:r>
            <a:r>
              <a:rPr lang="es-CO" dirty="0"/>
              <a:t>de construcción  de la Interculturalidad, el Patrimonio, el Género y la Cultura, escenarios que se constituyen en  ejes de la Integración Binacional en la Zona de Frontera. </a:t>
            </a:r>
            <a:endParaRPr lang="es-ES" dirty="0"/>
          </a:p>
          <a:p>
            <a:pPr algn="just"/>
            <a:endParaRPr lang="es-CO" b="1" dirty="0" smtClean="0">
              <a:solidFill>
                <a:srgbClr val="640C60"/>
              </a:solidFill>
            </a:endParaRPr>
          </a:p>
          <a:p>
            <a:pPr algn="just"/>
            <a:endParaRPr lang="es-CO" b="1" dirty="0" smtClean="0">
              <a:solidFill>
                <a:srgbClr val="640C60"/>
              </a:solidFill>
            </a:endParaRPr>
          </a:p>
          <a:p>
            <a:pPr algn="ctr"/>
            <a:r>
              <a:rPr lang="es-CO" b="1" dirty="0" smtClean="0">
                <a:solidFill>
                  <a:srgbClr val="640C60"/>
                </a:solidFill>
              </a:rPr>
              <a:t>DÍA PRIMERO -   28 DE OCTUBRE DE 2015 </a:t>
            </a:r>
          </a:p>
          <a:p>
            <a:pPr algn="ctr"/>
            <a:r>
              <a:rPr lang="pt-BR" b="1" dirty="0" smtClean="0">
                <a:solidFill>
                  <a:srgbClr val="640C60"/>
                </a:solidFill>
              </a:rPr>
              <a:t>HOTEL </a:t>
            </a:r>
            <a:r>
              <a:rPr lang="pt-BR" b="1" dirty="0">
                <a:solidFill>
                  <a:srgbClr val="640C60"/>
                </a:solidFill>
              </a:rPr>
              <a:t>BOLIVAR PLAZA </a:t>
            </a:r>
          </a:p>
          <a:p>
            <a:pPr algn="just"/>
            <a:endParaRPr lang="es-CO" b="1" dirty="0" smtClean="0">
              <a:solidFill>
                <a:srgbClr val="640C60"/>
              </a:solidFill>
            </a:endParaRPr>
          </a:p>
          <a:p>
            <a:pPr algn="just"/>
            <a:endParaRPr lang="es-CO" b="1" dirty="0">
              <a:solidFill>
                <a:srgbClr val="640C60"/>
              </a:solidFill>
            </a:endParaRPr>
          </a:p>
          <a:p>
            <a:pPr algn="just"/>
            <a:r>
              <a:rPr lang="es-CO" b="1" dirty="0"/>
              <a:t>OBJETIVO Y DINÁMICA DE LA JORNADA: </a:t>
            </a:r>
            <a:r>
              <a:rPr lang="es-CO" dirty="0" smtClean="0"/>
              <a:t>Recibimiento </a:t>
            </a:r>
            <a:r>
              <a:rPr lang="es-CO" dirty="0"/>
              <a:t>e inauguración del evento. A medida que lleguen los asistentes habrá una galería de exposiciones en la cual se presentarán piezas comunicativas relacionadas con los temas del encuentro: interculturalidad, patrimonio, zona de integración fronteriza y género. </a:t>
            </a:r>
            <a:endParaRPr lang="es-ES" dirty="0"/>
          </a:p>
          <a:p>
            <a:pPr algn="just"/>
            <a:endParaRPr lang="es-ES" dirty="0">
              <a:solidFill>
                <a:srgbClr val="640C60"/>
              </a:solidFill>
            </a:endParaRPr>
          </a:p>
          <a:p>
            <a:pPr lvl="0" algn="just"/>
            <a:endParaRPr lang="es-ES"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
        <p:nvSpPr>
          <p:cNvPr id="3" name="CuadroTexto 2"/>
          <p:cNvSpPr txBox="1"/>
          <p:nvPr/>
        </p:nvSpPr>
        <p:spPr>
          <a:xfrm>
            <a:off x="3599935" y="551935"/>
            <a:ext cx="5099222" cy="667265"/>
          </a:xfrm>
          <a:prstGeom prst="rect">
            <a:avLst/>
          </a:prstGeom>
          <a:noFill/>
        </p:spPr>
        <p:txBody>
          <a:bodyPr wrap="square" rtlCol="0">
            <a:spAutoFit/>
          </a:bodyPr>
          <a:lstStyle/>
          <a:p>
            <a:endParaRPr lang="es-CO" dirty="0" smtClean="0"/>
          </a:p>
          <a:p>
            <a:pPr algn="ctr"/>
            <a:r>
              <a:rPr lang="es-CO" b="1" dirty="0" smtClean="0">
                <a:solidFill>
                  <a:srgbClr val="640C60"/>
                </a:solidFill>
              </a:rPr>
              <a:t>AGENDA ACADÉMICA </a:t>
            </a:r>
            <a:endParaRPr lang="es-CO" b="1" dirty="0">
              <a:solidFill>
                <a:srgbClr val="640C60"/>
              </a:solidFill>
            </a:endParaRPr>
          </a:p>
        </p:txBody>
      </p:sp>
    </p:spTree>
    <p:extLst>
      <p:ext uri="{BB962C8B-B14F-4D97-AF65-F5344CB8AC3E}">
        <p14:creationId xmlns:p14="http://schemas.microsoft.com/office/powerpoint/2010/main" val="224616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a 12"/>
          <p:cNvGraphicFramePr>
            <a:graphicFrameLocks noGrp="1"/>
          </p:cNvGraphicFramePr>
          <p:nvPr>
            <p:extLst>
              <p:ext uri="{D42A27DB-BD31-4B8C-83A1-F6EECF244321}">
                <p14:modId xmlns:p14="http://schemas.microsoft.com/office/powerpoint/2010/main" val="3274240873"/>
              </p:ext>
            </p:extLst>
          </p:nvPr>
        </p:nvGraphicFramePr>
        <p:xfrm>
          <a:off x="1083382" y="994930"/>
          <a:ext cx="9670478" cy="4868183"/>
        </p:xfrm>
        <a:graphic>
          <a:graphicData uri="http://schemas.openxmlformats.org/drawingml/2006/table">
            <a:tbl>
              <a:tblPr firstRow="1" firstCol="1" bandRow="1"/>
              <a:tblGrid>
                <a:gridCol w="1701007"/>
                <a:gridCol w="3590679"/>
                <a:gridCol w="4378792"/>
              </a:tblGrid>
              <a:tr h="0">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t>HORA</a:t>
                      </a:r>
                      <a:endParaRPr lang="es-ES" sz="1200" dirty="0">
                        <a:solidFill>
                          <a:srgbClr val="640C60"/>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t>ACTIVIDAD</a:t>
                      </a:r>
                      <a:r>
                        <a:rPr lang="es-ES" sz="1200" baseline="0" dirty="0" smtClean="0"/>
                        <a:t> </a:t>
                      </a:r>
                      <a:endParaRPr lang="es-ES" sz="12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algn="ctr"/>
                      <a:r>
                        <a:rPr lang="es-ES" sz="1200" dirty="0" smtClean="0"/>
                        <a:t>DESCRIPCIÓN</a:t>
                      </a:r>
                      <a:endParaRPr lang="es-ES" sz="12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064A2"/>
                    </a:solidFill>
                  </a:tcPr>
                </a:tc>
              </a:tr>
              <a:tr h="560404">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effectLst/>
                        </a:rPr>
                        <a:t>12:00 m. – 2:00 p.m.  </a:t>
                      </a:r>
                      <a:endParaRPr lang="es-ES" sz="1200" kern="1200" dirty="0" smtClean="0">
                        <a:effectLs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effectLst/>
                        </a:rPr>
                        <a:t>Llegada de asistentes y almuerzo.</a:t>
                      </a:r>
                      <a:endParaRPr lang="es-ES" sz="1200" kern="1200" dirty="0" smtClean="0">
                        <a:effectLs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endParaRPr lang="es-ES" sz="12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40000"/>
                      </a:srgbClr>
                    </a:solidFill>
                  </a:tcPr>
                </a:tc>
              </a:tr>
              <a:tr h="375859">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s-CO" sz="1200" kern="1200" dirty="0" smtClean="0">
                          <a:effectLst/>
                        </a:rPr>
                        <a:t>3:00 p.m. - 5:00 p.m. </a:t>
                      </a:r>
                      <a:endParaRPr lang="es-ES" sz="12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effectLst/>
                        </a:rPr>
                        <a:t>Galería de contenidos. Exposición de producciones Colombo-Ecuatorianas. </a:t>
                      </a:r>
                      <a:endParaRPr lang="es-ES" sz="1200" kern="1200" dirty="0" smtClean="0">
                        <a:effectLs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r>
                        <a:rPr lang="es-CO" sz="1200" kern="1200" dirty="0" smtClean="0">
                          <a:effectLst/>
                        </a:rPr>
                        <a:t>Ecuador: </a:t>
                      </a:r>
                      <a:endParaRPr lang="es-ES" sz="1200" kern="1200" dirty="0" smtClean="0">
                        <a:effectLst/>
                      </a:endParaRPr>
                    </a:p>
                    <a:p>
                      <a:r>
                        <a:rPr lang="es-CO" sz="1200" kern="1200" dirty="0" smtClean="0">
                          <a:effectLst/>
                        </a:rPr>
                        <a:t> </a:t>
                      </a:r>
                      <a:endParaRPr lang="es-ES" sz="1200" kern="1200" dirty="0" smtClean="0">
                        <a:effectLst/>
                      </a:endParaRPr>
                    </a:p>
                    <a:p>
                      <a:pPr lvl="0"/>
                      <a:r>
                        <a:rPr lang="es-CO" sz="1200" kern="1200" dirty="0" smtClean="0">
                          <a:effectLst/>
                        </a:rPr>
                        <a:t>Videos APAK, CORPAN, AJEN, LA MÁQUINA DE CINE Y UNESCO.</a:t>
                      </a:r>
                      <a:endParaRPr lang="es-ES" sz="1200" kern="1200" dirty="0" smtClean="0">
                        <a:effectLst/>
                      </a:endParaRPr>
                    </a:p>
                    <a:p>
                      <a:pPr lvl="0"/>
                      <a:r>
                        <a:rPr lang="es-ES_tradnl" sz="1200" kern="1200" dirty="0" smtClean="0">
                          <a:effectLst/>
                        </a:rPr>
                        <a:t>Muestra fotográfica histórica enfocada en los afrodescendientes habitantes en la zona de integración fronteriza con imágenes provenientes del archivo institucional. La muestra irá ambientada con música proveniente del mismo archivo.</a:t>
                      </a:r>
                      <a:endParaRPr lang="es-ES" sz="1200" kern="1200" dirty="0" smtClean="0">
                        <a:effectLst/>
                      </a:endParaRPr>
                    </a:p>
                    <a:p>
                      <a:r>
                        <a:rPr lang="es-CO" sz="1200" kern="1200" dirty="0" smtClean="0">
                          <a:effectLst/>
                        </a:rPr>
                        <a:t> </a:t>
                      </a:r>
                    </a:p>
                    <a:p>
                      <a:r>
                        <a:rPr lang="es-CO" sz="1200" kern="1200" dirty="0" smtClean="0">
                          <a:effectLst/>
                        </a:rPr>
                        <a:t>Colombia: </a:t>
                      </a:r>
                      <a:endParaRPr lang="es-ES" sz="1200" kern="1200" dirty="0" smtClean="0">
                        <a:effectLst/>
                      </a:endParaRPr>
                    </a:p>
                    <a:p>
                      <a:r>
                        <a:rPr lang="es-CO" sz="1200" kern="1200" dirty="0" smtClean="0">
                          <a:effectLst/>
                        </a:rPr>
                        <a:t> </a:t>
                      </a:r>
                      <a:endParaRPr lang="es-ES" sz="1200" kern="1200" dirty="0" smtClean="0">
                        <a:effectLst/>
                      </a:endParaRPr>
                    </a:p>
                    <a:p>
                      <a:pPr lvl="0"/>
                      <a:r>
                        <a:rPr lang="es-CO" sz="1200" kern="1200" dirty="0" smtClean="0">
                          <a:effectLst/>
                        </a:rPr>
                        <a:t>Proyectos de contenidos realizados en el marco del proyecto Las fronteras cuentan (Videos, </a:t>
                      </a:r>
                      <a:r>
                        <a:rPr lang="es-CO" sz="1200" kern="1200" dirty="0" err="1" smtClean="0">
                          <a:effectLst/>
                        </a:rPr>
                        <a:t>Pod</a:t>
                      </a:r>
                      <a:r>
                        <a:rPr lang="es-CO" sz="1200" kern="1200" dirty="0" smtClean="0">
                          <a:effectLst/>
                        </a:rPr>
                        <a:t> </a:t>
                      </a:r>
                      <a:r>
                        <a:rPr lang="es-CO" sz="1200" kern="1200" dirty="0" err="1" smtClean="0">
                          <a:effectLst/>
                        </a:rPr>
                        <a:t>cast</a:t>
                      </a:r>
                      <a:r>
                        <a:rPr lang="es-CO" sz="1200" kern="1200" dirty="0" smtClean="0">
                          <a:effectLst/>
                        </a:rPr>
                        <a:t>, imágenes, aplicaciones digitales).</a:t>
                      </a:r>
                      <a:endParaRPr lang="es-ES" sz="1200" kern="1200" dirty="0" smtClean="0">
                        <a:effectLst/>
                      </a:endParaRPr>
                    </a:p>
                    <a:p>
                      <a:pPr lvl="0"/>
                      <a:r>
                        <a:rPr lang="es-CO" sz="1200" kern="1200" dirty="0" smtClean="0">
                          <a:effectLst/>
                        </a:rPr>
                        <a:t>Galerías fotográficas del proyecto Comunicación y Territorio; Fondo Mixto de Cultura de Nariño.   </a:t>
                      </a:r>
                      <a:endParaRPr lang="es-ES" sz="1200" kern="1200" dirty="0" smtClean="0">
                        <a:effectLs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r>
              <a:tr h="375859">
                <a:tc>
                  <a:txBody>
                    <a:bodyPr/>
                    <a:lstStyle/>
                    <a:p>
                      <a:r>
                        <a:rPr lang="es-ES" sz="1200" b="1" dirty="0" smtClean="0">
                          <a:solidFill>
                            <a:schemeClr val="bg1"/>
                          </a:solidFill>
                        </a:rPr>
                        <a:t>6</a:t>
                      </a:r>
                      <a:r>
                        <a:rPr lang="es-CO" sz="1200" b="1" kern="1200" dirty="0" smtClean="0">
                          <a:solidFill>
                            <a:schemeClr val="bg1"/>
                          </a:solidFill>
                          <a:effectLst/>
                        </a:rPr>
                        <a:t>:00 p.m. </a:t>
                      </a:r>
                      <a:endParaRPr lang="es-ES" sz="1200" b="1" dirty="0">
                        <a:solidFill>
                          <a:schemeClr val="bg1"/>
                        </a:solidFill>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effectLst/>
                        </a:rPr>
                        <a:t>Cena </a:t>
                      </a:r>
                      <a:endParaRPr lang="es-ES" sz="1200" dirty="0" smtClean="0"/>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c>
                  <a:txBody>
                    <a:bodyPr/>
                    <a:lstStyle/>
                    <a:p>
                      <a:endParaRPr lang="es-ES" sz="1200" dirty="0" smtClean="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8064A2">
                        <a:tint val="20000"/>
                      </a:srgbClr>
                    </a:solidFill>
                  </a:tcPr>
                </a:tc>
              </a:tr>
              <a:tr h="375859">
                <a:tc>
                  <a:txBody>
                    <a:bodyPr/>
                    <a:lstStyle>
                      <a:lvl1pPr marL="0" algn="l" defTabSz="914400" rtl="0" eaLnBrk="1" latinLnBrk="0" hangingPunct="1">
                        <a:defRPr sz="1800" b="1" kern="1200">
                          <a:solidFill>
                            <a:schemeClr val="lt1"/>
                          </a:solidFill>
                          <a:latin typeface="Calibri"/>
                          <a:ea typeface=""/>
                          <a:cs typeface=""/>
                        </a:defRPr>
                      </a:lvl1pPr>
                      <a:lvl2pPr marL="457200" algn="l" defTabSz="914400" rtl="0" eaLnBrk="1" latinLnBrk="0" hangingPunct="1">
                        <a:defRPr sz="1800" b="1" kern="1200">
                          <a:solidFill>
                            <a:schemeClr val="lt1"/>
                          </a:solidFill>
                          <a:latin typeface="Calibri"/>
                          <a:ea typeface=""/>
                          <a:cs typeface=""/>
                        </a:defRPr>
                      </a:lvl2pPr>
                      <a:lvl3pPr marL="914400" algn="l" defTabSz="914400" rtl="0" eaLnBrk="1" latinLnBrk="0" hangingPunct="1">
                        <a:defRPr sz="1800" b="1" kern="1200">
                          <a:solidFill>
                            <a:schemeClr val="lt1"/>
                          </a:solidFill>
                          <a:latin typeface="Calibri"/>
                          <a:ea typeface=""/>
                          <a:cs typeface=""/>
                        </a:defRPr>
                      </a:lvl3pPr>
                      <a:lvl4pPr marL="1371600" algn="l" defTabSz="914400" rtl="0" eaLnBrk="1" latinLnBrk="0" hangingPunct="1">
                        <a:defRPr sz="1800" b="1" kern="1200">
                          <a:solidFill>
                            <a:schemeClr val="lt1"/>
                          </a:solidFill>
                          <a:latin typeface="Calibri"/>
                          <a:ea typeface=""/>
                          <a:cs typeface=""/>
                        </a:defRPr>
                      </a:lvl4pPr>
                      <a:lvl5pPr marL="1828800" algn="l" defTabSz="914400" rtl="0" eaLnBrk="1" latinLnBrk="0" hangingPunct="1">
                        <a:defRPr sz="1800" b="1" kern="1200">
                          <a:solidFill>
                            <a:schemeClr val="lt1"/>
                          </a:solidFill>
                          <a:latin typeface="Calibri"/>
                          <a:ea typeface=""/>
                          <a:cs typeface=""/>
                        </a:defRPr>
                      </a:lvl5pPr>
                      <a:lvl6pPr marL="2286000" algn="l" defTabSz="914400" rtl="0" eaLnBrk="1" latinLnBrk="0" hangingPunct="1">
                        <a:defRPr sz="1800" b="1" kern="1200">
                          <a:solidFill>
                            <a:schemeClr val="lt1"/>
                          </a:solidFill>
                          <a:latin typeface="Calibri"/>
                          <a:ea typeface=""/>
                          <a:cs typeface=""/>
                        </a:defRPr>
                      </a:lvl6pPr>
                      <a:lvl7pPr marL="2743200" algn="l" defTabSz="914400" rtl="0" eaLnBrk="1" latinLnBrk="0" hangingPunct="1">
                        <a:defRPr sz="1800" b="1" kern="1200">
                          <a:solidFill>
                            <a:schemeClr val="lt1"/>
                          </a:solidFill>
                          <a:latin typeface="Calibri"/>
                          <a:ea typeface=""/>
                          <a:cs typeface=""/>
                        </a:defRPr>
                      </a:lvl7pPr>
                      <a:lvl8pPr marL="3200400" algn="l" defTabSz="914400" rtl="0" eaLnBrk="1" latinLnBrk="0" hangingPunct="1">
                        <a:defRPr sz="1800" b="1" kern="1200">
                          <a:solidFill>
                            <a:schemeClr val="lt1"/>
                          </a:solidFill>
                          <a:latin typeface="Calibri"/>
                          <a:ea typeface=""/>
                          <a:cs typeface=""/>
                        </a:defRPr>
                      </a:lvl8pPr>
                      <a:lvl9pPr marL="3657600" algn="l" defTabSz="914400" rtl="0" eaLnBrk="1" latinLnBrk="0" hangingPunct="1">
                        <a:defRPr sz="1800" b="1" kern="1200">
                          <a:solidFill>
                            <a:schemeClr val="lt1"/>
                          </a:solidFill>
                          <a:latin typeface="Calibri"/>
                          <a:ea typeface=""/>
                          <a:cs typeface=""/>
                        </a:defRPr>
                      </a:lvl9pPr>
                    </a:lstStyle>
                    <a:p>
                      <a:r>
                        <a:rPr lang="es-CO" sz="1200" kern="1200" dirty="0" smtClean="0">
                          <a:effectLst/>
                        </a:rPr>
                        <a:t>7:00 p.m. - 9:00 p.m. </a:t>
                      </a:r>
                      <a:endParaRPr lang="es-ES" sz="12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effectLst/>
                        </a:rPr>
                        <a:t>Bienvenida y apertura del Encuentro Binacional Colombia – Ecuador, noche cultural país invitado. Temática: “Dos Países Hermanos. Caracterización y Encuentros Culturales</a:t>
                      </a:r>
                      <a:r>
                        <a:rPr lang="es-ES" sz="1200" b="1" kern="1200" dirty="0" smtClean="0">
                          <a:effectLst/>
                        </a:rPr>
                        <a:t>.”   Casona Taminango.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40000"/>
                      </a:srgbClr>
                    </a:solidFill>
                  </a:tcPr>
                </a:tc>
                <a:tc>
                  <a:txBody>
                    <a:bodyPr/>
                    <a:lstStyle>
                      <a:lvl1pPr marL="0" algn="l" defTabSz="914400" rtl="0" eaLnBrk="1" latinLnBrk="0" hangingPunct="1">
                        <a:defRPr sz="1800" kern="1200">
                          <a:solidFill>
                            <a:schemeClr val="dk1"/>
                          </a:solidFill>
                          <a:latin typeface="Calibri"/>
                          <a:ea typeface=""/>
                          <a:cs typeface=""/>
                        </a:defRPr>
                      </a:lvl1pPr>
                      <a:lvl2pPr marL="457200" algn="l" defTabSz="914400" rtl="0" eaLnBrk="1" latinLnBrk="0" hangingPunct="1">
                        <a:defRPr sz="1800" kern="1200">
                          <a:solidFill>
                            <a:schemeClr val="dk1"/>
                          </a:solidFill>
                          <a:latin typeface="Calibri"/>
                          <a:ea typeface=""/>
                          <a:cs typeface=""/>
                        </a:defRPr>
                      </a:lvl2pPr>
                      <a:lvl3pPr marL="914400" algn="l" defTabSz="914400" rtl="0" eaLnBrk="1" latinLnBrk="0" hangingPunct="1">
                        <a:defRPr sz="1800" kern="1200">
                          <a:solidFill>
                            <a:schemeClr val="dk1"/>
                          </a:solidFill>
                          <a:latin typeface="Calibri"/>
                          <a:ea typeface=""/>
                          <a:cs typeface=""/>
                        </a:defRPr>
                      </a:lvl3pPr>
                      <a:lvl4pPr marL="1371600" algn="l" defTabSz="914400" rtl="0" eaLnBrk="1" latinLnBrk="0" hangingPunct="1">
                        <a:defRPr sz="1800" kern="1200">
                          <a:solidFill>
                            <a:schemeClr val="dk1"/>
                          </a:solidFill>
                          <a:latin typeface="Calibri"/>
                          <a:ea typeface=""/>
                          <a:cs typeface=""/>
                        </a:defRPr>
                      </a:lvl4pPr>
                      <a:lvl5pPr marL="1828800" algn="l" defTabSz="914400" rtl="0" eaLnBrk="1" latinLnBrk="0" hangingPunct="1">
                        <a:defRPr sz="1800" kern="1200">
                          <a:solidFill>
                            <a:schemeClr val="dk1"/>
                          </a:solidFill>
                          <a:latin typeface="Calibri"/>
                          <a:ea typeface=""/>
                          <a:cs typeface=""/>
                        </a:defRPr>
                      </a:lvl5pPr>
                      <a:lvl6pPr marL="2286000" algn="l" defTabSz="914400" rtl="0" eaLnBrk="1" latinLnBrk="0" hangingPunct="1">
                        <a:defRPr sz="1800" kern="1200">
                          <a:solidFill>
                            <a:schemeClr val="dk1"/>
                          </a:solidFill>
                          <a:latin typeface="Calibri"/>
                          <a:ea typeface=""/>
                          <a:cs typeface=""/>
                        </a:defRPr>
                      </a:lvl6pPr>
                      <a:lvl7pPr marL="2743200" algn="l" defTabSz="914400" rtl="0" eaLnBrk="1" latinLnBrk="0" hangingPunct="1">
                        <a:defRPr sz="1800" kern="1200">
                          <a:solidFill>
                            <a:schemeClr val="dk1"/>
                          </a:solidFill>
                          <a:latin typeface="Calibri"/>
                          <a:ea typeface=""/>
                          <a:cs typeface=""/>
                        </a:defRPr>
                      </a:lvl7pPr>
                      <a:lvl8pPr marL="3200400" algn="l" defTabSz="914400" rtl="0" eaLnBrk="1" latinLnBrk="0" hangingPunct="1">
                        <a:defRPr sz="1800" kern="1200">
                          <a:solidFill>
                            <a:schemeClr val="dk1"/>
                          </a:solidFill>
                          <a:latin typeface="Calibri"/>
                          <a:ea typeface=""/>
                          <a:cs typeface=""/>
                        </a:defRPr>
                      </a:lvl8pPr>
                      <a:lvl9pPr marL="3657600" algn="l" defTabSz="914400" rtl="0" eaLnBrk="1" latinLnBrk="0" hangingPunct="1">
                        <a:defRPr sz="1800" kern="1200">
                          <a:solidFill>
                            <a:schemeClr val="dk1"/>
                          </a:solidFill>
                          <a:latin typeface="Calibri"/>
                          <a:ea typeface=""/>
                          <a:cs typeface=""/>
                        </a:defRPr>
                      </a:lvl9pPr>
                    </a:lstStyle>
                    <a:p>
                      <a:endParaRPr lang="es-ES" sz="12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8064A2">
                        <a:tint val="40000"/>
                      </a:srgbClr>
                    </a:solidFill>
                  </a:tcPr>
                </a:tc>
              </a:tr>
            </a:tbl>
          </a:graphicData>
        </a:graphic>
      </p:graphicFrame>
      <p:sp>
        <p:nvSpPr>
          <p:cNvPr id="15" name="Título 1"/>
          <p:cNvSpPr txBox="1">
            <a:spLocks/>
          </p:cNvSpPr>
          <p:nvPr/>
        </p:nvSpPr>
        <p:spPr>
          <a:xfrm>
            <a:off x="1083383" y="237789"/>
            <a:ext cx="9670477" cy="959946"/>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2800" b="1" dirty="0" smtClean="0">
                <a:solidFill>
                  <a:srgbClr val="640C60"/>
                </a:solidFill>
              </a:rPr>
              <a:t/>
            </a:r>
            <a:br>
              <a:rPr lang="es-ES" sz="2800" b="1" dirty="0" smtClean="0">
                <a:solidFill>
                  <a:srgbClr val="640C60"/>
                </a:solidFill>
              </a:rPr>
            </a:br>
            <a:r>
              <a:rPr lang="es-ES" sz="1600" b="1" dirty="0" smtClean="0">
                <a:solidFill>
                  <a:srgbClr val="640C60"/>
                </a:solidFill>
              </a:rPr>
              <a:t>DÍA PRIMERO -   28 DE OCTUBRE DE 2015</a:t>
            </a:r>
            <a:r>
              <a:rPr lang="es-ES" sz="2800" b="1" dirty="0" smtClean="0">
                <a:solidFill>
                  <a:srgbClr val="640C60"/>
                </a:solidFill>
              </a:rPr>
              <a:t/>
            </a:r>
            <a:br>
              <a:rPr lang="es-ES" sz="2800" b="1" dirty="0" smtClean="0">
                <a:solidFill>
                  <a:srgbClr val="640C60"/>
                </a:solidFill>
              </a:rPr>
            </a:br>
            <a:endParaRPr lang="es-ES" sz="2800" b="1" dirty="0">
              <a:solidFill>
                <a:srgbClr val="640C60"/>
              </a:solidFill>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1227" y="5824477"/>
            <a:ext cx="6748529" cy="1144368"/>
          </a:xfrm>
          <a:prstGeom prst="rect">
            <a:avLst/>
          </a:prstGeom>
        </p:spPr>
      </p:pic>
    </p:spTree>
    <p:extLst>
      <p:ext uri="{BB962C8B-B14F-4D97-AF65-F5344CB8AC3E}">
        <p14:creationId xmlns:p14="http://schemas.microsoft.com/office/powerpoint/2010/main" val="1170446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_dlc_DocId xmlns="ae9388c0-b1e2-40ea-b6a8-c51c7913cbd2">H7EN5MXTHQNV-2305-3</_dlc_DocId>
    <wic_System_Copyright xmlns="http://schemas.microsoft.com/sharepoint/v3/fields" xsi:nil="true"/>
    <ImageCreateDate xmlns="AB57ABC3-77AB-4E8A-AB83-C44B644050D7" xsi:nil="true"/>
    <_dlc_DocIdUrl xmlns="ae9388c0-b1e2-40ea-b6a8-c51c7913cbd2">
      <Url>https://mng.mincultura.gov.co/areas/comunicaciones/lasfronterascuentan/primerencuentrocolomboecuatorianodecomunicacionycultura/_layouts/15/DocIdRedir.aspx?ID=H7EN5MXTHQNV-2305-3</Url>
      <Description>H7EN5MXTHQNV-2305-3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ctivo de imagen" ma:contentTypeID="0x0101009148F5A04DDD49CBA7127AADA5FB792B00AADE34325A8B49CDA8BB4DB53328F21400333B45438C89264A9C0E78CD7A9E681D" ma:contentTypeVersion="2" ma:contentTypeDescription="Cargar una imagen." ma:contentTypeScope="" ma:versionID="11e3a9f6ec8bb9af741d4dde11a0fd21">
  <xsd:schema xmlns:xsd="http://www.w3.org/2001/XMLSchema" xmlns:xs="http://www.w3.org/2001/XMLSchema" xmlns:p="http://schemas.microsoft.com/office/2006/metadata/properties" xmlns:ns1="http://schemas.microsoft.com/sharepoint/v3" xmlns:ns2="AB57ABC3-77AB-4E8A-AB83-C44B644050D7" xmlns:ns3="http://schemas.microsoft.com/sharepoint/v3/fields" xmlns:ns4="ae9388c0-b1e2-40ea-b6a8-c51c7913cbd2" targetNamespace="http://schemas.microsoft.com/office/2006/metadata/properties" ma:root="true" ma:fieldsID="7b2129aafd698de0f11403690f6d595e" ns1:_="" ns2:_="" ns3:_="" ns4:_="">
    <xsd:import namespace="http://schemas.microsoft.com/sharepoint/v3"/>
    <xsd:import namespace="AB57ABC3-77AB-4E8A-AB83-C44B644050D7"/>
    <xsd:import namespace="http://schemas.microsoft.com/sharepoint/v3/fields"/>
    <xsd:import namespace="ae9388c0-b1e2-40ea-b6a8-c51c7913cbd2"/>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_dlc_DocId" minOccurs="0"/>
                <xsd:element ref="ns4:_dlc_DocIdUrl" minOccurs="0"/>
                <xsd:element ref="ns4: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Dirección URL" ma:hidden="true" ma:list="Docs" ma:internalName="FileRef" ma:readOnly="true" ma:showField="FullUrl">
      <xsd:simpleType>
        <xsd:restriction base="dms:Lookup"/>
      </xsd:simpleType>
    </xsd:element>
    <xsd:element name="File_x0020_Type" ma:index="9" nillable="true" ma:displayName="Tipo de archivo" ma:hidden="true" ma:internalName="File_x0020_Type" ma:readOnly="true">
      <xsd:simpleType>
        <xsd:restriction base="dms:Text"/>
      </xsd:simpleType>
    </xsd:element>
    <xsd:element name="HTML_x0020_File_x0020_Type" ma:index="10" nillable="true" ma:displayName="Tipo de archivo HTML" ma:hidden="true" ma:internalName="HTML_x0020_File_x0020_Type" ma:readOnly="true">
      <xsd:simpleType>
        <xsd:restriction base="dms:Text"/>
      </xsd:simpleType>
    </xsd:element>
    <xsd:element name="FSObjType" ma:index="11" nillable="true" ma:displayName="Tipo de elemento" ma:hidden="true" ma:list="Docs" ma:internalName="FSObjType" ma:readOnly="true" ma:showField="FSType">
      <xsd:simpleType>
        <xsd:restriction base="dms:Lookup"/>
      </xsd:simpleType>
    </xsd:element>
    <xsd:element name="PublishingStartDate" ma:index="30" nillable="true" ma:displayName="Fecha de inicio programada" ma:description="" ma:hidden="true" ma:internalName="PublishingStartDate">
      <xsd:simpleType>
        <xsd:restriction base="dms:Unknown"/>
      </xsd:simpleType>
    </xsd:element>
    <xsd:element name="PublishingExpirationDate" ma:index="31" nillable="true" ma:displayName="Fecha de finalización programada"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57ABC3-77AB-4E8A-AB83-C44B644050D7" elementFormDefault="qualified">
    <xsd:import namespace="http://schemas.microsoft.com/office/2006/documentManagement/types"/>
    <xsd:import namespace="http://schemas.microsoft.com/office/infopath/2007/PartnerControls"/>
    <xsd:element name="ThumbnailExists" ma:index="18" nillable="true" ma:displayName="La miniatura ya existe" ma:default="FALSE" ma:hidden="true" ma:internalName="ThumbnailExists" ma:readOnly="true">
      <xsd:simpleType>
        <xsd:restriction base="dms:Boolean"/>
      </xsd:simpleType>
    </xsd:element>
    <xsd:element name="PreviewExists" ma:index="19" nillable="true" ma:displayName="La vista previa ya existe" ma:default="FALSE" ma:hidden="true" ma:internalName="PreviewExists" ma:readOnly="true">
      <xsd:simpleType>
        <xsd:restriction base="dms:Boolean"/>
      </xsd:simpleType>
    </xsd:element>
    <xsd:element name="ImageWidth" ma:index="20" nillable="true" ma:displayName="Ancho" ma:internalName="ImageWidth" ma:readOnly="true">
      <xsd:simpleType>
        <xsd:restriction base="dms:Unknown"/>
      </xsd:simpleType>
    </xsd:element>
    <xsd:element name="ImageHeight" ma:index="22" nillable="true" ma:displayName="Alto" ma:internalName="ImageHeight" ma:readOnly="true">
      <xsd:simpleType>
        <xsd:restriction base="dms:Unknown"/>
      </xsd:simpleType>
    </xsd:element>
    <xsd:element name="ImageCreateDate" ma:index="25" nillable="true" ma:displayName="Fecha de captura de la imag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9388c0-b1e2-40ea-b6a8-c51c7913cbd2" elementFormDefault="qualified">
    <xsd:import namespace="http://schemas.microsoft.com/office/2006/documentManagement/types"/>
    <xsd:import namespace="http://schemas.microsoft.com/office/infopath/2007/PartnerControls"/>
    <xsd:element name="_dlc_DocId" ma:index="27" nillable="true" ma:displayName="Valor de Id. de documento" ma:description="El valor del identificador de documento asignado a este elemento." ma:internalName="_dlc_DocId" ma:readOnly="true">
      <xsd:simpleType>
        <xsd:restriction base="dms:Text"/>
      </xsd:simpleType>
    </xsd:element>
    <xsd:element name="_dlc_DocIdUrl" ma:index="28"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9"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or"/>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ma:index="23" ma:displayName="Comentarios"/>
        <xsd:element name="keywords" minOccurs="0" maxOccurs="1" type="xsd:string" ma:index="14" ma:displayName="Palabras clave"/>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BCE2F349-1D2B-403C-B2EC-1C8992ABC9F7}"/>
</file>

<file path=customXml/itemProps2.xml><?xml version="1.0" encoding="utf-8"?>
<ds:datastoreItem xmlns:ds="http://schemas.openxmlformats.org/officeDocument/2006/customXml" ds:itemID="{E4FE965B-CB98-4715-934C-5C8F7557B7E8}"/>
</file>

<file path=customXml/itemProps3.xml><?xml version="1.0" encoding="utf-8"?>
<ds:datastoreItem xmlns:ds="http://schemas.openxmlformats.org/officeDocument/2006/customXml" ds:itemID="{4F512B9C-05D5-4DBC-816C-D46817194CD4}"/>
</file>

<file path=customXml/itemProps4.xml><?xml version="1.0" encoding="utf-8"?>
<ds:datastoreItem xmlns:ds="http://schemas.openxmlformats.org/officeDocument/2006/customXml" ds:itemID="{586A508B-DCF7-4140-B209-4F40330E0201}"/>
</file>

<file path=docProps/app.xml><?xml version="1.0" encoding="utf-8"?>
<Properties xmlns="http://schemas.openxmlformats.org/officeDocument/2006/extended-properties" xmlns:vt="http://schemas.openxmlformats.org/officeDocument/2006/docPropsVTypes">
  <TotalTime>2617</TotalTime>
  <Words>1573</Words>
  <Application>Microsoft Office PowerPoint</Application>
  <PresentationFormat>Panorámica</PresentationFormat>
  <Paragraphs>243</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Presentación de PowerPoint</vt:lpstr>
      <vt:lpstr>Introducción</vt:lpstr>
      <vt:lpstr>Introducción</vt:lpstr>
      <vt:lpstr>Introducción</vt:lpstr>
      <vt:lpstr>Objetivo General</vt:lpstr>
      <vt:lpstr>Objetivos  Específicos</vt:lpstr>
      <vt:lpstr>Ejes temáticos  </vt:lpstr>
      <vt:lpstr>Presentación de PowerPoint</vt:lpstr>
      <vt:lpstr>Presentación de PowerPoint</vt:lpstr>
      <vt:lpstr>Presentación de PowerPoint</vt:lpstr>
      <vt:lpstr> DÍA SEGUNDO, 29 DE OCTUBRE DE 2015 </vt:lpstr>
      <vt:lpstr>Presentación de PowerPoint</vt:lpstr>
      <vt:lpstr>Presentación de PowerPoint</vt:lpstr>
      <vt:lpstr>Presentación de PowerPoint</vt:lpstr>
      <vt:lpstr>Presentación de PowerPoint</vt:lpstr>
      <vt:lpstr> DÍA SEGUNDO, 29 DE OCTUBRE DE 2015 </vt:lpstr>
      <vt:lpstr> DÍA SEGUNDO, 29 DE OCTUBRE DE 2015 </vt:lpstr>
      <vt:lpstr>DÍA SEGUNDO, 29 DE OCTUBRE DE 2015 </vt:lpstr>
      <vt:lpstr>DÍA TERCERO – 30 DE OCTUBRE – HOTEL BOLÍVAR PLAZA   </vt:lpstr>
      <vt:lpstr> DÍA TERCERO – 30 DE OCTUBRE  - HOTEL BOLÍVAR PLAZA </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MINISTERIO DE CULTURA DE COLOMBIA   MINISTERIO DE CULTURA Y PATRIMONIO DEL ECUADOR</dc:title>
  <dc:creator>FOKUS1</dc:creator>
  <cp:lastModifiedBy>Monica Sanchez Roldan</cp:lastModifiedBy>
  <cp:revision>40</cp:revision>
  <dcterms:created xsi:type="dcterms:W3CDTF">2015-10-14T13:52:45Z</dcterms:created>
  <dcterms:modified xsi:type="dcterms:W3CDTF">2015-10-22T00:41:10Z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5fcd3de9-aaca-416a-8864-b91e7e23ed7b</vt:lpwstr>
  </property>
  <property fmtid="{D5CDD505-2E9C-101B-9397-08002B2CF9AE}" pid="3" name="ContentTypeId">
    <vt:lpwstr>0x0101009148F5A04DDD49CBA7127AADA5FB792B00AADE34325A8B49CDA8BB4DB53328F21400333B45438C89264A9C0E78CD7A9E681D</vt:lpwstr>
  </property>
</Properties>
</file>